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71" r:id="rId5"/>
    <p:sldId id="281" r:id="rId6"/>
    <p:sldId id="332" r:id="rId7"/>
    <p:sldId id="328" r:id="rId8"/>
    <p:sldId id="341" r:id="rId9"/>
    <p:sldId id="347" r:id="rId10"/>
    <p:sldId id="348" r:id="rId11"/>
    <p:sldId id="349" r:id="rId12"/>
    <p:sldId id="343" r:id="rId13"/>
    <p:sldId id="339" r:id="rId14"/>
    <p:sldId id="324" r:id="rId15"/>
    <p:sldId id="326" r:id="rId16"/>
    <p:sldId id="346" r:id="rId17"/>
    <p:sldId id="333" r:id="rId18"/>
    <p:sldId id="329" r:id="rId19"/>
    <p:sldId id="340" r:id="rId20"/>
    <p:sldId id="342" r:id="rId21"/>
    <p:sldId id="345" r:id="rId22"/>
    <p:sldId id="344" r:id="rId23"/>
    <p:sldId id="330" r:id="rId24"/>
    <p:sldId id="334" r:id="rId25"/>
    <p:sldId id="336" r:id="rId26"/>
    <p:sldId id="337" r:id="rId27"/>
    <p:sldId id="322" r:id="rId28"/>
    <p:sldId id="323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281"/>
            <p14:sldId id="332"/>
            <p14:sldId id="328"/>
            <p14:sldId id="341"/>
            <p14:sldId id="347"/>
            <p14:sldId id="348"/>
            <p14:sldId id="349"/>
            <p14:sldId id="343"/>
            <p14:sldId id="339"/>
            <p14:sldId id="324"/>
            <p14:sldId id="326"/>
            <p14:sldId id="346"/>
            <p14:sldId id="333"/>
            <p14:sldId id="329"/>
            <p14:sldId id="340"/>
            <p14:sldId id="342"/>
            <p14:sldId id="345"/>
            <p14:sldId id="344"/>
            <p14:sldId id="330"/>
            <p14:sldId id="334"/>
            <p14:sldId id="336"/>
            <p14:sldId id="337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43"/>
  </p:normalViewPr>
  <p:slideViewPr>
    <p:cSldViewPr>
      <p:cViewPr varScale="1">
        <p:scale>
          <a:sx n="90" d="100"/>
          <a:sy n="90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20/01/21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EE9F7-1788-5E43-89A0-FB81BDA31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2398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4" y="1576516"/>
            <a:ext cx="8530118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99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858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4EABD7-F625-714E-99E6-AD7A40DFA4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C3785B-0425-A547-8B01-93189C0C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r>
              <a:rPr lang="en-US" b="1" dirty="0"/>
              <a:t>Core Java – Part 5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we work with exceptions…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6901"/>
            <a:ext cx="771763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1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an Exception using try/catch…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5655"/>
            <a:ext cx="7534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9" y="3415430"/>
            <a:ext cx="77343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9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Finally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64107"/>
            <a:ext cx="71437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6157"/>
            <a:ext cx="64960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421" y="763778"/>
            <a:ext cx="6142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for clean up tasks. </a:t>
            </a:r>
          </a:p>
          <a:p>
            <a:r>
              <a:rPr lang="en-US" dirty="0"/>
              <a:t>	ex: 1. closing database connection</a:t>
            </a:r>
          </a:p>
          <a:p>
            <a:r>
              <a:rPr lang="en-US" dirty="0"/>
              <a:t>	       2. closing network connection</a:t>
            </a:r>
          </a:p>
          <a:p>
            <a:r>
              <a:rPr lang="en-US" dirty="0"/>
              <a:t>	       3. Closing the file already opened for reading 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31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620000" cy="4178648"/>
          </a:xfrm>
        </p:spPr>
      </p:pic>
    </p:spTree>
    <p:extLst>
      <p:ext uri="{BB962C8B-B14F-4D97-AF65-F5344CB8AC3E}">
        <p14:creationId xmlns:p14="http://schemas.microsoft.com/office/powerpoint/2010/main" val="9649235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304800"/>
            <a:ext cx="8534400" cy="1638300"/>
          </a:xfrm>
        </p:spPr>
        <p:txBody>
          <a:bodyPr/>
          <a:lstStyle/>
          <a:p>
            <a:r>
              <a:rPr lang="en-US" dirty="0"/>
              <a:t>Is it legal?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65" y="457200"/>
            <a:ext cx="22193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304800" y="1896584"/>
            <a:ext cx="8534400" cy="163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it legal?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52" y="1965803"/>
            <a:ext cx="19240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52" y="2895600"/>
            <a:ext cx="4933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334027" y="3429000"/>
            <a:ext cx="8534400" cy="163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it legal?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650" y="3657600"/>
            <a:ext cx="2247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34" y="4572000"/>
            <a:ext cx="4933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86" y="4895850"/>
            <a:ext cx="3152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98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this on your body !!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371600"/>
            <a:ext cx="85344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Each method must either handle all checked exceptions by supplying a “catch” clause or list each unhandled checked exception as a “throws” exceptions.</a:t>
            </a:r>
          </a:p>
          <a:p>
            <a:pPr marL="0" indent="0" algn="just">
              <a:buNone/>
            </a:pPr>
            <a:endParaRPr lang="en-US" sz="4000" dirty="0"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Lucida Console" panose="020B0609040504020204" pitchFamily="49" charset="0"/>
              </a:rPr>
              <a:t>“Handle or Declare”</a:t>
            </a:r>
          </a:p>
        </p:txBody>
      </p:sp>
    </p:spTree>
    <p:extLst>
      <p:ext uri="{BB962C8B-B14F-4D97-AF65-F5344CB8AC3E}">
        <p14:creationId xmlns:p14="http://schemas.microsoft.com/office/powerpoint/2010/main" val="20541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 call stack…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259272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39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7" y="304800"/>
            <a:ext cx="807057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2" y="1219200"/>
            <a:ext cx="8113971" cy="382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12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throw keyword is used to throw an exception explicitly. Only object of </a:t>
            </a:r>
            <a:r>
              <a:rPr lang="en-US" dirty="0" err="1"/>
              <a:t>Throwable</a:t>
            </a:r>
            <a:r>
              <a:rPr lang="en-US" dirty="0"/>
              <a:t> class or its sub classes can be thrown. Program execution stops on encountering throw statement, and the closest catch statement is checked for matching type of exception.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throw </a:t>
            </a:r>
            <a:r>
              <a:rPr lang="en-US" dirty="0" err="1"/>
              <a:t>ThrowableInstance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13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98025"/>
              </p:ext>
            </p:extLst>
          </p:nvPr>
        </p:nvGraphicFramePr>
        <p:xfrm>
          <a:off x="525292" y="1820095"/>
          <a:ext cx="8313908" cy="4199706"/>
        </p:xfrm>
        <a:graphic>
          <a:graphicData uri="http://schemas.openxmlformats.org/drawingml/2006/table">
            <a:tbl>
              <a:tblPr/>
              <a:tblGrid>
                <a:gridCol w="415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48">
                <a:tc>
                  <a:txBody>
                    <a:bodyPr/>
                    <a:lstStyle/>
                    <a:p>
                      <a:r>
                        <a:rPr lang="en-US" sz="1800" dirty="0"/>
                        <a:t>throw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throws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815">
                <a:tc>
                  <a:txBody>
                    <a:bodyPr/>
                    <a:lstStyle/>
                    <a:p>
                      <a:r>
                        <a:rPr lang="en-US" sz="1800" dirty="0"/>
                        <a:t>throw keyword is used to throw an exception explicitly.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throws keyword is used to declare an exception possible during its execution.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214">
                <a:tc>
                  <a:txBody>
                    <a:bodyPr/>
                    <a:lstStyle/>
                    <a:p>
                      <a:r>
                        <a:rPr lang="en-US" sz="1800" dirty="0"/>
                        <a:t>throw keyword is followed by an instance of </a:t>
                      </a:r>
                      <a:r>
                        <a:rPr lang="en-US" sz="1800" dirty="0" err="1"/>
                        <a:t>Throwable</a:t>
                      </a:r>
                      <a:r>
                        <a:rPr lang="en-US" sz="1800" dirty="0"/>
                        <a:t> class or one of its sub-classes.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throws keyword is followed by one or more Exception class names separated by commas.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815">
                <a:tc>
                  <a:txBody>
                    <a:bodyPr/>
                    <a:lstStyle/>
                    <a:p>
                      <a:r>
                        <a:rPr lang="en-US" sz="1800"/>
                        <a:t>throw keyword is declared inside a method body.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throws keyword is used with method signature (method declaration).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214">
                <a:tc>
                  <a:txBody>
                    <a:bodyPr/>
                    <a:lstStyle/>
                    <a:p>
                      <a:r>
                        <a:rPr lang="en-US" sz="1800"/>
                        <a:t>We cannot throw multiple exceptions using throw keyword.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 can declare multiple exceptions (separated by commas) using throws keyword.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6010" y="1820095"/>
            <a:ext cx="0" cy="4793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33308" tIns="134498" rIns="0" bIns="13449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6010" y="1829315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350">
                <a:latin typeface="Arial" panose="020B0604020202020204" pitchFamily="34" charset="0"/>
              </a:rPr>
            </a:br>
            <a:endParaRPr lang="en-US" altLang="en-US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210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990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Exceptions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Errors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Try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Catch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Finally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Usage of throws and throw keywords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Creating your own Exceptions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 the temptation to write code like this…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053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78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Matching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7" y="1371600"/>
            <a:ext cx="893013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73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Error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StackOverflowError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9384"/>
            <a:ext cx="9144000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04800" y="41148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OutOfMemoryError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6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exception and using it..</a:t>
            </a:r>
            <a:endParaRPr lang="en-IN" dirty="0"/>
          </a:p>
        </p:txBody>
      </p:sp>
      <p:pic>
        <p:nvPicPr>
          <p:cNvPr id="13314" name="Picture 2" descr="C:\Users\anurags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00124"/>
            <a:ext cx="5732702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4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425" y="2941183"/>
            <a:ext cx="3914280" cy="533400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2050" name="Picture 2" descr="C:\Users\anurags\Desktop\ind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2971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2514600"/>
          </a:xfrm>
        </p:spPr>
        <p:txBody>
          <a:bodyPr/>
          <a:lstStyle/>
          <a:p>
            <a:r>
              <a:rPr lang="en-US" dirty="0"/>
              <a:t>“Exceptional Condition” that alters the normal program flow.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things can lead to an exception.. Like:</a:t>
            </a:r>
          </a:p>
          <a:p>
            <a:pPr lvl="1"/>
            <a:r>
              <a:rPr lang="en-US" dirty="0"/>
              <a:t>Hardware failure</a:t>
            </a:r>
          </a:p>
          <a:p>
            <a:pPr lvl="1"/>
            <a:r>
              <a:rPr lang="en-US" dirty="0"/>
              <a:t>Resource not available</a:t>
            </a:r>
          </a:p>
          <a:p>
            <a:pPr lvl="1"/>
            <a:r>
              <a:rPr lang="en-US" dirty="0"/>
              <a:t>Good old bugs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3962400"/>
            <a:ext cx="8534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Exception Handler</a:t>
            </a:r>
          </a:p>
          <a:p>
            <a:pPr lvl="1"/>
            <a:r>
              <a:rPr lang="en-US" dirty="0"/>
              <a:t>It is the code that is responsible for doing something when any exception occurs.</a:t>
            </a:r>
          </a:p>
          <a:p>
            <a:pPr lvl="1"/>
            <a:r>
              <a:rPr lang="en-US" dirty="0"/>
              <a:t>It catches the thrown Exception</a:t>
            </a:r>
          </a:p>
          <a:p>
            <a:pPr marL="457200" lvl="1" indent="0">
              <a:buFont typeface="Arial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34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400800" cy="511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89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checked &amp; Unchecked?</a:t>
            </a:r>
            <a:endParaRPr lang="en-IN" dirty="0"/>
          </a:p>
        </p:txBody>
      </p:sp>
      <p:pic>
        <p:nvPicPr>
          <p:cNvPr id="11266" name="Picture 2" descr="C:\Users\anurags\Desktop\Checked-and-Unchecked-Exceptions-in-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66013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mage result for bike keys"/>
          <p:cNvSpPr>
            <a:spLocks noChangeAspect="1" noChangeArrowheads="1"/>
          </p:cNvSpPr>
          <p:nvPr/>
        </p:nvSpPr>
        <p:spPr bwMode="auto">
          <a:xfrm>
            <a:off x="0" y="857250"/>
            <a:ext cx="1994096" cy="199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30" name="Picture 6" descr="mage result for bike k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33" y="4683186"/>
            <a:ext cx="1055077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insuranc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49" y="2532436"/>
            <a:ext cx="1245554" cy="17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helmet b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28" y="4044922"/>
            <a:ext cx="1171631" cy="11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motorbike brak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9" y="2867421"/>
            <a:ext cx="2013897" cy="6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785" y="3300057"/>
            <a:ext cx="991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Brakes</a:t>
            </a:r>
            <a:endParaRPr lang="en-US" sz="1350" dirty="0"/>
          </a:p>
        </p:txBody>
      </p:sp>
      <p:pic>
        <p:nvPicPr>
          <p:cNvPr id="1038" name="Picture 14" descr="mage result for petr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02" y="4713425"/>
            <a:ext cx="1078568" cy="7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motorcycle license in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88" y="1516058"/>
            <a:ext cx="1168272" cy="65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ge result for ty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00" y="1337583"/>
            <a:ext cx="1194853" cy="11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ge result for bike en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5" y="1063387"/>
            <a:ext cx="891143" cy="89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ge result for b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97" y="2506821"/>
            <a:ext cx="2934207" cy="18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6720" y="152400"/>
            <a:ext cx="856248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Imagine</a:t>
            </a:r>
            <a:r>
              <a:rPr lang="is-I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97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2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mage result for insuranc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2" y="3848394"/>
            <a:ext cx="1245554" cy="17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mage result for helmet b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1" y="2268445"/>
            <a:ext cx="1171631" cy="11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mage result for motorcycle license in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2" y="1197145"/>
            <a:ext cx="1168272" cy="65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2141622" y="1197145"/>
            <a:ext cx="601579" cy="44108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74" name="Picture 2" descr="mage result for policeman animat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70" y="1197145"/>
            <a:ext cx="2464594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332438" y="3090997"/>
            <a:ext cx="1633847" cy="67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7062535" y="3117377"/>
            <a:ext cx="175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2598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17" y="1913251"/>
            <a:ext cx="1930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Input</a:t>
            </a:r>
          </a:p>
          <a:p>
            <a:pPr algn="ctr"/>
            <a:r>
              <a:rPr lang="en-US" sz="4500" dirty="0"/>
              <a:t>Output</a:t>
            </a:r>
          </a:p>
          <a:p>
            <a:pPr algn="ctr"/>
            <a:r>
              <a:rPr lang="en-US" sz="4500" dirty="0"/>
              <a:t>Opera-</a:t>
            </a:r>
            <a:r>
              <a:rPr lang="en-US" sz="4500" dirty="0" err="1"/>
              <a:t>tions</a:t>
            </a:r>
            <a:endParaRPr lang="en-US" sz="4500" dirty="0"/>
          </a:p>
        </p:txBody>
      </p:sp>
      <p:sp>
        <p:nvSpPr>
          <p:cNvPr id="3" name="Right Brace 2"/>
          <p:cNvSpPr/>
          <p:nvPr/>
        </p:nvSpPr>
        <p:spPr>
          <a:xfrm>
            <a:off x="2141622" y="1197145"/>
            <a:ext cx="601579" cy="44108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3017520" y="3051810"/>
            <a:ext cx="210025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/>
              <a:t>Compiler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332438" y="3090997"/>
            <a:ext cx="1633847" cy="67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7062535" y="3117377"/>
            <a:ext cx="175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657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09600"/>
            <a:ext cx="8534400" cy="5105400"/>
          </a:xfrm>
        </p:spPr>
        <p:txBody>
          <a:bodyPr/>
          <a:lstStyle/>
          <a:p>
            <a:r>
              <a:rPr lang="en-US" dirty="0"/>
              <a:t>Checked Exceptions</a:t>
            </a:r>
          </a:p>
          <a:p>
            <a:pPr lvl="1"/>
            <a:r>
              <a:rPr lang="en-IN" dirty="0" err="1"/>
              <a:t>SQLException</a:t>
            </a:r>
            <a:endParaRPr lang="en-IN" dirty="0"/>
          </a:p>
          <a:p>
            <a:pPr lvl="1"/>
            <a:r>
              <a:rPr lang="en-IN" dirty="0" err="1"/>
              <a:t>IOException</a:t>
            </a:r>
            <a:endParaRPr lang="en-IN" dirty="0"/>
          </a:p>
          <a:p>
            <a:pPr lvl="1"/>
            <a:r>
              <a:rPr lang="en-IN" dirty="0" err="1"/>
              <a:t>DataAccessException</a:t>
            </a:r>
            <a:endParaRPr lang="en-IN" dirty="0"/>
          </a:p>
          <a:p>
            <a:pPr lvl="1"/>
            <a:r>
              <a:rPr lang="en-IN" dirty="0" err="1"/>
              <a:t>ClassNotFoundException</a:t>
            </a:r>
            <a:endParaRPr lang="en-IN" dirty="0"/>
          </a:p>
          <a:p>
            <a:pPr lvl="1"/>
            <a:r>
              <a:rPr lang="en-IN" dirty="0" err="1"/>
              <a:t>InvocationTargetException</a:t>
            </a:r>
            <a:endParaRPr lang="en-IN" dirty="0"/>
          </a:p>
          <a:p>
            <a:pPr lvl="1"/>
            <a:endParaRPr lang="en-US" dirty="0"/>
          </a:p>
          <a:p>
            <a:r>
              <a:rPr lang="en-US" dirty="0"/>
              <a:t>Unchecked Exception</a:t>
            </a:r>
          </a:p>
          <a:p>
            <a:pPr lvl="1"/>
            <a:r>
              <a:rPr lang="en-IN" dirty="0" err="1"/>
              <a:t>NullPointerException</a:t>
            </a:r>
            <a:endParaRPr lang="en-IN" dirty="0"/>
          </a:p>
          <a:p>
            <a:pPr lvl="1"/>
            <a:r>
              <a:rPr lang="en-IN" dirty="0" err="1"/>
              <a:t>ArrayIndexOutOfBoundsException</a:t>
            </a:r>
            <a:endParaRPr lang="en-IN" dirty="0"/>
          </a:p>
          <a:p>
            <a:pPr lvl="1"/>
            <a:r>
              <a:rPr lang="en-IN" dirty="0" err="1"/>
              <a:t>ArithmeticException</a:t>
            </a:r>
            <a:endParaRPr lang="en-IN" dirty="0"/>
          </a:p>
          <a:p>
            <a:pPr lvl="1"/>
            <a:r>
              <a:rPr lang="en-IN" dirty="0" err="1"/>
              <a:t>IllegalArgumentException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153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Props1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3f0a5add-00cc-4c5e-8a54-6b524d8608b8"/>
    <ds:schemaRef ds:uri="http://purl.org/dc/dcmitype/"/>
    <ds:schemaRef ds:uri="http://schemas.microsoft.com/office/infopath/2007/PartnerControls"/>
    <ds:schemaRef ds:uri="5b0b727f-9d55-4674-90df-9368557459d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2602</TotalTime>
  <Words>410</Words>
  <Application>Microsoft Macintosh PowerPoint</Application>
  <PresentationFormat>On-screen Show (4:3)</PresentationFormat>
  <Paragraphs>86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Lucida Console</vt:lpstr>
      <vt:lpstr>Tahoma</vt:lpstr>
      <vt:lpstr>Wingdings</vt:lpstr>
      <vt:lpstr>CT_Core_Java_OOP</vt:lpstr>
      <vt:lpstr>Core Java – Part 5 </vt:lpstr>
      <vt:lpstr>What we will cover today?</vt:lpstr>
      <vt:lpstr>What is an Exception?</vt:lpstr>
      <vt:lpstr>Exception Hierarchy</vt:lpstr>
      <vt:lpstr>What is checked &amp; Unchecked?</vt:lpstr>
      <vt:lpstr>PowerPoint Presentation</vt:lpstr>
      <vt:lpstr>PowerPoint Presentation</vt:lpstr>
      <vt:lpstr>PowerPoint Presentation</vt:lpstr>
      <vt:lpstr>PowerPoint Presentation</vt:lpstr>
      <vt:lpstr>The way we work with exceptions…</vt:lpstr>
      <vt:lpstr>Catching an Exception using try/catch…</vt:lpstr>
      <vt:lpstr>Using Finally</vt:lpstr>
      <vt:lpstr>finally..</vt:lpstr>
      <vt:lpstr>PowerPoint Presentation</vt:lpstr>
      <vt:lpstr>Write this on your body !!</vt:lpstr>
      <vt:lpstr>Java method call stack…</vt:lpstr>
      <vt:lpstr>PowerPoint Presentation</vt:lpstr>
      <vt:lpstr>throw Keyword</vt:lpstr>
      <vt:lpstr>Difference between..</vt:lpstr>
      <vt:lpstr>Resist the temptation to write code like this…</vt:lpstr>
      <vt:lpstr>Exception Matching</vt:lpstr>
      <vt:lpstr>What is an Error ?</vt:lpstr>
      <vt:lpstr>Creating your own exception and using it..</vt:lpstr>
      <vt:lpstr>Any Question ?</vt:lpstr>
      <vt:lpstr>Thank you 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359</cp:revision>
  <dcterms:created xsi:type="dcterms:W3CDTF">2014-09-30T12:24:12Z</dcterms:created>
  <dcterms:modified xsi:type="dcterms:W3CDTF">2021-01-20T11:06:33Z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