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1" r:id="rId5"/>
    <p:sldId id="465" r:id="rId6"/>
    <p:sldId id="478" r:id="rId7"/>
    <p:sldId id="466" r:id="rId8"/>
    <p:sldId id="467" r:id="rId9"/>
    <p:sldId id="471" r:id="rId10"/>
    <p:sldId id="482" r:id="rId11"/>
    <p:sldId id="481" r:id="rId12"/>
    <p:sldId id="472" r:id="rId13"/>
    <p:sldId id="474" r:id="rId14"/>
    <p:sldId id="475" r:id="rId15"/>
    <p:sldId id="483" r:id="rId16"/>
    <p:sldId id="476" r:id="rId17"/>
    <p:sldId id="480" r:id="rId18"/>
    <p:sldId id="479" r:id="rId19"/>
    <p:sldId id="473" r:id="rId20"/>
    <p:sldId id="322" r:id="rId21"/>
    <p:sldId id="323"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65"/>
            <p14:sldId id="478"/>
            <p14:sldId id="466"/>
            <p14:sldId id="467"/>
            <p14:sldId id="471"/>
            <p14:sldId id="482"/>
            <p14:sldId id="481"/>
            <p14:sldId id="472"/>
            <p14:sldId id="474"/>
            <p14:sldId id="475"/>
            <p14:sldId id="483"/>
            <p14:sldId id="476"/>
            <p14:sldId id="480"/>
            <p14:sldId id="479"/>
            <p14:sldId id="473"/>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9" autoAdjust="0"/>
    <p:restoredTop sz="94273" autoAdjust="0"/>
  </p:normalViewPr>
  <p:slideViewPr>
    <p:cSldViewPr>
      <p:cViewPr varScale="1">
        <p:scale>
          <a:sx n="88" d="100"/>
          <a:sy n="88" d="100"/>
        </p:scale>
        <p:origin x="1984" y="184"/>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07/07/23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7/7/23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86095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76574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www.configserverfirewall.com</a:t>
            </a:r>
            <a:r>
              <a:rPr lang="en-US" dirty="0"/>
              <a:t>/docker/start-container-docker-run-command/</a:t>
            </a: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01258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048891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29589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94450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67026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22409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94657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59419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80835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72805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27906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run docker-</a:t>
            </a:r>
            <a:r>
              <a:rPr lang="en-IN" dirty="0" err="1"/>
              <a:t>gs</a:t>
            </a:r>
            <a:r>
              <a:rPr lang="en-IN"/>
              <a:t>-ping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47184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89704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visualstudio/docker/tutorials/docker-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ocker-curriculum.com/" TargetMode="External"/><Relationship Id="rId4" Type="http://schemas.openxmlformats.org/officeDocument/2006/relationships/hyperlink" Target="https://stackify.com/docker-tutoria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aws.amazon.com/AmazonECS/latest/developerguide/create-container-image.html" TargetMode="External"/><Relationship Id="rId5" Type="http://schemas.openxmlformats.org/officeDocument/2006/relationships/hyperlink" Target="https://linux.how2shout.com/how-to-install-docker-on-amazon-linux-2023/" TargetMode="External"/><Relationship Id="rId4" Type="http://schemas.openxmlformats.org/officeDocument/2006/relationships/hyperlink" Target="https://www.digitalocean.com/community/tutorials/how-to-install-and-use-docker-on-ubuntu-20-0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ub.docker.com/search?q=&amp;type=im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Docker </a:t>
            </a:r>
            <a:r>
              <a:rPr lang="en-US" b="1" dirty="0" err="1"/>
              <a:t>SetUp</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commands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See the list of containers and images running : </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 : to see list of containers and the random name generated</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images : to see the list of images</a:t>
            </a:r>
          </a:p>
          <a:p>
            <a:pPr>
              <a:spcBef>
                <a:spcPts val="0"/>
              </a:spcBef>
            </a:pPr>
            <a:r>
              <a:rPr lang="en-US" sz="1800" dirty="0">
                <a:solidFill>
                  <a:srgbClr val="424242"/>
                </a:solidFill>
                <a:ea typeface="Calibri"/>
                <a:cs typeface="Calibri"/>
                <a:sym typeface="Calibri"/>
              </a:rPr>
              <a:t>If again run command is executed it creates an additional container.</a:t>
            </a:r>
          </a:p>
          <a:p>
            <a:pPr>
              <a:spcBef>
                <a:spcPts val="0"/>
              </a:spcBef>
            </a:pPr>
            <a:r>
              <a:rPr lang="en-US" sz="1800" dirty="0">
                <a:solidFill>
                  <a:srgbClr val="424242"/>
                </a:solidFill>
                <a:ea typeface="Calibri"/>
                <a:cs typeface="Calibri"/>
                <a:sym typeface="Calibri"/>
              </a:rPr>
              <a:t>Can reuse the container with  the container name as follows:</a:t>
            </a:r>
            <a:br>
              <a:rPr lang="en-US" sz="1800" dirty="0">
                <a:solidFill>
                  <a:srgbClr val="424242"/>
                </a:solidFill>
                <a:ea typeface="Calibri"/>
                <a:cs typeface="Calibri"/>
                <a:sym typeface="Calibri"/>
              </a:rPr>
            </a:br>
            <a:r>
              <a:rPr lang="en-IN" sz="1800" dirty="0">
                <a:solidFill>
                  <a:srgbClr val="424242"/>
                </a:solidFill>
                <a:ea typeface="Calibri"/>
                <a:cs typeface="Calibri"/>
              </a:rPr>
              <a:t>docker start --attach &lt;container name&gt;</a:t>
            </a:r>
          </a:p>
          <a:p>
            <a:pPr>
              <a:spcBef>
                <a:spcPts val="0"/>
              </a:spcBef>
            </a:pPr>
            <a:r>
              <a:rPr lang="en-US" sz="1800" dirty="0">
                <a:solidFill>
                  <a:srgbClr val="424242"/>
                </a:solidFill>
                <a:ea typeface="Calibri"/>
                <a:cs typeface="Calibri"/>
                <a:sym typeface="Calibri"/>
              </a:rPr>
              <a:t>We use the start command, and rather than naming the image, we specify the name of a container that’s already loaded. The –attach tells Docker to connect to the container output so we can see the results.</a:t>
            </a:r>
          </a:p>
          <a:p>
            <a:pPr>
              <a:spcBef>
                <a:spcPts val="0"/>
              </a:spcBef>
            </a:pPr>
            <a:r>
              <a:rPr lang="en-US" sz="1800" dirty="0">
                <a:solidFill>
                  <a:srgbClr val="424242"/>
                </a:solidFill>
                <a:ea typeface="Calibri"/>
                <a:cs typeface="Calibri"/>
                <a:sym typeface="Calibri"/>
              </a:rPr>
              <a:t>We stop containers with docker stop &lt;container name&gt; and remove them with docker </a:t>
            </a:r>
            <a:r>
              <a:rPr lang="en-US" sz="1800" dirty="0" err="1">
                <a:solidFill>
                  <a:srgbClr val="424242"/>
                </a:solidFill>
                <a:ea typeface="Calibri"/>
                <a:cs typeface="Calibri"/>
                <a:sym typeface="Calibri"/>
              </a:rPr>
              <a:t>rm</a:t>
            </a:r>
            <a:r>
              <a:rPr lang="en-US" sz="1800" dirty="0">
                <a:solidFill>
                  <a:srgbClr val="424242"/>
                </a:solidFill>
                <a:ea typeface="Calibri"/>
                <a:cs typeface="Calibri"/>
                <a:sym typeface="Calibri"/>
              </a:rPr>
              <a:t> &lt;container name&gt;. We’ll take a look at that below when we work with applications designed to keep running in the background.</a:t>
            </a:r>
          </a:p>
          <a:p>
            <a:pPr>
              <a:spcBef>
                <a:spcPts val="0"/>
              </a:spcBef>
            </a:pPr>
            <a:r>
              <a:rPr lang="en-US" sz="1800" dirty="0">
                <a:solidFill>
                  <a:srgbClr val="424242"/>
                </a:solidFill>
                <a:ea typeface="Calibri"/>
                <a:cs typeface="Calibri"/>
                <a:sym typeface="Calibri"/>
              </a:rPr>
              <a:t>If we check 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again, we still see two containers.</a:t>
            </a:r>
          </a:p>
          <a:p>
            <a:pPr>
              <a:spcBef>
                <a:spcPts val="0"/>
              </a:spcBef>
            </a:pPr>
            <a:r>
              <a:rPr lang="en-US" sz="1800" dirty="0">
                <a:solidFill>
                  <a:srgbClr val="424242"/>
                </a:solidFill>
                <a:ea typeface="Calibri"/>
                <a:cs typeface="Calibri"/>
                <a:sym typeface="Calibri"/>
              </a:rPr>
              <a:t>Delete all containers</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rm -f $(docker </a:t>
            </a:r>
            <a:r>
              <a:rPr lang="en-US" sz="1800" dirty="0" err="1">
                <a:solidFill>
                  <a:srgbClr val="424242"/>
                </a:solidFill>
                <a:ea typeface="Calibri"/>
                <a:cs typeface="Calibri"/>
                <a:sym typeface="Calibri"/>
              </a:rPr>
              <a:t>ps</a:t>
            </a:r>
            <a:r>
              <a:rPr lang="en-US" sz="1800" dirty="0">
                <a:solidFill>
                  <a:srgbClr val="424242"/>
                </a:solidFill>
                <a:ea typeface="Calibri"/>
                <a:cs typeface="Calibri"/>
                <a:sym typeface="Calibri"/>
              </a:rPr>
              <a:t> -a -q)</a:t>
            </a:r>
          </a:p>
          <a:p>
            <a:pPr>
              <a:spcBef>
                <a:spcPts val="0"/>
              </a:spcBef>
            </a:pPr>
            <a:endParaRPr lang="en-US" sz="1800" dirty="0">
              <a:solidFill>
                <a:srgbClr val="424242"/>
              </a:solidFill>
              <a:ea typeface="Calibri"/>
              <a:cs typeface="Calibri"/>
              <a:sym typeface="Calibri"/>
            </a:endParaRPr>
          </a:p>
          <a:p>
            <a:pPr>
              <a:spcBef>
                <a:spcPts val="0"/>
              </a:spcBef>
            </a:pPr>
            <a:endParaRPr lang="en-US" sz="1800" dirty="0">
              <a:solidFill>
                <a:srgbClr val="424242"/>
              </a:solidFill>
              <a:ea typeface="Calibri"/>
              <a:cs typeface="Calibri"/>
              <a:sym typeface="Calibri"/>
            </a:endParaRPr>
          </a:p>
          <a:p>
            <a:pPr>
              <a:spcBef>
                <a:spcPts val="0"/>
              </a:spcBef>
            </a:pPr>
            <a:endParaRPr lang="en" sz="1800" dirty="0">
              <a:solidFill>
                <a:srgbClr val="424242"/>
              </a:solidFill>
              <a:ea typeface="Calibri"/>
              <a:cs typeface="Calibri"/>
              <a:sym typeface="Calibri"/>
            </a:endParaRPr>
          </a:p>
          <a:p>
            <a:pPr>
              <a:lnSpc>
                <a:spcPct val="115000"/>
              </a:lnSpc>
              <a:spcAft>
                <a:spcPts val="3201"/>
              </a:spcAft>
            </a:pPr>
            <a:endParaRPr lang="en" sz="1800" dirty="0">
              <a:solidFill>
                <a:srgbClr val="424242"/>
              </a:solidFill>
              <a:ea typeface="Calibri"/>
              <a:cs typeface="Calibri"/>
              <a:sym typeface="Calibri"/>
            </a:endParaRPr>
          </a:p>
        </p:txBody>
      </p:sp>
    </p:spTree>
    <p:extLst>
      <p:ext uri="{BB962C8B-B14F-4D97-AF65-F5344CB8AC3E}">
        <p14:creationId xmlns:p14="http://schemas.microsoft.com/office/powerpoint/2010/main" val="11244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-d</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Docker container can be started in a detached mode (background) or foreground mode.</a:t>
            </a:r>
          </a:p>
          <a:p>
            <a:pPr>
              <a:spcBef>
                <a:spcPts val="0"/>
              </a:spcBef>
            </a:pPr>
            <a:r>
              <a:rPr lang="en-US" sz="1800" dirty="0">
                <a:solidFill>
                  <a:srgbClr val="424242"/>
                </a:solidFill>
                <a:ea typeface="Calibri"/>
                <a:cs typeface="Calibri"/>
                <a:sym typeface="Calibri"/>
              </a:rPr>
              <a:t>The default mode is the foreground mode in which the container starts in the foreground and use your current console to process’s standard input, output, and standard error.</a:t>
            </a:r>
          </a:p>
          <a:p>
            <a:pPr>
              <a:spcBef>
                <a:spcPts val="0"/>
              </a:spcBef>
            </a:pPr>
            <a:r>
              <a:rPr lang="en-US" sz="1800" dirty="0">
                <a:solidFill>
                  <a:srgbClr val="424242"/>
                </a:solidFill>
                <a:ea typeface="Calibri"/>
                <a:cs typeface="Calibri"/>
                <a:sym typeface="Calibri"/>
              </a:rPr>
              <a:t>To run containers in the background, use the -d option.</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--name some-</a:t>
            </a:r>
            <a:r>
              <a:rPr lang="en-US" sz="1800" dirty="0" err="1">
                <a:solidFill>
                  <a:srgbClr val="424242"/>
                </a:solidFill>
                <a:ea typeface="Calibri"/>
                <a:cs typeface="Calibri"/>
                <a:sym typeface="Calibri"/>
              </a:rPr>
              <a:t>redis</a:t>
            </a:r>
            <a:r>
              <a:rPr lang="en-US" sz="1800" dirty="0">
                <a:solidFill>
                  <a:srgbClr val="424242"/>
                </a:solidFill>
                <a:ea typeface="Calibri"/>
                <a:cs typeface="Calibri"/>
                <a:sym typeface="Calibri"/>
              </a:rPr>
              <a:t> </a:t>
            </a:r>
            <a:r>
              <a:rPr lang="en-US" sz="1800" dirty="0" err="1">
                <a:solidFill>
                  <a:srgbClr val="424242"/>
                </a:solidFill>
                <a:ea typeface="Calibri"/>
                <a:cs typeface="Calibri"/>
                <a:sym typeface="Calibri"/>
              </a:rPr>
              <a:t>redis</a:t>
            </a:r>
            <a:endParaRPr lang="en-US"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With the -d option container will start in the background and keep running in the background.</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170030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base"/>
            <a:r>
              <a:rPr lang="en-IN" b="1" i="0" u="none" strike="noStrike" dirty="0">
                <a:solidFill>
                  <a:srgbClr val="000000"/>
                </a:solidFill>
                <a:effectLst/>
                <a:latin typeface="-apple-system"/>
              </a:rPr>
              <a:t>Exposing a port</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We need to port mapping to expose container's internal ports to the outside. With the -p option, we map container's internal port with a port on the host machine.</a:t>
            </a:r>
          </a:p>
          <a:p>
            <a:pPr>
              <a:spcBef>
                <a:spcPts val="0"/>
              </a:spcBef>
            </a:pPr>
            <a:r>
              <a:rPr lang="en-US" sz="1800" dirty="0">
                <a:solidFill>
                  <a:srgbClr val="424242"/>
                </a:solidFill>
                <a:ea typeface="Calibri"/>
                <a:cs typeface="Calibri"/>
                <a:sym typeface="Calibri"/>
              </a:rPr>
              <a:t>docker run -d -p </a:t>
            </a:r>
            <a:r>
              <a:rPr lang="en-US" sz="1800" dirty="0" err="1">
                <a:solidFill>
                  <a:srgbClr val="424242"/>
                </a:solidFill>
                <a:ea typeface="Calibri"/>
                <a:cs typeface="Calibri"/>
                <a:sym typeface="Calibri"/>
              </a:rPr>
              <a:t>host_port:container_port</a:t>
            </a:r>
            <a:r>
              <a:rPr lang="en-US" sz="1800" dirty="0">
                <a:solidFill>
                  <a:srgbClr val="424242"/>
                </a:solidFill>
                <a:ea typeface="Calibri"/>
                <a:cs typeface="Calibri"/>
                <a:sym typeface="Calibri"/>
              </a:rPr>
              <a:t> </a:t>
            </a:r>
            <a:r>
              <a:rPr lang="en-US" sz="1800" dirty="0" err="1">
                <a:solidFill>
                  <a:srgbClr val="424242"/>
                </a:solidFill>
                <a:ea typeface="Calibri"/>
                <a:cs typeface="Calibri"/>
                <a:sym typeface="Calibri"/>
              </a:rPr>
              <a:t>imageIn</a:t>
            </a:r>
            <a:r>
              <a:rPr lang="en-US" sz="1800" dirty="0">
                <a:solidFill>
                  <a:srgbClr val="424242"/>
                </a:solidFill>
                <a:ea typeface="Calibri"/>
                <a:cs typeface="Calibri"/>
                <a:sym typeface="Calibri"/>
              </a:rPr>
              <a:t> the following example, we create a new Apache HTTPD container with host port 80 maps to the container port 80.</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 80:80 --name </a:t>
            </a:r>
            <a:r>
              <a:rPr lang="en-US" sz="1800" dirty="0" err="1">
                <a:solidFill>
                  <a:srgbClr val="424242"/>
                </a:solidFill>
                <a:ea typeface="Calibri"/>
                <a:cs typeface="Calibri"/>
                <a:sym typeface="Calibri"/>
              </a:rPr>
              <a:t>apache</a:t>
            </a:r>
            <a:r>
              <a:rPr lang="en-US" sz="1800" dirty="0">
                <a:solidFill>
                  <a:srgbClr val="424242"/>
                </a:solidFill>
                <a:ea typeface="Calibri"/>
                <a:cs typeface="Calibri"/>
                <a:sym typeface="Calibri"/>
              </a:rPr>
              <a:t>-web </a:t>
            </a:r>
            <a:r>
              <a:rPr lang="en-US" sz="1800" dirty="0" err="1">
                <a:solidFill>
                  <a:srgbClr val="424242"/>
                </a:solidFill>
                <a:ea typeface="Calibri"/>
                <a:cs typeface="Calibri"/>
                <a:sym typeface="Calibri"/>
              </a:rPr>
              <a:t>httpd:latest</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p80:80 webapp</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-d –p80:80 nginx</a:t>
            </a:r>
          </a:p>
          <a:p>
            <a:pPr>
              <a:spcBef>
                <a:spcPts val="0"/>
              </a:spcBef>
            </a:pPr>
            <a:r>
              <a:rPr lang="en-US" sz="1800" dirty="0">
                <a:solidFill>
                  <a:srgbClr val="424242"/>
                </a:solidFill>
                <a:ea typeface="Calibri"/>
                <a:cs typeface="Calibri"/>
                <a:sym typeface="Calibri"/>
              </a:rPr>
              <a:t>Once the port is attached and container created , port cannot be changed</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14746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system Resources</a:t>
            </a:r>
          </a:p>
        </p:txBody>
      </p:sp>
      <p:sp>
        <p:nvSpPr>
          <p:cNvPr id="5" name="Text Placeholder 2"/>
          <p:cNvSpPr>
            <a:spLocks noGrp="1"/>
          </p:cNvSpPr>
          <p:nvPr>
            <p:ph type="body" sz="quarter" idx="10"/>
          </p:nvPr>
        </p:nvSpPr>
        <p:spPr>
          <a:xfrm>
            <a:off x="276720" y="756974"/>
            <a:ext cx="8305800" cy="6253425"/>
          </a:xfrm>
        </p:spPr>
        <p:txBody>
          <a:bodyPr>
            <a:noAutofit/>
          </a:bodyPr>
          <a:lstStyle/>
          <a:p>
            <a:pPr>
              <a:spcBef>
                <a:spcPts val="0"/>
              </a:spcBef>
            </a:pPr>
            <a:r>
              <a:rPr lang="en-US" sz="1800" dirty="0">
                <a:solidFill>
                  <a:srgbClr val="424242"/>
                </a:solidFill>
                <a:ea typeface="Calibri"/>
                <a:cs typeface="Calibri"/>
                <a:sym typeface="Calibri"/>
              </a:rPr>
              <a:t>Let’s create a web server that serves a web page from the local filesystem. </a:t>
            </a:r>
          </a:p>
          <a:p>
            <a:pPr>
              <a:spcBef>
                <a:spcPts val="0"/>
              </a:spcBef>
            </a:pPr>
            <a:r>
              <a:rPr lang="en-US" sz="1800" dirty="0">
                <a:solidFill>
                  <a:srgbClr val="424242"/>
                </a:solidFill>
                <a:ea typeface="Calibri"/>
                <a:cs typeface="Calibri"/>
                <a:sym typeface="Calibri"/>
              </a:rPr>
              <a:t>We’ll use a public Nginx image.</a:t>
            </a:r>
          </a:p>
          <a:p>
            <a:pPr>
              <a:spcBef>
                <a:spcPts val="0"/>
              </a:spcBef>
            </a:pPr>
            <a:r>
              <a:rPr lang="en-US" sz="1800" dirty="0">
                <a:solidFill>
                  <a:srgbClr val="424242"/>
                </a:solidFill>
                <a:ea typeface="Calibri"/>
                <a:cs typeface="Calibri"/>
                <a:sym typeface="Calibri"/>
              </a:rPr>
              <a:t>First, we need an HTML file to display when we connect to the web server. Start in an empty directory that we’ll call my-</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and create a single subdirectory named html. </a:t>
            </a:r>
          </a:p>
          <a:p>
            <a:pPr>
              <a:spcBef>
                <a:spcPts val="0"/>
              </a:spcBef>
            </a:pPr>
            <a:r>
              <a:rPr lang="en-US" sz="1800" dirty="0">
                <a:solidFill>
                  <a:srgbClr val="424242"/>
                </a:solidFill>
                <a:ea typeface="Calibri"/>
                <a:cs typeface="Calibri"/>
                <a:sym typeface="Calibri"/>
              </a:rPr>
              <a:t>Inside html, create </a:t>
            </a:r>
            <a:r>
              <a:rPr lang="en-US" sz="1800" dirty="0" err="1">
                <a:solidFill>
                  <a:srgbClr val="424242"/>
                </a:solidFill>
                <a:ea typeface="Calibri"/>
                <a:cs typeface="Calibri"/>
                <a:sym typeface="Calibri"/>
              </a:rPr>
              <a:t>index.html</a:t>
            </a:r>
            <a:r>
              <a:rPr lang="en-US" sz="1800" dirty="0">
                <a:solidFill>
                  <a:srgbClr val="424242"/>
                </a:solidFill>
                <a:ea typeface="Calibri"/>
                <a:cs typeface="Calibri"/>
                <a:sym typeface="Calibri"/>
              </a:rPr>
              <a:t>: and display a hello world message</a:t>
            </a:r>
          </a:p>
          <a:p>
            <a:pPr>
              <a:spcBef>
                <a:spcPts val="0"/>
              </a:spcBef>
            </a:pPr>
            <a:r>
              <a:rPr lang="en-US" sz="1800" b="1" dirty="0">
                <a:solidFill>
                  <a:srgbClr val="424242"/>
                </a:solidFill>
                <a:ea typeface="Calibri"/>
                <a:cs typeface="Calibri"/>
                <a:sym typeface="Calibri"/>
              </a:rPr>
              <a:t>docker run -v /full/path/to/html/directory:/</a:t>
            </a:r>
            <a:r>
              <a:rPr lang="en-US" sz="1800" b="1" dirty="0" err="1">
                <a:solidFill>
                  <a:srgbClr val="424242"/>
                </a:solidFill>
                <a:ea typeface="Calibri"/>
                <a:cs typeface="Calibri"/>
                <a:sym typeface="Calibri"/>
              </a:rPr>
              <a:t>usr</a:t>
            </a:r>
            <a:r>
              <a:rPr lang="en-US" sz="1800" b="1" dirty="0">
                <a:solidFill>
                  <a:srgbClr val="424242"/>
                </a:solidFill>
                <a:ea typeface="Calibri"/>
                <a:cs typeface="Calibri"/>
                <a:sym typeface="Calibri"/>
              </a:rPr>
              <a:t>/share/</a:t>
            </a:r>
            <a:r>
              <a:rPr lang="en-US" sz="1800" b="1" dirty="0" err="1">
                <a:solidFill>
                  <a:srgbClr val="424242"/>
                </a:solidFill>
                <a:ea typeface="Calibri"/>
                <a:cs typeface="Calibri"/>
                <a:sym typeface="Calibri"/>
              </a:rPr>
              <a:t>nginx</a:t>
            </a:r>
            <a:r>
              <a:rPr lang="en-US" sz="1800" b="1" dirty="0">
                <a:solidFill>
                  <a:srgbClr val="424242"/>
                </a:solidFill>
                <a:ea typeface="Calibri"/>
                <a:cs typeface="Calibri"/>
                <a:sym typeface="Calibri"/>
              </a:rPr>
              <a:t>/</a:t>
            </a:r>
            <a:r>
              <a:rPr lang="en-US" sz="1800" b="1" dirty="0" err="1">
                <a:solidFill>
                  <a:srgbClr val="424242"/>
                </a:solidFill>
                <a:ea typeface="Calibri"/>
                <a:cs typeface="Calibri"/>
                <a:sym typeface="Calibri"/>
              </a:rPr>
              <a:t>html:ro</a:t>
            </a:r>
            <a:r>
              <a:rPr lang="en-US" sz="1800" b="1" dirty="0">
                <a:solidFill>
                  <a:srgbClr val="424242"/>
                </a:solidFill>
                <a:ea typeface="Calibri"/>
                <a:cs typeface="Calibri"/>
                <a:sym typeface="Calibri"/>
              </a:rPr>
              <a:t> -p 8080:80 -d </a:t>
            </a:r>
            <a:r>
              <a:rPr lang="en-US" sz="1800" b="1" dirty="0" err="1">
                <a:solidFill>
                  <a:srgbClr val="424242"/>
                </a:solidFill>
                <a:ea typeface="Calibri"/>
                <a:cs typeface="Calibri"/>
                <a:sym typeface="Calibri"/>
              </a:rPr>
              <a:t>nginx</a:t>
            </a:r>
            <a:br>
              <a:rPr lang="en-US" sz="1800" b="1" dirty="0">
                <a:solidFill>
                  <a:srgbClr val="424242"/>
                </a:solidFill>
                <a:ea typeface="Calibri"/>
                <a:cs typeface="Calibri"/>
                <a:sym typeface="Calibri"/>
              </a:rPr>
            </a:br>
            <a:r>
              <a:rPr lang="en-US" sz="1800" b="1" dirty="0">
                <a:solidFill>
                  <a:srgbClr val="424242"/>
                </a:solidFill>
                <a:ea typeface="Calibri"/>
                <a:cs typeface="Calibri"/>
                <a:sym typeface="Calibri"/>
              </a:rPr>
              <a:t>[-p </a:t>
            </a:r>
            <a:r>
              <a:rPr lang="en-US" sz="1800" b="1" dirty="0" err="1">
                <a:solidFill>
                  <a:srgbClr val="424242"/>
                </a:solidFill>
                <a:ea typeface="Calibri"/>
                <a:cs typeface="Calibri"/>
                <a:sym typeface="Calibri"/>
              </a:rPr>
              <a:t>host-port:container-port</a:t>
            </a:r>
            <a:r>
              <a:rPr lang="en-US" sz="1800" b="1" dirty="0">
                <a:solidFill>
                  <a:srgbClr val="424242"/>
                </a:solidFill>
                <a:ea typeface="Calibri"/>
                <a:cs typeface="Calibri"/>
                <a:sym typeface="Calibri"/>
              </a:rPr>
              <a:t>]</a:t>
            </a:r>
          </a:p>
          <a:p>
            <a:pPr>
              <a:spcBef>
                <a:spcPts val="0"/>
              </a:spcBef>
            </a:pPr>
            <a:r>
              <a:rPr lang="en-US" sz="1800" dirty="0">
                <a:solidFill>
                  <a:srgbClr val="424242"/>
                </a:solidFill>
                <a:ea typeface="Calibri"/>
                <a:cs typeface="Calibri"/>
                <a:sym typeface="Calibri"/>
              </a:rPr>
              <a:t>When we execute this command line, we see Docker download the Nginx image and then start the container.</a:t>
            </a:r>
          </a:p>
          <a:p>
            <a:pPr>
              <a:spcBef>
                <a:spcPts val="0"/>
              </a:spcBef>
            </a:pPr>
            <a:r>
              <a:rPr lang="en-US" sz="1800" dirty="0">
                <a:solidFill>
                  <a:srgbClr val="424242"/>
                </a:solidFill>
                <a:ea typeface="Calibri"/>
                <a:cs typeface="Calibri"/>
                <a:sym typeface="Calibri"/>
              </a:rPr>
              <a:t>-v /full/path/to/html/directory:/</a:t>
            </a:r>
            <a:r>
              <a:rPr lang="en-US" sz="1800" dirty="0" err="1">
                <a:solidFill>
                  <a:srgbClr val="424242"/>
                </a:solidFill>
                <a:ea typeface="Calibri"/>
                <a:cs typeface="Calibri"/>
                <a:sym typeface="Calibri"/>
              </a:rPr>
              <a:t>usr</a:t>
            </a:r>
            <a:r>
              <a:rPr lang="en-US" sz="1800" dirty="0">
                <a:solidFill>
                  <a:srgbClr val="424242"/>
                </a:solidFill>
                <a:ea typeface="Calibri"/>
                <a:cs typeface="Calibri"/>
                <a:sym typeface="Calibri"/>
              </a:rPr>
              <a:t>/share/</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a:t>
            </a:r>
            <a:r>
              <a:rPr lang="en-US" sz="1800" dirty="0" err="1">
                <a:solidFill>
                  <a:srgbClr val="424242"/>
                </a:solidFill>
                <a:ea typeface="Calibri"/>
                <a:cs typeface="Calibri"/>
                <a:sym typeface="Calibri"/>
              </a:rPr>
              <a:t>html:ro</a:t>
            </a:r>
            <a:r>
              <a:rPr lang="en-US" sz="1800" dirty="0">
                <a:solidFill>
                  <a:srgbClr val="424242"/>
                </a:solidFill>
                <a:ea typeface="Calibri"/>
                <a:cs typeface="Calibri"/>
                <a:sym typeface="Calibri"/>
              </a:rPr>
              <a:t> maps the directory holding our web page to the required location in the image. The </a:t>
            </a:r>
            <a:r>
              <a:rPr lang="en-US" sz="1800" dirty="0" err="1">
                <a:solidFill>
                  <a:srgbClr val="424242"/>
                </a:solidFill>
                <a:ea typeface="Calibri"/>
                <a:cs typeface="Calibri"/>
                <a:sym typeface="Calibri"/>
              </a:rPr>
              <a:t>ro</a:t>
            </a:r>
            <a:r>
              <a:rPr lang="en-US" sz="1800" dirty="0">
                <a:solidFill>
                  <a:srgbClr val="424242"/>
                </a:solidFill>
                <a:ea typeface="Calibri"/>
                <a:cs typeface="Calibri"/>
                <a:sym typeface="Calibri"/>
              </a:rPr>
              <a:t> field instructs Docker to mount it in read-only mode. It’s best to pass Docker the full paths when specifying host directories.</a:t>
            </a:r>
          </a:p>
          <a:p>
            <a:pPr>
              <a:spcBef>
                <a:spcPts val="0"/>
              </a:spcBef>
            </a:pPr>
            <a:r>
              <a:rPr lang="en-US" sz="1800" dirty="0">
                <a:solidFill>
                  <a:srgbClr val="424242"/>
                </a:solidFill>
                <a:ea typeface="Calibri"/>
                <a:cs typeface="Calibri"/>
                <a:sym typeface="Calibri"/>
              </a:rPr>
              <a:t>-p 8080:80 maps network service port 80 in the container to 8080 on our host system.</a:t>
            </a:r>
          </a:p>
          <a:p>
            <a:pPr>
              <a:spcBef>
                <a:spcPts val="0"/>
              </a:spcBef>
            </a:pPr>
            <a:r>
              <a:rPr lang="en-US" sz="1800" dirty="0">
                <a:solidFill>
                  <a:srgbClr val="424242"/>
                </a:solidFill>
                <a:ea typeface="Calibri"/>
                <a:cs typeface="Calibri"/>
                <a:sym typeface="Calibri"/>
              </a:rPr>
              <a:t>-d detaches the container from our command line session. Unlike our previous two examples, we don’t want to interact with this container.</a:t>
            </a:r>
          </a:p>
          <a:p>
            <a:pPr>
              <a:spcBef>
                <a:spcPts val="0"/>
              </a:spcBef>
            </a:pP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is the name of the image.</a:t>
            </a:r>
          </a:p>
          <a:p>
            <a:pPr>
              <a:spcBef>
                <a:spcPts val="0"/>
              </a:spcBef>
            </a:pPr>
            <a:r>
              <a:rPr lang="en-US" sz="1800" dirty="0">
                <a:solidFill>
                  <a:srgbClr val="424242"/>
                </a:solidFill>
                <a:ea typeface="Calibri"/>
                <a:cs typeface="Calibri"/>
                <a:sym typeface="Calibri"/>
              </a:rPr>
              <a:t>After executing this command, we should be able to reach the web server on port 8080:</a:t>
            </a:r>
          </a:p>
          <a:p>
            <a:pPr>
              <a:spcBef>
                <a:spcPts val="0"/>
              </a:spcBef>
            </a:pPr>
            <a:r>
              <a:rPr lang="en-US" sz="1800" dirty="0">
                <a:solidFill>
                  <a:srgbClr val="424242"/>
                </a:solidFill>
                <a:ea typeface="Calibri"/>
                <a:cs typeface="Calibri"/>
                <a:sym typeface="Calibri"/>
              </a:rPr>
              <a:t>Stop and remove the container</a:t>
            </a:r>
            <a:br>
              <a:rPr lang="en-US" sz="1800" dirty="0">
                <a:solidFill>
                  <a:srgbClr val="424242"/>
                </a:solidFill>
                <a:ea typeface="Calibri"/>
                <a:cs typeface="Calibri"/>
                <a:sym typeface="Calibri"/>
              </a:rPr>
            </a:b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293570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commands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docker exec -</a:t>
            </a:r>
            <a:r>
              <a:rPr lang="en-US" sz="1800" dirty="0" err="1">
                <a:solidFill>
                  <a:srgbClr val="424242"/>
                </a:solidFill>
                <a:ea typeface="Calibri"/>
                <a:cs typeface="Calibri"/>
                <a:sym typeface="Calibri"/>
              </a:rPr>
              <a:t>ti</a:t>
            </a:r>
            <a:r>
              <a:rPr lang="en-US" sz="1800" dirty="0">
                <a:solidFill>
                  <a:srgbClr val="424242"/>
                </a:solidFill>
                <a:ea typeface="Calibri"/>
                <a:cs typeface="Calibri"/>
                <a:sym typeface="Calibri"/>
              </a:rPr>
              <a:t> my-</a:t>
            </a:r>
            <a:r>
              <a:rPr lang="en-US" sz="1800" dirty="0" err="1">
                <a:solidFill>
                  <a:srgbClr val="424242"/>
                </a:solidFill>
                <a:ea typeface="Calibri"/>
                <a:cs typeface="Calibri"/>
                <a:sym typeface="Calibri"/>
              </a:rPr>
              <a:t>nginx</a:t>
            </a:r>
            <a:r>
              <a:rPr lang="en-US" sz="1800" dirty="0">
                <a:solidFill>
                  <a:srgbClr val="424242"/>
                </a:solidFill>
                <a:ea typeface="Calibri"/>
                <a:cs typeface="Calibri"/>
                <a:sym typeface="Calibri"/>
              </a:rPr>
              <a:t> /bin/</a:t>
            </a:r>
            <a:r>
              <a:rPr lang="en-US" sz="1800" dirty="0" err="1">
                <a:solidFill>
                  <a:srgbClr val="424242"/>
                </a:solidFill>
                <a:ea typeface="Calibri"/>
                <a:cs typeface="Calibri"/>
                <a:sym typeface="Calibri"/>
              </a:rPr>
              <a:t>sh</a:t>
            </a:r>
            <a:endParaRPr lang="en-US"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This command starts an interactive shell in our running container. You’ll get a shell with root access and will see all the Linux file system.</a:t>
            </a:r>
          </a:p>
          <a:p>
            <a:pPr>
              <a:spcBef>
                <a:spcPts val="0"/>
              </a:spcBef>
            </a:pPr>
            <a:r>
              <a:rPr lang="en-US" sz="1800" dirty="0">
                <a:solidFill>
                  <a:srgbClr val="424242"/>
                </a:solidFill>
                <a:ea typeface="Calibri"/>
                <a:cs typeface="Calibri"/>
                <a:sym typeface="Calibri"/>
              </a:rPr>
              <a:t>If you look around you’ll see that the container bears all the characteristics of a full blown Linux OS. If you type env you can review the environment variables, you can also look at the file system, if you wish.</a:t>
            </a:r>
          </a:p>
          <a:p>
            <a:pPr>
              <a:spcBef>
                <a:spcPts val="0"/>
              </a:spcBef>
            </a:pPr>
            <a:endParaRPr lang="en-US" sz="1800" dirty="0">
              <a:solidFill>
                <a:srgbClr val="424242"/>
              </a:solidFill>
              <a:ea typeface="Calibri"/>
              <a:cs typeface="Calibri"/>
              <a:sym typeface="Calibri"/>
            </a:endParaRPr>
          </a:p>
        </p:txBody>
      </p:sp>
    </p:spTree>
    <p:extLst>
      <p:ext uri="{BB962C8B-B14F-4D97-AF65-F5344CB8AC3E}">
        <p14:creationId xmlns:p14="http://schemas.microsoft.com/office/powerpoint/2010/main" val="2908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in Docker</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We can stop a container with docker stop, start it again with docker start or restart it with docker restart.</a:t>
            </a:r>
          </a:p>
          <a:p>
            <a:pPr>
              <a:spcBef>
                <a:spcPts val="0"/>
              </a:spcBef>
            </a:pPr>
            <a:r>
              <a:rPr lang="en-US" sz="1800" dirty="0">
                <a:solidFill>
                  <a:srgbClr val="424242"/>
                </a:solidFill>
                <a:ea typeface="Calibri"/>
                <a:cs typeface="Calibri"/>
                <a:sym typeface="Calibri"/>
              </a:rPr>
              <a:t>What we cannot do though is, cannot change a container. Cannot for example change the port mapping of an existing container. Containers are immutable. Once created, they retain the configuration they were created with.</a:t>
            </a:r>
          </a:p>
          <a:p>
            <a:pPr>
              <a:spcBef>
                <a:spcPts val="0"/>
              </a:spcBef>
            </a:pPr>
            <a:r>
              <a:rPr lang="en-US" sz="1800" dirty="0">
                <a:solidFill>
                  <a:srgbClr val="424242"/>
                </a:solidFill>
                <a:ea typeface="Calibri"/>
                <a:cs typeface="Calibri"/>
                <a:sym typeface="Calibri"/>
              </a:rPr>
              <a:t>If you want to change the runtime parameters of a container, you’ll have to stop the container and remove it. Then you need to create a new container from the image with new runtime parameters.</a:t>
            </a:r>
          </a:p>
        </p:txBody>
      </p:sp>
    </p:spTree>
    <p:extLst>
      <p:ext uri="{BB962C8B-B14F-4D97-AF65-F5344CB8AC3E}">
        <p14:creationId xmlns:p14="http://schemas.microsoft.com/office/powerpoint/2010/main" val="22126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hlinkClick r:id="rId3"/>
              </a:rPr>
              <a:t>https://docs.microsoft.com/en-us/visualstudio/docker/tutorials/docker-tutorial</a:t>
            </a:r>
            <a:endParaRPr lang="en-US" sz="1800" dirty="0"/>
          </a:p>
          <a:p>
            <a:r>
              <a:rPr lang="en-US" sz="1800" dirty="0">
                <a:hlinkClick r:id="rId4"/>
              </a:rPr>
              <a:t>https://stackify.com/docker-tutorial/</a:t>
            </a:r>
            <a:endParaRPr lang="en-US" sz="1800" dirty="0"/>
          </a:p>
          <a:p>
            <a:r>
              <a:rPr lang="en-US" sz="1800" dirty="0">
                <a:hlinkClick r:id="rId5"/>
              </a:rPr>
              <a:t>https://docker-curriculum.com/</a:t>
            </a:r>
            <a:endParaRPr lang="en-US" sz="1800" dirty="0"/>
          </a:p>
          <a:p>
            <a:r>
              <a:rPr lang="en-US" sz="1800" dirty="0"/>
              <a:t>https://</a:t>
            </a:r>
            <a:r>
              <a:rPr lang="en-US" sz="1800" dirty="0" err="1"/>
              <a:t>www.configserverfirewall.com</a:t>
            </a:r>
            <a:r>
              <a:rPr lang="en-US" sz="1800" dirty="0"/>
              <a:t>/docker/</a:t>
            </a:r>
          </a:p>
          <a:p>
            <a:endParaRPr lang="en-US" sz="1800" dirty="0"/>
          </a:p>
        </p:txBody>
      </p:sp>
    </p:spTree>
    <p:extLst>
      <p:ext uri="{BB962C8B-B14F-4D97-AF65-F5344CB8AC3E}">
        <p14:creationId xmlns:p14="http://schemas.microsoft.com/office/powerpoint/2010/main" val="42373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Installation</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Download and Install Docker from </a:t>
            </a:r>
            <a:r>
              <a:rPr lang="en-US" sz="1800" dirty="0">
                <a:solidFill>
                  <a:srgbClr val="424242"/>
                </a:solidFill>
                <a:ea typeface="Calibri"/>
                <a:cs typeface="Calibri"/>
                <a:sym typeface="Calibri"/>
                <a:hlinkClick r:id="rId3"/>
              </a:rPr>
              <a:t>https://docs.docker.com/get-docker/</a:t>
            </a:r>
            <a:r>
              <a:rPr lang="en-US" sz="1800" dirty="0">
                <a:solidFill>
                  <a:srgbClr val="424242"/>
                </a:solidFill>
                <a:ea typeface="Calibri"/>
                <a:cs typeface="Calibri"/>
                <a:sym typeface="Calibri"/>
              </a:rPr>
              <a:t> </a:t>
            </a:r>
          </a:p>
          <a:p>
            <a:pPr>
              <a:spcBef>
                <a:spcPts val="0"/>
              </a:spcBef>
            </a:pPr>
            <a:r>
              <a:rPr lang="en-US" sz="1800" dirty="0">
                <a:solidFill>
                  <a:srgbClr val="424242"/>
                </a:solidFill>
                <a:ea typeface="Calibri"/>
                <a:cs typeface="Calibri"/>
                <a:sym typeface="Calibri"/>
              </a:rPr>
              <a:t>Verify docker installed docker –v or docker --version</a:t>
            </a:r>
            <a:endParaRPr lang="en" sz="1800" dirty="0">
              <a:solidFill>
                <a:srgbClr val="424242"/>
              </a:solidFill>
              <a:ea typeface="Calibri"/>
              <a:cs typeface="Calibri"/>
              <a:sym typeface="Calibri"/>
            </a:endParaRPr>
          </a:p>
          <a:p>
            <a:pPr>
              <a:spcBef>
                <a:spcPts val="0"/>
              </a:spcBef>
            </a:pPr>
            <a:r>
              <a:rPr lang="en-US" sz="1800" dirty="0">
                <a:solidFill>
                  <a:srgbClr val="424242"/>
                </a:solidFill>
                <a:ea typeface="Calibri"/>
                <a:cs typeface="Calibri"/>
                <a:sym typeface="Calibri"/>
              </a:rPr>
              <a:t>Run first hello-world program </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run hello-world</a:t>
            </a:r>
          </a:p>
          <a:p>
            <a:pPr>
              <a:spcBef>
                <a:spcPts val="0"/>
              </a:spcBef>
            </a:pPr>
            <a:r>
              <a:rPr lang="en-US" sz="1800" dirty="0">
                <a:solidFill>
                  <a:srgbClr val="424242"/>
                </a:solidFill>
                <a:ea typeface="Calibri"/>
                <a:cs typeface="Calibri"/>
                <a:sym typeface="Calibri"/>
              </a:rPr>
              <a:t>To see all Docker images</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rPr>
              <a:t>docker images</a:t>
            </a:r>
          </a:p>
          <a:p>
            <a:pPr>
              <a:spcBef>
                <a:spcPts val="0"/>
              </a:spcBef>
            </a:pPr>
            <a:r>
              <a:rPr lang="en-IN" dirty="0">
                <a:hlinkClick r:id="rId4"/>
              </a:rPr>
              <a:t>https://www.digitalocean.com/community/tutorials/how-to-install-and-use-docker-on-ubuntu-20-04</a:t>
            </a:r>
            <a:endParaRPr lang="en-IN" dirty="0"/>
          </a:p>
          <a:p>
            <a:pPr>
              <a:spcBef>
                <a:spcPts val="0"/>
              </a:spcBef>
            </a:pPr>
            <a:r>
              <a:rPr lang="en-IN" dirty="0"/>
              <a:t>On AWS</a:t>
            </a:r>
          </a:p>
          <a:p>
            <a:pPr>
              <a:spcBef>
                <a:spcPts val="0"/>
              </a:spcBef>
            </a:pPr>
            <a:r>
              <a:rPr lang="en-IN" dirty="0">
                <a:hlinkClick r:id="rId5"/>
              </a:rPr>
              <a:t>https://linux.how2shout.com/how-to-install-docker-on-amazon-linux-2023/</a:t>
            </a:r>
            <a:endParaRPr lang="en-IN" dirty="0"/>
          </a:p>
          <a:p>
            <a:pPr>
              <a:spcBef>
                <a:spcPts val="0"/>
              </a:spcBef>
            </a:pPr>
            <a:r>
              <a:rPr lang="en-IN" dirty="0">
                <a:hlinkClick r:id="rId6"/>
              </a:rPr>
              <a:t>https://docs.aws.amazon.com/AmazonECS/latest/developerguide/create-container-image.html</a:t>
            </a:r>
            <a:endParaRPr lang="en-IN" dirty="0"/>
          </a:p>
          <a:p>
            <a:pPr>
              <a:spcBef>
                <a:spcPts val="0"/>
              </a:spcBef>
            </a:pPr>
            <a:r>
              <a:rPr lang="en-IN" dirty="0"/>
              <a:t>https://</a:t>
            </a:r>
            <a:r>
              <a:rPr lang="en-IN" dirty="0" err="1"/>
              <a:t>www.permify.co</a:t>
            </a:r>
            <a:r>
              <a:rPr lang="en-IN" dirty="0"/>
              <a:t>/post/how-to-deploy-your-container-into-aws-ec2-with-ecs/</a:t>
            </a:r>
          </a:p>
          <a:p>
            <a:pPr>
              <a:spcBef>
                <a:spcPts val="0"/>
              </a:spcBef>
            </a:pPr>
            <a:endParaRPr lang="en-US" sz="1800" dirty="0">
              <a:solidFill>
                <a:srgbClr val="424242"/>
              </a:solidFill>
              <a:ea typeface="Calibri"/>
              <a:cs typeface="Calibri"/>
              <a:sym typeface="Calibri"/>
            </a:endParaRPr>
          </a:p>
          <a:p>
            <a:pPr>
              <a:spcBef>
                <a:spcPts val="0"/>
              </a:spcBef>
            </a:pPr>
            <a:endParaRPr lang="en" sz="1800" dirty="0">
              <a:solidFill>
                <a:srgbClr val="424242"/>
              </a:solidFill>
              <a:ea typeface="Calibri"/>
              <a:cs typeface="Calibri"/>
              <a:sym typeface="Calibri"/>
            </a:endParaRPr>
          </a:p>
          <a:p>
            <a:pPr>
              <a:lnSpc>
                <a:spcPct val="115000"/>
              </a:lnSpc>
              <a:spcAft>
                <a:spcPts val="3201"/>
              </a:spcAft>
            </a:pPr>
            <a:endParaRPr lang="en" sz="1800" dirty="0">
              <a:solidFill>
                <a:srgbClr val="424242"/>
              </a:solidFill>
              <a:ea typeface="Calibri"/>
              <a:cs typeface="Calibri"/>
              <a:sym typeface="Calibri"/>
            </a:endParaRPr>
          </a:p>
        </p:txBody>
      </p:sp>
    </p:spTree>
    <p:extLst>
      <p:ext uri="{BB962C8B-B14F-4D97-AF65-F5344CB8AC3E}">
        <p14:creationId xmlns:p14="http://schemas.microsoft.com/office/powerpoint/2010/main" val="389318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5" name="Text Placeholder 2"/>
          <p:cNvSpPr>
            <a:spLocks noGrp="1"/>
          </p:cNvSpPr>
          <p:nvPr>
            <p:ph type="body" sz="quarter" idx="10"/>
          </p:nvPr>
        </p:nvSpPr>
        <p:spPr>
          <a:xfrm>
            <a:off x="276720" y="756975"/>
            <a:ext cx="8305800" cy="5365350"/>
          </a:xfrm>
        </p:spPr>
        <p:txBody>
          <a:bodyPr>
            <a:noAutofit/>
          </a:bodyPr>
          <a:lstStyle/>
          <a:p>
            <a:pPr>
              <a:spcBef>
                <a:spcPts val="0"/>
              </a:spcBef>
            </a:pPr>
            <a:r>
              <a:rPr lang="en-US" sz="1800" dirty="0">
                <a:solidFill>
                  <a:srgbClr val="424242"/>
                </a:solidFill>
                <a:ea typeface="Calibri"/>
                <a:cs typeface="Calibri"/>
                <a:sym typeface="Calibri"/>
              </a:rPr>
              <a:t>Images may come from two sources:</a:t>
            </a:r>
          </a:p>
          <a:p>
            <a:pPr>
              <a:spcBef>
                <a:spcPts val="0"/>
              </a:spcBef>
            </a:pPr>
            <a:r>
              <a:rPr lang="en-US" sz="1800" dirty="0">
                <a:solidFill>
                  <a:srgbClr val="424242"/>
                </a:solidFill>
                <a:ea typeface="Calibri"/>
                <a:cs typeface="Calibri"/>
                <a:sym typeface="Calibri"/>
              </a:rPr>
              <a:t>image repository use the Docker Hub.</a:t>
            </a:r>
          </a:p>
          <a:p>
            <a:pPr>
              <a:spcBef>
                <a:spcPts val="0"/>
              </a:spcBef>
            </a:pPr>
            <a:r>
              <a:rPr lang="en-US" sz="1800" dirty="0">
                <a:solidFill>
                  <a:srgbClr val="424242"/>
                </a:solidFill>
                <a:ea typeface="Calibri"/>
                <a:cs typeface="Calibri"/>
                <a:sym typeface="Calibri"/>
              </a:rPr>
              <a:t>Can create your own images. Docker images are layered, so you can build them layer by layer, and you can build your images starting from other images.</a:t>
            </a:r>
          </a:p>
          <a:p>
            <a:pPr>
              <a:spcBef>
                <a:spcPts val="0"/>
              </a:spcBef>
            </a:pPr>
            <a:r>
              <a:rPr lang="en-US" sz="1800" dirty="0">
                <a:solidFill>
                  <a:srgbClr val="424242"/>
                </a:solidFill>
                <a:ea typeface="Calibri"/>
                <a:cs typeface="Calibri"/>
                <a:sym typeface="Calibri"/>
              </a:rPr>
              <a:t>Visit images at</a:t>
            </a:r>
            <a:br>
              <a:rPr lang="en-US" sz="1800" dirty="0">
                <a:solidFill>
                  <a:srgbClr val="424242"/>
                </a:solidFill>
                <a:ea typeface="Calibri"/>
                <a:cs typeface="Calibri"/>
                <a:sym typeface="Calibri"/>
              </a:rPr>
            </a:br>
            <a:r>
              <a:rPr lang="en-US" sz="1800" dirty="0">
                <a:solidFill>
                  <a:srgbClr val="424242"/>
                </a:solidFill>
                <a:ea typeface="Calibri"/>
                <a:cs typeface="Calibri"/>
                <a:sym typeface="Calibri"/>
                <a:hlinkClick r:id="rId3"/>
              </a:rPr>
              <a:t>https://hub.docker.com/search?q=&amp;type=image</a:t>
            </a:r>
            <a:r>
              <a:rPr lang="en-US" sz="1800" dirty="0">
                <a:solidFill>
                  <a:srgbClr val="424242"/>
                </a:solidFill>
                <a:ea typeface="Calibri"/>
                <a:cs typeface="Calibri"/>
                <a:sym typeface="Calibri"/>
              </a:rPr>
              <a:t> </a:t>
            </a:r>
          </a:p>
          <a:p>
            <a:pPr>
              <a:spcBef>
                <a:spcPts val="0"/>
              </a:spcBef>
            </a:pPr>
            <a:r>
              <a:rPr lang="en-US" sz="1800" dirty="0">
                <a:solidFill>
                  <a:srgbClr val="424242"/>
                </a:solidFill>
                <a:ea typeface="Calibri"/>
                <a:cs typeface="Calibri"/>
                <a:sym typeface="Calibri"/>
              </a:rPr>
              <a:t>On the page you’ll see a list of images. Most of them have the label “official” , which means that they are provided as the official package of a specific technology.</a:t>
            </a:r>
          </a:p>
        </p:txBody>
      </p:sp>
    </p:spTree>
    <p:extLst>
      <p:ext uri="{BB962C8B-B14F-4D97-AF65-F5344CB8AC3E}">
        <p14:creationId xmlns:p14="http://schemas.microsoft.com/office/powerpoint/2010/main" val="95691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a:t>
            </a:r>
          </a:p>
        </p:txBody>
      </p:sp>
      <p:pic>
        <p:nvPicPr>
          <p:cNvPr id="11" name="Picture 10">
            <a:extLst>
              <a:ext uri="{FF2B5EF4-FFF2-40B4-BE49-F238E27FC236}">
                <a16:creationId xmlns:a16="http://schemas.microsoft.com/office/drawing/2014/main" id="{162AEE11-91E1-834B-AC87-195022DD933A}"/>
              </a:ext>
            </a:extLst>
          </p:cNvPr>
          <p:cNvPicPr>
            <a:picLocks noChangeAspect="1"/>
          </p:cNvPicPr>
          <p:nvPr/>
        </p:nvPicPr>
        <p:blipFill>
          <a:blip r:embed="rId3"/>
          <a:stretch>
            <a:fillRect/>
          </a:stretch>
        </p:blipFill>
        <p:spPr>
          <a:xfrm>
            <a:off x="244636" y="990600"/>
            <a:ext cx="8562480" cy="4527289"/>
          </a:xfrm>
          <a:prstGeom prst="rect">
            <a:avLst/>
          </a:prstGeom>
        </p:spPr>
      </p:pic>
    </p:spTree>
    <p:extLst>
      <p:ext uri="{BB962C8B-B14F-4D97-AF65-F5344CB8AC3E}">
        <p14:creationId xmlns:p14="http://schemas.microsoft.com/office/powerpoint/2010/main" val="331207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images –help</a:t>
            </a:r>
          </a:p>
          <a:p>
            <a:r>
              <a:rPr lang="en-US" sz="1800" dirty="0"/>
              <a:t>docker images =&gt; will show list of images</a:t>
            </a:r>
          </a:p>
          <a:p>
            <a:r>
              <a:rPr lang="en-US" sz="1800" dirty="0"/>
              <a:t>docker pull =&gt; to pull any image go to https://</a:t>
            </a:r>
            <a:r>
              <a:rPr lang="en-US" sz="1800" dirty="0" err="1"/>
              <a:t>hub.docker.com</a:t>
            </a:r>
            <a:r>
              <a:rPr lang="en-US" sz="1800" dirty="0"/>
              <a:t>, click on explore  and look up for any repository say ubuntu</a:t>
            </a:r>
          </a:p>
          <a:p>
            <a:r>
              <a:rPr lang="en-US" sz="1800" dirty="0"/>
              <a:t>docker pull ubuntu =&gt; will  download the image</a:t>
            </a:r>
          </a:p>
          <a:p>
            <a:r>
              <a:rPr lang="en-US" sz="1800" dirty="0"/>
              <a:t>docker images –q =&gt; gives only the id of the image</a:t>
            </a:r>
          </a:p>
          <a:p>
            <a:r>
              <a:rPr lang="en-US" sz="1800" dirty="0"/>
              <a:t>Using tags, download a specific version of image to our local system (you can find available tags from the docker hub). If you don’t add a tag, the tag latest is implied.</a:t>
            </a:r>
            <a:br>
              <a:rPr lang="en-US" sz="1800" dirty="0"/>
            </a:br>
            <a:r>
              <a:rPr lang="en-IN" sz="1800" dirty="0"/>
              <a:t>docker pull </a:t>
            </a:r>
            <a:r>
              <a:rPr lang="en-IN" sz="1800" dirty="0" err="1"/>
              <a:t>ubuntu:latest</a:t>
            </a:r>
            <a:r>
              <a:rPr lang="en-IN" sz="1800" dirty="0"/>
              <a:t> OR docker pull ubuntu:19.04</a:t>
            </a:r>
          </a:p>
          <a:p>
            <a:r>
              <a:rPr lang="en-US" sz="1800" dirty="0"/>
              <a:t>If the -a flag is used, it will Download all tagged images in the repository.</a:t>
            </a:r>
            <a:br>
              <a:rPr lang="en-US" sz="1800" dirty="0"/>
            </a:br>
            <a:r>
              <a:rPr lang="en-US" sz="1800" dirty="0"/>
              <a:t>docker pull -a hello-world</a:t>
            </a:r>
          </a:p>
          <a:p>
            <a:r>
              <a:rPr lang="en-US" sz="1800" dirty="0"/>
              <a:t>docker </a:t>
            </a:r>
            <a:r>
              <a:rPr lang="en-US" sz="1800" dirty="0" err="1"/>
              <a:t>rmi</a:t>
            </a:r>
            <a:r>
              <a:rPr lang="en-US" sz="1800" dirty="0"/>
              <a:t> &lt;</a:t>
            </a:r>
            <a:r>
              <a:rPr lang="en-US" sz="1800" dirty="0" err="1"/>
              <a:t>imageid</a:t>
            </a:r>
            <a:r>
              <a:rPr lang="en-US" sz="1800" dirty="0"/>
              <a:t>&gt; will remove the image</a:t>
            </a:r>
          </a:p>
          <a:p>
            <a:r>
              <a:rPr lang="en-US" sz="1800" dirty="0"/>
              <a:t>If there are no images and we say docker run ubuntu =&gt; it looks locally else will pull from the repository</a:t>
            </a:r>
          </a:p>
          <a:p>
            <a:endParaRPr lang="en-US" sz="1800" dirty="0"/>
          </a:p>
        </p:txBody>
      </p:sp>
    </p:spTree>
    <p:extLst>
      <p:ext uri="{BB962C8B-B14F-4D97-AF65-F5344CB8AC3E}">
        <p14:creationId xmlns:p14="http://schemas.microsoft.com/office/powerpoint/2010/main" val="2649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After downloading ubuntu , if we say “docker </a:t>
            </a:r>
            <a:r>
              <a:rPr lang="en-US" sz="1800" dirty="0" err="1"/>
              <a:t>ps</a:t>
            </a:r>
            <a:r>
              <a:rPr lang="en-US" sz="1800" dirty="0"/>
              <a:t>” still the container is empty</a:t>
            </a:r>
          </a:p>
          <a:p>
            <a:r>
              <a:rPr lang="en-US" sz="1800" dirty="0"/>
              <a:t>docker </a:t>
            </a:r>
            <a:r>
              <a:rPr lang="en-US" sz="1800" dirty="0" err="1"/>
              <a:t>ps</a:t>
            </a:r>
            <a:r>
              <a:rPr lang="en-US" sz="1800" dirty="0"/>
              <a:t>—a will show all the containers</a:t>
            </a:r>
          </a:p>
          <a:p>
            <a:r>
              <a:rPr lang="en-US" sz="1800" dirty="0"/>
              <a:t>Following command will start a new Ubuntu container called 'ubuntu-server' from the ubuntu:16.04 image.</a:t>
            </a:r>
            <a:br>
              <a:rPr lang="en-US" sz="1800" dirty="0"/>
            </a:br>
            <a:r>
              <a:rPr lang="en-US" sz="1800" dirty="0"/>
              <a:t>docker run -d -t --name ubuntu-server ubuntu:16.04</a:t>
            </a:r>
          </a:p>
          <a:p>
            <a:pPr lvl="1"/>
            <a:r>
              <a:rPr lang="en-US" sz="1800" dirty="0"/>
              <a:t>-d - Run the container in the background.</a:t>
            </a:r>
          </a:p>
          <a:p>
            <a:pPr lvl="1"/>
            <a:r>
              <a:rPr lang="en-US" sz="1800" dirty="0"/>
              <a:t>-t - Allocate a pseudo-TTY.</a:t>
            </a:r>
          </a:p>
          <a:p>
            <a:r>
              <a:rPr lang="en-US" sz="1800" dirty="0"/>
              <a:t>You can get a shell session to the container with docker exec command:</a:t>
            </a:r>
            <a:br>
              <a:rPr lang="en-US" sz="1800" dirty="0"/>
            </a:br>
            <a:r>
              <a:rPr lang="en-US" sz="1800" dirty="0"/>
              <a:t>docker exec -it ubuntu-server bash</a:t>
            </a:r>
          </a:p>
          <a:p>
            <a:r>
              <a:rPr lang="en-US" sz="1800" dirty="0"/>
              <a:t>docker stop &lt;container id&gt; =&gt; will stop the container and the system exits automatically from the ubuntu system</a:t>
            </a:r>
          </a:p>
          <a:p>
            <a:r>
              <a:rPr lang="en-US" sz="1800" dirty="0"/>
              <a:t>docker logs &lt;container-name&gt; to see the logs</a:t>
            </a:r>
          </a:p>
          <a:p>
            <a:r>
              <a:rPr lang="en-US" sz="1800" dirty="0"/>
              <a:t>docker logs –f &lt;container-name&gt; to leave logs open in terminal and follow the requests.</a:t>
            </a:r>
          </a:p>
          <a:p>
            <a:r>
              <a:rPr lang="en-US" sz="1800" dirty="0"/>
              <a:t>docker inspect &lt;container-name&gt;  to see the details of your container</a:t>
            </a:r>
          </a:p>
          <a:p>
            <a:r>
              <a:rPr lang="en-US" sz="1800" dirty="0"/>
              <a:t>docker rm &lt;container-name&gt;  to delete container</a:t>
            </a:r>
          </a:p>
          <a:p>
            <a:r>
              <a:rPr lang="en-US" sz="1800" dirty="0"/>
              <a:t>d</a:t>
            </a:r>
            <a:r>
              <a:rPr lang="en-US" sz="1800"/>
              <a:t>ocker </a:t>
            </a:r>
            <a:r>
              <a:rPr lang="en-US" sz="1800" dirty="0"/>
              <a:t>kill &lt;</a:t>
            </a:r>
            <a:r>
              <a:rPr lang="en-US" sz="1800" dirty="0" err="1"/>
              <a:t>container_id</a:t>
            </a:r>
            <a:r>
              <a:rPr lang="en-US" sz="1800" dirty="0"/>
              <a:t>&gt; - immediately kill</a:t>
            </a:r>
          </a:p>
          <a:p>
            <a:endParaRPr lang="en-US" sz="1800" dirty="0"/>
          </a:p>
        </p:txBody>
      </p:sp>
    </p:spTree>
    <p:extLst>
      <p:ext uri="{BB962C8B-B14F-4D97-AF65-F5344CB8AC3E}">
        <p14:creationId xmlns:p14="http://schemas.microsoft.com/office/powerpoint/2010/main" val="23103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 calcmode="lin" valueType="num">
                                      <p:cBhvr additive="base">
                                        <p:cTn id="57"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58" dur="500"/>
                                        <p:tgtEl>
                                          <p:spTgt spid="5">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 calcmode="lin" valueType="num">
                                      <p:cBhvr additive="base">
                                        <p:cTn id="63"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64" dur="500"/>
                                        <p:tgtEl>
                                          <p:spTgt spid="5">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anim calcmode="lin" valueType="num">
                                      <p:cBhvr additive="base">
                                        <p:cTn id="69"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7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name</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containers can be identified by container ID or Name. </a:t>
            </a:r>
          </a:p>
          <a:p>
            <a:r>
              <a:rPr lang="en-US" sz="1800" dirty="0"/>
              <a:t>By default, the Docker daemon assigns a random name to the container if name is not specified. We can assign a name to the container with --name option.</a:t>
            </a:r>
            <a:br>
              <a:rPr lang="en-US" sz="1800" dirty="0"/>
            </a:br>
            <a:r>
              <a:rPr lang="en-US" sz="1800" dirty="0"/>
              <a:t>docker run --name </a:t>
            </a:r>
            <a:r>
              <a:rPr lang="en-US" sz="1800" dirty="0" err="1"/>
              <a:t>ubc</a:t>
            </a:r>
            <a:r>
              <a:rPr lang="en-US" sz="1800" dirty="0"/>
              <a:t> ubuntu</a:t>
            </a:r>
          </a:p>
          <a:p>
            <a:r>
              <a:rPr lang="en-US" sz="1800" dirty="0"/>
              <a:t>Now can use container name to access containers</a:t>
            </a:r>
            <a:br>
              <a:rPr lang="en-US" sz="1800" dirty="0"/>
            </a:br>
            <a:r>
              <a:rPr lang="en-US" sz="1800" dirty="0" err="1"/>
              <a:t>sudo</a:t>
            </a:r>
            <a:r>
              <a:rPr lang="en-US" sz="1800" dirty="0"/>
              <a:t> docker restart </a:t>
            </a:r>
            <a:r>
              <a:rPr lang="en-US" sz="1800" dirty="0" err="1"/>
              <a:t>ubc</a:t>
            </a:r>
            <a:br>
              <a:rPr lang="en-US" sz="1800" dirty="0"/>
            </a:br>
            <a:r>
              <a:rPr lang="en-US" sz="1800" dirty="0" err="1"/>
              <a:t>sudo</a:t>
            </a:r>
            <a:r>
              <a:rPr lang="en-US" sz="1800" dirty="0"/>
              <a:t> docker stop </a:t>
            </a:r>
            <a:r>
              <a:rPr lang="en-US" sz="1800" dirty="0" err="1"/>
              <a:t>ubc</a:t>
            </a:r>
            <a:br>
              <a:rPr lang="en-US" sz="1800" dirty="0"/>
            </a:br>
            <a:r>
              <a:rPr lang="en-US" sz="1800" dirty="0" err="1"/>
              <a:t>sudo</a:t>
            </a:r>
            <a:r>
              <a:rPr lang="en-US" sz="1800" dirty="0"/>
              <a:t> docker start </a:t>
            </a:r>
            <a:r>
              <a:rPr lang="en-US" sz="1800" dirty="0" err="1"/>
              <a:t>ubc</a:t>
            </a:r>
            <a:endParaRPr lang="en-US" sz="1800" dirty="0"/>
          </a:p>
          <a:p>
            <a:r>
              <a:rPr lang="en-US" sz="1800" dirty="0"/>
              <a:t>To rename a docker container, use the rename sub-command </a:t>
            </a:r>
            <a:br>
              <a:rPr lang="en-US" sz="1800" dirty="0"/>
            </a:br>
            <a:r>
              <a:rPr lang="en-IN" sz="1800" dirty="0"/>
              <a:t>docker rename </a:t>
            </a:r>
            <a:r>
              <a:rPr lang="en-IN" sz="1800" dirty="0" err="1"/>
              <a:t>ubc</a:t>
            </a:r>
            <a:r>
              <a:rPr lang="en-IN" sz="1800" dirty="0"/>
              <a:t> </a:t>
            </a:r>
            <a:r>
              <a:rPr lang="en-US" sz="1800" dirty="0" err="1"/>
              <a:t>ubc_app</a:t>
            </a:r>
            <a:endParaRPr lang="en-US" sz="1800" dirty="0"/>
          </a:p>
          <a:p>
            <a:r>
              <a:rPr lang="en-US" sz="1800" dirty="0"/>
              <a:t>Once the container is started using </a:t>
            </a:r>
            <a:r>
              <a:rPr lang="en-US" sz="1800" b="1" dirty="0"/>
              <a:t>start</a:t>
            </a:r>
            <a:r>
              <a:rPr lang="en-US" sz="1800" dirty="0"/>
              <a:t> command, can go inside the bash using the following command</a:t>
            </a:r>
            <a:br>
              <a:rPr lang="en-US" sz="1800" dirty="0"/>
            </a:br>
            <a:r>
              <a:rPr lang="en-US" sz="1800" dirty="0"/>
              <a:t>docker exec –it </a:t>
            </a:r>
            <a:r>
              <a:rPr lang="en-US" sz="1800" dirty="0" err="1"/>
              <a:t>ubc_app</a:t>
            </a:r>
            <a:r>
              <a:rPr lang="en-US" sz="1800" dirty="0"/>
              <a:t> bash</a:t>
            </a:r>
          </a:p>
          <a:p>
            <a:r>
              <a:rPr lang="en-US" sz="1800" dirty="0"/>
              <a:t>To get container IP address:</a:t>
            </a:r>
            <a:br>
              <a:rPr lang="en-US" sz="1800" dirty="0"/>
            </a:br>
            <a:r>
              <a:rPr lang="en-US" sz="1800" dirty="0"/>
              <a:t>docker inspect &lt;</a:t>
            </a:r>
            <a:r>
              <a:rPr lang="en-US" sz="1800" dirty="0" err="1"/>
              <a:t>container_name</a:t>
            </a:r>
            <a:r>
              <a:rPr lang="en-US" sz="1800" dirty="0"/>
              <a:t>&gt; | grep '"</a:t>
            </a:r>
            <a:r>
              <a:rPr lang="en-US" sz="1800" dirty="0" err="1"/>
              <a:t>IPAddress</a:t>
            </a:r>
            <a:r>
              <a:rPr lang="en-US" sz="1800" dirty="0"/>
              <a:t>"' | head -n 1</a:t>
            </a:r>
          </a:p>
          <a:p>
            <a:endParaRPr lang="en-US" sz="1800" dirty="0"/>
          </a:p>
          <a:p>
            <a:endParaRPr lang="en-US" sz="1800" dirty="0"/>
          </a:p>
        </p:txBody>
      </p:sp>
    </p:spTree>
    <p:extLst>
      <p:ext uri="{BB962C8B-B14F-4D97-AF65-F5344CB8AC3E}">
        <p14:creationId xmlns:p14="http://schemas.microsoft.com/office/powerpoint/2010/main" val="276190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Ubuntu</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To start ubuntu interactive command: 	docker run –it ubuntu</a:t>
            </a:r>
            <a:br>
              <a:rPr lang="en-US" sz="1800" dirty="0"/>
            </a:br>
            <a:r>
              <a:rPr lang="en-US" sz="1800" dirty="0"/>
              <a:t>Then say ls =&gt; will show all files within ubuntu</a:t>
            </a:r>
          </a:p>
          <a:p>
            <a:r>
              <a:rPr lang="en-US" sz="1800" dirty="0"/>
              <a:t>Then open a new terminal and execute “docker </a:t>
            </a:r>
            <a:r>
              <a:rPr lang="en-US" sz="1800" dirty="0" err="1"/>
              <a:t>ps</a:t>
            </a:r>
            <a:r>
              <a:rPr lang="en-US" sz="1800" dirty="0"/>
              <a:t>” that shows the ubuntu container running</a:t>
            </a:r>
          </a:p>
          <a:p>
            <a:r>
              <a:rPr lang="en-US" sz="1800" dirty="0"/>
              <a:t>Once ubuntu is running, basic ubuntu commands work. Try</a:t>
            </a:r>
            <a:br>
              <a:rPr lang="en-US" sz="1800" dirty="0"/>
            </a:br>
            <a:r>
              <a:rPr lang="en-US" sz="1800" dirty="0"/>
              <a:t>ping </a:t>
            </a:r>
            <a:r>
              <a:rPr lang="en-US" sz="1800" dirty="0" err="1"/>
              <a:t>www.techgatha.com</a:t>
            </a:r>
            <a:endParaRPr lang="en-US" sz="1800" dirty="0"/>
          </a:p>
          <a:p>
            <a:r>
              <a:rPr lang="en-US" sz="1800" dirty="0"/>
              <a:t>Ping command will not work as this utility is not by default available when ubuntu image is downloaded</a:t>
            </a:r>
          </a:p>
          <a:p>
            <a:r>
              <a:rPr lang="en-US" sz="1800" dirty="0"/>
              <a:t>To update ubuntu</a:t>
            </a:r>
            <a:br>
              <a:rPr lang="en-US" sz="1800" dirty="0"/>
            </a:br>
            <a:r>
              <a:rPr lang="en-US" sz="1800" dirty="0"/>
              <a:t>apt-get update</a:t>
            </a:r>
          </a:p>
          <a:p>
            <a:r>
              <a:rPr lang="en-US" sz="1800" dirty="0"/>
              <a:t>To install ping:</a:t>
            </a:r>
            <a:br>
              <a:rPr lang="en-US" sz="1800" dirty="0"/>
            </a:br>
            <a:r>
              <a:rPr lang="en-US" sz="1800" dirty="0"/>
              <a:t>apt-get install </a:t>
            </a:r>
            <a:r>
              <a:rPr lang="en-US" sz="1800" dirty="0" err="1"/>
              <a:t>iputils</a:t>
            </a:r>
            <a:r>
              <a:rPr lang="en-US" sz="1800" dirty="0"/>
              <a:t>-ping</a:t>
            </a:r>
          </a:p>
          <a:p>
            <a:r>
              <a:rPr lang="en-US" sz="1800" dirty="0"/>
              <a:t>Docker stop &lt;container id&gt; =&gt; will stop the container and the system exits automatically from the ubuntu system</a:t>
            </a:r>
          </a:p>
          <a:p>
            <a:r>
              <a:rPr lang="en-US" sz="1800" dirty="0"/>
              <a:t>docker logs &lt;container-name&gt; to see the logs</a:t>
            </a:r>
          </a:p>
          <a:p>
            <a:r>
              <a:rPr lang="en-US" sz="1800" dirty="0"/>
              <a:t>docker logs –f &lt;container-name&gt; to leave logs open in terminal and follow the requests.</a:t>
            </a:r>
          </a:p>
          <a:p>
            <a:r>
              <a:rPr lang="en-US" sz="1800" dirty="0"/>
              <a:t>docker inspect &lt;container-name&gt;  to see the details of your container</a:t>
            </a:r>
          </a:p>
          <a:p>
            <a:endParaRPr lang="en-US" sz="1800" dirty="0"/>
          </a:p>
        </p:txBody>
      </p:sp>
    </p:spTree>
    <p:extLst>
      <p:ext uri="{BB962C8B-B14F-4D97-AF65-F5344CB8AC3E}">
        <p14:creationId xmlns:p14="http://schemas.microsoft.com/office/powerpoint/2010/main" val="297877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 Commands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Docker stats =&gt; will give memory usage and other details</a:t>
            </a:r>
          </a:p>
          <a:p>
            <a:r>
              <a:rPr lang="en-US" sz="1800" dirty="0"/>
              <a:t>Start ubuntu in interactive mode : docker run –it ubuntu</a:t>
            </a:r>
          </a:p>
          <a:p>
            <a:r>
              <a:rPr lang="en-US" sz="1800" dirty="0"/>
              <a:t>Now docker stats shows the status of memory</a:t>
            </a:r>
          </a:p>
          <a:p>
            <a:r>
              <a:rPr lang="en-US" sz="1800" dirty="0"/>
              <a:t>Docker system </a:t>
            </a:r>
            <a:r>
              <a:rPr lang="en-US" sz="1800" dirty="0" err="1"/>
              <a:t>df</a:t>
            </a:r>
            <a:r>
              <a:rPr lang="en-US" sz="1800" dirty="0"/>
              <a:t> =&gt; gives details of all images and </a:t>
            </a:r>
            <a:r>
              <a:rPr lang="en-US" sz="1800" dirty="0" err="1"/>
              <a:t>ocntainers</a:t>
            </a:r>
            <a:endParaRPr lang="en-US" sz="1800" dirty="0"/>
          </a:p>
          <a:p>
            <a:r>
              <a:rPr lang="en-US" sz="1800" dirty="0"/>
              <a:t>Docker system prune =&gt; will delete all unused images and containers. Now if ubuntu is already running in interactive mode then this command will not delete that image and container. So ubuntu image and container will not be deleted</a:t>
            </a:r>
          </a:p>
          <a:p>
            <a:r>
              <a:rPr lang="en-US" sz="1800" dirty="0"/>
              <a:t>Now stop ubuntu and say “docker system prune” will delete only containers</a:t>
            </a:r>
          </a:p>
          <a:p>
            <a:r>
              <a:rPr lang="en-US" sz="1800" dirty="0"/>
              <a:t>Docker system prune –a will delete all the images and the containers</a:t>
            </a:r>
          </a:p>
        </p:txBody>
      </p:sp>
    </p:spTree>
    <p:extLst>
      <p:ext uri="{BB962C8B-B14F-4D97-AF65-F5344CB8AC3E}">
        <p14:creationId xmlns:p14="http://schemas.microsoft.com/office/powerpoint/2010/main" val="404250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18901</TotalTime>
  <Words>1882</Words>
  <Application>Microsoft Macintosh PowerPoint</Application>
  <PresentationFormat>On-screen Show (4:3)</PresentationFormat>
  <Paragraphs>138</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Courier New</vt:lpstr>
      <vt:lpstr>Wingdings</vt:lpstr>
      <vt:lpstr>CT_Core_Java_OOP</vt:lpstr>
      <vt:lpstr>Docker SetUp</vt:lpstr>
      <vt:lpstr>Docker Installation</vt:lpstr>
      <vt:lpstr>Docker Images</vt:lpstr>
      <vt:lpstr>Docker commands</vt:lpstr>
      <vt:lpstr>Image Commands</vt:lpstr>
      <vt:lpstr>Container Commands</vt:lpstr>
      <vt:lpstr>Container name</vt:lpstr>
      <vt:lpstr>Try Ubuntu</vt:lpstr>
      <vt:lpstr>Stat Commands</vt:lpstr>
      <vt:lpstr>Usage of commands</vt:lpstr>
      <vt:lpstr>Container -d</vt:lpstr>
      <vt:lpstr>Exposing a port</vt:lpstr>
      <vt:lpstr>Share system Resources</vt:lpstr>
      <vt:lpstr>Execute commands</vt:lpstr>
      <vt:lpstr>Containers in Docker</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1837</cp:revision>
  <dcterms:created xsi:type="dcterms:W3CDTF">2014-09-30T12:24:12Z</dcterms:created>
  <dcterms:modified xsi:type="dcterms:W3CDTF">2023-07-07T10:31:22Z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