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8"/>
  </p:notesMasterIdLst>
  <p:handoutMasterIdLst>
    <p:handoutMasterId r:id="rId19"/>
  </p:handoutMasterIdLst>
  <p:sldIdLst>
    <p:sldId id="271" r:id="rId5"/>
    <p:sldId id="429" r:id="rId6"/>
    <p:sldId id="473" r:id="rId7"/>
    <p:sldId id="477" r:id="rId8"/>
    <p:sldId id="430" r:id="rId9"/>
    <p:sldId id="487" r:id="rId10"/>
    <p:sldId id="474" r:id="rId11"/>
    <p:sldId id="454" r:id="rId12"/>
    <p:sldId id="470" r:id="rId13"/>
    <p:sldId id="475" r:id="rId14"/>
    <p:sldId id="476" r:id="rId15"/>
    <p:sldId id="322" r:id="rId16"/>
    <p:sldId id="323" r:id="rId17"/>
  </p:sldIdLst>
  <p:sldSz cx="9144000" cy="6858000" type="screen4x3"/>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1EF6C40-3694-4E06-AC54-71C1E6A1A3C0}">
          <p14:sldIdLst>
            <p14:sldId id="271"/>
            <p14:sldId id="429"/>
            <p14:sldId id="473"/>
            <p14:sldId id="477"/>
            <p14:sldId id="430"/>
            <p14:sldId id="487"/>
            <p14:sldId id="474"/>
            <p14:sldId id="454"/>
            <p14:sldId id="470"/>
            <p14:sldId id="475"/>
            <p14:sldId id="476"/>
            <p14:sldId id="322"/>
            <p14:sldId id="32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a:srgbClr val="404040"/>
    <a:srgbClr val="C4C4D2"/>
    <a:srgbClr val="D2D2DC"/>
    <a:srgbClr val="1A2F4E"/>
    <a:srgbClr val="384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283" autoAdjust="0"/>
  </p:normalViewPr>
  <p:slideViewPr>
    <p:cSldViewPr>
      <p:cViewPr varScale="1">
        <p:scale>
          <a:sx n="100" d="100"/>
          <a:sy n="100" d="100"/>
        </p:scale>
        <p:origin x="1880" y="176"/>
      </p:cViewPr>
      <p:guideLst/>
    </p:cSldViewPr>
  </p:slideViewPr>
  <p:notesTextViewPr>
    <p:cViewPr>
      <p:scale>
        <a:sx n="1" d="1"/>
        <a:sy n="1" d="1"/>
      </p:scale>
      <p:origin x="0" y="0"/>
    </p:cViewPr>
  </p:notesTextViewPr>
  <p:notesViewPr>
    <p:cSldViewPr>
      <p:cViewPr varScale="1">
        <p:scale>
          <a:sx n="53" d="100"/>
          <a:sy n="53" d="100"/>
        </p:scale>
        <p:origin x="-2868"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73B3874-4EDE-4EDC-B525-8967D0BF9027}" type="datetimeFigureOut">
              <a:rPr lang="en-IN" smtClean="0"/>
              <a:t>04/07/23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D9A3AFB-2D54-4257-8C08-258FF686D337}" type="slidenum">
              <a:rPr lang="en-IN" smtClean="0"/>
              <a:t>‹#›</a:t>
            </a:fld>
            <a:endParaRPr lang="en-IN"/>
          </a:p>
        </p:txBody>
      </p:sp>
    </p:spTree>
    <p:extLst>
      <p:ext uri="{BB962C8B-B14F-4D97-AF65-F5344CB8AC3E}">
        <p14:creationId xmlns:p14="http://schemas.microsoft.com/office/powerpoint/2010/main" val="17635283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BA77E9D-1F26-455B-9FC4-1E2D7C5371B8}" type="datetimeFigureOut">
              <a:rPr lang="en-US" smtClean="0"/>
              <a:t>7/4/23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FCE4C0-1175-4F38-90ED-AE7A39817694}" type="slidenum">
              <a:rPr lang="en-US" smtClean="0"/>
              <a:t>‹#›</a:t>
            </a:fld>
            <a:endParaRPr lang="en-US" dirty="0"/>
          </a:p>
        </p:txBody>
      </p:sp>
    </p:spTree>
    <p:extLst>
      <p:ext uri="{BB962C8B-B14F-4D97-AF65-F5344CB8AC3E}">
        <p14:creationId xmlns:p14="http://schemas.microsoft.com/office/powerpoint/2010/main" val="3872235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3FCE4C0-1175-4F38-90ED-AE7A39817694}" type="slidenum">
              <a:rPr lang="en-US" smtClean="0"/>
              <a:t>1</a:t>
            </a:fld>
            <a:endParaRPr lang="en-US" dirty="0"/>
          </a:p>
        </p:txBody>
      </p:sp>
    </p:spTree>
    <p:extLst>
      <p:ext uri="{BB962C8B-B14F-4D97-AF65-F5344CB8AC3E}">
        <p14:creationId xmlns:p14="http://schemas.microsoft.com/office/powerpoint/2010/main" val="19305562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10</a:t>
            </a:fld>
            <a:endParaRPr lang="en-US" dirty="0"/>
          </a:p>
        </p:txBody>
      </p:sp>
    </p:spTree>
    <p:extLst>
      <p:ext uri="{BB962C8B-B14F-4D97-AF65-F5344CB8AC3E}">
        <p14:creationId xmlns:p14="http://schemas.microsoft.com/office/powerpoint/2010/main" val="3128055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11</a:t>
            </a:fld>
            <a:endParaRPr lang="en-US" dirty="0"/>
          </a:p>
        </p:txBody>
      </p:sp>
    </p:spTree>
    <p:extLst>
      <p:ext uri="{BB962C8B-B14F-4D97-AF65-F5344CB8AC3E}">
        <p14:creationId xmlns:p14="http://schemas.microsoft.com/office/powerpoint/2010/main" val="88165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2</a:t>
            </a:fld>
            <a:endParaRPr lang="en-US" dirty="0"/>
          </a:p>
        </p:txBody>
      </p:sp>
    </p:spTree>
    <p:extLst>
      <p:ext uri="{BB962C8B-B14F-4D97-AF65-F5344CB8AC3E}">
        <p14:creationId xmlns:p14="http://schemas.microsoft.com/office/powerpoint/2010/main" val="91713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3</a:t>
            </a:fld>
            <a:endParaRPr lang="en-US" dirty="0"/>
          </a:p>
        </p:txBody>
      </p:sp>
    </p:spTree>
    <p:extLst>
      <p:ext uri="{BB962C8B-B14F-4D97-AF65-F5344CB8AC3E}">
        <p14:creationId xmlns:p14="http://schemas.microsoft.com/office/powerpoint/2010/main" val="27919175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4</a:t>
            </a:fld>
            <a:endParaRPr lang="en-US" dirty="0"/>
          </a:p>
        </p:txBody>
      </p:sp>
    </p:spTree>
    <p:extLst>
      <p:ext uri="{BB962C8B-B14F-4D97-AF65-F5344CB8AC3E}">
        <p14:creationId xmlns:p14="http://schemas.microsoft.com/office/powerpoint/2010/main" val="22481333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73FCE4C0-1175-4F38-90ED-AE7A39817694}" type="slidenum">
              <a:rPr lang="en-US" smtClean="0"/>
              <a:t>5</a:t>
            </a:fld>
            <a:endParaRPr lang="en-US" dirty="0"/>
          </a:p>
        </p:txBody>
      </p:sp>
    </p:spTree>
    <p:extLst>
      <p:ext uri="{BB962C8B-B14F-4D97-AF65-F5344CB8AC3E}">
        <p14:creationId xmlns:p14="http://schemas.microsoft.com/office/powerpoint/2010/main" val="11431788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dirty="0"/>
          </a:p>
        </p:txBody>
      </p:sp>
      <p:sp>
        <p:nvSpPr>
          <p:cNvPr id="4" name="Slide Number Placeholder 3"/>
          <p:cNvSpPr>
            <a:spLocks noGrp="1"/>
          </p:cNvSpPr>
          <p:nvPr>
            <p:ph type="sldNum" sz="quarter" idx="10"/>
          </p:nvPr>
        </p:nvSpPr>
        <p:spPr/>
        <p:txBody>
          <a:bodyPr/>
          <a:lstStyle/>
          <a:p>
            <a:fld id="{73FCE4C0-1175-4F38-90ED-AE7A39817694}" type="slidenum">
              <a:rPr lang="en-US" smtClean="0"/>
              <a:t>6</a:t>
            </a:fld>
            <a:endParaRPr lang="en-US" dirty="0"/>
          </a:p>
        </p:txBody>
      </p:sp>
    </p:spTree>
    <p:extLst>
      <p:ext uri="{BB962C8B-B14F-4D97-AF65-F5344CB8AC3E}">
        <p14:creationId xmlns:p14="http://schemas.microsoft.com/office/powerpoint/2010/main" val="1498827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AWS services are region scoped, hence a service in 1 region is not available in other region</a:t>
            </a:r>
          </a:p>
        </p:txBody>
      </p:sp>
      <p:sp>
        <p:nvSpPr>
          <p:cNvPr id="4" name="Slide Number Placeholder 3"/>
          <p:cNvSpPr>
            <a:spLocks noGrp="1"/>
          </p:cNvSpPr>
          <p:nvPr>
            <p:ph type="sldNum" sz="quarter" idx="10"/>
          </p:nvPr>
        </p:nvSpPr>
        <p:spPr/>
        <p:txBody>
          <a:bodyPr/>
          <a:lstStyle/>
          <a:p>
            <a:fld id="{73FCE4C0-1175-4F38-90ED-AE7A39817694}" type="slidenum">
              <a:rPr lang="en-US" smtClean="0"/>
              <a:t>7</a:t>
            </a:fld>
            <a:endParaRPr lang="en-US" dirty="0"/>
          </a:p>
        </p:txBody>
      </p:sp>
    </p:spTree>
    <p:extLst>
      <p:ext uri="{BB962C8B-B14F-4D97-AF65-F5344CB8AC3E}">
        <p14:creationId xmlns:p14="http://schemas.microsoft.com/office/powerpoint/2010/main" val="8555837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8</a:t>
            </a:fld>
            <a:endParaRPr lang="en-US" dirty="0"/>
          </a:p>
        </p:txBody>
      </p:sp>
    </p:spTree>
    <p:extLst>
      <p:ext uri="{BB962C8B-B14F-4D97-AF65-F5344CB8AC3E}">
        <p14:creationId xmlns:p14="http://schemas.microsoft.com/office/powerpoint/2010/main" val="32497759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example.</a:t>
            </a:r>
          </a:p>
          <a:p>
            <a:pPr lvl="1"/>
            <a:r>
              <a:rPr lang="en-US" sz="1200" b="0" i="0" kern="1200" dirty="0">
                <a:solidFill>
                  <a:schemeClr val="tx1"/>
                </a:solidFill>
                <a:effectLst/>
                <a:latin typeface="+mn-lt"/>
                <a:ea typeface="+mn-ea"/>
                <a:cs typeface="+mn-cs"/>
              </a:rPr>
              <a:t>Suppose, you have five test cases, one method is written for each test case (Assume that the program is written using the main method without using </a:t>
            </a:r>
            <a:r>
              <a:rPr lang="en-US" sz="1200" b="0" i="0" kern="1200" dirty="0" err="1">
                <a:solidFill>
                  <a:schemeClr val="tx1"/>
                </a:solidFill>
                <a:effectLst/>
                <a:latin typeface="+mn-lt"/>
                <a:ea typeface="+mn-ea"/>
                <a:cs typeface="+mn-cs"/>
              </a:rPr>
              <a:t>testNG</a:t>
            </a:r>
            <a:r>
              <a:rPr lang="en-US" sz="1200" b="0" i="0" kern="1200" dirty="0">
                <a:solidFill>
                  <a:schemeClr val="tx1"/>
                </a:solidFill>
                <a:effectLst/>
                <a:latin typeface="+mn-lt"/>
                <a:ea typeface="+mn-ea"/>
                <a:cs typeface="+mn-cs"/>
              </a:rPr>
              <a:t>). When you run this program first, three methods are executed successfully, and the fourth method is failed. Then correct the errors present in the fourth method, now you want to run only fourth method because first three methods are anyway executed successfully. This is not possible without using </a:t>
            </a:r>
            <a:r>
              <a:rPr lang="en-US" sz="1200" b="0" i="0" kern="1200" dirty="0" err="1">
                <a:solidFill>
                  <a:schemeClr val="tx1"/>
                </a:solidFill>
                <a:effectLst/>
                <a:latin typeface="+mn-lt"/>
                <a:ea typeface="+mn-ea"/>
                <a:cs typeface="+mn-cs"/>
              </a:rPr>
              <a:t>TestNG</a:t>
            </a: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73FCE4C0-1175-4F38-90ED-AE7A39817694}" type="slidenum">
              <a:rPr lang="en-US" smtClean="0"/>
              <a:t>9</a:t>
            </a:fld>
            <a:endParaRPr lang="en-US" dirty="0"/>
          </a:p>
        </p:txBody>
      </p:sp>
    </p:spTree>
    <p:extLst>
      <p:ext uri="{BB962C8B-B14F-4D97-AF65-F5344CB8AC3E}">
        <p14:creationId xmlns:p14="http://schemas.microsoft.com/office/powerpoint/2010/main" val="278164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69232" y="1676400"/>
            <a:ext cx="7772400" cy="1470025"/>
          </a:xfrm>
        </p:spPr>
        <p:txBody>
          <a:bodyPr>
            <a:normAutofit/>
          </a:bodyPr>
          <a:lstStyle>
            <a:lvl1pPr algn="l">
              <a:defRPr sz="4000" b="0">
                <a:solidFill>
                  <a:schemeClr val="tx1">
                    <a:lumMod val="75000"/>
                    <a:lumOff val="25000"/>
                  </a:schemeClr>
                </a:solidFill>
              </a:defRPr>
            </a:lvl1pPr>
          </a:lstStyle>
          <a:p>
            <a:r>
              <a:rPr lang="en-US" dirty="0"/>
              <a:t>Click to add Master title style</a:t>
            </a:r>
          </a:p>
        </p:txBody>
      </p:sp>
      <p:sp>
        <p:nvSpPr>
          <p:cNvPr id="3" name="Subtitle 2"/>
          <p:cNvSpPr>
            <a:spLocks noGrp="1"/>
          </p:cNvSpPr>
          <p:nvPr>
            <p:ph type="subTitle" idx="1" hasCustomPrompt="1"/>
          </p:nvPr>
        </p:nvSpPr>
        <p:spPr>
          <a:xfrm>
            <a:off x="469231" y="3552770"/>
            <a:ext cx="8001001" cy="1358286"/>
          </a:xfrm>
        </p:spPr>
        <p:txBody>
          <a:bodyPr>
            <a:normAutofit/>
          </a:bodyPr>
          <a:lstStyle>
            <a:lvl1pPr marL="0" indent="0" algn="l">
              <a:buNone/>
              <a:defRPr sz="2000" baseline="0">
                <a:solidFill>
                  <a:schemeClr val="tx1">
                    <a:lumMod val="75000"/>
                    <a:lumOff val="2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Master subtitle, month &amp; year style</a:t>
            </a:r>
          </a:p>
        </p:txBody>
      </p:sp>
    </p:spTree>
    <p:extLst>
      <p:ext uri="{BB962C8B-B14F-4D97-AF65-F5344CB8AC3E}">
        <p14:creationId xmlns:p14="http://schemas.microsoft.com/office/powerpoint/2010/main" val="3419250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6720" y="152400"/>
            <a:ext cx="8562480" cy="576000"/>
          </a:xfrm>
        </p:spPr>
        <p:txBody>
          <a:bodyPr>
            <a:noAutofit/>
          </a:bodyPr>
          <a:lstStyle>
            <a:lvl1pPr algn="l">
              <a:defRPr sz="2900" b="1">
                <a:solidFill>
                  <a:schemeClr val="tx1">
                    <a:lumMod val="75000"/>
                    <a:lumOff val="25000"/>
                  </a:schemeClr>
                </a:solidFill>
              </a:defRPr>
            </a:lvl1pPr>
          </a:lstStyle>
          <a:p>
            <a:r>
              <a:rPr lang="en-US"/>
              <a:t>Click to edit Master title style</a:t>
            </a:r>
            <a:endParaRPr lang="en-US" dirty="0"/>
          </a:p>
        </p:txBody>
      </p:sp>
      <p:sp>
        <p:nvSpPr>
          <p:cNvPr id="4" name="Text Placeholder 3"/>
          <p:cNvSpPr>
            <a:spLocks noGrp="1"/>
          </p:cNvSpPr>
          <p:nvPr>
            <p:ph type="body" sz="quarter" idx="10"/>
          </p:nvPr>
        </p:nvSpPr>
        <p:spPr>
          <a:xfrm>
            <a:off x="304800" y="1143000"/>
            <a:ext cx="85344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dirty="0"/>
          </a:p>
        </p:txBody>
      </p:sp>
    </p:spTree>
    <p:extLst>
      <p:ext uri="{BB962C8B-B14F-4D97-AF65-F5344CB8AC3E}">
        <p14:creationId xmlns:p14="http://schemas.microsoft.com/office/powerpoint/2010/main" val="36585974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flipH="1">
            <a:off x="0" y="0"/>
            <a:ext cx="9144000" cy="6858000"/>
          </a:xfrm>
          <a:prstGeom prst="rect">
            <a:avLst/>
          </a:prstGeom>
        </p:spPr>
      </p:pic>
      <p:sp>
        <p:nvSpPr>
          <p:cNvPr id="2" name="Title Placeholder 1"/>
          <p:cNvSpPr>
            <a:spLocks noGrp="1"/>
          </p:cNvSpPr>
          <p:nvPr>
            <p:ph type="title"/>
          </p:nvPr>
        </p:nvSpPr>
        <p:spPr>
          <a:xfrm>
            <a:off x="276720" y="106362"/>
            <a:ext cx="8410080" cy="5794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4800" y="1066800"/>
            <a:ext cx="8382000" cy="50593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31734206"/>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spcBef>
          <a:spcPct val="0"/>
        </a:spcBef>
        <a:buNone/>
        <a:defRPr sz="29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spcBef>
          <a:spcPct val="20000"/>
        </a:spcBef>
        <a:buFont typeface="Wingdings" pitchFamily="2" charset="2"/>
        <a:buChar char="§"/>
        <a:defRPr sz="2400" kern="1200">
          <a:solidFill>
            <a:schemeClr val="tx1">
              <a:lumMod val="75000"/>
              <a:lumOff val="2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lumMod val="75000"/>
              <a:lumOff val="25000"/>
            </a:schemeClr>
          </a:solidFill>
          <a:latin typeface="+mn-lt"/>
          <a:ea typeface="+mn-ea"/>
          <a:cs typeface="+mn-cs"/>
        </a:defRPr>
      </a:lvl2pPr>
      <a:lvl3pPr marL="1143000" indent="-228600" algn="l" defTabSz="914400" rtl="0" eaLnBrk="1" latinLnBrk="0" hangingPunct="1">
        <a:spcBef>
          <a:spcPct val="20000"/>
        </a:spcBef>
        <a:buFont typeface="Courier New" pitchFamily="49" charset="0"/>
        <a:buChar char="o"/>
        <a:defRPr sz="1800" kern="1200">
          <a:solidFill>
            <a:schemeClr val="tx1">
              <a:lumMod val="75000"/>
              <a:lumOff val="2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takacsmark.com/docker-compose-tutorial-beginners-by-example-basics/#what-is-docker-compos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438401"/>
            <a:ext cx="7772400" cy="990600"/>
          </a:xfrm>
        </p:spPr>
        <p:txBody>
          <a:bodyPr>
            <a:normAutofit/>
          </a:bodyPr>
          <a:lstStyle/>
          <a:p>
            <a:pPr algn="ctr"/>
            <a:r>
              <a:rPr lang="en-US" b="1" dirty="0"/>
              <a:t>Docker Compose</a:t>
            </a:r>
            <a:endParaRPr lang="en-IN" b="1" dirty="0"/>
          </a:p>
        </p:txBody>
      </p:sp>
      <p:sp>
        <p:nvSpPr>
          <p:cNvPr id="3" name="TextBox 2"/>
          <p:cNvSpPr txBox="1"/>
          <p:nvPr/>
        </p:nvSpPr>
        <p:spPr>
          <a:xfrm>
            <a:off x="5562600" y="5410200"/>
            <a:ext cx="2807885" cy="954107"/>
          </a:xfrm>
          <a:prstGeom prst="rect">
            <a:avLst/>
          </a:prstGeom>
          <a:noFill/>
        </p:spPr>
        <p:txBody>
          <a:bodyPr wrap="none" rtlCol="0">
            <a:spAutoFit/>
          </a:bodyPr>
          <a:lstStyle/>
          <a:p>
            <a:r>
              <a:rPr lang="en-US" sz="2800" b="1" dirty="0" err="1"/>
              <a:t>Shalini</a:t>
            </a:r>
            <a:r>
              <a:rPr lang="en-US" sz="2800" b="1" dirty="0"/>
              <a:t> Mittal</a:t>
            </a:r>
          </a:p>
          <a:p>
            <a:r>
              <a:rPr lang="en-US" sz="2800" b="1" dirty="0"/>
              <a:t>Corporate Trainer</a:t>
            </a:r>
          </a:p>
        </p:txBody>
      </p:sp>
    </p:spTree>
    <p:extLst>
      <p:ext uri="{BB962C8B-B14F-4D97-AF65-F5344CB8AC3E}">
        <p14:creationId xmlns:p14="http://schemas.microsoft.com/office/powerpoint/2010/main" val="3500677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Deploy Spring boot on container</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000" dirty="0"/>
              <a:t>Execute below command from the root folder of docker-</a:t>
            </a:r>
            <a:r>
              <a:rPr lang="en-US" sz="2000" dirty="0" err="1"/>
              <a:t>compose.yml</a:t>
            </a:r>
            <a:r>
              <a:rPr lang="en-US" sz="2000" dirty="0"/>
              <a:t> file: </a:t>
            </a:r>
            <a:br>
              <a:rPr lang="en-US" sz="2000" dirty="0"/>
            </a:br>
            <a:r>
              <a:rPr lang="en-US" sz="2000" dirty="0"/>
              <a:t>docker-compose up</a:t>
            </a:r>
          </a:p>
        </p:txBody>
      </p:sp>
    </p:spTree>
    <p:extLst>
      <p:ext uri="{BB962C8B-B14F-4D97-AF65-F5344CB8AC3E}">
        <p14:creationId xmlns:p14="http://schemas.microsoft.com/office/powerpoint/2010/main" val="8467637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000" dirty="0">
                <a:hlinkClick r:id="rId3"/>
              </a:rPr>
              <a:t>https://takacsmark.com/docker-compose-tutorial-beginners-by-example-basics/#what-is-docker-compose</a:t>
            </a:r>
            <a:r>
              <a:rPr lang="en-US" sz="2000" dirty="0"/>
              <a:t> </a:t>
            </a:r>
          </a:p>
          <a:p>
            <a:r>
              <a:rPr lang="en-US" sz="2000" dirty="0"/>
              <a:t>https://</a:t>
            </a:r>
            <a:r>
              <a:rPr lang="en-US" sz="2000" dirty="0" err="1"/>
              <a:t>spring.io</a:t>
            </a:r>
            <a:r>
              <a:rPr lang="en-US" sz="2000" dirty="0"/>
              <a:t>/guides/topicals/spring-boot-docker/#a-better-</a:t>
            </a:r>
            <a:r>
              <a:rPr lang="en-US" sz="2000" dirty="0" err="1"/>
              <a:t>dockerfile</a:t>
            </a:r>
            <a:endParaRPr lang="en-US" sz="2000" dirty="0"/>
          </a:p>
        </p:txBody>
      </p:sp>
    </p:spTree>
    <p:extLst>
      <p:ext uri="{BB962C8B-B14F-4D97-AF65-F5344CB8AC3E}">
        <p14:creationId xmlns:p14="http://schemas.microsoft.com/office/powerpoint/2010/main" val="28893364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Any Question ?</a:t>
            </a:r>
            <a:endParaRPr lang="en-IN" dirty="0"/>
          </a:p>
        </p:txBody>
      </p:sp>
      <p:pic>
        <p:nvPicPr>
          <p:cNvPr id="1026" name="Picture 2" descr="C:\Users\anurags\Desktop\index.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41802" y="1516063"/>
            <a:ext cx="3958998" cy="3941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5529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5200" y="5105400"/>
            <a:ext cx="5334000" cy="1371600"/>
          </a:xfrm>
        </p:spPr>
        <p:txBody>
          <a:bodyPr/>
          <a:lstStyle/>
          <a:p>
            <a:r>
              <a:rPr lang="en-US" dirty="0"/>
              <a:t>	7738460004</a:t>
            </a:r>
            <a:br>
              <a:rPr lang="en-US" dirty="0"/>
            </a:br>
            <a:r>
              <a:rPr lang="en-US" dirty="0"/>
              <a:t>	shalini06mittal@gmail.com</a:t>
            </a:r>
            <a:endParaRPr lang="en-IN" dirty="0"/>
          </a:p>
        </p:txBody>
      </p:sp>
      <p:pic>
        <p:nvPicPr>
          <p:cNvPr id="1026" name="Picture 2" descr="mage result for phone ic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5257800"/>
            <a:ext cx="478692" cy="5334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276600" y="2514600"/>
            <a:ext cx="2677015" cy="707886"/>
          </a:xfrm>
          <a:prstGeom prst="rect">
            <a:avLst/>
          </a:prstGeom>
        </p:spPr>
        <p:txBody>
          <a:bodyPr wrap="none">
            <a:spAutoFit/>
          </a:bodyPr>
          <a:lstStyle/>
          <a:p>
            <a:r>
              <a:rPr lang="en-US" sz="4000" b="1"/>
              <a:t>Thank you !</a:t>
            </a:r>
          </a:p>
        </p:txBody>
      </p:sp>
      <p:pic>
        <p:nvPicPr>
          <p:cNvPr id="1028" name="Picture 4" descr="mage result for email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0752" y="5842254"/>
            <a:ext cx="481740" cy="4817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7422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Compose ?</a:t>
            </a:r>
          </a:p>
        </p:txBody>
      </p:sp>
      <p:sp>
        <p:nvSpPr>
          <p:cNvPr id="3" name="Text Placeholder 2"/>
          <p:cNvSpPr>
            <a:spLocks noGrp="1"/>
          </p:cNvSpPr>
          <p:nvPr>
            <p:ph type="body" sz="quarter" idx="10"/>
          </p:nvPr>
        </p:nvSpPr>
        <p:spPr>
          <a:xfrm>
            <a:off x="228600" y="685800"/>
            <a:ext cx="8686800" cy="2743200"/>
          </a:xfrm>
        </p:spPr>
        <p:txBody>
          <a:bodyPr>
            <a:noAutofit/>
          </a:bodyPr>
          <a:lstStyle/>
          <a:p>
            <a:r>
              <a:rPr lang="en-US" sz="2000" dirty="0"/>
              <a:t>Docker tool used to define and run multi-container applications. </a:t>
            </a:r>
          </a:p>
          <a:p>
            <a:r>
              <a:rPr lang="en-US" sz="2000" dirty="0"/>
              <a:t>With Compose, use a YAML file to configure your application’s services and create all the app’s services from that configuration.</a:t>
            </a:r>
          </a:p>
          <a:p>
            <a:r>
              <a:rPr lang="en-US" sz="2000" dirty="0"/>
              <a:t>Think of docker-compose as an automated multi-container workflow. </a:t>
            </a:r>
          </a:p>
          <a:p>
            <a:r>
              <a:rPr lang="en-US" sz="2000" dirty="0"/>
              <a:t>Compose is an excellent tool for development, testing, CI workflows, and staging environments. </a:t>
            </a:r>
          </a:p>
          <a:p>
            <a:r>
              <a:rPr lang="en-US" sz="2000" dirty="0"/>
              <a:t>According to the Docker documentation, the most popular features of Docker Compose are:</a:t>
            </a:r>
          </a:p>
        </p:txBody>
      </p:sp>
      <p:pic>
        <p:nvPicPr>
          <p:cNvPr id="1026" name="Picture 2">
            <a:extLst>
              <a:ext uri="{FF2B5EF4-FFF2-40B4-BE49-F238E27FC236}">
                <a16:creationId xmlns:a16="http://schemas.microsoft.com/office/drawing/2014/main" id="{DC451447-E916-1A15-248B-68B1C8E086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3484" y="3733800"/>
            <a:ext cx="3649621" cy="178869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046CF91-99EE-FB91-848C-3AA0A8B92BAF}"/>
              </a:ext>
            </a:extLst>
          </p:cNvPr>
          <p:cNvSpPr txBox="1"/>
          <p:nvPr/>
        </p:nvSpPr>
        <p:spPr>
          <a:xfrm>
            <a:off x="228600" y="3429000"/>
            <a:ext cx="5334000" cy="2308324"/>
          </a:xfrm>
          <a:prstGeom prst="rect">
            <a:avLst/>
          </a:prstGeom>
          <a:noFill/>
        </p:spPr>
        <p:txBody>
          <a:bodyPr wrap="square">
            <a:spAutoFit/>
          </a:bodyPr>
          <a:lstStyle/>
          <a:p>
            <a:pPr marL="742950" lvl="1" indent="-285750">
              <a:buFont typeface="Arial" panose="020B0604020202020204" pitchFamily="34" charset="0"/>
              <a:buChar char="•"/>
            </a:pPr>
            <a:r>
              <a:rPr lang="en-US" sz="1800" dirty="0"/>
              <a:t>Multiple isolated environments on a single host</a:t>
            </a:r>
          </a:p>
          <a:p>
            <a:pPr marL="742950" lvl="1" indent="-285750">
              <a:buFont typeface="Arial" panose="020B0604020202020204" pitchFamily="34" charset="0"/>
              <a:buChar char="•"/>
            </a:pPr>
            <a:r>
              <a:rPr lang="en-US" sz="1800" dirty="0"/>
              <a:t>Preserve volume data when containers are created</a:t>
            </a:r>
          </a:p>
          <a:p>
            <a:pPr marL="742950" lvl="1" indent="-285750">
              <a:buFont typeface="Arial" panose="020B0604020202020204" pitchFamily="34" charset="0"/>
              <a:buChar char="•"/>
            </a:pPr>
            <a:r>
              <a:rPr lang="en-US" sz="1800" dirty="0"/>
              <a:t>Only recreate containers that have changed</a:t>
            </a:r>
          </a:p>
          <a:p>
            <a:pPr marL="742950" lvl="1" indent="-285750">
              <a:buFont typeface="Arial" panose="020B0604020202020204" pitchFamily="34" charset="0"/>
              <a:buChar char="•"/>
            </a:pPr>
            <a:r>
              <a:rPr lang="en-US" sz="1800" dirty="0"/>
              <a:t>Variables and moving a composition between environments</a:t>
            </a:r>
          </a:p>
          <a:p>
            <a:pPr marL="742950" lvl="1" indent="-285750">
              <a:buFont typeface="Arial" panose="020B0604020202020204" pitchFamily="34" charset="0"/>
              <a:buChar char="•"/>
            </a:pPr>
            <a:r>
              <a:rPr lang="en-US" sz="1800" dirty="0"/>
              <a:t>Orchestrate multiple containers that work together</a:t>
            </a:r>
          </a:p>
        </p:txBody>
      </p:sp>
    </p:spTree>
    <p:extLst>
      <p:ext uri="{BB962C8B-B14F-4D97-AF65-F5344CB8AC3E}">
        <p14:creationId xmlns:p14="http://schemas.microsoft.com/office/powerpoint/2010/main" val="2074270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to use compose</a:t>
            </a:r>
          </a:p>
        </p:txBody>
      </p:sp>
      <p:sp>
        <p:nvSpPr>
          <p:cNvPr id="3" name="Text Placeholder 2"/>
          <p:cNvSpPr>
            <a:spLocks noGrp="1"/>
          </p:cNvSpPr>
          <p:nvPr>
            <p:ph type="body" sz="quarter" idx="10"/>
          </p:nvPr>
        </p:nvSpPr>
        <p:spPr>
          <a:xfrm>
            <a:off x="228600" y="685800"/>
            <a:ext cx="8686800" cy="5867400"/>
          </a:xfrm>
        </p:spPr>
        <p:txBody>
          <a:bodyPr>
            <a:noAutofit/>
          </a:bodyPr>
          <a:lstStyle/>
          <a:p>
            <a:r>
              <a:rPr lang="en-US" sz="2000" dirty="0"/>
              <a:t>Once you have Docker Compose downloaded and running properly, you can start using it with your </a:t>
            </a:r>
            <a:r>
              <a:rPr lang="en-US" sz="2000" dirty="0" err="1"/>
              <a:t>Dockerfiles</a:t>
            </a:r>
            <a:r>
              <a:rPr lang="en-US" sz="2000" dirty="0"/>
              <a:t>. This process requires three basic steps:</a:t>
            </a:r>
          </a:p>
          <a:p>
            <a:pPr lvl="1"/>
            <a:r>
              <a:rPr lang="en-US" dirty="0"/>
              <a:t>Define your app’s environment using a </a:t>
            </a:r>
            <a:r>
              <a:rPr lang="en-US" dirty="0" err="1"/>
              <a:t>Dockerfile</a:t>
            </a:r>
            <a:r>
              <a:rPr lang="en-US" dirty="0"/>
              <a:t>. This way, it can be reproduced.</a:t>
            </a:r>
          </a:p>
          <a:p>
            <a:pPr lvl="1"/>
            <a:r>
              <a:rPr lang="en-US" dirty="0"/>
              <a:t>Define the services for your app in a docker-</a:t>
            </a:r>
            <a:r>
              <a:rPr lang="en-US" dirty="0" err="1"/>
              <a:t>compose.yml</a:t>
            </a:r>
            <a:r>
              <a:rPr lang="en-US" dirty="0"/>
              <a:t> file. This way, they can run in an isolated environment.</a:t>
            </a:r>
          </a:p>
          <a:p>
            <a:pPr lvl="1"/>
            <a:r>
              <a:rPr lang="en-US" dirty="0"/>
              <a:t>Run docker-compose to start your app.</a:t>
            </a:r>
            <a:endParaRPr lang="en-US" sz="1600" dirty="0"/>
          </a:p>
        </p:txBody>
      </p:sp>
    </p:spTree>
    <p:extLst>
      <p:ext uri="{BB962C8B-B14F-4D97-AF65-F5344CB8AC3E}">
        <p14:creationId xmlns:p14="http://schemas.microsoft.com/office/powerpoint/2010/main" val="2809682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par>
                                <p:cTn id="9" presetID="1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2" dur="500"/>
                                        <p:tgtEl>
                                          <p:spTgt spid="3">
                                            <p:txEl>
                                              <p:pRg st="1" end="1"/>
                                            </p:txEl>
                                          </p:spTgt>
                                        </p:tgtEl>
                                      </p:cBhvr>
                                    </p:animEffect>
                                  </p:childTnLst>
                                </p:cTn>
                              </p:par>
                              <p:par>
                                <p:cTn id="13" presetID="1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16" dur="500"/>
                                        <p:tgtEl>
                                          <p:spTgt spid="3">
                                            <p:txEl>
                                              <p:pRg st="2" end="2"/>
                                            </p:txEl>
                                          </p:spTgt>
                                        </p:tgtEl>
                                      </p:cBhvr>
                                    </p:animEffect>
                                  </p:childTnLst>
                                </p:cTn>
                              </p:par>
                              <p:par>
                                <p:cTn id="17" presetID="1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 compose file structure</a:t>
            </a:r>
          </a:p>
        </p:txBody>
      </p:sp>
      <p:sp>
        <p:nvSpPr>
          <p:cNvPr id="3" name="Text Placeholder 2"/>
          <p:cNvSpPr>
            <a:spLocks noGrp="1"/>
          </p:cNvSpPr>
          <p:nvPr>
            <p:ph type="body" sz="quarter" idx="10"/>
          </p:nvPr>
        </p:nvSpPr>
        <p:spPr>
          <a:xfrm>
            <a:off x="228600" y="685800"/>
            <a:ext cx="8686800" cy="5867400"/>
          </a:xfrm>
        </p:spPr>
        <p:txBody>
          <a:bodyPr>
            <a:noAutofit/>
          </a:bodyPr>
          <a:lstStyle/>
          <a:p>
            <a:r>
              <a:rPr lang="en-US" sz="2000" dirty="0"/>
              <a:t>Docker Compose files work by applying multiple commands that are declared within a single docker-</a:t>
            </a:r>
            <a:r>
              <a:rPr lang="en-US" sz="2000" dirty="0" err="1"/>
              <a:t>compose.yml</a:t>
            </a:r>
            <a:r>
              <a:rPr lang="en-US" sz="2000" dirty="0"/>
              <a:t> configuration file.</a:t>
            </a:r>
          </a:p>
          <a:p>
            <a:r>
              <a:rPr lang="en-US" sz="2000" dirty="0"/>
              <a:t>The basic structure of a Docker Compose YAML file looks like this:</a:t>
            </a:r>
          </a:p>
        </p:txBody>
      </p:sp>
      <p:pic>
        <p:nvPicPr>
          <p:cNvPr id="7" name="Picture 6">
            <a:extLst>
              <a:ext uri="{FF2B5EF4-FFF2-40B4-BE49-F238E27FC236}">
                <a16:creationId xmlns:a16="http://schemas.microsoft.com/office/drawing/2014/main" id="{8B3D0C20-1CEE-0499-F2DB-C5E5E8683A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600" y="2046950"/>
            <a:ext cx="3048000" cy="3187700"/>
          </a:xfrm>
          <a:prstGeom prst="rect">
            <a:avLst/>
          </a:prstGeom>
        </p:spPr>
      </p:pic>
    </p:spTree>
    <p:extLst>
      <p:ext uri="{BB962C8B-B14F-4D97-AF65-F5344CB8AC3E}">
        <p14:creationId xmlns:p14="http://schemas.microsoft.com/office/powerpoint/2010/main" val="2497945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Compose file parts</a:t>
            </a:r>
          </a:p>
        </p:txBody>
      </p:sp>
      <p:sp>
        <p:nvSpPr>
          <p:cNvPr id="3" name="Text Placeholder 2"/>
          <p:cNvSpPr>
            <a:spLocks noGrp="1"/>
          </p:cNvSpPr>
          <p:nvPr>
            <p:ph type="body" sz="quarter" idx="10"/>
          </p:nvPr>
        </p:nvSpPr>
        <p:spPr>
          <a:xfrm>
            <a:off x="228600" y="685800"/>
            <a:ext cx="8686800" cy="5867400"/>
          </a:xfrm>
        </p:spPr>
        <p:txBody>
          <a:bodyPr>
            <a:noAutofit/>
          </a:bodyPr>
          <a:lstStyle/>
          <a:p>
            <a:r>
              <a:rPr lang="en-US" sz="2000" dirty="0"/>
              <a:t>version ‘3’:  denotes that we are using version 3 of Docker Compose, and Docker will provide the appropriate features. </a:t>
            </a:r>
          </a:p>
          <a:p>
            <a:r>
              <a:rPr lang="en-US" sz="2000" dirty="0"/>
              <a:t>services: defines all the different containers we will create. </a:t>
            </a:r>
          </a:p>
          <a:p>
            <a:r>
              <a:rPr lang="en-US" sz="2000" dirty="0"/>
              <a:t>web: name of our Flask app service. Docker Compose will create containers with the name we provide.</a:t>
            </a:r>
          </a:p>
          <a:p>
            <a:r>
              <a:rPr lang="en-US" sz="2000" dirty="0"/>
              <a:t>build: specifies the location of </a:t>
            </a:r>
            <a:r>
              <a:rPr lang="en-US" sz="2000" dirty="0" err="1"/>
              <a:t>Dockerfile</a:t>
            </a:r>
            <a:r>
              <a:rPr lang="en-US" sz="2000" dirty="0"/>
              <a:t>, and . represents the directory where the docker-</a:t>
            </a:r>
            <a:r>
              <a:rPr lang="en-US" sz="2000" dirty="0" err="1"/>
              <a:t>compose.yml</a:t>
            </a:r>
            <a:r>
              <a:rPr lang="en-US" sz="2000" dirty="0"/>
              <a:t> file is located.</a:t>
            </a:r>
          </a:p>
          <a:p>
            <a:r>
              <a:rPr lang="en-US" sz="2000" dirty="0"/>
              <a:t>ports: This is used to map the container’s ports to the host machine.</a:t>
            </a:r>
          </a:p>
          <a:p>
            <a:r>
              <a:rPr lang="en-US" sz="2000" dirty="0"/>
              <a:t>volumes: This is just like the -v option for mounting disks in Docker. </a:t>
            </a:r>
          </a:p>
          <a:p>
            <a:r>
              <a:rPr lang="en-US" sz="2000" dirty="0"/>
              <a:t>links: This will link one service to another. For the bridge network, we must specify which container should be accessible to which container using links.</a:t>
            </a:r>
          </a:p>
          <a:p>
            <a:r>
              <a:rPr lang="en-US" sz="2000" dirty="0"/>
              <a:t>image: If we don’t have a </a:t>
            </a:r>
            <a:r>
              <a:rPr lang="en-US" sz="2000" dirty="0" err="1"/>
              <a:t>Dockerfile</a:t>
            </a:r>
            <a:r>
              <a:rPr lang="en-US" sz="2000" dirty="0"/>
              <a:t> and want to run a service using a pre-built image, we specify the image location using the image clause. Compose will fork a container from that image.</a:t>
            </a:r>
          </a:p>
          <a:p>
            <a:r>
              <a:rPr lang="en-US" sz="2000" dirty="0"/>
              <a:t>environment: The clause allows us to set up an environment variable in the container. This is the same as the -e argument in Docker when running a container.</a:t>
            </a:r>
          </a:p>
        </p:txBody>
      </p:sp>
      <p:sp>
        <p:nvSpPr>
          <p:cNvPr id="4" name="TextBox 3">
            <a:extLst>
              <a:ext uri="{FF2B5EF4-FFF2-40B4-BE49-F238E27FC236}">
                <a16:creationId xmlns:a16="http://schemas.microsoft.com/office/drawing/2014/main" id="{ADDBFE38-B412-1E39-835D-33A01DA86181}"/>
              </a:ext>
            </a:extLst>
          </p:cNvPr>
          <p:cNvSpPr txBox="1"/>
          <p:nvPr/>
        </p:nvSpPr>
        <p:spPr>
          <a:xfrm>
            <a:off x="-3860800" y="-762000"/>
            <a:ext cx="184731" cy="369332"/>
          </a:xfrm>
          <a:prstGeom prst="rect">
            <a:avLst/>
          </a:prstGeom>
          <a:noFill/>
        </p:spPr>
        <p:txBody>
          <a:bodyPr wrap="none" rtlCol="0">
            <a:spAutoFit/>
          </a:bodyPr>
          <a:lstStyle/>
          <a:p>
            <a:endParaRPr lang="en-US" dirty="0"/>
          </a:p>
        </p:txBody>
      </p:sp>
      <p:sp>
        <p:nvSpPr>
          <p:cNvPr id="5" name="TextBox 4">
            <a:extLst>
              <a:ext uri="{FF2B5EF4-FFF2-40B4-BE49-F238E27FC236}">
                <a16:creationId xmlns:a16="http://schemas.microsoft.com/office/drawing/2014/main" id="{F171C806-46CC-6FE6-93B9-41E32E2DC7E5}"/>
              </a:ext>
            </a:extLst>
          </p:cNvPr>
          <p:cNvSpPr txBox="1"/>
          <p:nvPr/>
        </p:nvSpPr>
        <p:spPr>
          <a:xfrm>
            <a:off x="-4965700" y="-1473200"/>
            <a:ext cx="184731" cy="369332"/>
          </a:xfrm>
          <a:prstGeom prst="rect">
            <a:avLst/>
          </a:prstGeom>
          <a:noFill/>
        </p:spPr>
        <p:txBody>
          <a:bodyPr wrap="none" rtlCol="0">
            <a:spAutoFit/>
          </a:bodyPr>
          <a:lstStyle/>
          <a:p>
            <a:endParaRPr lang="en-US" dirty="0"/>
          </a:p>
        </p:txBody>
      </p:sp>
      <p:sp>
        <p:nvSpPr>
          <p:cNvPr id="6" name="TextBox 5">
            <a:extLst>
              <a:ext uri="{FF2B5EF4-FFF2-40B4-BE49-F238E27FC236}">
                <a16:creationId xmlns:a16="http://schemas.microsoft.com/office/drawing/2014/main" id="{92EFC1EA-AFE6-C5AE-3F5F-686764473717}"/>
              </a:ext>
            </a:extLst>
          </p:cNvPr>
          <p:cNvSpPr txBox="1"/>
          <p:nvPr/>
        </p:nvSpPr>
        <p:spPr>
          <a:xfrm>
            <a:off x="-6070600" y="-2184400"/>
            <a:ext cx="184731" cy="369332"/>
          </a:xfrm>
          <a:prstGeom prst="rect">
            <a:avLst/>
          </a:prstGeom>
          <a:noFill/>
        </p:spPr>
        <p:txBody>
          <a:bodyPr wrap="none" rtlCol="0">
            <a:spAutoFit/>
          </a:bodyPr>
          <a:lstStyle/>
          <a:p>
            <a:endParaRPr lang="en-US" dirty="0"/>
          </a:p>
        </p:txBody>
      </p:sp>
      <p:sp>
        <p:nvSpPr>
          <p:cNvPr id="7" name="TextBox 6">
            <a:extLst>
              <a:ext uri="{FF2B5EF4-FFF2-40B4-BE49-F238E27FC236}">
                <a16:creationId xmlns:a16="http://schemas.microsoft.com/office/drawing/2014/main" id="{04CDC47E-31B0-48D7-36D9-850528FAB35F}"/>
              </a:ext>
            </a:extLst>
          </p:cNvPr>
          <p:cNvSpPr txBox="1"/>
          <p:nvPr/>
        </p:nvSpPr>
        <p:spPr>
          <a:xfrm>
            <a:off x="-7175500" y="-2895600"/>
            <a:ext cx="184731" cy="369332"/>
          </a:xfrm>
          <a:prstGeom prst="rect">
            <a:avLst/>
          </a:prstGeom>
          <a:noFill/>
        </p:spPr>
        <p:txBody>
          <a:bodyPr wrap="none" rtlCol="0">
            <a:spAutoFit/>
          </a:bodyPr>
          <a:lstStyle/>
          <a:p>
            <a:endParaRPr lang="en-US"/>
          </a:p>
        </p:txBody>
      </p:sp>
    </p:spTree>
    <p:extLst>
      <p:ext uri="{BB962C8B-B14F-4D97-AF65-F5344CB8AC3E}">
        <p14:creationId xmlns:p14="http://schemas.microsoft.com/office/powerpoint/2010/main" val="461201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p:tgtEl>
                                          <p:spTgt spid="3">
                                            <p:txEl>
                                              <p:pRg st="5" end="5"/>
                                            </p:txEl>
                                          </p:spTgt>
                                        </p:tgtEl>
                                        <p:attrNameLst>
                                          <p:attrName>ppt_y</p:attrName>
                                        </p:attrNameLst>
                                      </p:cBhvr>
                                      <p:tavLst>
                                        <p:tav tm="0">
                                          <p:val>
                                            <p:strVal val="#ppt_y+#ppt_h*1.125000"/>
                                          </p:val>
                                        </p:tav>
                                        <p:tav tm="100000">
                                          <p:val>
                                            <p:strVal val="#ppt_y"/>
                                          </p:val>
                                        </p:tav>
                                      </p:tavLst>
                                    </p:anim>
                                    <p:animEffect transition="in" filter="wipe(up)">
                                      <p:cBhvr>
                                        <p:cTn id="38" dur="500"/>
                                        <p:tgtEl>
                                          <p:spTgt spid="3">
                                            <p:txEl>
                                              <p:pRg st="5" end="5"/>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p:tgtEl>
                                          <p:spTgt spid="3">
                                            <p:txEl>
                                              <p:pRg st="6" end="6"/>
                                            </p:txEl>
                                          </p:spTgt>
                                        </p:tgtEl>
                                        <p:attrNameLst>
                                          <p:attrName>ppt_y</p:attrName>
                                        </p:attrNameLst>
                                      </p:cBhvr>
                                      <p:tavLst>
                                        <p:tav tm="0">
                                          <p:val>
                                            <p:strVal val="#ppt_y+#ppt_h*1.125000"/>
                                          </p:val>
                                        </p:tav>
                                        <p:tav tm="100000">
                                          <p:val>
                                            <p:strVal val="#ppt_y"/>
                                          </p:val>
                                        </p:tav>
                                      </p:tavLst>
                                    </p:anim>
                                    <p:animEffect transition="in" filter="wipe(up)">
                                      <p:cBhvr>
                                        <p:cTn id="44" dur="500"/>
                                        <p:tgtEl>
                                          <p:spTgt spid="3">
                                            <p:txEl>
                                              <p:pRg st="6" end="6"/>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p:tgtEl>
                                          <p:spTgt spid="3">
                                            <p:txEl>
                                              <p:pRg st="7" end="7"/>
                                            </p:txEl>
                                          </p:spTgt>
                                        </p:tgtEl>
                                        <p:attrNameLst>
                                          <p:attrName>ppt_y</p:attrName>
                                        </p:attrNameLst>
                                      </p:cBhvr>
                                      <p:tavLst>
                                        <p:tav tm="0">
                                          <p:val>
                                            <p:strVal val="#ppt_y+#ppt_h*1.125000"/>
                                          </p:val>
                                        </p:tav>
                                        <p:tav tm="100000">
                                          <p:val>
                                            <p:strVal val="#ppt_y"/>
                                          </p:val>
                                        </p:tav>
                                      </p:tavLst>
                                    </p:anim>
                                    <p:animEffect transition="in" filter="wipe(up)">
                                      <p:cBhvr>
                                        <p:cTn id="50" dur="500"/>
                                        <p:tgtEl>
                                          <p:spTgt spid="3">
                                            <p:txEl>
                                              <p:pRg st="7" end="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p:tgtEl>
                                          <p:spTgt spid="3">
                                            <p:txEl>
                                              <p:pRg st="8" end="8"/>
                                            </p:txEl>
                                          </p:spTgt>
                                        </p:tgtEl>
                                        <p:attrNameLst>
                                          <p:attrName>ppt_y</p:attrName>
                                        </p:attrNameLst>
                                      </p:cBhvr>
                                      <p:tavLst>
                                        <p:tav tm="0">
                                          <p:val>
                                            <p:strVal val="#ppt_y+#ppt_h*1.125000"/>
                                          </p:val>
                                        </p:tav>
                                        <p:tav tm="100000">
                                          <p:val>
                                            <p:strVal val="#ppt_y"/>
                                          </p:val>
                                        </p:tav>
                                      </p:tavLst>
                                    </p:anim>
                                    <p:animEffect transition="in" filter="wipe(up)">
                                      <p:cBhvr>
                                        <p:cTn id="5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Compose commands – 1/2</a:t>
            </a:r>
          </a:p>
        </p:txBody>
      </p:sp>
      <p:sp>
        <p:nvSpPr>
          <p:cNvPr id="3" name="Text Placeholder 2"/>
          <p:cNvSpPr>
            <a:spLocks noGrp="1"/>
          </p:cNvSpPr>
          <p:nvPr>
            <p:ph type="body" sz="quarter" idx="10"/>
          </p:nvPr>
        </p:nvSpPr>
        <p:spPr>
          <a:xfrm>
            <a:off x="228600" y="685800"/>
            <a:ext cx="8686800" cy="5867400"/>
          </a:xfrm>
        </p:spPr>
        <p:txBody>
          <a:bodyPr>
            <a:noAutofit/>
          </a:bodyPr>
          <a:lstStyle/>
          <a:p>
            <a:r>
              <a:rPr lang="en-US" sz="2000" b="1" dirty="0"/>
              <a:t>docker-compose:</a:t>
            </a:r>
            <a:r>
              <a:rPr lang="en-US" sz="2000" dirty="0"/>
              <a:t> Every Compose command starts with this command. You can also use docker-compose &lt;command&gt; --help to provide additional information about arguments and implementation details.</a:t>
            </a:r>
            <a:br>
              <a:rPr lang="en-US" sz="2000" dirty="0"/>
            </a:br>
            <a:r>
              <a:rPr lang="en-US" sz="2000" dirty="0"/>
              <a:t>docker-compose --help</a:t>
            </a:r>
          </a:p>
          <a:p>
            <a:r>
              <a:rPr lang="en-US" sz="2000" b="1" dirty="0"/>
              <a:t>docker-compose build:</a:t>
            </a:r>
            <a:r>
              <a:rPr lang="en-US" sz="2000" dirty="0"/>
              <a:t> This command builds images in the docker-</a:t>
            </a:r>
            <a:r>
              <a:rPr lang="en-US" sz="2000" dirty="0" err="1"/>
              <a:t>compose.yml</a:t>
            </a:r>
            <a:r>
              <a:rPr lang="en-US" sz="2000" dirty="0"/>
              <a:t> file. The job of the build command is to get the images ready to create containers, so if a service is using the prebuilt image, it will skip this service</a:t>
            </a:r>
          </a:p>
          <a:p>
            <a:r>
              <a:rPr lang="en-US" sz="2000" b="1" dirty="0"/>
              <a:t>docker-compose images:</a:t>
            </a:r>
            <a:r>
              <a:rPr lang="en-US" sz="2000" dirty="0"/>
              <a:t> This command will list the images you’ve built using the current docker-compose file.</a:t>
            </a:r>
          </a:p>
          <a:p>
            <a:r>
              <a:rPr lang="en-US" sz="2000" b="1" dirty="0"/>
              <a:t>docker-compose stop:</a:t>
            </a:r>
            <a:r>
              <a:rPr lang="en-US" sz="2000" dirty="0"/>
              <a:t> This command stops the running containers of specified services.</a:t>
            </a:r>
          </a:p>
          <a:p>
            <a:r>
              <a:rPr lang="en-US" sz="2000" b="1" dirty="0"/>
              <a:t>docker-compose run:</a:t>
            </a:r>
            <a:r>
              <a:rPr lang="en-US" sz="2000" dirty="0"/>
              <a:t> This is similar to the docker run command. It will create containers from images built for the services mentioned in the compose file</a:t>
            </a:r>
          </a:p>
        </p:txBody>
      </p:sp>
    </p:spTree>
    <p:extLst>
      <p:ext uri="{BB962C8B-B14F-4D97-AF65-F5344CB8AC3E}">
        <p14:creationId xmlns:p14="http://schemas.microsoft.com/office/powerpoint/2010/main" val="3948705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p:tgtEl>
                                          <p:spTgt spid="3">
                                            <p:txEl>
                                              <p:pRg st="3" end="3"/>
                                            </p:txEl>
                                          </p:spTgt>
                                        </p:tgtEl>
                                        <p:attrNameLst>
                                          <p:attrName>ppt_y</p:attrName>
                                        </p:attrNameLst>
                                      </p:cBhvr>
                                      <p:tavLst>
                                        <p:tav tm="0">
                                          <p:val>
                                            <p:strVal val="#ppt_y+#ppt_h*1.125000"/>
                                          </p:val>
                                        </p:tav>
                                        <p:tav tm="100000">
                                          <p:val>
                                            <p:strVal val="#ppt_y"/>
                                          </p:val>
                                        </p:tav>
                                      </p:tavLst>
                                    </p:anim>
                                    <p:animEffect transition="in" filter="wipe(up)">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p:tgtEl>
                                          <p:spTgt spid="3">
                                            <p:txEl>
                                              <p:pRg st="4" end="4"/>
                                            </p:txEl>
                                          </p:spTgt>
                                        </p:tgtEl>
                                        <p:attrNameLst>
                                          <p:attrName>ppt_y</p:attrName>
                                        </p:attrNameLst>
                                      </p:cBhvr>
                                      <p:tavLst>
                                        <p:tav tm="0">
                                          <p:val>
                                            <p:strVal val="#ppt_y+#ppt_h*1.125000"/>
                                          </p:val>
                                        </p:tav>
                                        <p:tav tm="100000">
                                          <p:val>
                                            <p:strVal val="#ppt_y"/>
                                          </p:val>
                                        </p:tav>
                                      </p:tavLst>
                                    </p:anim>
                                    <p:animEffect transition="in" filter="wipe(up)">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Compose Commands – 2/2</a:t>
            </a:r>
          </a:p>
        </p:txBody>
      </p:sp>
      <p:sp>
        <p:nvSpPr>
          <p:cNvPr id="3" name="Text Placeholder 2"/>
          <p:cNvSpPr>
            <a:spLocks noGrp="1"/>
          </p:cNvSpPr>
          <p:nvPr>
            <p:ph type="body" sz="quarter" idx="10"/>
          </p:nvPr>
        </p:nvSpPr>
        <p:spPr>
          <a:xfrm>
            <a:off x="228600" y="685800"/>
            <a:ext cx="8686800" cy="5867400"/>
          </a:xfrm>
        </p:spPr>
        <p:txBody>
          <a:bodyPr>
            <a:noAutofit/>
          </a:bodyPr>
          <a:lstStyle/>
          <a:p>
            <a:r>
              <a:rPr lang="en-US" sz="2000" b="1" dirty="0"/>
              <a:t>docker-compose up:</a:t>
            </a:r>
            <a:r>
              <a:rPr lang="en-US" sz="2000" dirty="0"/>
              <a:t> This command does the work of the docker-compose build and docker-compose run commands. It builds the images if they are not located locally and starts the containers. If images are already built, it will fork the container directly</a:t>
            </a:r>
          </a:p>
          <a:p>
            <a:r>
              <a:rPr lang="en-US" sz="2000" b="1" dirty="0"/>
              <a:t>docker-compose </a:t>
            </a:r>
            <a:r>
              <a:rPr lang="en-US" sz="2000" b="1" dirty="0" err="1"/>
              <a:t>ps</a:t>
            </a:r>
            <a:r>
              <a:rPr lang="en-US" sz="2000" b="1" dirty="0"/>
              <a:t>:</a:t>
            </a:r>
            <a:r>
              <a:rPr lang="en-US" sz="2000" dirty="0"/>
              <a:t> This command list all the containers in the current docker-compose file. They can then either be running or stopped.</a:t>
            </a:r>
          </a:p>
          <a:p>
            <a:r>
              <a:rPr lang="en-US" sz="2000" b="1" dirty="0"/>
              <a:t>docker-compose down:</a:t>
            </a:r>
            <a:r>
              <a:rPr lang="en-US" sz="2000" dirty="0"/>
              <a:t> This command is similar to the docker system prune command. However, in Compose, it stops all the services and cleans up the containers, networks, and images.</a:t>
            </a:r>
          </a:p>
        </p:txBody>
      </p:sp>
    </p:spTree>
    <p:extLst>
      <p:ext uri="{BB962C8B-B14F-4D97-AF65-F5344CB8AC3E}">
        <p14:creationId xmlns:p14="http://schemas.microsoft.com/office/powerpoint/2010/main" val="28096826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Spring Boot compose</a:t>
            </a:r>
          </a:p>
        </p:txBody>
      </p:sp>
      <p:sp>
        <p:nvSpPr>
          <p:cNvPr id="3" name="Text Placeholder 2"/>
          <p:cNvSpPr>
            <a:spLocks noGrp="1"/>
          </p:cNvSpPr>
          <p:nvPr>
            <p:ph type="body" sz="quarter" idx="10"/>
          </p:nvPr>
        </p:nvSpPr>
        <p:spPr>
          <a:xfrm>
            <a:off x="304800" y="685800"/>
            <a:ext cx="8534400" cy="5867400"/>
          </a:xfrm>
        </p:spPr>
        <p:txBody>
          <a:bodyPr>
            <a:noAutofit/>
          </a:bodyPr>
          <a:lstStyle/>
          <a:p>
            <a:r>
              <a:rPr lang="en-US" sz="2000" dirty="0"/>
              <a:t>Update the </a:t>
            </a:r>
            <a:r>
              <a:rPr lang="en-US" sz="2000" dirty="0" err="1"/>
              <a:t>SpringBootDockerDemo</a:t>
            </a:r>
            <a:r>
              <a:rPr lang="en-US" sz="2000" dirty="0"/>
              <a:t> project created earlier</a:t>
            </a:r>
          </a:p>
          <a:p>
            <a:r>
              <a:rPr lang="en-US" sz="2000" dirty="0">
                <a:latin typeface="Times New Roman" charset="0"/>
                <a:ea typeface="Times New Roman" charset="0"/>
                <a:cs typeface="Times New Roman" charset="0"/>
              </a:rPr>
              <a:t>Add the following in properties file :</a:t>
            </a:r>
            <a:br>
              <a:rPr lang="en-US" sz="2000" dirty="0">
                <a:latin typeface="Times New Roman" charset="0"/>
                <a:ea typeface="Times New Roman" charset="0"/>
                <a:cs typeface="Times New Roman" charset="0"/>
              </a:rPr>
            </a:br>
            <a:r>
              <a:rPr lang="en-US" sz="2000" dirty="0" err="1">
                <a:latin typeface="Times New Roman" charset="0"/>
                <a:ea typeface="Times New Roman" charset="0"/>
                <a:cs typeface="Times New Roman" charset="0"/>
              </a:rPr>
              <a:t>spring.data.mongodb.host</a:t>
            </a:r>
            <a:r>
              <a:rPr lang="en-US" sz="2000" dirty="0">
                <a:latin typeface="Times New Roman" charset="0"/>
                <a:ea typeface="Times New Roman" charset="0"/>
                <a:cs typeface="Times New Roman" charset="0"/>
              </a:rPr>
              <a:t>=</a:t>
            </a:r>
            <a:r>
              <a:rPr lang="en-US" sz="2000" dirty="0" err="1">
                <a:latin typeface="Times New Roman" charset="0"/>
                <a:ea typeface="Times New Roman" charset="0"/>
                <a:cs typeface="Times New Roman" charset="0"/>
              </a:rPr>
              <a:t>mongo_db</a:t>
            </a:r>
            <a:r>
              <a:rPr lang="en-US" sz="2000" dirty="0">
                <a:latin typeface="Times New Roman" charset="0"/>
                <a:ea typeface="Times New Roman" charset="0"/>
                <a:cs typeface="Times New Roman" charset="0"/>
              </a:rPr>
              <a:t> # this is name of service</a:t>
            </a:r>
            <a:br>
              <a:rPr lang="en-US" sz="2000" dirty="0">
                <a:latin typeface="Times New Roman" charset="0"/>
                <a:ea typeface="Times New Roman" charset="0"/>
                <a:cs typeface="Times New Roman" charset="0"/>
              </a:rPr>
            </a:br>
            <a:r>
              <a:rPr lang="en-US" sz="2000" dirty="0" err="1">
                <a:latin typeface="Times New Roman" charset="0"/>
                <a:ea typeface="Times New Roman" charset="0"/>
                <a:cs typeface="Times New Roman" charset="0"/>
              </a:rPr>
              <a:t>spring.data.mongodb.port</a:t>
            </a:r>
            <a:r>
              <a:rPr lang="en-US" sz="2000" dirty="0">
                <a:latin typeface="Times New Roman" charset="0"/>
                <a:ea typeface="Times New Roman" charset="0"/>
                <a:cs typeface="Times New Roman" charset="0"/>
              </a:rPr>
              <a:t>=27017</a:t>
            </a:r>
            <a:br>
              <a:rPr lang="en-US" sz="2000" dirty="0">
                <a:latin typeface="Times New Roman" charset="0"/>
                <a:ea typeface="Times New Roman" charset="0"/>
                <a:cs typeface="Times New Roman" charset="0"/>
              </a:rPr>
            </a:br>
            <a:r>
              <a:rPr lang="en-US" sz="2000" dirty="0" err="1">
                <a:latin typeface="Times New Roman" charset="0"/>
                <a:ea typeface="Times New Roman" charset="0"/>
                <a:cs typeface="Times New Roman" charset="0"/>
              </a:rPr>
              <a:t>spring.data.mongodb.database</a:t>
            </a:r>
            <a:r>
              <a:rPr lang="en-US" sz="2000" dirty="0">
                <a:latin typeface="Times New Roman" charset="0"/>
                <a:ea typeface="Times New Roman" charset="0"/>
                <a:cs typeface="Times New Roman" charset="0"/>
              </a:rPr>
              <a:t>=test</a:t>
            </a:r>
          </a:p>
          <a:p>
            <a:r>
              <a:rPr lang="en-US" sz="1800" dirty="0">
                <a:latin typeface="Calibri" panose="020F0502020204030204" pitchFamily="34" charset="0"/>
                <a:ea typeface="Times New Roman" charset="0"/>
                <a:cs typeface="Calibri" panose="020F0502020204030204" pitchFamily="34" charset="0"/>
              </a:rPr>
              <a:t>Update the </a:t>
            </a:r>
            <a:r>
              <a:rPr lang="en-US" sz="1800" dirty="0" err="1">
                <a:latin typeface="Calibri" panose="020F0502020204030204" pitchFamily="34" charset="0"/>
                <a:ea typeface="Times New Roman" charset="0"/>
                <a:cs typeface="Calibri" panose="020F0502020204030204" pitchFamily="34" charset="0"/>
              </a:rPr>
              <a:t>Dockerfile</a:t>
            </a:r>
            <a:r>
              <a:rPr lang="en-US" sz="1800" dirty="0">
                <a:latin typeface="Calibri" panose="020F0502020204030204" pitchFamily="34" charset="0"/>
                <a:ea typeface="Times New Roman" charset="0"/>
                <a:cs typeface="Calibri" panose="020F0502020204030204" pitchFamily="34" charset="0"/>
              </a:rPr>
              <a:t>  as follows :</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FROM openjdk:11</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EXPOSE 8081</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WORKDIR /app</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 Copy maven executable to the image</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COPY </a:t>
            </a:r>
            <a:r>
              <a:rPr lang="en-US" sz="1800" dirty="0" err="1">
                <a:latin typeface="Calibri" panose="020F0502020204030204" pitchFamily="34" charset="0"/>
                <a:ea typeface="Times New Roman" charset="0"/>
                <a:cs typeface="Calibri" panose="020F0502020204030204" pitchFamily="34" charset="0"/>
              </a:rPr>
              <a:t>mvnw</a:t>
            </a:r>
            <a:r>
              <a:rPr lang="en-US" sz="1800" dirty="0">
                <a:latin typeface="Calibri" panose="020F0502020204030204" pitchFamily="34" charset="0"/>
                <a:ea typeface="Times New Roman" charset="0"/>
                <a:cs typeface="Calibri" panose="020F0502020204030204" pitchFamily="34" charset="0"/>
              </a:rPr>
              <a:t> .</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COPY .</a:t>
            </a:r>
            <a:r>
              <a:rPr lang="en-US" sz="1800" dirty="0" err="1">
                <a:latin typeface="Calibri" panose="020F0502020204030204" pitchFamily="34" charset="0"/>
                <a:ea typeface="Times New Roman" charset="0"/>
                <a:cs typeface="Calibri" panose="020F0502020204030204" pitchFamily="34" charset="0"/>
              </a:rPr>
              <a:t>mvn</a:t>
            </a:r>
            <a:r>
              <a:rPr lang="en-US" sz="1800" dirty="0">
                <a:latin typeface="Calibri" panose="020F0502020204030204" pitchFamily="34" charset="0"/>
                <a:ea typeface="Times New Roman" charset="0"/>
                <a:cs typeface="Calibri" panose="020F0502020204030204" pitchFamily="34" charset="0"/>
              </a:rPr>
              <a:t> .</a:t>
            </a:r>
            <a:r>
              <a:rPr lang="en-US" sz="1800" dirty="0" err="1">
                <a:latin typeface="Calibri" panose="020F0502020204030204" pitchFamily="34" charset="0"/>
                <a:ea typeface="Times New Roman" charset="0"/>
                <a:cs typeface="Calibri" panose="020F0502020204030204" pitchFamily="34" charset="0"/>
              </a:rPr>
              <a:t>mvn</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 Copy the </a:t>
            </a:r>
            <a:r>
              <a:rPr lang="en-US" sz="1800" dirty="0" err="1">
                <a:latin typeface="Calibri" panose="020F0502020204030204" pitchFamily="34" charset="0"/>
                <a:ea typeface="Times New Roman" charset="0"/>
                <a:cs typeface="Calibri" panose="020F0502020204030204" pitchFamily="34" charset="0"/>
              </a:rPr>
              <a:t>pom.xml</a:t>
            </a:r>
            <a:r>
              <a:rPr lang="en-US" sz="1800" dirty="0">
                <a:latin typeface="Calibri" panose="020F0502020204030204" pitchFamily="34" charset="0"/>
                <a:ea typeface="Times New Roman" charset="0"/>
                <a:cs typeface="Calibri" panose="020F0502020204030204" pitchFamily="34" charset="0"/>
              </a:rPr>
              <a:t> file</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COPY </a:t>
            </a:r>
            <a:r>
              <a:rPr lang="en-US" sz="1800" dirty="0" err="1">
                <a:latin typeface="Calibri" panose="020F0502020204030204" pitchFamily="34" charset="0"/>
                <a:ea typeface="Times New Roman" charset="0"/>
                <a:cs typeface="Calibri" panose="020F0502020204030204" pitchFamily="34" charset="0"/>
              </a:rPr>
              <a:t>pom.xml</a:t>
            </a:r>
            <a:r>
              <a:rPr lang="en-US" sz="1800" dirty="0">
                <a:latin typeface="Calibri" panose="020F0502020204030204" pitchFamily="34" charset="0"/>
                <a:ea typeface="Times New Roman" charset="0"/>
                <a:cs typeface="Calibri" panose="020F0502020204030204" pitchFamily="34" charset="0"/>
              </a:rPr>
              <a:t> .</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 Copy the project source</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COPY ./</a:t>
            </a:r>
            <a:r>
              <a:rPr lang="en-US" sz="1800" dirty="0" err="1">
                <a:latin typeface="Calibri" panose="020F0502020204030204" pitchFamily="34" charset="0"/>
                <a:ea typeface="Times New Roman" charset="0"/>
                <a:cs typeface="Calibri" panose="020F0502020204030204" pitchFamily="34" charset="0"/>
              </a:rPr>
              <a:t>src</a:t>
            </a:r>
            <a:r>
              <a:rPr lang="en-US" sz="1800" dirty="0">
                <a:latin typeface="Calibri" panose="020F0502020204030204" pitchFamily="34" charset="0"/>
                <a:ea typeface="Times New Roman" charset="0"/>
                <a:cs typeface="Calibri" panose="020F0502020204030204" pitchFamily="34" charset="0"/>
              </a:rPr>
              <a:t> ./</a:t>
            </a:r>
            <a:r>
              <a:rPr lang="en-US" sz="1800" dirty="0" err="1">
                <a:latin typeface="Calibri" panose="020F0502020204030204" pitchFamily="34" charset="0"/>
                <a:ea typeface="Times New Roman" charset="0"/>
                <a:cs typeface="Calibri" panose="020F0502020204030204" pitchFamily="34" charset="0"/>
              </a:rPr>
              <a:t>src</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COPY ./</a:t>
            </a:r>
            <a:r>
              <a:rPr lang="en-US" sz="1800" dirty="0" err="1">
                <a:latin typeface="Calibri" panose="020F0502020204030204" pitchFamily="34" charset="0"/>
                <a:ea typeface="Times New Roman" charset="0"/>
                <a:cs typeface="Calibri" panose="020F0502020204030204" pitchFamily="34" charset="0"/>
              </a:rPr>
              <a:t>pom.xml</a:t>
            </a:r>
            <a:r>
              <a:rPr lang="en-US" sz="1800" dirty="0">
                <a:latin typeface="Calibri" panose="020F0502020204030204" pitchFamily="34" charset="0"/>
                <a:ea typeface="Times New Roman" charset="0"/>
                <a:cs typeface="Calibri" panose="020F0502020204030204" pitchFamily="34" charset="0"/>
              </a:rPr>
              <a:t> ./</a:t>
            </a:r>
            <a:r>
              <a:rPr lang="en-US" sz="1800" dirty="0" err="1">
                <a:latin typeface="Calibri" panose="020F0502020204030204" pitchFamily="34" charset="0"/>
                <a:ea typeface="Times New Roman" charset="0"/>
                <a:cs typeface="Calibri" panose="020F0502020204030204" pitchFamily="34" charset="0"/>
              </a:rPr>
              <a:t>pom.xml</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RUN </a:t>
            </a:r>
            <a:r>
              <a:rPr lang="en-US" sz="1800" dirty="0" err="1">
                <a:latin typeface="Calibri" panose="020F0502020204030204" pitchFamily="34" charset="0"/>
                <a:ea typeface="Times New Roman" charset="0"/>
                <a:cs typeface="Calibri" panose="020F0502020204030204" pitchFamily="34" charset="0"/>
              </a:rPr>
              <a:t>chmod</a:t>
            </a:r>
            <a:r>
              <a:rPr lang="en-US" sz="1800" dirty="0">
                <a:latin typeface="Calibri" panose="020F0502020204030204" pitchFamily="34" charset="0"/>
                <a:ea typeface="Times New Roman" charset="0"/>
                <a:cs typeface="Calibri" panose="020F0502020204030204" pitchFamily="34" charset="0"/>
              </a:rPr>
              <a:t> 755 /app/</a:t>
            </a:r>
            <a:r>
              <a:rPr lang="en-US" sz="1800" dirty="0" err="1">
                <a:latin typeface="Calibri" panose="020F0502020204030204" pitchFamily="34" charset="0"/>
                <a:ea typeface="Times New Roman" charset="0"/>
                <a:cs typeface="Calibri" panose="020F0502020204030204" pitchFamily="34" charset="0"/>
              </a:rPr>
              <a:t>mvnw</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RUN ./</a:t>
            </a:r>
            <a:r>
              <a:rPr lang="en-US" sz="1800" dirty="0" err="1">
                <a:latin typeface="Calibri" panose="020F0502020204030204" pitchFamily="34" charset="0"/>
                <a:ea typeface="Times New Roman" charset="0"/>
                <a:cs typeface="Calibri" panose="020F0502020204030204" pitchFamily="34" charset="0"/>
              </a:rPr>
              <a:t>mvnw</a:t>
            </a:r>
            <a:r>
              <a:rPr lang="en-US" sz="1800" dirty="0">
                <a:latin typeface="Calibri" panose="020F0502020204030204" pitchFamily="34" charset="0"/>
                <a:ea typeface="Times New Roman" charset="0"/>
                <a:cs typeface="Calibri" panose="020F0502020204030204" pitchFamily="34" charset="0"/>
              </a:rPr>
              <a:t> clean package –</a:t>
            </a:r>
            <a:r>
              <a:rPr lang="en-US" sz="1800" dirty="0" err="1">
                <a:latin typeface="Calibri" panose="020F0502020204030204" pitchFamily="34" charset="0"/>
                <a:ea typeface="Times New Roman" charset="0"/>
                <a:cs typeface="Calibri" panose="020F0502020204030204" pitchFamily="34" charset="0"/>
              </a:rPr>
              <a:t>DskipTests</a:t>
            </a:r>
            <a:br>
              <a:rPr lang="en-US" sz="1800" dirty="0">
                <a:latin typeface="Calibri" panose="020F0502020204030204" pitchFamily="34" charset="0"/>
                <a:ea typeface="Times New Roman" charset="0"/>
                <a:cs typeface="Calibri" panose="020F0502020204030204" pitchFamily="34" charset="0"/>
              </a:rPr>
            </a:br>
            <a:r>
              <a:rPr lang="en-US" sz="1800" dirty="0">
                <a:latin typeface="Calibri" panose="020F0502020204030204" pitchFamily="34" charset="0"/>
                <a:ea typeface="Times New Roman" charset="0"/>
                <a:cs typeface="Calibri" panose="020F0502020204030204" pitchFamily="34" charset="0"/>
              </a:rPr>
              <a:t>ENTRYPOINT ["java","-</a:t>
            </a:r>
            <a:r>
              <a:rPr lang="en-US" sz="1800" dirty="0" err="1">
                <a:latin typeface="Calibri" panose="020F0502020204030204" pitchFamily="34" charset="0"/>
                <a:ea typeface="Times New Roman" charset="0"/>
                <a:cs typeface="Calibri" panose="020F0502020204030204" pitchFamily="34" charset="0"/>
              </a:rPr>
              <a:t>jar","target</a:t>
            </a:r>
            <a:r>
              <a:rPr lang="en-US" sz="1800" dirty="0">
                <a:latin typeface="Calibri" panose="020F0502020204030204" pitchFamily="34" charset="0"/>
                <a:ea typeface="Times New Roman" charset="0"/>
                <a:cs typeface="Calibri" panose="020F0502020204030204" pitchFamily="34" charset="0"/>
              </a:rPr>
              <a:t>/spring-</a:t>
            </a:r>
            <a:r>
              <a:rPr lang="en-US" sz="1800" dirty="0" err="1">
                <a:latin typeface="Calibri" panose="020F0502020204030204" pitchFamily="34" charset="0"/>
                <a:ea typeface="Times New Roman" charset="0"/>
                <a:cs typeface="Calibri" panose="020F0502020204030204" pitchFamily="34" charset="0"/>
              </a:rPr>
              <a:t>mongo.jar</a:t>
            </a:r>
            <a:r>
              <a:rPr lang="en-US" sz="1800" dirty="0">
                <a:latin typeface="Calibri" panose="020F0502020204030204" pitchFamily="34" charset="0"/>
                <a:ea typeface="Times New Roman" charset="0"/>
                <a:cs typeface="Calibri" panose="020F0502020204030204" pitchFamily="34" charset="0"/>
              </a:rPr>
              <a:t>"]</a:t>
            </a:r>
          </a:p>
          <a:p>
            <a:endParaRPr lang="en-US" sz="1800" dirty="0">
              <a:latin typeface="Calibri" panose="020F0502020204030204" pitchFamily="34" charset="0"/>
              <a:ea typeface="Times New Roman" charset="0"/>
              <a:cs typeface="Calibri" panose="020F0502020204030204" pitchFamily="34" charset="0"/>
            </a:endParaRPr>
          </a:p>
          <a:p>
            <a:endParaRPr lang="en-US" sz="2000" dirty="0">
              <a:latin typeface="Times New Roman" charset="0"/>
              <a:ea typeface="Times New Roman" charset="0"/>
              <a:cs typeface="Times New Roman" charset="0"/>
            </a:endParaRPr>
          </a:p>
        </p:txBody>
      </p:sp>
    </p:spTree>
    <p:extLst>
      <p:ext uri="{BB962C8B-B14F-4D97-AF65-F5344CB8AC3E}">
        <p14:creationId xmlns:p14="http://schemas.microsoft.com/office/powerpoint/2010/main" val="9340160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p:tgtEl>
                                          <p:spTgt spid="3">
                                            <p:txEl>
                                              <p:pRg st="0" end="0"/>
                                            </p:txEl>
                                          </p:spTgt>
                                        </p:tgtEl>
                                        <p:attrNameLst>
                                          <p:attrName>ppt_y</p:attrName>
                                        </p:attrNameLst>
                                      </p:cBhvr>
                                      <p:tavLst>
                                        <p:tav tm="0">
                                          <p:val>
                                            <p:strVal val="#ppt_y+#ppt_h*1.125000"/>
                                          </p:val>
                                        </p:tav>
                                        <p:tav tm="100000">
                                          <p:val>
                                            <p:strVal val="#ppt_y"/>
                                          </p:val>
                                        </p:tav>
                                      </p:tavLst>
                                    </p:anim>
                                    <p:animEffect transition="in" filter="wipe(up)">
                                      <p:cBhvr>
                                        <p:cTn id="8" dur="500"/>
                                        <p:tgtEl>
                                          <p:spTgt spid="3">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p:tgtEl>
                                          <p:spTgt spid="3">
                                            <p:txEl>
                                              <p:pRg st="1" end="1"/>
                                            </p:txEl>
                                          </p:spTgt>
                                        </p:tgtEl>
                                        <p:attrNameLst>
                                          <p:attrName>ppt_y</p:attrName>
                                        </p:attrNameLst>
                                      </p:cBhvr>
                                      <p:tavLst>
                                        <p:tav tm="0">
                                          <p:val>
                                            <p:strVal val="#ppt_y+#ppt_h*1.125000"/>
                                          </p:val>
                                        </p:tav>
                                        <p:tav tm="100000">
                                          <p:val>
                                            <p:strVal val="#ppt_y"/>
                                          </p:val>
                                        </p:tav>
                                      </p:tavLst>
                                    </p:anim>
                                    <p:animEffect transition="in" filter="wipe(up)">
                                      <p:cBhvr>
                                        <p:cTn id="14" dur="500"/>
                                        <p:tgtEl>
                                          <p:spTgt spid="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p:tgtEl>
                                          <p:spTgt spid="3">
                                            <p:txEl>
                                              <p:pRg st="2" end="2"/>
                                            </p:txEl>
                                          </p:spTgt>
                                        </p:tgtEl>
                                        <p:attrNameLst>
                                          <p:attrName>ppt_y</p:attrName>
                                        </p:attrNameLst>
                                      </p:cBhvr>
                                      <p:tavLst>
                                        <p:tav tm="0">
                                          <p:val>
                                            <p:strVal val="#ppt_y+#ppt_h*1.125000"/>
                                          </p:val>
                                        </p:tav>
                                        <p:tav tm="100000">
                                          <p:val>
                                            <p:strVal val="#ppt_y"/>
                                          </p:val>
                                        </p:tav>
                                      </p:tavLst>
                                    </p:anim>
                                    <p:animEffect transition="in" filter="wipe(up)">
                                      <p:cBhvr>
                                        <p:cTn id="2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Docker-</a:t>
            </a:r>
            <a:r>
              <a:rPr lang="en-US" dirty="0" err="1"/>
              <a:t>compose.yml</a:t>
            </a:r>
            <a:endParaRPr lang="en-US" dirty="0"/>
          </a:p>
        </p:txBody>
      </p:sp>
      <p:sp>
        <p:nvSpPr>
          <p:cNvPr id="7" name="TextBox 6">
            <a:extLst>
              <a:ext uri="{FF2B5EF4-FFF2-40B4-BE49-F238E27FC236}">
                <a16:creationId xmlns:a16="http://schemas.microsoft.com/office/drawing/2014/main" id="{F9FB2B75-0E14-46D2-ACF3-D804B90B3E3F}"/>
              </a:ext>
            </a:extLst>
          </p:cNvPr>
          <p:cNvSpPr txBox="1"/>
          <p:nvPr/>
        </p:nvSpPr>
        <p:spPr>
          <a:xfrm>
            <a:off x="405060" y="716368"/>
            <a:ext cx="8305800" cy="6155531"/>
          </a:xfrm>
          <a:prstGeom prst="rect">
            <a:avLst/>
          </a:prstGeom>
          <a:noFill/>
        </p:spPr>
        <p:txBody>
          <a:bodyPr wrap="square">
            <a:spAutoFit/>
          </a:bodyPr>
          <a:lstStyle/>
          <a:p>
            <a:r>
              <a:rPr lang="en-IN" sz="1600" b="0" dirty="0">
                <a:solidFill>
                  <a:srgbClr val="569CD6"/>
                </a:solidFill>
                <a:effectLst/>
                <a:latin typeface="Calibri" panose="020F0502020204030204" pitchFamily="34" charset="0"/>
                <a:cs typeface="Calibri" panose="020F0502020204030204" pitchFamily="34" charset="0"/>
              </a:rPr>
              <a:t>version</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CE9178"/>
                </a:solidFill>
                <a:effectLst/>
                <a:latin typeface="Calibri" panose="020F0502020204030204" pitchFamily="34" charset="0"/>
                <a:cs typeface="Calibri" panose="020F0502020204030204" pitchFamily="34" charset="0"/>
              </a:rPr>
              <a:t>"3"</a:t>
            </a:r>
            <a:br>
              <a:rPr lang="en-IN" sz="1600" b="0" dirty="0">
                <a:solidFill>
                  <a:srgbClr val="D4D4D4"/>
                </a:solidFill>
                <a:effectLst/>
                <a:latin typeface="Calibri" panose="020F0502020204030204" pitchFamily="34" charset="0"/>
                <a:cs typeface="Calibri" panose="020F0502020204030204" pitchFamily="34" charset="0"/>
              </a:rPr>
            </a:br>
            <a:r>
              <a:rPr lang="en-IN" sz="1600" b="0" dirty="0">
                <a:solidFill>
                  <a:srgbClr val="569CD6"/>
                </a:solidFill>
                <a:effectLst/>
                <a:latin typeface="Calibri" panose="020F0502020204030204" pitchFamily="34" charset="0"/>
                <a:cs typeface="Calibri" panose="020F0502020204030204" pitchFamily="34" charset="0"/>
              </a:rPr>
              <a:t>services</a:t>
            </a:r>
            <a:r>
              <a:rPr lang="en-IN" sz="1600" b="0" dirty="0">
                <a:solidFill>
                  <a:srgbClr val="D4D4D4"/>
                </a:solidFill>
                <a:effectLst/>
                <a:latin typeface="Calibri" panose="020F0502020204030204" pitchFamily="34" charset="0"/>
                <a:cs typeface="Calibri" panose="020F0502020204030204" pitchFamily="34" charset="0"/>
              </a:rPr>
              <a:t>:</a:t>
            </a:r>
          </a:p>
          <a:p>
            <a:r>
              <a:rPr lang="en-IN" sz="1600" b="0" dirty="0">
                <a:solidFill>
                  <a:srgbClr val="569CD6"/>
                </a:solidFill>
                <a:effectLst/>
                <a:latin typeface="Calibri" panose="020F0502020204030204" pitchFamily="34" charset="0"/>
                <a:cs typeface="Calibri" panose="020F0502020204030204" pitchFamily="34" charset="0"/>
              </a:rPr>
              <a:t>	</a:t>
            </a:r>
            <a:r>
              <a:rPr lang="en-IN" sz="1600" b="0" dirty="0" err="1">
                <a:solidFill>
                  <a:srgbClr val="569CD6"/>
                </a:solidFill>
                <a:effectLst/>
                <a:latin typeface="Calibri" panose="020F0502020204030204" pitchFamily="34" charset="0"/>
                <a:cs typeface="Calibri" panose="020F0502020204030204" pitchFamily="34" charset="0"/>
              </a:rPr>
              <a:t>mongo_db</a:t>
            </a:r>
            <a:r>
              <a:rPr lang="en-IN" sz="1600" b="0" dirty="0">
                <a:solidFill>
                  <a:srgbClr val="D4D4D4"/>
                </a:solidFill>
                <a:effectLst/>
                <a:latin typeface="Calibri" panose="020F0502020204030204" pitchFamily="34" charset="0"/>
                <a:cs typeface="Calibri" panose="020F0502020204030204" pitchFamily="34" charset="0"/>
              </a:rPr>
              <a:t>:</a:t>
            </a:r>
          </a:p>
          <a:p>
            <a:r>
              <a:rPr lang="en-IN" sz="1600" b="0" dirty="0">
                <a:solidFill>
                  <a:srgbClr val="569CD6"/>
                </a:solidFill>
                <a:effectLst/>
                <a:latin typeface="Calibri" panose="020F0502020204030204" pitchFamily="34" charset="0"/>
                <a:cs typeface="Calibri" panose="020F0502020204030204" pitchFamily="34" charset="0"/>
              </a:rPr>
              <a:t>		image</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CE9178"/>
                </a:solidFill>
                <a:effectLst/>
                <a:latin typeface="Calibri" panose="020F0502020204030204" pitchFamily="34" charset="0"/>
                <a:cs typeface="Calibri" panose="020F0502020204030204" pitchFamily="34" charset="0"/>
              </a:rPr>
              <a:t>mongo</a:t>
            </a:r>
            <a:endParaRPr lang="en-IN" sz="1600" b="0" dirty="0">
              <a:solidFill>
                <a:srgbClr val="D4D4D4"/>
              </a:solidFill>
              <a:effectLst/>
              <a:latin typeface="Calibri" panose="020F0502020204030204" pitchFamily="34" charset="0"/>
              <a:cs typeface="Calibri" panose="020F0502020204030204" pitchFamily="34" charset="0"/>
            </a:endParaRPr>
          </a:p>
          <a:p>
            <a:r>
              <a:rPr lang="en-IN" sz="1600" b="0" dirty="0">
                <a:solidFill>
                  <a:srgbClr val="569CD6"/>
                </a:solidFill>
                <a:effectLst/>
                <a:latin typeface="Calibri" panose="020F0502020204030204" pitchFamily="34" charset="0"/>
                <a:cs typeface="Calibri" panose="020F0502020204030204" pitchFamily="34" charset="0"/>
              </a:rPr>
              <a:t>		</a:t>
            </a:r>
            <a:r>
              <a:rPr lang="en-IN" sz="1600" b="0" dirty="0" err="1">
                <a:solidFill>
                  <a:srgbClr val="569CD6"/>
                </a:solidFill>
                <a:effectLst/>
                <a:latin typeface="Calibri" panose="020F0502020204030204" pitchFamily="34" charset="0"/>
                <a:cs typeface="Calibri" panose="020F0502020204030204" pitchFamily="34" charset="0"/>
              </a:rPr>
              <a:t>container_name</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CE9178"/>
                </a:solidFill>
                <a:effectLst/>
                <a:latin typeface="Calibri" panose="020F0502020204030204" pitchFamily="34" charset="0"/>
                <a:cs typeface="Calibri" panose="020F0502020204030204" pitchFamily="34" charset="0"/>
              </a:rPr>
              <a:t>mongo</a:t>
            </a:r>
            <a:endParaRPr lang="en-IN" sz="1600" b="0" dirty="0">
              <a:solidFill>
                <a:srgbClr val="D4D4D4"/>
              </a:solidFill>
              <a:effectLst/>
              <a:latin typeface="Calibri" panose="020F0502020204030204" pitchFamily="34" charset="0"/>
              <a:cs typeface="Calibri" panose="020F0502020204030204" pitchFamily="34" charset="0"/>
            </a:endParaRPr>
          </a:p>
          <a:p>
            <a:r>
              <a:rPr lang="en-IN" sz="1600" b="0" dirty="0">
                <a:solidFill>
                  <a:srgbClr val="569CD6"/>
                </a:solidFill>
                <a:effectLst/>
                <a:latin typeface="Calibri" panose="020F0502020204030204" pitchFamily="34" charset="0"/>
                <a:cs typeface="Calibri" panose="020F0502020204030204" pitchFamily="34" charset="0"/>
              </a:rPr>
              <a:t>		restart</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CE9178"/>
                </a:solidFill>
                <a:effectLst/>
                <a:latin typeface="Calibri" panose="020F0502020204030204" pitchFamily="34" charset="0"/>
                <a:cs typeface="Calibri" panose="020F0502020204030204" pitchFamily="34" charset="0"/>
              </a:rPr>
              <a:t>always</a:t>
            </a:r>
            <a:endParaRPr lang="en-IN" sz="1600" b="0" dirty="0">
              <a:solidFill>
                <a:srgbClr val="D4D4D4"/>
              </a:solidFill>
              <a:effectLst/>
              <a:latin typeface="Calibri" panose="020F0502020204030204" pitchFamily="34" charset="0"/>
              <a:cs typeface="Calibri" panose="020F0502020204030204" pitchFamily="34" charset="0"/>
            </a:endParaRPr>
          </a:p>
          <a:p>
            <a:r>
              <a:rPr lang="en-IN" sz="1600" b="0" dirty="0">
                <a:solidFill>
                  <a:srgbClr val="569CD6"/>
                </a:solidFill>
                <a:effectLst/>
                <a:latin typeface="Calibri" panose="020F0502020204030204" pitchFamily="34" charset="0"/>
                <a:cs typeface="Calibri" panose="020F0502020204030204" pitchFamily="34" charset="0"/>
              </a:rPr>
              <a:t>		ports</a:t>
            </a:r>
            <a:r>
              <a:rPr lang="en-IN" sz="1600" b="0" dirty="0">
                <a:solidFill>
                  <a:srgbClr val="D4D4D4"/>
                </a:solidFill>
                <a:effectLst/>
                <a:latin typeface="Calibri" panose="020F0502020204030204" pitchFamily="34" charset="0"/>
                <a:cs typeface="Calibri" panose="020F0502020204030204" pitchFamily="34" charset="0"/>
              </a:rPr>
              <a:t>:</a:t>
            </a:r>
          </a:p>
          <a:p>
            <a:r>
              <a:rPr lang="en-IN" sz="1600" b="0" dirty="0">
                <a:solidFill>
                  <a:srgbClr val="D4D4D4"/>
                </a:solidFill>
                <a:effectLst/>
                <a:latin typeface="Calibri" panose="020F0502020204030204" pitchFamily="34" charset="0"/>
                <a:cs typeface="Calibri" panose="020F0502020204030204" pitchFamily="34" charset="0"/>
              </a:rPr>
              <a:t>			- </a:t>
            </a:r>
            <a:r>
              <a:rPr lang="en-IN" sz="1600" b="0" dirty="0">
                <a:solidFill>
                  <a:srgbClr val="CE9178"/>
                </a:solidFill>
                <a:effectLst/>
                <a:latin typeface="Calibri" panose="020F0502020204030204" pitchFamily="34" charset="0"/>
                <a:cs typeface="Calibri" panose="020F0502020204030204" pitchFamily="34" charset="0"/>
              </a:rPr>
              <a:t>27017:27017</a:t>
            </a:r>
            <a:endParaRPr lang="en-IN" sz="1600" b="0" dirty="0">
              <a:solidFill>
                <a:srgbClr val="D4D4D4"/>
              </a:solidFill>
              <a:effectLst/>
              <a:latin typeface="Calibri" panose="020F0502020204030204" pitchFamily="34" charset="0"/>
              <a:cs typeface="Calibri" panose="020F0502020204030204" pitchFamily="34" charset="0"/>
            </a:endParaRPr>
          </a:p>
          <a:p>
            <a:br>
              <a:rPr lang="en-IN" sz="1600" b="0" dirty="0">
                <a:solidFill>
                  <a:srgbClr val="D4D4D4"/>
                </a:solidFill>
                <a:effectLst/>
                <a:latin typeface="Calibri" panose="020F0502020204030204" pitchFamily="34" charset="0"/>
                <a:cs typeface="Calibri" panose="020F0502020204030204" pitchFamily="34" charset="0"/>
              </a:rPr>
            </a:br>
            <a:r>
              <a:rPr lang="en-IN" sz="1600" b="0" dirty="0">
                <a:solidFill>
                  <a:srgbClr val="D4D4D4"/>
                </a:solidFill>
                <a:effectLst/>
                <a:latin typeface="Calibri" panose="020F0502020204030204" pitchFamily="34" charset="0"/>
                <a:cs typeface="Calibri" panose="020F0502020204030204" pitchFamily="34" charset="0"/>
              </a:rPr>
              <a:t>	</a:t>
            </a:r>
            <a:r>
              <a:rPr lang="en-IN" sz="1600" b="0" dirty="0" err="1">
                <a:solidFill>
                  <a:srgbClr val="569CD6"/>
                </a:solidFill>
                <a:effectLst/>
                <a:latin typeface="Calibri" panose="020F0502020204030204" pitchFamily="34" charset="0"/>
                <a:cs typeface="Calibri" panose="020F0502020204030204" pitchFamily="34" charset="0"/>
              </a:rPr>
              <a:t>userservice</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6A9955"/>
                </a:solidFill>
                <a:effectLst/>
                <a:latin typeface="Calibri" panose="020F0502020204030204" pitchFamily="34" charset="0"/>
                <a:cs typeface="Calibri" panose="020F0502020204030204" pitchFamily="34" charset="0"/>
              </a:rPr>
              <a:t>#it is just a name	, which will be used only in this file.</a:t>
            </a:r>
            <a:endParaRPr lang="en-IN" sz="1600" b="0" dirty="0">
              <a:solidFill>
                <a:srgbClr val="D4D4D4"/>
              </a:solidFill>
              <a:effectLst/>
              <a:latin typeface="Calibri" panose="020F0502020204030204" pitchFamily="34" charset="0"/>
              <a:cs typeface="Calibri" panose="020F0502020204030204" pitchFamily="34" charset="0"/>
            </a:endParaRPr>
          </a:p>
          <a:p>
            <a:r>
              <a:rPr lang="en-IN" sz="1600" b="0" dirty="0">
                <a:solidFill>
                  <a:srgbClr val="569CD6"/>
                </a:solidFill>
                <a:effectLst/>
                <a:latin typeface="Calibri" panose="020F0502020204030204" pitchFamily="34" charset="0"/>
                <a:cs typeface="Calibri" panose="020F0502020204030204" pitchFamily="34" charset="0"/>
              </a:rPr>
              <a:t>		image</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CE9178"/>
                </a:solidFill>
                <a:effectLst/>
                <a:latin typeface="Calibri" panose="020F0502020204030204" pitchFamily="34" charset="0"/>
                <a:cs typeface="Calibri" panose="020F0502020204030204" pitchFamily="34" charset="0"/>
              </a:rPr>
              <a:t>user-service</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6A9955"/>
                </a:solidFill>
                <a:effectLst/>
                <a:latin typeface="Calibri" panose="020F0502020204030204" pitchFamily="34" charset="0"/>
                <a:cs typeface="Calibri" panose="020F0502020204030204" pitchFamily="34" charset="0"/>
              </a:rPr>
              <a:t>#name of the image after </a:t>
            </a:r>
            <a:r>
              <a:rPr lang="en-IN" sz="1600" b="0" dirty="0" err="1">
                <a:solidFill>
                  <a:srgbClr val="6A9955"/>
                </a:solidFill>
                <a:effectLst/>
                <a:latin typeface="Calibri" panose="020F0502020204030204" pitchFamily="34" charset="0"/>
                <a:cs typeface="Calibri" panose="020F0502020204030204" pitchFamily="34" charset="0"/>
              </a:rPr>
              <a:t>dockerfile</a:t>
            </a:r>
            <a:r>
              <a:rPr lang="en-IN" sz="1600" b="0" dirty="0">
                <a:solidFill>
                  <a:srgbClr val="6A9955"/>
                </a:solidFill>
                <a:effectLst/>
                <a:latin typeface="Calibri" panose="020F0502020204030204" pitchFamily="34" charset="0"/>
                <a:cs typeface="Calibri" panose="020F0502020204030204" pitchFamily="34" charset="0"/>
              </a:rPr>
              <a:t> executes</a:t>
            </a:r>
            <a:endParaRPr lang="en-IN" sz="1600" b="0" dirty="0">
              <a:solidFill>
                <a:srgbClr val="D4D4D4"/>
              </a:solidFill>
              <a:effectLst/>
              <a:latin typeface="Calibri" panose="020F0502020204030204" pitchFamily="34" charset="0"/>
              <a:cs typeface="Calibri" panose="020F0502020204030204" pitchFamily="34" charset="0"/>
            </a:endParaRPr>
          </a:p>
          <a:p>
            <a:r>
              <a:rPr lang="en-IN" sz="1600" b="0" dirty="0">
                <a:solidFill>
                  <a:srgbClr val="569CD6"/>
                </a:solidFill>
                <a:effectLst/>
                <a:latin typeface="Calibri" panose="020F0502020204030204" pitchFamily="34" charset="0"/>
                <a:cs typeface="Calibri" panose="020F0502020204030204" pitchFamily="34" charset="0"/>
              </a:rPr>
              <a:t>		</a:t>
            </a:r>
            <a:r>
              <a:rPr lang="en-IN" sz="1600" b="0" dirty="0" err="1">
                <a:solidFill>
                  <a:srgbClr val="569CD6"/>
                </a:solidFill>
                <a:effectLst/>
                <a:latin typeface="Calibri" panose="020F0502020204030204" pitchFamily="34" charset="0"/>
                <a:cs typeface="Calibri" panose="020F0502020204030204" pitchFamily="34" charset="0"/>
              </a:rPr>
              <a:t>container_name</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CE9178"/>
                </a:solidFill>
                <a:effectLst/>
                <a:latin typeface="Calibri" panose="020F0502020204030204" pitchFamily="34" charset="0"/>
                <a:cs typeface="Calibri" panose="020F0502020204030204" pitchFamily="34" charset="0"/>
              </a:rPr>
              <a:t>user-service-app</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6A9955"/>
                </a:solidFill>
                <a:effectLst/>
                <a:latin typeface="Calibri" panose="020F0502020204030204" pitchFamily="34" charset="0"/>
                <a:cs typeface="Calibri" panose="020F0502020204030204" pitchFamily="34" charset="0"/>
              </a:rPr>
              <a:t>#name of the container created from docker image</a:t>
            </a:r>
            <a:endParaRPr lang="en-IN" sz="1600" b="0" dirty="0">
              <a:solidFill>
                <a:srgbClr val="D4D4D4"/>
              </a:solidFill>
              <a:effectLst/>
              <a:latin typeface="Calibri" panose="020F0502020204030204" pitchFamily="34" charset="0"/>
              <a:cs typeface="Calibri" panose="020F0502020204030204" pitchFamily="34" charset="0"/>
            </a:endParaRPr>
          </a:p>
          <a:p>
            <a:r>
              <a:rPr lang="en-IN" sz="1600" b="0" dirty="0">
                <a:solidFill>
                  <a:srgbClr val="569CD6"/>
                </a:solidFill>
                <a:effectLst/>
                <a:latin typeface="Calibri" panose="020F0502020204030204" pitchFamily="34" charset="0"/>
                <a:cs typeface="Calibri" panose="020F0502020204030204" pitchFamily="34" charset="0"/>
              </a:rPr>
              <a:t>		build</a:t>
            </a:r>
            <a:r>
              <a:rPr lang="en-IN" sz="1600" b="0" dirty="0">
                <a:solidFill>
                  <a:srgbClr val="D4D4D4"/>
                </a:solidFill>
                <a:effectLst/>
                <a:latin typeface="Calibri" panose="020F0502020204030204" pitchFamily="34" charset="0"/>
                <a:cs typeface="Calibri" panose="020F0502020204030204" pitchFamily="34" charset="0"/>
              </a:rPr>
              <a:t>:</a:t>
            </a:r>
          </a:p>
          <a:p>
            <a:r>
              <a:rPr lang="en-IN" sz="1600" b="0" dirty="0">
                <a:solidFill>
                  <a:srgbClr val="569CD6"/>
                </a:solidFill>
                <a:effectLst/>
                <a:latin typeface="Calibri" panose="020F0502020204030204" pitchFamily="34" charset="0"/>
                <a:cs typeface="Calibri" panose="020F0502020204030204" pitchFamily="34" charset="0"/>
              </a:rPr>
              <a:t>			context</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B5CEA8"/>
                </a:solidFill>
                <a:effectLst/>
                <a:latin typeface="Calibri" panose="020F0502020204030204" pitchFamily="34" charset="0"/>
                <a:cs typeface="Calibri" panose="020F0502020204030204" pitchFamily="34" charset="0"/>
              </a:rPr>
              <a:t>.</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6A9955"/>
                </a:solidFill>
                <a:effectLst/>
                <a:latin typeface="Calibri" panose="020F0502020204030204" pitchFamily="34" charset="0"/>
                <a:cs typeface="Calibri" panose="020F0502020204030204" pitchFamily="34" charset="0"/>
              </a:rPr>
              <a:t>#docker file path (. means root directory)</a:t>
            </a:r>
            <a:endParaRPr lang="en-IN" sz="1600" b="0" dirty="0">
              <a:solidFill>
                <a:srgbClr val="D4D4D4"/>
              </a:solidFill>
              <a:effectLst/>
              <a:latin typeface="Calibri" panose="020F0502020204030204" pitchFamily="34" charset="0"/>
              <a:cs typeface="Calibri" panose="020F0502020204030204" pitchFamily="34" charset="0"/>
            </a:endParaRPr>
          </a:p>
          <a:p>
            <a:r>
              <a:rPr lang="en-IN" sz="1600" b="0" dirty="0">
                <a:solidFill>
                  <a:srgbClr val="569CD6"/>
                </a:solidFill>
                <a:effectLst/>
                <a:latin typeface="Calibri" panose="020F0502020204030204" pitchFamily="34" charset="0"/>
                <a:cs typeface="Calibri" panose="020F0502020204030204" pitchFamily="34" charset="0"/>
              </a:rPr>
              <a:t>			</a:t>
            </a:r>
            <a:r>
              <a:rPr lang="en-IN" sz="1600" b="0" dirty="0" err="1">
                <a:solidFill>
                  <a:srgbClr val="569CD6"/>
                </a:solidFill>
                <a:effectLst/>
                <a:latin typeface="Calibri" panose="020F0502020204030204" pitchFamily="34" charset="0"/>
                <a:cs typeface="Calibri" panose="020F0502020204030204" pitchFamily="34" charset="0"/>
              </a:rPr>
              <a:t>dockerfile</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err="1">
                <a:solidFill>
                  <a:srgbClr val="CE9178"/>
                </a:solidFill>
                <a:effectLst/>
                <a:latin typeface="Calibri" panose="020F0502020204030204" pitchFamily="34" charset="0"/>
                <a:cs typeface="Calibri" panose="020F0502020204030204" pitchFamily="34" charset="0"/>
              </a:rPr>
              <a:t>Dockerfile</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6A9955"/>
                </a:solidFill>
                <a:effectLst/>
                <a:latin typeface="Calibri" panose="020F0502020204030204" pitchFamily="34" charset="0"/>
                <a:cs typeface="Calibri" panose="020F0502020204030204" pitchFamily="34" charset="0"/>
              </a:rPr>
              <a:t>#docker file name</a:t>
            </a:r>
            <a:endParaRPr lang="en-IN" sz="1600" b="0" dirty="0">
              <a:solidFill>
                <a:srgbClr val="D4D4D4"/>
              </a:solidFill>
              <a:effectLst/>
              <a:latin typeface="Calibri" panose="020F0502020204030204" pitchFamily="34" charset="0"/>
              <a:cs typeface="Calibri" panose="020F0502020204030204" pitchFamily="34" charset="0"/>
            </a:endParaRPr>
          </a:p>
          <a:p>
            <a:r>
              <a:rPr lang="en-IN" sz="1600" b="0" dirty="0">
                <a:solidFill>
                  <a:srgbClr val="569CD6"/>
                </a:solidFill>
                <a:effectLst/>
                <a:latin typeface="Calibri" panose="020F0502020204030204" pitchFamily="34" charset="0"/>
                <a:cs typeface="Calibri" panose="020F0502020204030204" pitchFamily="34" charset="0"/>
              </a:rPr>
              <a:t>		ports</a:t>
            </a:r>
            <a:r>
              <a:rPr lang="en-IN" sz="1600" b="0" dirty="0">
                <a:solidFill>
                  <a:srgbClr val="D4D4D4"/>
                </a:solidFill>
                <a:effectLst/>
                <a:latin typeface="Calibri" panose="020F0502020204030204" pitchFamily="34" charset="0"/>
                <a:cs typeface="Calibri" panose="020F0502020204030204" pitchFamily="34" charset="0"/>
              </a:rPr>
              <a:t>:</a:t>
            </a:r>
          </a:p>
          <a:p>
            <a:r>
              <a:rPr lang="en-IN" sz="1600" b="0" dirty="0">
                <a:solidFill>
                  <a:srgbClr val="D4D4D4"/>
                </a:solidFill>
                <a:effectLst/>
                <a:latin typeface="Calibri" panose="020F0502020204030204" pitchFamily="34" charset="0"/>
                <a:cs typeface="Calibri" panose="020F0502020204030204" pitchFamily="34" charset="0"/>
              </a:rPr>
              <a:t>			- </a:t>
            </a:r>
            <a:r>
              <a:rPr lang="en-IN" sz="1600" b="0" dirty="0">
                <a:solidFill>
                  <a:srgbClr val="CE9178"/>
                </a:solidFill>
                <a:effectLst/>
                <a:latin typeface="Calibri" panose="020F0502020204030204" pitchFamily="34" charset="0"/>
                <a:cs typeface="Calibri" panose="020F0502020204030204" pitchFamily="34" charset="0"/>
              </a:rPr>
              <a:t>"8080:8080"</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6A9955"/>
                </a:solidFill>
                <a:effectLst/>
                <a:latin typeface="Calibri" panose="020F0502020204030204" pitchFamily="34" charset="0"/>
                <a:cs typeface="Calibri" panose="020F0502020204030204" pitchFamily="34" charset="0"/>
              </a:rPr>
              <a:t>#docker </a:t>
            </a:r>
            <a:r>
              <a:rPr lang="en-IN" sz="1600" b="0" dirty="0" err="1">
                <a:solidFill>
                  <a:srgbClr val="6A9955"/>
                </a:solidFill>
                <a:effectLst/>
                <a:latin typeface="Calibri" panose="020F0502020204030204" pitchFamily="34" charset="0"/>
                <a:cs typeface="Calibri" panose="020F0502020204030204" pitchFamily="34" charset="0"/>
              </a:rPr>
              <a:t>containter</a:t>
            </a:r>
            <a:r>
              <a:rPr lang="en-IN" sz="1600" b="0" dirty="0">
                <a:solidFill>
                  <a:srgbClr val="6A9955"/>
                </a:solidFill>
                <a:effectLst/>
                <a:latin typeface="Calibri" panose="020F0502020204030204" pitchFamily="34" charset="0"/>
                <a:cs typeface="Calibri" panose="020F0502020204030204" pitchFamily="34" charset="0"/>
              </a:rPr>
              <a:t> port with your </a:t>
            </a:r>
            <a:r>
              <a:rPr lang="en-IN" sz="1600" b="0" dirty="0" err="1">
                <a:solidFill>
                  <a:srgbClr val="6A9955"/>
                </a:solidFill>
                <a:effectLst/>
                <a:latin typeface="Calibri" panose="020F0502020204030204" pitchFamily="34" charset="0"/>
                <a:cs typeface="Calibri" panose="020F0502020204030204" pitchFamily="34" charset="0"/>
              </a:rPr>
              <a:t>os</a:t>
            </a:r>
            <a:r>
              <a:rPr lang="en-IN" sz="1600" b="0" dirty="0">
                <a:solidFill>
                  <a:srgbClr val="6A9955"/>
                </a:solidFill>
                <a:effectLst/>
                <a:latin typeface="Calibri" panose="020F0502020204030204" pitchFamily="34" charset="0"/>
                <a:cs typeface="Calibri" panose="020F0502020204030204" pitchFamily="34" charset="0"/>
              </a:rPr>
              <a:t> port</a:t>
            </a:r>
            <a:endParaRPr lang="en-IN" sz="1600" b="0" dirty="0">
              <a:solidFill>
                <a:srgbClr val="D4D4D4"/>
              </a:solidFill>
              <a:effectLst/>
              <a:latin typeface="Calibri" panose="020F0502020204030204" pitchFamily="34" charset="0"/>
              <a:cs typeface="Calibri" panose="020F0502020204030204" pitchFamily="34" charset="0"/>
            </a:endParaRPr>
          </a:p>
          <a:p>
            <a:r>
              <a:rPr lang="en-IN" sz="1600" b="0" dirty="0">
                <a:solidFill>
                  <a:srgbClr val="569CD6"/>
                </a:solidFill>
                <a:effectLst/>
                <a:latin typeface="Calibri" panose="020F0502020204030204" pitchFamily="34" charset="0"/>
                <a:cs typeface="Calibri" panose="020F0502020204030204" pitchFamily="34" charset="0"/>
              </a:rPr>
              <a:t>		restart</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CE9178"/>
                </a:solidFill>
                <a:effectLst/>
                <a:latin typeface="Calibri" panose="020F0502020204030204" pitchFamily="34" charset="0"/>
                <a:cs typeface="Calibri" panose="020F0502020204030204" pitchFamily="34" charset="0"/>
              </a:rPr>
              <a:t>always</a:t>
            </a:r>
            <a:r>
              <a:rPr lang="en-IN" sz="1600" b="0" dirty="0">
                <a:solidFill>
                  <a:srgbClr val="D4D4D4"/>
                </a:solidFill>
                <a:effectLst/>
                <a:latin typeface="Calibri" panose="020F0502020204030204" pitchFamily="34" charset="0"/>
                <a:cs typeface="Calibri" panose="020F0502020204030204" pitchFamily="34" charset="0"/>
              </a:rPr>
              <a:t> </a:t>
            </a:r>
          </a:p>
          <a:p>
            <a:r>
              <a:rPr lang="en-IN" sz="1600" b="0" dirty="0">
                <a:solidFill>
                  <a:srgbClr val="569CD6"/>
                </a:solidFill>
                <a:effectLst/>
                <a:latin typeface="Calibri" panose="020F0502020204030204" pitchFamily="34" charset="0"/>
                <a:cs typeface="Calibri" panose="020F0502020204030204" pitchFamily="34" charset="0"/>
              </a:rPr>
              <a:t>		</a:t>
            </a:r>
            <a:r>
              <a:rPr lang="en-IN" sz="1600" b="0" dirty="0" err="1">
                <a:solidFill>
                  <a:srgbClr val="569CD6"/>
                </a:solidFill>
                <a:effectLst/>
                <a:latin typeface="Calibri" panose="020F0502020204030204" pitchFamily="34" charset="0"/>
                <a:cs typeface="Calibri" panose="020F0502020204030204" pitchFamily="34" charset="0"/>
              </a:rPr>
              <a:t>depends_on</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6A9955"/>
                </a:solidFill>
                <a:effectLst/>
                <a:latin typeface="Calibri" panose="020F0502020204030204" pitchFamily="34" charset="0"/>
                <a:cs typeface="Calibri" panose="020F0502020204030204" pitchFamily="34" charset="0"/>
              </a:rPr>
              <a:t>#define dependencies of this app</a:t>
            </a:r>
            <a:endParaRPr lang="en-IN" sz="1600" b="0" dirty="0">
              <a:solidFill>
                <a:srgbClr val="D4D4D4"/>
              </a:solidFill>
              <a:effectLst/>
              <a:latin typeface="Calibri" panose="020F0502020204030204" pitchFamily="34" charset="0"/>
              <a:cs typeface="Calibri" panose="020F0502020204030204" pitchFamily="34" charset="0"/>
            </a:endParaRPr>
          </a:p>
          <a:p>
            <a:r>
              <a:rPr lang="en-IN" sz="1600" b="0" dirty="0">
                <a:solidFill>
                  <a:srgbClr val="D4D4D4"/>
                </a:solidFill>
                <a:effectLst/>
                <a:latin typeface="Calibri" panose="020F0502020204030204" pitchFamily="34" charset="0"/>
                <a:cs typeface="Calibri" panose="020F0502020204030204" pitchFamily="34" charset="0"/>
              </a:rPr>
              <a:t>			- </a:t>
            </a:r>
            <a:r>
              <a:rPr lang="en-IN" sz="1600" b="0" dirty="0" err="1">
                <a:solidFill>
                  <a:srgbClr val="CE9178"/>
                </a:solidFill>
                <a:effectLst/>
                <a:latin typeface="Calibri" panose="020F0502020204030204" pitchFamily="34" charset="0"/>
                <a:cs typeface="Calibri" panose="020F0502020204030204" pitchFamily="34" charset="0"/>
              </a:rPr>
              <a:t>mongo_db</a:t>
            </a:r>
            <a:r>
              <a:rPr lang="en-IN" sz="1600" b="0" dirty="0">
                <a:solidFill>
                  <a:srgbClr val="D4D4D4"/>
                </a:solidFill>
                <a:effectLst/>
                <a:latin typeface="Calibri" panose="020F0502020204030204" pitchFamily="34" charset="0"/>
                <a:cs typeface="Calibri" panose="020F0502020204030204" pitchFamily="34" charset="0"/>
              </a:rPr>
              <a:t> </a:t>
            </a:r>
            <a:r>
              <a:rPr lang="en-IN" sz="1600" b="0" dirty="0">
                <a:solidFill>
                  <a:srgbClr val="6A9955"/>
                </a:solidFill>
                <a:effectLst/>
                <a:latin typeface="Calibri" panose="020F0502020204030204" pitchFamily="34" charset="0"/>
                <a:cs typeface="Calibri" panose="020F0502020204030204" pitchFamily="34" charset="0"/>
              </a:rPr>
              <a:t>#dependency name (which is defined with this name '</a:t>
            </a:r>
            <a:r>
              <a:rPr lang="en-IN" sz="1600" b="0" dirty="0" err="1">
                <a:solidFill>
                  <a:srgbClr val="6A9955"/>
                </a:solidFill>
                <a:effectLst/>
                <a:latin typeface="Calibri" panose="020F0502020204030204" pitchFamily="34" charset="0"/>
                <a:cs typeface="Calibri" panose="020F0502020204030204" pitchFamily="34" charset="0"/>
              </a:rPr>
              <a:t>db</a:t>
            </a:r>
            <a:r>
              <a:rPr lang="en-IN" sz="1600" b="0" dirty="0">
                <a:solidFill>
                  <a:srgbClr val="6A9955"/>
                </a:solidFill>
                <a:effectLst/>
                <a:latin typeface="Calibri" panose="020F0502020204030204" pitchFamily="34" charset="0"/>
                <a:cs typeface="Calibri" panose="020F0502020204030204" pitchFamily="34" charset="0"/>
              </a:rPr>
              <a:t>' in this file earlier)</a:t>
            </a:r>
            <a:endParaRPr lang="en-IN" sz="1600" b="0" dirty="0">
              <a:solidFill>
                <a:srgbClr val="D4D4D4"/>
              </a:solidFill>
              <a:effectLst/>
              <a:latin typeface="Calibri" panose="020F0502020204030204" pitchFamily="34" charset="0"/>
              <a:cs typeface="Calibri" panose="020F0502020204030204" pitchFamily="34" charset="0"/>
            </a:endParaRPr>
          </a:p>
          <a:p>
            <a:br>
              <a:rPr lang="en-IN" sz="1600" b="0" dirty="0">
                <a:solidFill>
                  <a:srgbClr val="D4D4D4"/>
                </a:solidFill>
                <a:effectLst/>
                <a:latin typeface="Calibri" panose="020F0502020204030204" pitchFamily="34" charset="0"/>
                <a:cs typeface="Calibri" panose="020F0502020204030204" pitchFamily="34" charset="0"/>
              </a:rPr>
            </a:br>
            <a:endParaRPr lang="en-IN" sz="1600" b="0" dirty="0">
              <a:solidFill>
                <a:srgbClr val="D4D4D4"/>
              </a:solidFill>
              <a:effectLst/>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847635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83aedc42bc84ed5ed12c401c959f3d34aea17c8"/>
</p:tagLst>
</file>

<file path=ppt/theme/theme1.xml><?xml version="1.0" encoding="utf-8"?>
<a:theme xmlns:a="http://schemas.openxmlformats.org/drawingml/2006/main" name="CT_Core_Java_OOP">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A300ECBFD16143AC8B3E6881EC19E4" ma:contentTypeVersion="6" ma:contentTypeDescription="Create a new document." ma:contentTypeScope="" ma:versionID="3a3d1758f0533e4a63e0706672344207">
  <xsd:schema xmlns:xsd="http://www.w3.org/2001/XMLSchema" xmlns:xs="http://www.w3.org/2001/XMLSchema" xmlns:p="http://schemas.microsoft.com/office/2006/metadata/properties" xmlns:ns2="5b0b727f-9d55-4674-90df-9368557459d7" xmlns:ns3="3f0a5add-00cc-4c5e-8a54-6b524d8608b8" targetNamespace="http://schemas.microsoft.com/office/2006/metadata/properties" ma:root="true" ma:fieldsID="0b9e00dfdebadb8b416f9476785e5085" ns2:_="" ns3:_="">
    <xsd:import namespace="5b0b727f-9d55-4674-90df-9368557459d7"/>
    <xsd:import namespace="3f0a5add-00cc-4c5e-8a54-6b524d8608b8"/>
    <xsd:element name="properties">
      <xsd:complexType>
        <xsd:sequence>
          <xsd:element name="documentManagement">
            <xsd:complexType>
              <xsd:all>
                <xsd:element ref="ns2:Document_x0020_Summary" minOccurs="0"/>
                <xsd:element ref="ns2:Version_x0020_No_x002e_" minOccurs="0"/>
                <xsd:element ref="ns3:Rel_x0020_Date" minOccurs="0"/>
                <xsd:element ref="ns2:Version_x0020_No"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0b727f-9d55-4674-90df-9368557459d7" elementFormDefault="qualified">
    <xsd:import namespace="http://schemas.microsoft.com/office/2006/documentManagement/types"/>
    <xsd:import namespace="http://schemas.microsoft.com/office/infopath/2007/PartnerControls"/>
    <xsd:element name="Document_x0020_Summary" ma:index="8" nillable="true" ma:displayName="Document Summary" ma:internalName="Document_x0020_Summary">
      <xsd:simpleType>
        <xsd:restriction base="dms:Note">
          <xsd:maxLength value="255"/>
        </xsd:restriction>
      </xsd:simpleType>
    </xsd:element>
    <xsd:element name="Version_x0020_No_x002e_" ma:index="9" nillable="true" ma:displayName="Version No." ma:internalName="Version_x0020_No_x002e_">
      <xsd:simpleType>
        <xsd:restriction base="dms:Text">
          <xsd:maxLength value="255"/>
        </xsd:restriction>
      </xsd:simpleType>
    </xsd:element>
    <xsd:element name="Version_x0020_No" ma:index="13" nillable="true" ma:displayName="Version No" ma:internalName="Version_x0020_No">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f0a5add-00cc-4c5e-8a54-6b524d8608b8" elementFormDefault="qualified">
    <xsd:import namespace="http://schemas.microsoft.com/office/2006/documentManagement/types"/>
    <xsd:import namespace="http://schemas.microsoft.com/office/infopath/2007/PartnerControls"/>
    <xsd:element name="Rel_x0020_Date" ma:index="11" nillable="true" ma:displayName="Rel Date" ma:format="DateOnly" ma:internalName="Rel_x0020_Dat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ersion_x0020_No_x002e_ xmlns="5b0b727f-9d55-4674-90df-9368557459d7">1.0</Version_x0020_No_x002e_>
    <Document_x0020_Summary xmlns="5b0b727f-9d55-4674-90df-9368557459d7">The blank ppt template is used for preparing presentations  aligned with CitiusTech powerpoint guidelines. </Document_x0020_Summary>
    <Rel_x0020_Date xmlns="3f0a5add-00cc-4c5e-8a54-6b524d8608b8">2012-11-11T18:30:00+00:00</Rel_x0020_Date>
    <Version_x0020_No xmlns="5b0b727f-9d55-4674-90df-9368557459d7">1.0</Version_x0020_No>
  </documentManagement>
</p:properties>
</file>

<file path=customXml/itemProps1.xml><?xml version="1.0" encoding="utf-8"?>
<ds:datastoreItem xmlns:ds="http://schemas.openxmlformats.org/officeDocument/2006/customXml" ds:itemID="{20271C12-EDC3-4E9F-917F-B5906E905FB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0b727f-9d55-4674-90df-9368557459d7"/>
    <ds:schemaRef ds:uri="3f0a5add-00cc-4c5e-8a54-6b524d8608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215CF3E-B7B2-4757-A9A7-BF8CDE2155B6}">
  <ds:schemaRefs>
    <ds:schemaRef ds:uri="http://schemas.microsoft.com/sharepoint/v3/contenttype/forms"/>
  </ds:schemaRefs>
</ds:datastoreItem>
</file>

<file path=customXml/itemProps3.xml><?xml version="1.0" encoding="utf-8"?>
<ds:datastoreItem xmlns:ds="http://schemas.openxmlformats.org/officeDocument/2006/customXml" ds:itemID="{B0006A50-4E7D-423B-9555-E21005059E29}">
  <ds:schemaRefs>
    <ds:schemaRef ds:uri="http://schemas.microsoft.com/office/2006/documentManagement/types"/>
    <ds:schemaRef ds:uri="http://schemas.openxmlformats.org/package/2006/metadata/core-properties"/>
    <ds:schemaRef ds:uri="http://schemas.microsoft.com/office/2006/metadata/properties"/>
    <ds:schemaRef ds:uri="http://purl.org/dc/elements/1.1/"/>
    <ds:schemaRef ds:uri="http://purl.org/dc/terms/"/>
    <ds:schemaRef ds:uri="5b0b727f-9d55-4674-90df-9368557459d7"/>
    <ds:schemaRef ds:uri="http://schemas.microsoft.com/office/infopath/2007/PartnerControls"/>
    <ds:schemaRef ds:uri="http://purl.org/dc/dcmitype/"/>
    <ds:schemaRef ds:uri="3f0a5add-00cc-4c5e-8a54-6b524d8608b8"/>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CT_Core_Java_OOP</Template>
  <TotalTime>19684</TotalTime>
  <Words>1371</Words>
  <Application>Microsoft Macintosh PowerPoint</Application>
  <PresentationFormat>On-screen Show (4:3)</PresentationFormat>
  <Paragraphs>92</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Courier New</vt:lpstr>
      <vt:lpstr>Times New Roman</vt:lpstr>
      <vt:lpstr>Wingdings</vt:lpstr>
      <vt:lpstr>CT_Core_Java_OOP</vt:lpstr>
      <vt:lpstr>Docker Compose</vt:lpstr>
      <vt:lpstr>Docker Compose ?</vt:lpstr>
      <vt:lpstr>Steps to use compose</vt:lpstr>
      <vt:lpstr>Docker compose file structure</vt:lpstr>
      <vt:lpstr>Compose file parts</vt:lpstr>
      <vt:lpstr>Compose commands – 1/2</vt:lpstr>
      <vt:lpstr>Compose Commands – 2/2</vt:lpstr>
      <vt:lpstr>Spring Boot compose</vt:lpstr>
      <vt:lpstr>Docker-compose.yml</vt:lpstr>
      <vt:lpstr>Deploy Spring boot on container</vt:lpstr>
      <vt:lpstr>References</vt:lpstr>
      <vt:lpstr>Any Question ?</vt:lpstr>
      <vt:lpstr> 7738460004  shalini06mittal@gmail.com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Core Java</dc:title>
  <dc:creator>Jignesh Parmar</dc:creator>
  <cp:lastModifiedBy>Microsoft Office User</cp:lastModifiedBy>
  <cp:revision>1898</cp:revision>
  <dcterms:created xsi:type="dcterms:W3CDTF">2014-09-30T12:24:12Z</dcterms:created>
  <dcterms:modified xsi:type="dcterms:W3CDTF">2023-07-04T11:21:03Z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0x010100A1A300ECBFD16143AC8B3E6881EC19E4</vt:lpwstr>
  </property>
</Properties>
</file>