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0"/>
  </p:notesMasterIdLst>
  <p:handoutMasterIdLst>
    <p:handoutMasterId r:id="rId51"/>
  </p:handoutMasterIdLst>
  <p:sldIdLst>
    <p:sldId id="271" r:id="rId5"/>
    <p:sldId id="457" r:id="rId6"/>
    <p:sldId id="385" r:id="rId7"/>
    <p:sldId id="458" r:id="rId8"/>
    <p:sldId id="355" r:id="rId9"/>
    <p:sldId id="356" r:id="rId10"/>
    <p:sldId id="357" r:id="rId11"/>
    <p:sldId id="358" r:id="rId12"/>
    <p:sldId id="359" r:id="rId13"/>
    <p:sldId id="459" r:id="rId14"/>
    <p:sldId id="460" r:id="rId15"/>
    <p:sldId id="461" r:id="rId16"/>
    <p:sldId id="462" r:id="rId17"/>
    <p:sldId id="463" r:id="rId18"/>
    <p:sldId id="432" r:id="rId19"/>
    <p:sldId id="433" r:id="rId20"/>
    <p:sldId id="393" r:id="rId21"/>
    <p:sldId id="373" r:id="rId22"/>
    <p:sldId id="447" r:id="rId23"/>
    <p:sldId id="371" r:id="rId24"/>
    <p:sldId id="434" r:id="rId25"/>
    <p:sldId id="448" r:id="rId26"/>
    <p:sldId id="449" r:id="rId27"/>
    <p:sldId id="450" r:id="rId28"/>
    <p:sldId id="456" r:id="rId29"/>
    <p:sldId id="446" r:id="rId30"/>
    <p:sldId id="372" r:id="rId31"/>
    <p:sldId id="451" r:id="rId32"/>
    <p:sldId id="438" r:id="rId33"/>
    <p:sldId id="452" r:id="rId34"/>
    <p:sldId id="439" r:id="rId35"/>
    <p:sldId id="453" r:id="rId36"/>
    <p:sldId id="436" r:id="rId37"/>
    <p:sldId id="437" r:id="rId38"/>
    <p:sldId id="440" r:id="rId39"/>
    <p:sldId id="441" r:id="rId40"/>
    <p:sldId id="442" r:id="rId41"/>
    <p:sldId id="443" r:id="rId42"/>
    <p:sldId id="444" r:id="rId43"/>
    <p:sldId id="431" r:id="rId44"/>
    <p:sldId id="464" r:id="rId45"/>
    <p:sldId id="465" r:id="rId46"/>
    <p:sldId id="466" r:id="rId47"/>
    <p:sldId id="467" r:id="rId48"/>
    <p:sldId id="468" r:id="rId49"/>
  </p:sldIdLst>
  <p:sldSz cx="9144000" cy="6858000" type="screen4x3"/>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457"/>
            <p14:sldId id="385"/>
            <p14:sldId id="458"/>
            <p14:sldId id="355"/>
            <p14:sldId id="356"/>
            <p14:sldId id="357"/>
            <p14:sldId id="358"/>
            <p14:sldId id="359"/>
            <p14:sldId id="459"/>
            <p14:sldId id="460"/>
            <p14:sldId id="461"/>
            <p14:sldId id="462"/>
            <p14:sldId id="463"/>
            <p14:sldId id="432"/>
            <p14:sldId id="433"/>
            <p14:sldId id="393"/>
            <p14:sldId id="373"/>
            <p14:sldId id="447"/>
            <p14:sldId id="371"/>
            <p14:sldId id="434"/>
            <p14:sldId id="448"/>
            <p14:sldId id="449"/>
            <p14:sldId id="450"/>
            <p14:sldId id="456"/>
            <p14:sldId id="446"/>
            <p14:sldId id="372"/>
            <p14:sldId id="451"/>
            <p14:sldId id="438"/>
            <p14:sldId id="452"/>
            <p14:sldId id="439"/>
            <p14:sldId id="453"/>
            <p14:sldId id="436"/>
            <p14:sldId id="437"/>
            <p14:sldId id="440"/>
            <p14:sldId id="441"/>
            <p14:sldId id="442"/>
            <p14:sldId id="443"/>
            <p14:sldId id="444"/>
            <p14:sldId id="431"/>
            <p14:sldId id="464"/>
            <p14:sldId id="465"/>
            <p14:sldId id="466"/>
            <p14:sldId id="467"/>
            <p14:sldId id="46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2" autoAdjust="0"/>
    <p:restoredTop sz="79231" autoAdjust="0"/>
  </p:normalViewPr>
  <p:slideViewPr>
    <p:cSldViewPr>
      <p:cViewPr varScale="1">
        <p:scale>
          <a:sx n="87" d="100"/>
          <a:sy n="87" d="100"/>
        </p:scale>
        <p:origin x="2448" y="200"/>
      </p:cViewPr>
      <p:guideLst/>
    </p:cSldViewPr>
  </p:slideViewPr>
  <p:outlineViewPr>
    <p:cViewPr>
      <p:scale>
        <a:sx n="33" d="100"/>
        <a:sy n="33" d="100"/>
      </p:scale>
      <p:origin x="0" y="-20568"/>
    </p:cViewPr>
  </p:outlineViewPr>
  <p:notesTextViewPr>
    <p:cViewPr>
      <p:scale>
        <a:sx n="110" d="100"/>
        <a:sy n="110" d="100"/>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12/11/24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11/12/24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microservices.io/patterns/data/transaction-log-tailing.html" TargetMode="External"/><Relationship Id="rId3" Type="http://schemas.openxmlformats.org/officeDocument/2006/relationships/hyperlink" Target="https://microservices.io/patterns/decomposition/decompose-by-business-capability.html" TargetMode="External"/><Relationship Id="rId7" Type="http://schemas.openxmlformats.org/officeDocument/2006/relationships/hyperlink" Target="https://microservices.io/patterns/data/event-sourcing.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microservices.io/patterns/data/saga.html" TargetMode="External"/><Relationship Id="rId5" Type="http://schemas.openxmlformats.org/officeDocument/2006/relationships/hyperlink" Target="http://www.objectmentor.com/resources/articles/srp.pdf" TargetMode="External"/><Relationship Id="rId10" Type="http://schemas.openxmlformats.org/officeDocument/2006/relationships/hyperlink" Target="https://microservices.io/patterns/data/cqrs.html" TargetMode="External"/><Relationship Id="rId4" Type="http://schemas.openxmlformats.org/officeDocument/2006/relationships/hyperlink" Target="https://microservices.io/patterns/decomposition/decompose-by-subdomain.html" TargetMode="External"/><Relationship Id="rId9" Type="http://schemas.openxmlformats.org/officeDocument/2006/relationships/hyperlink" Target="https://microservices.io/patterns/data/api-composition.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microservices.io/articles/whoisusingmicroservices.html" TargetMode="External"/><Relationship Id="rId3" Type="http://schemas.openxmlformats.org/officeDocument/2006/relationships/hyperlink" Target="http://techblog.netflix.com/" TargetMode="External"/><Relationship Id="rId7" Type="http://schemas.openxmlformats.org/officeDocument/2006/relationships/hyperlink" Target="http://ebay.com/"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amazon.com/" TargetMode="External"/><Relationship Id="rId5" Type="http://schemas.openxmlformats.org/officeDocument/2006/relationships/hyperlink" Target="http://www.addsimplicity.com/downloads/eBaySDForum2006-11-29.pdf" TargetMode="External"/><Relationship Id="rId4" Type="http://schemas.openxmlformats.org/officeDocument/2006/relationships/hyperlink" Target="http://highscalability.com/blog/2007/9/18/amazon-architecture.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vnrepository.com/artifact/io.zipkin.java/zipkin-server/2.12.9"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mvnrepository.com/artifact/io.zipkin.java/zipkin-server/2.12.9"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cloud.spring.io/spring-cloud-config/multi/multi__spring_cloud_config_client.html"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docs.pivotal.io/spring-cloud-services/2-0/common/config-server/writing-client-applications.html"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cloud.spring.io/spring-cloud-config/multi/multi__spring_cloud_config_client.html"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docs.pivotal.io/spring-cloud-services/2-0/common/config-server/writing-client-applications.html"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icroservices.io/articles/scalecube.html"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microservices.io/patterns/data/saga.html" TargetMode="External"/><Relationship Id="rId4" Type="http://schemas.openxmlformats.org/officeDocument/2006/relationships/hyperlink" Target="https://microservices.io/patterns/data/database-per-service.html"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heguardian.com/technology/2018/apr/24/the-two-pizza-rule-and-the-secret-of-amazons-success"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smartbear.com/solutions/microservices/" TargetMode="External"/><Relationship Id="rId4" Type="http://schemas.openxmlformats.org/officeDocument/2006/relationships/hyperlink" Target="http://blog.idonethis.com/two-pizza-tea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to use the </a:t>
            </a:r>
            <a:r>
              <a:rPr lang="en-US" sz="1200" b="0" i="0" kern="1200" dirty="0" err="1">
                <a:solidFill>
                  <a:schemeClr val="tx1"/>
                </a:solidFill>
                <a:effectLst/>
                <a:latin typeface="+mn-lt"/>
                <a:ea typeface="+mn-ea"/>
                <a:cs typeface="+mn-cs"/>
              </a:rPr>
              <a:t>microservice</a:t>
            </a:r>
            <a:r>
              <a:rPr lang="en-US" sz="1200" b="0" i="0" kern="1200" dirty="0">
                <a:solidFill>
                  <a:schemeClr val="tx1"/>
                </a:solidFill>
                <a:effectLst/>
                <a:latin typeface="+mn-lt"/>
                <a:ea typeface="+mn-ea"/>
                <a:cs typeface="+mn-cs"/>
              </a:rPr>
              <a:t> architecture?</a:t>
            </a:r>
          </a:p>
          <a:p>
            <a:r>
              <a:rPr lang="en-US" sz="1200" b="0" i="0" kern="1200" dirty="0">
                <a:solidFill>
                  <a:schemeClr val="tx1"/>
                </a:solidFill>
                <a:effectLst/>
                <a:latin typeface="+mn-lt"/>
                <a:ea typeface="+mn-ea"/>
                <a:cs typeface="+mn-cs"/>
              </a:rPr>
              <a:t>One challenge with using this approach is deciding when it makes sense to use it. When developing the first version of an application, you often do not have the problems that this approach solves. Moreover, using an elaborate, distributed architecture will slow down development. This can be a major problem for startups whose biggest challenge is often how to rapidly evolve the business model and accompanying application. </a:t>
            </a:r>
          </a:p>
          <a:p>
            <a:r>
              <a:rPr lang="en-US" sz="1200" b="0" i="0" kern="1200" dirty="0">
                <a:solidFill>
                  <a:schemeClr val="tx1"/>
                </a:solidFill>
                <a:effectLst/>
                <a:latin typeface="+mn-lt"/>
                <a:ea typeface="+mn-ea"/>
                <a:cs typeface="+mn-cs"/>
              </a:rPr>
              <a:t>How to decompose the application into services?</a:t>
            </a:r>
          </a:p>
          <a:p>
            <a:r>
              <a:rPr lang="en-US" sz="1200" b="0" i="0" kern="1200" dirty="0">
                <a:solidFill>
                  <a:schemeClr val="tx1"/>
                </a:solidFill>
                <a:effectLst/>
                <a:latin typeface="+mn-lt"/>
                <a:ea typeface="+mn-ea"/>
                <a:cs typeface="+mn-cs"/>
              </a:rPr>
              <a:t>Another challenge is deciding how to partition the system into </a:t>
            </a:r>
            <a:r>
              <a:rPr lang="en-US" sz="1200" b="0" i="0" kern="1200" dirty="0" err="1">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 This is very much an art, but there are a number of strategies that can help:</a:t>
            </a:r>
          </a:p>
          <a:p>
            <a:endParaRPr lang="en-US" sz="1200" b="0" i="0" u="none" strike="noStrike" kern="1200" dirty="0">
              <a:solidFill>
                <a:schemeClr val="tx1"/>
              </a:solidFill>
              <a:effectLst/>
              <a:latin typeface="+mn-lt"/>
              <a:ea typeface="+mn-ea"/>
              <a:cs typeface="+mn-cs"/>
              <a:hlinkClick r:id="rId3"/>
            </a:endParaRPr>
          </a:p>
          <a:p>
            <a:r>
              <a:rPr lang="en-US" sz="1200" b="0" i="0" u="none" strike="noStrike" kern="1200" dirty="0">
                <a:solidFill>
                  <a:schemeClr val="tx1"/>
                </a:solidFill>
                <a:effectLst/>
                <a:latin typeface="+mn-lt"/>
                <a:ea typeface="+mn-ea"/>
                <a:cs typeface="+mn-cs"/>
                <a:hlinkClick r:id="rId3"/>
              </a:rPr>
              <a:t>Decompose by business capability</a:t>
            </a:r>
            <a:r>
              <a:rPr lang="en-US" sz="1200" b="0" i="0" kern="1200" dirty="0">
                <a:solidFill>
                  <a:schemeClr val="tx1"/>
                </a:solidFill>
                <a:effectLst/>
                <a:latin typeface="+mn-lt"/>
                <a:ea typeface="+mn-ea"/>
                <a:cs typeface="+mn-cs"/>
              </a:rPr>
              <a:t> and define services corresponding to business capabilities.</a:t>
            </a:r>
          </a:p>
          <a:p>
            <a:r>
              <a:rPr lang="en-US" sz="1200" b="0" i="0" u="none" strike="noStrike" kern="1200" baseline="0" dirty="0">
                <a:solidFill>
                  <a:schemeClr val="tx1"/>
                </a:solidFill>
                <a:latin typeface="+mn-lt"/>
                <a:ea typeface="+mn-ea"/>
                <a:cs typeface="+mn-cs"/>
              </a:rPr>
              <a:t>A business capability often</a:t>
            </a:r>
          </a:p>
          <a:p>
            <a:r>
              <a:rPr lang="en-US" sz="1200" b="0" i="0" u="none" strike="noStrike" kern="1200" baseline="0" dirty="0">
                <a:solidFill>
                  <a:schemeClr val="tx1"/>
                </a:solidFill>
                <a:latin typeface="+mn-lt"/>
                <a:ea typeface="+mn-ea"/>
                <a:cs typeface="+mn-cs"/>
              </a:rPr>
              <a:t>corresponds to a business object, e.g.</a:t>
            </a:r>
          </a:p>
          <a:p>
            <a:r>
              <a:rPr lang="en-US" sz="1200" b="0" i="0" u="none" strike="noStrike" kern="1200" baseline="0" dirty="0">
                <a:solidFill>
                  <a:schemeClr val="tx1"/>
                </a:solidFill>
                <a:latin typeface="+mn-lt"/>
                <a:ea typeface="+mn-ea"/>
                <a:cs typeface="+mn-cs"/>
              </a:rPr>
              <a:t>Order Management is responsible for orders</a:t>
            </a:r>
          </a:p>
          <a:p>
            <a:r>
              <a:rPr lang="en-US" sz="1200" b="0" i="0" u="none" strike="noStrike" kern="1200" baseline="0" dirty="0">
                <a:solidFill>
                  <a:schemeClr val="tx1"/>
                </a:solidFill>
                <a:latin typeface="+mn-lt"/>
                <a:ea typeface="+mn-ea"/>
                <a:cs typeface="+mn-cs"/>
              </a:rPr>
              <a:t>Customer Management is responsible for customers</a:t>
            </a:r>
          </a:p>
          <a:p>
            <a:r>
              <a:rPr lang="en-US" sz="1200" b="0" i="0" u="none" strike="noStrike" kern="1200" baseline="0" dirty="0">
                <a:solidFill>
                  <a:schemeClr val="tx1"/>
                </a:solidFill>
                <a:latin typeface="+mn-lt"/>
                <a:ea typeface="+mn-ea"/>
                <a:cs typeface="+mn-cs"/>
              </a:rPr>
              <a:t>Business capabilities are often organized into a multi-level hierarchy. For example, an enterprise application might</a:t>
            </a:r>
          </a:p>
          <a:p>
            <a:r>
              <a:rPr lang="en-US" sz="1200" b="0" i="0" u="none" strike="noStrike" kern="1200" baseline="0" dirty="0">
                <a:solidFill>
                  <a:schemeClr val="tx1"/>
                </a:solidFill>
                <a:latin typeface="+mn-lt"/>
                <a:ea typeface="+mn-ea"/>
                <a:cs typeface="+mn-cs"/>
              </a:rPr>
              <a:t>have top-level categories such as Product/Service development, Product/Service delivery, Demand generation, </a:t>
            </a:r>
            <a:r>
              <a:rPr lang="en-US" sz="1200" b="0" i="0" u="none" strike="noStrike" kern="1200" baseline="0" dirty="0" err="1">
                <a:solidFill>
                  <a:schemeClr val="tx1"/>
                </a:solidFill>
                <a:latin typeface="+mn-lt"/>
                <a:ea typeface="+mn-ea"/>
                <a:cs typeface="+mn-cs"/>
              </a:rPr>
              <a:t>etc</a:t>
            </a:r>
            <a:endParaRPr lang="en-US" sz="1200" b="0" i="0" u="none" strike="noStrike" kern="1200" baseline="0" dirty="0">
              <a:solidFill>
                <a:schemeClr val="tx1"/>
              </a:solidFill>
              <a:latin typeface="+mn-lt"/>
              <a:ea typeface="+mn-ea"/>
              <a:cs typeface="+mn-cs"/>
            </a:endParaRPr>
          </a:p>
          <a:p>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4"/>
              </a:rPr>
              <a:t>Decompose by domain-driven design subdomain</a:t>
            </a:r>
            <a:r>
              <a:rPr lang="en-US" sz="1200" b="0" i="0" kern="1200" dirty="0">
                <a:solidFill>
                  <a:schemeClr val="tx1"/>
                </a:solidFill>
                <a:effectLst/>
                <a:latin typeface="+mn-lt"/>
                <a:ea typeface="+mn-ea"/>
                <a:cs typeface="+mn-cs"/>
              </a:rPr>
              <a:t>.</a:t>
            </a:r>
          </a:p>
          <a:p>
            <a:r>
              <a:rPr lang="en-US" sz="1200" b="0" i="0" u="none" strike="noStrike" kern="1200" baseline="0" dirty="0">
                <a:solidFill>
                  <a:schemeClr val="tx1"/>
                </a:solidFill>
                <a:latin typeface="+mn-lt"/>
                <a:ea typeface="+mn-ea"/>
                <a:cs typeface="+mn-cs"/>
              </a:rPr>
              <a:t>The subdomains of an online store include:</a:t>
            </a:r>
          </a:p>
          <a:p>
            <a:r>
              <a:rPr lang="en-US" sz="1200" b="0" i="0" u="none" strike="noStrike" kern="1200" baseline="0" dirty="0">
                <a:solidFill>
                  <a:schemeClr val="tx1"/>
                </a:solidFill>
                <a:latin typeface="+mn-lt"/>
                <a:ea typeface="+mn-ea"/>
                <a:cs typeface="+mn-cs"/>
              </a:rPr>
              <a:t>Product catalog</a:t>
            </a:r>
          </a:p>
          <a:p>
            <a:r>
              <a:rPr lang="en-US" sz="1200" b="0" i="0" u="none" strike="noStrike" kern="1200" baseline="0" dirty="0">
                <a:solidFill>
                  <a:schemeClr val="tx1"/>
                </a:solidFill>
                <a:latin typeface="+mn-lt"/>
                <a:ea typeface="+mn-ea"/>
                <a:cs typeface="+mn-cs"/>
              </a:rPr>
              <a:t>Inventory management</a:t>
            </a:r>
          </a:p>
          <a:p>
            <a:r>
              <a:rPr lang="en-US" sz="1200" b="0" i="0" u="none" strike="noStrike" kern="1200" baseline="0" dirty="0">
                <a:solidFill>
                  <a:schemeClr val="tx1"/>
                </a:solidFill>
                <a:latin typeface="+mn-lt"/>
                <a:ea typeface="+mn-ea"/>
                <a:cs typeface="+mn-cs"/>
              </a:rPr>
              <a:t>Order management</a:t>
            </a:r>
          </a:p>
          <a:p>
            <a:r>
              <a:rPr lang="en-US" sz="1200" b="0" i="0" u="none" strike="noStrike" kern="1200" baseline="0" dirty="0">
                <a:solidFill>
                  <a:schemeClr val="tx1"/>
                </a:solidFill>
                <a:latin typeface="+mn-lt"/>
                <a:ea typeface="+mn-ea"/>
                <a:cs typeface="+mn-cs"/>
              </a:rPr>
              <a:t>Delivery management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Decompose by verb or use case and define services that are responsible for particular actions. e.g. a Shipping Service that’s responsible for shipping complete orders.</a:t>
            </a:r>
          </a:p>
          <a:p>
            <a:r>
              <a:rPr lang="en-US" sz="1200" b="0" i="0" kern="1200" dirty="0">
                <a:solidFill>
                  <a:schemeClr val="tx1"/>
                </a:solidFill>
                <a:effectLst/>
                <a:latin typeface="+mn-lt"/>
                <a:ea typeface="+mn-ea"/>
                <a:cs typeface="+mn-cs"/>
              </a:rPr>
              <a:t>Decompose by by nouns or resources by defining a service that is responsible for all operations on entities/resources of a given type. e.g. an Account Service that is responsible for managing user accounts.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Ideally, each service should have only a small set of responsibilities. (Uncle) Bob Martin talks about designing classes using the </a:t>
            </a:r>
            <a:r>
              <a:rPr lang="en-US" sz="1200" b="0" i="0" u="none" strike="noStrike" kern="1200" dirty="0">
                <a:solidFill>
                  <a:schemeClr val="tx1"/>
                </a:solidFill>
                <a:effectLst/>
                <a:latin typeface="+mn-lt"/>
                <a:ea typeface="+mn-ea"/>
                <a:cs typeface="+mn-cs"/>
                <a:hlinkClick r:id="rId5"/>
              </a:rPr>
              <a:t>Single Responsibility Principle (SRP)</a:t>
            </a:r>
            <a:r>
              <a:rPr lang="en-US" sz="1200" b="0" i="0" kern="1200" dirty="0">
                <a:solidFill>
                  <a:schemeClr val="tx1"/>
                </a:solidFill>
                <a:effectLst/>
                <a:latin typeface="+mn-lt"/>
                <a:ea typeface="+mn-ea"/>
                <a:cs typeface="+mn-cs"/>
              </a:rPr>
              <a:t>. The SRP defines a responsibility of a class as a reason to change, and states that a class should only have one reason to change. It make sense to apply the SRP to service design as well.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analogy that helps with service design is the design of Unix utilities. Unix provides a large number of utilities such as </a:t>
            </a:r>
            <a:r>
              <a:rPr lang="en-US" sz="1200" b="0" i="0" kern="1200" dirty="0" err="1">
                <a:solidFill>
                  <a:schemeClr val="tx1"/>
                </a:solidFill>
                <a:effectLst/>
                <a:latin typeface="+mn-lt"/>
                <a:ea typeface="+mn-ea"/>
                <a:cs typeface="+mn-cs"/>
              </a:rPr>
              <a:t>grep</a:t>
            </a:r>
            <a:r>
              <a:rPr lang="en-US" sz="1200" b="0" i="0" kern="1200" dirty="0">
                <a:solidFill>
                  <a:schemeClr val="tx1"/>
                </a:solidFill>
                <a:effectLst/>
                <a:latin typeface="+mn-lt"/>
                <a:ea typeface="+mn-ea"/>
                <a:cs typeface="+mn-cs"/>
              </a:rPr>
              <a:t>, cat and find. Each utility does exactly one thing, often exceptionally well, and can be combined with other utilities using a shell script to perform complex tasks.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 to maintain data consistency?</a:t>
            </a:r>
          </a:p>
          <a:p>
            <a:r>
              <a:rPr lang="en-US" sz="1200" b="0" i="0" kern="1200" dirty="0">
                <a:solidFill>
                  <a:schemeClr val="tx1"/>
                </a:solidFill>
                <a:effectLst/>
                <a:latin typeface="+mn-lt"/>
                <a:ea typeface="+mn-ea"/>
                <a:cs typeface="+mn-cs"/>
              </a:rPr>
              <a:t>In order to ensure loose coupling, each service has its own database. Maintaining data consistency between services is a challenge because 2 phase-commit/distributed transactions is not an option for many applications. An application must instead use the </a:t>
            </a:r>
            <a:r>
              <a:rPr lang="en-US" sz="1200" b="0" i="0" u="none" strike="noStrike" kern="1200" dirty="0">
                <a:solidFill>
                  <a:schemeClr val="tx1"/>
                </a:solidFill>
                <a:effectLst/>
                <a:latin typeface="+mn-lt"/>
                <a:ea typeface="+mn-ea"/>
                <a:cs typeface="+mn-cs"/>
                <a:hlinkClick r:id="rId6"/>
              </a:rPr>
              <a:t>Saga pattern</a:t>
            </a:r>
            <a:r>
              <a:rPr lang="en-US" sz="1200" b="0" i="0" kern="1200" dirty="0">
                <a:solidFill>
                  <a:schemeClr val="tx1"/>
                </a:solidFill>
                <a:effectLst/>
                <a:latin typeface="+mn-lt"/>
                <a:ea typeface="+mn-ea"/>
                <a:cs typeface="+mn-cs"/>
              </a:rPr>
              <a:t>. A service publishes an event when its data changes. Other services consume that event and update their data. There are several ways of reliably updating data and publishing events including </a:t>
            </a:r>
            <a:r>
              <a:rPr lang="en-US" sz="1200" b="0" i="0" u="none" strike="noStrike" kern="1200" dirty="0">
                <a:solidFill>
                  <a:schemeClr val="tx1"/>
                </a:solidFill>
                <a:effectLst/>
                <a:latin typeface="+mn-lt"/>
                <a:ea typeface="+mn-ea"/>
                <a:cs typeface="+mn-cs"/>
                <a:hlinkClick r:id="rId7"/>
              </a:rPr>
              <a:t>Event Sourcing</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8"/>
              </a:rPr>
              <a:t>Transaction Log Tailing</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 to implement queries?</a:t>
            </a:r>
          </a:p>
          <a:p>
            <a:r>
              <a:rPr lang="en-US" sz="1200" b="0" i="0" kern="1200" dirty="0">
                <a:solidFill>
                  <a:schemeClr val="tx1"/>
                </a:solidFill>
                <a:effectLst/>
                <a:latin typeface="+mn-lt"/>
                <a:ea typeface="+mn-ea"/>
                <a:cs typeface="+mn-cs"/>
              </a:rPr>
              <a:t>Another challenge is implementing queries that need to retrieve data owned by multiple services.</a:t>
            </a:r>
          </a:p>
          <a:p>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9"/>
              </a:rPr>
              <a:t>API Composition</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10"/>
              </a:rPr>
              <a:t>Command Query Responsibility Segregation (CQRS)</a:t>
            </a:r>
            <a:r>
              <a:rPr lang="en-US" sz="1200" b="0" i="0" kern="1200" dirty="0">
                <a:solidFill>
                  <a:schemeClr val="tx1"/>
                </a:solidFill>
                <a:effectLst/>
                <a:latin typeface="+mn-lt"/>
                <a:ea typeface="+mn-ea"/>
                <a:cs typeface="+mn-cs"/>
              </a:rPr>
              <a:t> patterns.</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513417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charset="0"/>
              <a:buChar char="•"/>
            </a:pPr>
            <a:r>
              <a:rPr lang="en-US" dirty="0"/>
              <a:t>The code base is (or will be) large. A small code base will probably not benefit from splitting up into logical services. </a:t>
            </a:r>
          </a:p>
          <a:p>
            <a:pPr marL="285750" indent="-285750">
              <a:buFont typeface="Arial" charset="0"/>
              <a:buChar char="•"/>
            </a:pPr>
            <a:endParaRPr lang="en-US" dirty="0"/>
          </a:p>
          <a:p>
            <a:pPr marL="285750" indent="-285750">
              <a:buFont typeface="Arial" charset="0"/>
              <a:buChar char="•"/>
            </a:pPr>
            <a:r>
              <a:rPr lang="en-US" dirty="0"/>
              <a:t>You have an adequate staff to split into teams devoted to particular services. Many advantages are lost if the whole team works on one service at a time</a:t>
            </a:r>
          </a:p>
          <a:p>
            <a:pPr marL="285750" indent="-285750">
              <a:buFont typeface="Arial" charset="0"/>
              <a:buChar char="•"/>
            </a:pPr>
            <a:endParaRPr lang="en-US" dirty="0"/>
          </a:p>
          <a:p>
            <a:pPr marL="285750" indent="-285750">
              <a:buFont typeface="Arial" charset="0"/>
              <a:buChar char="•"/>
            </a:pPr>
            <a:r>
              <a:rPr lang="en-US" dirty="0"/>
              <a:t>The operational team is ready and willing to support the many services in the architecture. Although the long-term operational benefits of a </a:t>
            </a:r>
            <a:r>
              <a:rPr lang="en-US" dirty="0" err="1"/>
              <a:t>microservices</a:t>
            </a:r>
            <a:r>
              <a:rPr lang="en-US" dirty="0"/>
              <a:t> architecture is well understood, at the start it can seem like a lot more work to run many servers or instances than a single large one.</a:t>
            </a:r>
          </a:p>
          <a:p>
            <a:pPr marL="285750" indent="-285750">
              <a:buFont typeface="Arial" charset="0"/>
              <a:buChar char="•"/>
            </a:pPr>
            <a:endParaRPr lang="en-US" dirty="0"/>
          </a:p>
          <a:p>
            <a:pPr marL="285750" indent="-285750">
              <a:buFont typeface="Arial" charset="0"/>
              <a:buChar char="•"/>
            </a:pPr>
            <a:r>
              <a:rPr lang="en-US" dirty="0"/>
              <a:t>The underlying business processes are well defined. One of the cool things about a </a:t>
            </a:r>
            <a:r>
              <a:rPr lang="en-US" dirty="0" err="1"/>
              <a:t>microservices</a:t>
            </a:r>
            <a:r>
              <a:rPr lang="en-US" dirty="0"/>
              <a:t> architecture is that anyone with a knowledge of the business can look at an architecture diagram and see the mapping. If, however, the business processes are ad hoc or poorly delineated, then your architecture will reflect this messiness.</a:t>
            </a:r>
            <a:endParaRPr lang="en-US" sz="1200"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1434316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charset="0"/>
              <a:buChar char="•"/>
            </a:pPr>
            <a:r>
              <a:rPr lang="en-US" dirty="0"/>
              <a:t>Most large scale web sites including </a:t>
            </a:r>
            <a:r>
              <a:rPr lang="en-US" dirty="0">
                <a:hlinkClick r:id="rId3"/>
              </a:rPr>
              <a:t>Netflix</a:t>
            </a:r>
            <a:r>
              <a:rPr lang="en-US" dirty="0"/>
              <a:t>, </a:t>
            </a:r>
            <a:r>
              <a:rPr lang="en-US" dirty="0">
                <a:hlinkClick r:id="rId4"/>
              </a:rPr>
              <a:t>Amazon</a:t>
            </a:r>
            <a:r>
              <a:rPr lang="en-US" dirty="0"/>
              <a:t> and </a:t>
            </a:r>
            <a:r>
              <a:rPr lang="en-US" dirty="0">
                <a:hlinkClick r:id="rId5"/>
              </a:rPr>
              <a:t>eBay</a:t>
            </a:r>
            <a:r>
              <a:rPr lang="en-US" dirty="0"/>
              <a:t> have evolved from a monolithic architecture to a </a:t>
            </a:r>
            <a:r>
              <a:rPr lang="en-US" dirty="0" err="1"/>
              <a:t>microservice</a:t>
            </a:r>
            <a:r>
              <a:rPr lang="en-US" dirty="0"/>
              <a:t> architecture.</a:t>
            </a:r>
          </a:p>
          <a:p>
            <a:pPr marL="285750" indent="-285750">
              <a:buFont typeface="Arial" charset="0"/>
              <a:buChar char="•"/>
            </a:pPr>
            <a:r>
              <a:rPr lang="en-US" dirty="0"/>
              <a:t>Netflix, which is a very popular video streaming service that’s responsible for up to 30% of Internet traffic, has a large scale, service-oriented architecture. They handle over a billion calls per day to their video streaming API from over 800 different kinds of devices. Each API call fans out to an average of six calls to backend services.</a:t>
            </a:r>
          </a:p>
          <a:p>
            <a:pPr marL="285750" indent="-285750">
              <a:buFont typeface="Arial" charset="0"/>
              <a:buChar char="•"/>
            </a:pPr>
            <a:r>
              <a:rPr lang="en-US" dirty="0">
                <a:hlinkClick r:id="rId6"/>
              </a:rPr>
              <a:t>Amazon.com</a:t>
            </a:r>
            <a:r>
              <a:rPr lang="en-US" dirty="0"/>
              <a:t> originally had a two-tier architecture. In order to scale they migrated to a service-oriented architecture consisting of hundreds of backend services. Several applications call these services including the applications that implement the </a:t>
            </a:r>
            <a:r>
              <a:rPr lang="en-US" dirty="0">
                <a:hlinkClick r:id="rId6"/>
              </a:rPr>
              <a:t>Amazon.com</a:t>
            </a:r>
            <a:r>
              <a:rPr lang="en-US" dirty="0"/>
              <a:t> website and the web service API. </a:t>
            </a:r>
          </a:p>
          <a:p>
            <a:pPr marL="285750" indent="-285750">
              <a:buFont typeface="Arial" charset="0"/>
              <a:buChar char="•"/>
            </a:pPr>
            <a:r>
              <a:rPr lang="en-US" dirty="0"/>
              <a:t>The </a:t>
            </a:r>
            <a:r>
              <a:rPr lang="en-US" dirty="0">
                <a:hlinkClick r:id="rId6"/>
              </a:rPr>
              <a:t>Amazon.com</a:t>
            </a:r>
            <a:r>
              <a:rPr lang="en-US" dirty="0"/>
              <a:t> website application calls 100-150 services to get the data that used to build a web page.</a:t>
            </a:r>
          </a:p>
          <a:p>
            <a:pPr marL="285750" indent="-285750">
              <a:buFont typeface="Arial" charset="0"/>
              <a:buChar char="•"/>
            </a:pPr>
            <a:r>
              <a:rPr lang="en-US" dirty="0"/>
              <a:t>The auction site </a:t>
            </a:r>
            <a:r>
              <a:rPr lang="en-US" dirty="0">
                <a:hlinkClick r:id="rId7"/>
              </a:rPr>
              <a:t>ebay.com</a:t>
            </a:r>
            <a:r>
              <a:rPr lang="en-US" dirty="0"/>
              <a:t> also evolved from a monolithic architecture to a service-oriented architecture. The application tier consists of multiple independent applications. Each application implements the business logic for a specific function area such as buying or selling. Each application uses X-axis splits and some applications such as search use Z-axis splits. </a:t>
            </a:r>
            <a:r>
              <a:rPr lang="en-US" dirty="0">
                <a:hlinkClick r:id="rId7"/>
              </a:rPr>
              <a:t>Ebay.com</a:t>
            </a:r>
            <a:r>
              <a:rPr lang="en-US" dirty="0"/>
              <a:t> also applies a combination of X-, Y- and Z-style scaling to the database tier.</a:t>
            </a:r>
          </a:p>
          <a:p>
            <a:pPr marL="285750" indent="-285750">
              <a:buFont typeface="Arial" charset="0"/>
              <a:buChar char="•"/>
            </a:pPr>
            <a:r>
              <a:rPr lang="en-US" dirty="0"/>
              <a:t>There are </a:t>
            </a:r>
            <a:r>
              <a:rPr lang="en-US" dirty="0">
                <a:hlinkClick r:id="rId8"/>
              </a:rPr>
              <a:t>numerous other examples</a:t>
            </a:r>
            <a:r>
              <a:rPr lang="en-US" dirty="0"/>
              <a:t> of companies using the </a:t>
            </a:r>
            <a:r>
              <a:rPr lang="en-US" dirty="0" err="1"/>
              <a:t>microservice</a:t>
            </a:r>
            <a:r>
              <a:rPr lang="en-US" dirty="0"/>
              <a:t> architecture.</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467603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6082" name="Notes Placeholder 2"/>
          <p:cNvSpPr>
            <a:spLocks noGrp="1"/>
          </p:cNvSpPr>
          <p:nvPr>
            <p:ph type="body" idx="1"/>
          </p:nvPr>
        </p:nvSpPr>
        <p:spPr>
          <a:noFill/>
        </p:spPr>
        <p:txBody>
          <a:bodyPr/>
          <a:lstStyle/>
          <a:p>
            <a:r>
              <a:rPr lang="en-US" altLang="en-US" dirty="0">
                <a:latin typeface="Times New Roman" charset="0"/>
                <a:cs typeface="Arial" charset="0"/>
              </a:rPr>
              <a:t>https://</a:t>
            </a:r>
            <a:r>
              <a:rPr lang="en-US" altLang="en-US" dirty="0" err="1">
                <a:latin typeface="Times New Roman" charset="0"/>
                <a:cs typeface="Arial" charset="0"/>
              </a:rPr>
              <a:t>www.journaldev.com</a:t>
            </a:r>
            <a:r>
              <a:rPr lang="en-US" altLang="en-US" dirty="0">
                <a:latin typeface="Times New Roman" charset="0"/>
                <a:cs typeface="Arial" charset="0"/>
              </a:rPr>
              <a:t>/8195/spring-boot-cli-setup-and-</a:t>
            </a:r>
            <a:r>
              <a:rPr lang="en-US" altLang="en-US" dirty="0" err="1">
                <a:latin typeface="Times New Roman" charset="0"/>
                <a:cs typeface="Arial" charset="0"/>
              </a:rPr>
              <a:t>helloworld</a:t>
            </a:r>
            <a:r>
              <a:rPr lang="en-US" altLang="en-US" dirty="0">
                <a:latin typeface="Times New Roman" charset="0"/>
                <a:cs typeface="Arial" charset="0"/>
              </a:rPr>
              <a:t>-example</a:t>
            </a:r>
          </a:p>
          <a:p>
            <a:endParaRPr lang="en-US" altLang="en-US" dirty="0">
              <a:latin typeface="Times New Roman" charset="0"/>
              <a:cs typeface="Arial" charset="0"/>
            </a:endParaRPr>
          </a:p>
        </p:txBody>
      </p:sp>
      <p:sp>
        <p:nvSpPr>
          <p:cNvPr id="46083"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5E6D96EB-21BE-A840-A862-8168B09D358E}" type="slidenum">
              <a:rPr lang="en-US" altLang="en-US">
                <a:latin typeface="Times New Roman" charset="0"/>
              </a:rPr>
              <a:pPr/>
              <a:t>13</a:t>
            </a:fld>
            <a:endParaRPr lang="en-US" altLang="en-US">
              <a:latin typeface="Times New Roman" charset="0"/>
            </a:endParaRPr>
          </a:p>
        </p:txBody>
      </p:sp>
    </p:spTree>
    <p:extLst>
      <p:ext uri="{BB962C8B-B14F-4D97-AF65-F5344CB8AC3E}">
        <p14:creationId xmlns:p14="http://schemas.microsoft.com/office/powerpoint/2010/main" val="108065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a:t>
            </a:r>
            <a:r>
              <a:rPr lang="en-IN" dirty="0" err="1"/>
              <a:t>medium.com</a:t>
            </a:r>
            <a:r>
              <a:rPr lang="en-IN" dirty="0"/>
              <a:t>/cloud-native-daily/spring-cloud-config-externalizing-the-configurations-from-your-microservice-284e319f7056</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a:t>
            </a:r>
            <a:r>
              <a:rPr lang="en-IN" dirty="0" err="1"/>
              <a:t>docs.spring.io</a:t>
            </a:r>
            <a:r>
              <a:rPr lang="en-IN" dirty="0"/>
              <a:t>/spring-cloud-config/docs/current/reference/html/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a:t>
            </a:r>
            <a:r>
              <a:rPr lang="en-IN" dirty="0" err="1"/>
              <a:t>www.baeldung.com</a:t>
            </a:r>
            <a:r>
              <a:rPr lang="en-IN" dirty="0"/>
              <a:t>/spring-cloud-bus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38971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pPr marL="342900" indent="-342900">
              <a:buFont typeface="Arial" charset="0"/>
              <a:buChar char="•"/>
            </a:pPr>
            <a:r>
              <a:rPr lang="en-US" sz="1200" dirty="0">
                <a:hlinkClick r:id="rId3"/>
              </a:rPr>
              <a:t>https://mvnrepository.com/artifact/io.zipkin.java/zipkin-server/2.12.9</a:t>
            </a:r>
            <a:endParaRPr lang="en-US" sz="1200" dirty="0"/>
          </a:p>
          <a:p>
            <a:pPr marL="342900" indent="-342900">
              <a:buFont typeface="Arial" charset="0"/>
              <a:buChar char="•"/>
            </a:pPr>
            <a:endParaRPr lang="en-US" sz="1200" dirty="0"/>
          </a:p>
          <a:p>
            <a:pPr marL="342900" indent="-342900">
              <a:buFont typeface="Arial" charset="0"/>
              <a:buChar char="•"/>
            </a:pPr>
            <a:r>
              <a:rPr lang="en-US" sz="1200" dirty="0"/>
              <a:t>notification-service</a:t>
            </a:r>
          </a:p>
          <a:p>
            <a:pPr marL="342900" indent="-342900">
              <a:buFont typeface="Arial" charset="0"/>
              <a:buChar char="•"/>
            </a:pPr>
            <a:r>
              <a:rPr lang="en-US" sz="1200" dirty="0"/>
              <a:t>rapid-</a:t>
            </a:r>
            <a:r>
              <a:rPr lang="en-US" sz="1200" dirty="0" err="1"/>
              <a:t>api</a:t>
            </a:r>
            <a:r>
              <a:rPr lang="en-US" sz="1200" dirty="0"/>
              <a:t>-service</a:t>
            </a:r>
          </a:p>
          <a:p>
            <a:pPr marL="342900" indent="-342900">
              <a:buFont typeface="Arial" charset="0"/>
              <a:buChar char="•"/>
            </a:pPr>
            <a:r>
              <a:rPr lang="en-US" sz="1200" dirty="0" err="1"/>
              <a:t>registation</a:t>
            </a:r>
            <a:r>
              <a:rPr lang="en-US" sz="1200" dirty="0"/>
              <a:t>-service</a:t>
            </a:r>
          </a:p>
          <a:p>
            <a:pPr marL="342900" indent="-342900">
              <a:buFont typeface="Arial" charset="0"/>
              <a:buChar char="•"/>
            </a:pPr>
            <a:r>
              <a:rPr lang="en-US" sz="1200" dirty="0"/>
              <a:t>spring-observability</a:t>
            </a: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15</a:t>
            </a:fld>
            <a:endParaRPr lang="en-US" altLang="en-US">
              <a:latin typeface="Times New Roman" charset="0"/>
            </a:endParaRPr>
          </a:p>
        </p:txBody>
      </p:sp>
    </p:spTree>
    <p:extLst>
      <p:ext uri="{BB962C8B-B14F-4D97-AF65-F5344CB8AC3E}">
        <p14:creationId xmlns:p14="http://schemas.microsoft.com/office/powerpoint/2010/main" val="1684147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pPr marL="342900" indent="-342900">
              <a:buFont typeface="Arial" charset="0"/>
              <a:buChar char="•"/>
            </a:pPr>
            <a:r>
              <a:rPr lang="en-US" sz="1200" dirty="0">
                <a:hlinkClick r:id="rId3"/>
              </a:rPr>
              <a:t>https://mvnrepository.com/artifact/io.zipkin.java/zipkin-server/2.12.9</a:t>
            </a:r>
            <a:endParaRPr lang="en-US" sz="1200" dirty="0"/>
          </a:p>
          <a:p>
            <a:pPr marL="342900" indent="-342900">
              <a:buFont typeface="Arial" charset="0"/>
              <a:buChar char="•"/>
            </a:pPr>
            <a:endParaRPr lang="en-US" sz="1200" dirty="0"/>
          </a:p>
          <a:p>
            <a:pPr marL="342900" indent="-342900">
              <a:buFont typeface="Arial" charset="0"/>
              <a:buChar char="•"/>
            </a:pPr>
            <a:r>
              <a:rPr lang="en-US" sz="1200" dirty="0"/>
              <a:t>notification-service</a:t>
            </a:r>
          </a:p>
          <a:p>
            <a:pPr marL="342900" indent="-342900">
              <a:buFont typeface="Arial" charset="0"/>
              <a:buChar char="•"/>
            </a:pPr>
            <a:r>
              <a:rPr lang="en-US" sz="1200" dirty="0"/>
              <a:t>rapid-</a:t>
            </a:r>
            <a:r>
              <a:rPr lang="en-US" sz="1200" dirty="0" err="1"/>
              <a:t>api</a:t>
            </a:r>
            <a:r>
              <a:rPr lang="en-US" sz="1200" dirty="0"/>
              <a:t>-service</a:t>
            </a:r>
          </a:p>
          <a:p>
            <a:pPr marL="342900" indent="-342900">
              <a:buFont typeface="Arial" charset="0"/>
              <a:buChar char="•"/>
            </a:pPr>
            <a:r>
              <a:rPr lang="en-US" sz="1200" dirty="0" err="1"/>
              <a:t>registation</a:t>
            </a:r>
            <a:r>
              <a:rPr lang="en-US" sz="1200" dirty="0"/>
              <a:t>-service</a:t>
            </a:r>
          </a:p>
          <a:p>
            <a:pPr marL="342900" indent="-342900">
              <a:buFont typeface="Arial" charset="0"/>
              <a:buChar char="•"/>
            </a:pPr>
            <a:r>
              <a:rPr lang="en-US" sz="1200" dirty="0"/>
              <a:t>spring-observability</a:t>
            </a: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16</a:t>
            </a:fld>
            <a:endParaRPr lang="en-US" altLang="en-US">
              <a:latin typeface="Times New Roman" charset="0"/>
            </a:endParaRPr>
          </a:p>
        </p:txBody>
      </p:sp>
    </p:spTree>
    <p:extLst>
      <p:ext uri="{BB962C8B-B14F-4D97-AF65-F5344CB8AC3E}">
        <p14:creationId xmlns:p14="http://schemas.microsoft.com/office/powerpoint/2010/main" val="2701035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Here we are maintaining same property name for different environment, as we generally maintain properties for different environments like </a:t>
            </a:r>
            <a:r>
              <a:rPr lang="en-US" sz="1200" b="0" i="0" kern="1200" dirty="0" err="1">
                <a:solidFill>
                  <a:schemeClr val="tx1"/>
                </a:solidFill>
                <a:effectLst/>
                <a:latin typeface="+mn-lt"/>
                <a:ea typeface="+mn-ea"/>
                <a:cs typeface="+mn-cs"/>
              </a:rPr>
              <a:t>urls</a:t>
            </a:r>
            <a:r>
              <a:rPr lang="en-US" sz="1200" b="0" i="0" kern="1200" dirty="0">
                <a:solidFill>
                  <a:schemeClr val="tx1"/>
                </a:solidFill>
                <a:effectLst/>
                <a:latin typeface="+mn-lt"/>
                <a:ea typeface="+mn-ea"/>
                <a:cs typeface="+mn-cs"/>
              </a:rPr>
              <a:t>, credentials, database details etc. Here the most important point is that we need to append hyphen (-) with the environment name in each property so that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server understands it. Also, we need to name the properties file with the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client service name that we will create after this.</a:t>
            </a:r>
          </a:p>
          <a:p>
            <a:endParaRPr lang="en-US" altLang="en-US" sz="1200" b="0" i="0" kern="1200" dirty="0">
              <a:solidFill>
                <a:schemeClr val="tx1"/>
              </a:solidFill>
              <a:effectLst/>
              <a:latin typeface="+mn-lt"/>
              <a:ea typeface="+mn-ea"/>
              <a:cs typeface="+mn-cs"/>
            </a:endParaRPr>
          </a:p>
          <a:p>
            <a:endParaRPr lang="en-US" altLang="en-US" sz="1200" b="0" i="0" kern="1200" dirty="0">
              <a:solidFill>
                <a:schemeClr val="tx1"/>
              </a:solidFill>
              <a:effectLst/>
              <a:latin typeface="+mn-lt"/>
              <a:ea typeface="+mn-ea"/>
              <a:cs typeface="+mn-cs"/>
            </a:endParaRPr>
          </a:p>
          <a:p>
            <a:r>
              <a:rPr lang="en-US" dirty="0" err="1"/>
              <a:t>spring.cloud.config.server.git.uri</a:t>
            </a:r>
            <a:r>
              <a:rPr lang="en-US" sz="1200" b="0" i="0" kern="1200" dirty="0">
                <a:solidFill>
                  <a:schemeClr val="tx1"/>
                </a:solidFill>
                <a:effectLst/>
                <a:latin typeface="+mn-lt"/>
                <a:ea typeface="+mn-ea"/>
                <a:cs typeface="+mn-cs"/>
              </a:rPr>
              <a:t> will bind the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location to look for the configuration. Here we are using local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repo but can be switched to remote got location by just changing this location.</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17</a:t>
            </a:fld>
            <a:endParaRPr lang="en-US" altLang="en-US">
              <a:latin typeface="Times New Roman" charset="0"/>
            </a:endParaRPr>
          </a:p>
        </p:txBody>
      </p:sp>
    </p:spTree>
    <p:extLst>
      <p:ext uri="{BB962C8B-B14F-4D97-AF65-F5344CB8AC3E}">
        <p14:creationId xmlns:p14="http://schemas.microsoft.com/office/powerpoint/2010/main" val="426075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Here we are maintaining same property name for different environment, as we generally maintain properties for different environments like </a:t>
            </a:r>
            <a:r>
              <a:rPr lang="en-US" sz="1200" b="0" i="0" kern="1200" dirty="0" err="1">
                <a:solidFill>
                  <a:schemeClr val="tx1"/>
                </a:solidFill>
                <a:effectLst/>
                <a:latin typeface="+mn-lt"/>
                <a:ea typeface="+mn-ea"/>
                <a:cs typeface="+mn-cs"/>
              </a:rPr>
              <a:t>urls</a:t>
            </a:r>
            <a:r>
              <a:rPr lang="en-US" sz="1200" b="0" i="0" kern="1200" dirty="0">
                <a:solidFill>
                  <a:schemeClr val="tx1"/>
                </a:solidFill>
                <a:effectLst/>
                <a:latin typeface="+mn-lt"/>
                <a:ea typeface="+mn-ea"/>
                <a:cs typeface="+mn-cs"/>
              </a:rPr>
              <a:t>, credentials, database details etc. Here the most important point is that we need to append hyphen (-) with the environment name in each property so that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server understands it. Also, we need to name the properties file with the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client service name that we will create after this.</a:t>
            </a:r>
          </a:p>
          <a:p>
            <a:endParaRPr lang="en-US" altLang="en-US" sz="1200" b="0" i="0" kern="1200" dirty="0">
              <a:solidFill>
                <a:schemeClr val="tx1"/>
              </a:solidFill>
              <a:effectLst/>
              <a:latin typeface="+mn-lt"/>
              <a:ea typeface="+mn-ea"/>
              <a:cs typeface="+mn-cs"/>
            </a:endParaRPr>
          </a:p>
          <a:p>
            <a:endParaRPr lang="en-US" altLang="en-US" sz="1200" b="0" i="0" kern="1200" dirty="0">
              <a:solidFill>
                <a:schemeClr val="tx1"/>
              </a:solidFill>
              <a:effectLst/>
              <a:latin typeface="+mn-lt"/>
              <a:ea typeface="+mn-ea"/>
              <a:cs typeface="+mn-cs"/>
            </a:endParaRPr>
          </a:p>
          <a:p>
            <a:r>
              <a:rPr lang="en-US" dirty="0" err="1"/>
              <a:t>spring.cloud.config.server.git.uri</a:t>
            </a:r>
            <a:r>
              <a:rPr lang="en-US" sz="1200" b="0" i="0" kern="1200" dirty="0">
                <a:solidFill>
                  <a:schemeClr val="tx1"/>
                </a:solidFill>
                <a:effectLst/>
                <a:latin typeface="+mn-lt"/>
                <a:ea typeface="+mn-ea"/>
                <a:cs typeface="+mn-cs"/>
              </a:rPr>
              <a:t> will bind the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location to look for the configuration. Here we are using local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repo but can be switched to remote got location by just changing this location.</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18</a:t>
            </a:fld>
            <a:endParaRPr lang="en-US" altLang="en-US">
              <a:latin typeface="Times New Roman" charset="0"/>
            </a:endParaRPr>
          </a:p>
        </p:txBody>
      </p:sp>
    </p:spTree>
    <p:extLst>
      <p:ext uri="{BB962C8B-B14F-4D97-AF65-F5344CB8AC3E}">
        <p14:creationId xmlns:p14="http://schemas.microsoft.com/office/powerpoint/2010/main" val="1210073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Here we are maintaining same property name for different environment, as we generally maintain properties for different environments like </a:t>
            </a:r>
            <a:r>
              <a:rPr lang="en-US" sz="1200" b="0" i="0" kern="1200" dirty="0" err="1">
                <a:solidFill>
                  <a:schemeClr val="tx1"/>
                </a:solidFill>
                <a:effectLst/>
                <a:latin typeface="+mn-lt"/>
                <a:ea typeface="+mn-ea"/>
                <a:cs typeface="+mn-cs"/>
              </a:rPr>
              <a:t>urls</a:t>
            </a:r>
            <a:r>
              <a:rPr lang="en-US" sz="1200" b="0" i="0" kern="1200" dirty="0">
                <a:solidFill>
                  <a:schemeClr val="tx1"/>
                </a:solidFill>
                <a:effectLst/>
                <a:latin typeface="+mn-lt"/>
                <a:ea typeface="+mn-ea"/>
                <a:cs typeface="+mn-cs"/>
              </a:rPr>
              <a:t>, credentials, database details etc. Here the most important point is that we need to append hyphen (-) with the environment name in each property so that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server understands it. Also, we need to name the properties file with the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client service name that we will create after this.</a:t>
            </a:r>
          </a:p>
          <a:p>
            <a:endParaRPr lang="en-US" altLang="en-US" sz="1200" b="0" i="0" kern="1200" dirty="0">
              <a:solidFill>
                <a:schemeClr val="tx1"/>
              </a:solidFill>
              <a:effectLst/>
              <a:latin typeface="+mn-lt"/>
              <a:ea typeface="+mn-ea"/>
              <a:cs typeface="+mn-cs"/>
            </a:endParaRPr>
          </a:p>
          <a:p>
            <a:endParaRPr lang="en-US" altLang="en-US" sz="1200" b="0" i="0" kern="1200" dirty="0">
              <a:solidFill>
                <a:schemeClr val="tx1"/>
              </a:solidFill>
              <a:effectLst/>
              <a:latin typeface="+mn-lt"/>
              <a:ea typeface="+mn-ea"/>
              <a:cs typeface="+mn-cs"/>
            </a:endParaRPr>
          </a:p>
          <a:p>
            <a:r>
              <a:rPr lang="en-US" dirty="0" err="1"/>
              <a:t>spring.cloud.config.server.git.uri</a:t>
            </a:r>
            <a:r>
              <a:rPr lang="en-US" sz="1200" b="0" i="0" kern="1200" dirty="0">
                <a:solidFill>
                  <a:schemeClr val="tx1"/>
                </a:solidFill>
                <a:effectLst/>
                <a:latin typeface="+mn-lt"/>
                <a:ea typeface="+mn-ea"/>
                <a:cs typeface="+mn-cs"/>
              </a:rPr>
              <a:t> will bind the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location to look for the configuration. Here we are using local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repo but can be switched to remote got location by just changing this location.</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19</a:t>
            </a:fld>
            <a:endParaRPr lang="en-US" altLang="en-US">
              <a:latin typeface="Times New Roman" charset="0"/>
            </a:endParaRPr>
          </a:p>
        </p:txBody>
      </p:sp>
    </p:spTree>
    <p:extLst>
      <p:ext uri="{BB962C8B-B14F-4D97-AF65-F5344CB8AC3E}">
        <p14:creationId xmlns:p14="http://schemas.microsoft.com/office/powerpoint/2010/main" val="182375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103388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kern="1200" dirty="0">
                <a:solidFill>
                  <a:schemeClr val="tx1"/>
                </a:solidFill>
                <a:effectLst/>
                <a:latin typeface="+mn-lt"/>
                <a:ea typeface="+mn-ea"/>
                <a:cs typeface="+mn-cs"/>
              </a:rPr>
              <a:t>java -jar -</a:t>
            </a:r>
            <a:r>
              <a:rPr lang="en-US" sz="1200" kern="1200" dirty="0" err="1">
                <a:solidFill>
                  <a:schemeClr val="tx1"/>
                </a:solidFill>
                <a:effectLst/>
                <a:latin typeface="+mn-lt"/>
                <a:ea typeface="+mn-ea"/>
                <a:cs typeface="+mn-cs"/>
              </a:rPr>
              <a:t>Dspring.profiles.active</a:t>
            </a:r>
            <a:r>
              <a:rPr lang="en-US" sz="1200" kern="1200" dirty="0">
                <a:solidFill>
                  <a:schemeClr val="tx1"/>
                </a:solidFill>
                <a:effectLst/>
                <a:latin typeface="+mn-lt"/>
                <a:ea typeface="+mn-ea"/>
                <a:cs typeface="+mn-cs"/>
              </a:rPr>
              <a:t>=dev </a:t>
            </a:r>
            <a:r>
              <a:rPr lang="en-US" sz="1200" kern="1200" dirty="0" err="1">
                <a:solidFill>
                  <a:schemeClr val="tx1"/>
                </a:solidFill>
                <a:effectLst/>
                <a:latin typeface="+mn-lt"/>
                <a:ea typeface="+mn-ea"/>
                <a:cs typeface="+mn-cs"/>
              </a:rPr>
              <a:t>XXX.jar</a:t>
            </a:r>
            <a:endParaRPr lang="en-US" sz="1200" kern="1200" dirty="0">
              <a:solidFill>
                <a:schemeClr val="tx1"/>
              </a:solidFill>
              <a:effectLst/>
              <a:latin typeface="+mn-lt"/>
              <a:ea typeface="+mn-ea"/>
              <a:cs typeface="+mn-cs"/>
            </a:endParaRPr>
          </a:p>
          <a:p>
            <a:endParaRPr lang="en-US" altLang="en-US" sz="1200" kern="1200" dirty="0">
              <a:solidFill>
                <a:schemeClr val="tx1"/>
              </a:solidFill>
              <a:effectLst/>
              <a:latin typeface="+mn-lt"/>
              <a:ea typeface="+mn-ea"/>
              <a:cs typeface="+mn-cs"/>
            </a:endParaRPr>
          </a:p>
          <a:p>
            <a:r>
              <a:rPr lang="en-US" altLang="en-US" dirty="0">
                <a:latin typeface="Times New Roman" charset="0"/>
                <a:cs typeface="Arial" charset="0"/>
              </a:rPr>
              <a:t>https://</a:t>
            </a:r>
            <a:r>
              <a:rPr lang="en-US" altLang="en-US" dirty="0" err="1">
                <a:latin typeface="Times New Roman" charset="0"/>
                <a:cs typeface="Arial" charset="0"/>
              </a:rPr>
              <a:t>soshace.com</a:t>
            </a:r>
            <a:r>
              <a:rPr lang="en-US" altLang="en-US" dirty="0">
                <a:latin typeface="Times New Roman" charset="0"/>
                <a:cs typeface="Arial" charset="0"/>
              </a:rPr>
              <a:t>/spring-cloud-config-refresh-strategies/</a:t>
            </a:r>
          </a:p>
          <a:p>
            <a:r>
              <a:rPr lang="en-US" altLang="en-US" dirty="0">
                <a:latin typeface="Times New Roman" charset="0"/>
                <a:cs typeface="Arial" charset="0"/>
              </a:rPr>
              <a:t>https://</a:t>
            </a:r>
            <a:r>
              <a:rPr lang="en-US" altLang="en-US" dirty="0" err="1">
                <a:latin typeface="Times New Roman" charset="0"/>
                <a:cs typeface="Arial" charset="0"/>
              </a:rPr>
              <a:t>medium.com</a:t>
            </a:r>
            <a:r>
              <a:rPr lang="en-US" altLang="en-US" dirty="0">
                <a:latin typeface="Times New Roman" charset="0"/>
                <a:cs typeface="Arial" charset="0"/>
              </a:rPr>
              <a:t>/analytics-</a:t>
            </a:r>
            <a:r>
              <a:rPr lang="en-US" altLang="en-US" dirty="0" err="1">
                <a:latin typeface="Times New Roman" charset="0"/>
                <a:cs typeface="Arial" charset="0"/>
              </a:rPr>
              <a:t>vidhya</a:t>
            </a:r>
            <a:r>
              <a:rPr lang="en-US" altLang="en-US" dirty="0">
                <a:latin typeface="Times New Roman" charset="0"/>
                <a:cs typeface="Arial" charset="0"/>
              </a:rPr>
              <a:t>/spring-cloud-config-server-and-good-practice-of-refresh-scope-usage-ef65d0fee379</a:t>
            </a: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20</a:t>
            </a:fld>
            <a:endParaRPr lang="en-US" altLang="en-US">
              <a:latin typeface="Times New Roman" charset="0"/>
            </a:endParaRPr>
          </a:p>
        </p:txBody>
      </p:sp>
    </p:spTree>
    <p:extLst>
      <p:ext uri="{BB962C8B-B14F-4D97-AF65-F5344CB8AC3E}">
        <p14:creationId xmlns:p14="http://schemas.microsoft.com/office/powerpoint/2010/main" val="844012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err="1"/>
              <a:t>spring.cloud.config.uri</a:t>
            </a:r>
            <a:r>
              <a:rPr lang="en-US" altLang="en-US" sz="1200" dirty="0"/>
              <a:t>=http://localhost:8888. </a:t>
            </a:r>
            <a:r>
              <a:rPr lang="en-US" altLang="en-US" sz="1200" b="1" dirty="0"/>
              <a:t>OR</a:t>
            </a:r>
            <a:br>
              <a:rPr lang="en-US" altLang="en-US" sz="1200" dirty="0"/>
            </a:b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21</a:t>
            </a:fld>
            <a:endParaRPr lang="en-US" altLang="en-US">
              <a:latin typeface="Times New Roman" charset="0"/>
            </a:endParaRPr>
          </a:p>
        </p:txBody>
      </p:sp>
    </p:spTree>
    <p:extLst>
      <p:ext uri="{BB962C8B-B14F-4D97-AF65-F5344CB8AC3E}">
        <p14:creationId xmlns:p14="http://schemas.microsoft.com/office/powerpoint/2010/main" val="10487636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err="1"/>
              <a:t>spring.cloud.config.uri</a:t>
            </a:r>
            <a:r>
              <a:rPr lang="en-US" altLang="en-US" sz="1200" dirty="0"/>
              <a:t>=http://localhost:8888. </a:t>
            </a:r>
            <a:r>
              <a:rPr lang="en-US" altLang="en-US" sz="1200" b="1" dirty="0"/>
              <a:t>OR</a:t>
            </a:r>
            <a:br>
              <a:rPr lang="en-US" altLang="en-US" sz="1200" dirty="0"/>
            </a:b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22</a:t>
            </a:fld>
            <a:endParaRPr lang="en-US" altLang="en-US">
              <a:latin typeface="Times New Roman" charset="0"/>
            </a:endParaRPr>
          </a:p>
        </p:txBody>
      </p:sp>
    </p:spTree>
    <p:extLst>
      <p:ext uri="{BB962C8B-B14F-4D97-AF65-F5344CB8AC3E}">
        <p14:creationId xmlns:p14="http://schemas.microsoft.com/office/powerpoint/2010/main" val="1195532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err="1"/>
              <a:t>spring.cloud.config.uri</a:t>
            </a:r>
            <a:r>
              <a:rPr lang="en-US" altLang="en-US" sz="1200" dirty="0"/>
              <a:t>=http://localhost:8888. </a:t>
            </a:r>
            <a:r>
              <a:rPr lang="en-US" altLang="en-US" sz="1200" b="1" dirty="0"/>
              <a:t>OR</a:t>
            </a:r>
            <a:br>
              <a:rPr lang="en-US" altLang="en-US" sz="1200" dirty="0"/>
            </a:b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23</a:t>
            </a:fld>
            <a:endParaRPr lang="en-US" altLang="en-US">
              <a:latin typeface="Times New Roman" charset="0"/>
            </a:endParaRPr>
          </a:p>
        </p:txBody>
      </p:sp>
    </p:spTree>
    <p:extLst>
      <p:ext uri="{BB962C8B-B14F-4D97-AF65-F5344CB8AC3E}">
        <p14:creationId xmlns:p14="http://schemas.microsoft.com/office/powerpoint/2010/main" val="1370559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Here we are maintaining same property name for different environment, as we generally maintain properties for different environments like </a:t>
            </a:r>
            <a:r>
              <a:rPr lang="en-US" sz="1200" b="0" i="0" kern="1200" dirty="0" err="1">
                <a:solidFill>
                  <a:schemeClr val="tx1"/>
                </a:solidFill>
                <a:effectLst/>
                <a:latin typeface="+mn-lt"/>
                <a:ea typeface="+mn-ea"/>
                <a:cs typeface="+mn-cs"/>
              </a:rPr>
              <a:t>urls</a:t>
            </a:r>
            <a:r>
              <a:rPr lang="en-US" sz="1200" b="0" i="0" kern="1200" dirty="0">
                <a:solidFill>
                  <a:schemeClr val="tx1"/>
                </a:solidFill>
                <a:effectLst/>
                <a:latin typeface="+mn-lt"/>
                <a:ea typeface="+mn-ea"/>
                <a:cs typeface="+mn-cs"/>
              </a:rPr>
              <a:t>, credentials, database details etc. Here the most important point is that we need to append hyphen (-) with the environment name in each property so that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server understands it. Also, we need to name the properties file with the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client service name that we will create after this.</a:t>
            </a:r>
          </a:p>
          <a:p>
            <a:endParaRPr lang="en-US" altLang="en-US" sz="1200" b="0" i="0" kern="1200" dirty="0">
              <a:solidFill>
                <a:schemeClr val="tx1"/>
              </a:solidFill>
              <a:effectLst/>
              <a:latin typeface="+mn-lt"/>
              <a:ea typeface="+mn-ea"/>
              <a:cs typeface="+mn-cs"/>
            </a:endParaRPr>
          </a:p>
          <a:p>
            <a:endParaRPr lang="en-US" altLang="en-US" sz="1200" b="0" i="0" kern="1200" dirty="0">
              <a:solidFill>
                <a:schemeClr val="tx1"/>
              </a:solidFill>
              <a:effectLst/>
              <a:latin typeface="+mn-lt"/>
              <a:ea typeface="+mn-ea"/>
              <a:cs typeface="+mn-cs"/>
            </a:endParaRPr>
          </a:p>
          <a:p>
            <a:r>
              <a:rPr lang="en-US" dirty="0" err="1"/>
              <a:t>spring.cloud.config.server.git.uri</a:t>
            </a:r>
            <a:r>
              <a:rPr lang="en-US" sz="1200" b="0" i="0" kern="1200" dirty="0">
                <a:solidFill>
                  <a:schemeClr val="tx1"/>
                </a:solidFill>
                <a:effectLst/>
                <a:latin typeface="+mn-lt"/>
                <a:ea typeface="+mn-ea"/>
                <a:cs typeface="+mn-cs"/>
              </a:rPr>
              <a:t> will bind the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location to look for the configuration. Here we are using local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repo but can be switched to remote got location by just changing this location.</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24</a:t>
            </a:fld>
            <a:endParaRPr lang="en-US" altLang="en-US">
              <a:latin typeface="Times New Roman" charset="0"/>
            </a:endParaRPr>
          </a:p>
        </p:txBody>
      </p:sp>
    </p:spTree>
    <p:extLst>
      <p:ext uri="{BB962C8B-B14F-4D97-AF65-F5344CB8AC3E}">
        <p14:creationId xmlns:p14="http://schemas.microsoft.com/office/powerpoint/2010/main" val="3906072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Here we are maintaining same property name for different environment, as we generally maintain properties for different environments like </a:t>
            </a:r>
            <a:r>
              <a:rPr lang="en-US" sz="1200" b="0" i="0" kern="1200" dirty="0" err="1">
                <a:solidFill>
                  <a:schemeClr val="tx1"/>
                </a:solidFill>
                <a:effectLst/>
                <a:latin typeface="+mn-lt"/>
                <a:ea typeface="+mn-ea"/>
                <a:cs typeface="+mn-cs"/>
              </a:rPr>
              <a:t>urls</a:t>
            </a:r>
            <a:r>
              <a:rPr lang="en-US" sz="1200" b="0" i="0" kern="1200" dirty="0">
                <a:solidFill>
                  <a:schemeClr val="tx1"/>
                </a:solidFill>
                <a:effectLst/>
                <a:latin typeface="+mn-lt"/>
                <a:ea typeface="+mn-ea"/>
                <a:cs typeface="+mn-cs"/>
              </a:rPr>
              <a:t>, credentials, database details etc. Here the most important point is that we need to append hyphen (-) with the environment name in each property so that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server understands it. Also, we need to name the properties file with the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client service name that we will create after this.</a:t>
            </a:r>
          </a:p>
          <a:p>
            <a:endParaRPr lang="en-US" altLang="en-US" sz="1200" b="0" i="0" kern="1200" dirty="0">
              <a:solidFill>
                <a:schemeClr val="tx1"/>
              </a:solidFill>
              <a:effectLst/>
              <a:latin typeface="+mn-lt"/>
              <a:ea typeface="+mn-ea"/>
              <a:cs typeface="+mn-cs"/>
            </a:endParaRPr>
          </a:p>
          <a:p>
            <a:endParaRPr lang="en-US" altLang="en-US" sz="1200" b="0" i="0" kern="1200" dirty="0">
              <a:solidFill>
                <a:schemeClr val="tx1"/>
              </a:solidFill>
              <a:effectLst/>
              <a:latin typeface="+mn-lt"/>
              <a:ea typeface="+mn-ea"/>
              <a:cs typeface="+mn-cs"/>
            </a:endParaRPr>
          </a:p>
          <a:p>
            <a:r>
              <a:rPr lang="en-US" dirty="0" err="1"/>
              <a:t>spring.cloud.config.server.git.uri</a:t>
            </a:r>
            <a:r>
              <a:rPr lang="en-US" sz="1200" b="0" i="0" kern="1200" dirty="0">
                <a:solidFill>
                  <a:schemeClr val="tx1"/>
                </a:solidFill>
                <a:effectLst/>
                <a:latin typeface="+mn-lt"/>
                <a:ea typeface="+mn-ea"/>
                <a:cs typeface="+mn-cs"/>
              </a:rPr>
              <a:t> will bind the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location to look for the configuration. Here we are using local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repo but can be switched to remote got location by just changing this location.</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25</a:t>
            </a:fld>
            <a:endParaRPr lang="en-US" altLang="en-US">
              <a:latin typeface="Times New Roman" charset="0"/>
            </a:endParaRPr>
          </a:p>
        </p:txBody>
      </p:sp>
    </p:spTree>
    <p:extLst>
      <p:ext uri="{BB962C8B-B14F-4D97-AF65-F5344CB8AC3E}">
        <p14:creationId xmlns:p14="http://schemas.microsoft.com/office/powerpoint/2010/main" val="3801948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medium.com</a:t>
            </a:r>
            <a:r>
              <a:rPr lang="en-US" sz="1200" b="0" i="0" kern="1200" dirty="0">
                <a:solidFill>
                  <a:schemeClr val="tx1"/>
                </a:solidFill>
                <a:effectLst/>
                <a:latin typeface="+mn-lt"/>
                <a:ea typeface="+mn-ea"/>
                <a:cs typeface="+mn-cs"/>
              </a:rPr>
              <a:t>/@pravinbabu4u/spring-cloud-config-best-practices-19c51a71687d</a:t>
            </a:r>
          </a:p>
          <a:p>
            <a:endParaRPr lang="en-US" altLang="en-US" sz="1200" b="0" i="0" kern="1200" dirty="0">
              <a:solidFill>
                <a:schemeClr val="tx1"/>
              </a:solidFill>
              <a:effectLst/>
              <a:latin typeface="+mn-lt"/>
              <a:ea typeface="+mn-ea"/>
              <a:cs typeface="+mn-cs"/>
            </a:endParaRPr>
          </a:p>
          <a:p>
            <a:pPr marL="342900" indent="-342900">
              <a:buFont typeface="Arial" charset="0"/>
              <a:buChar char="•"/>
            </a:pPr>
            <a:r>
              <a:rPr lang="en-US" sz="1200" dirty="0"/>
              <a:t>Local Repo</a:t>
            </a:r>
            <a:br>
              <a:rPr lang="en-US" sz="1200" dirty="0"/>
            </a:br>
            <a:r>
              <a:rPr lang="en-US" sz="1200" dirty="0" err="1"/>
              <a:t>spring.cloud.config.server.git.uri</a:t>
            </a:r>
            <a:r>
              <a:rPr lang="en-US" sz="1200" dirty="0"/>
              <a:t>=</a:t>
            </a:r>
            <a:br>
              <a:rPr lang="en-US" sz="1200" dirty="0"/>
            </a:br>
            <a:r>
              <a:rPr lang="en-US" sz="1200" dirty="0"/>
              <a:t>WINDOW USERS =&gt; ${USERPROFILE}\\Desktop\\config-server-repo </a:t>
            </a:r>
          </a:p>
          <a:p>
            <a:r>
              <a:rPr lang="en-US" sz="1200" dirty="0"/>
              <a:t>	D:\\MS\\cloud-config-repo</a:t>
            </a:r>
          </a:p>
          <a:p>
            <a:pPr marL="342900" indent="-342900">
              <a:buFont typeface="Arial" charset="0"/>
              <a:buChar char="•"/>
            </a:pPr>
            <a:r>
              <a:rPr lang="en-US" sz="1200" dirty="0"/>
              <a:t>#Disable security of the Management endpoint </a:t>
            </a:r>
            <a:r>
              <a:rPr lang="en-US" sz="1200" dirty="0" err="1"/>
              <a:t>management.security.enabled</a:t>
            </a:r>
            <a:r>
              <a:rPr lang="en-US" sz="1200" dirty="0"/>
              <a:t>=</a:t>
            </a:r>
            <a:r>
              <a:rPr lang="en-US" sz="1200" b="1" dirty="0"/>
              <a:t>false </a:t>
            </a:r>
            <a:endParaRPr lang="en-US" sz="1200" dirty="0"/>
          </a:p>
          <a:p>
            <a:endParaRPr lang="en-US" altLang="en-US" sz="1200" dirty="0"/>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26</a:t>
            </a:fld>
            <a:endParaRPr lang="en-US" altLang="en-US">
              <a:latin typeface="Times New Roman" charset="0"/>
            </a:endParaRPr>
          </a:p>
        </p:txBody>
      </p:sp>
    </p:spTree>
    <p:extLst>
      <p:ext uri="{BB962C8B-B14F-4D97-AF65-F5344CB8AC3E}">
        <p14:creationId xmlns:p14="http://schemas.microsoft.com/office/powerpoint/2010/main" val="2418467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dirty="0">
                <a:latin typeface="Times New Roman" charset="0"/>
                <a:cs typeface="Arial" charset="0"/>
              </a:rPr>
              <a:t>https://</a:t>
            </a:r>
            <a:r>
              <a:rPr lang="en-US" altLang="en-US" dirty="0" err="1">
                <a:latin typeface="Times New Roman" charset="0"/>
                <a:cs typeface="Arial" charset="0"/>
              </a:rPr>
              <a:t>www.journaldev.com</a:t>
            </a:r>
            <a:r>
              <a:rPr lang="en-US" altLang="en-US" dirty="0">
                <a:latin typeface="Times New Roman" charset="0"/>
                <a:cs typeface="Arial" charset="0"/>
              </a:rPr>
              <a:t>/8195/spring-boot-cli-setup-and-</a:t>
            </a:r>
            <a:r>
              <a:rPr lang="en-US" altLang="en-US" dirty="0" err="1">
                <a:latin typeface="Times New Roman" charset="0"/>
                <a:cs typeface="Arial" charset="0"/>
              </a:rPr>
              <a:t>helloworld</a:t>
            </a:r>
            <a:r>
              <a:rPr lang="en-US" altLang="en-US" dirty="0">
                <a:latin typeface="Times New Roman" charset="0"/>
                <a:cs typeface="Arial" charset="0"/>
              </a:rPr>
              <a:t>-example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a:t>
            </a:r>
            <a:r>
              <a:rPr lang="en-US" sz="1200" dirty="0" err="1"/>
              <a:t>reflectoring.io</a:t>
            </a:r>
            <a:r>
              <a:rPr lang="en-US" sz="1200" dirty="0"/>
              <a:t>/spring-boot-s3/</a:t>
            </a:r>
          </a:p>
          <a:p>
            <a:r>
              <a:rPr lang="en-US" dirty="0">
                <a:hlinkClick r:id="rId3"/>
              </a:rPr>
              <a:t>https://cloud.spring.io/spring-cloud-config/multi/multi__spring_cloud_config_client.html</a:t>
            </a:r>
            <a:endParaRPr lang="en-US" dirty="0"/>
          </a:p>
          <a:p>
            <a:endParaRPr lang="en-US" dirty="0"/>
          </a:p>
          <a:p>
            <a:r>
              <a:rPr lang="en-US" dirty="0">
                <a:hlinkClick r:id="rId4"/>
              </a:rPr>
              <a:t>https://docs.pivotal.io/spring-cloud-services/2-0/common/config-server/writing-client-applications.html</a:t>
            </a:r>
            <a:endParaRPr lang="en-US" altLang="en-US" dirty="0">
              <a:latin typeface="Times New Roman" charset="0"/>
              <a:cs typeface="Arial" charset="0"/>
            </a:endParaRPr>
          </a:p>
          <a:p>
            <a:endParaRPr lang="en-US"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medium.com</a:t>
            </a:r>
            <a:r>
              <a:rPr lang="en-US" altLang="en-US" dirty="0">
                <a:latin typeface="Times New Roman" charset="0"/>
                <a:cs typeface="Arial" charset="0"/>
              </a:rPr>
              <a:t>/</a:t>
            </a:r>
            <a:r>
              <a:rPr lang="en-US" altLang="en-US" dirty="0" err="1">
                <a:latin typeface="Times New Roman" charset="0"/>
                <a:cs typeface="Arial" charset="0"/>
              </a:rPr>
              <a:t>swlh</a:t>
            </a:r>
            <a:r>
              <a:rPr lang="en-US" altLang="en-US" dirty="0">
                <a:latin typeface="Times New Roman" charset="0"/>
                <a:cs typeface="Arial" charset="0"/>
              </a:rPr>
              <a:t>/spring-cloud-config-server-composite-configuration-jdbc-redis-awss3-d849c4d94383</a:t>
            </a:r>
          </a:p>
          <a:p>
            <a:r>
              <a:rPr lang="en-US" altLang="en-US" dirty="0">
                <a:latin typeface="Times New Roman" charset="0"/>
                <a:cs typeface="Arial" charset="0"/>
              </a:rPr>
              <a:t>https://</a:t>
            </a:r>
            <a:r>
              <a:rPr lang="en-US" altLang="en-US" dirty="0" err="1">
                <a:latin typeface="Times New Roman" charset="0"/>
                <a:cs typeface="Arial" charset="0"/>
              </a:rPr>
              <a:t>medium.com</a:t>
            </a:r>
            <a:r>
              <a:rPr lang="en-US" altLang="en-US" dirty="0">
                <a:latin typeface="Times New Roman" charset="0"/>
                <a:cs typeface="Arial" charset="0"/>
              </a:rPr>
              <a:t>/</a:t>
            </a:r>
            <a:r>
              <a:rPr lang="en-US" altLang="en-US" dirty="0" err="1">
                <a:latin typeface="Times New Roman" charset="0"/>
                <a:cs typeface="Arial" charset="0"/>
              </a:rPr>
              <a:t>swlh</a:t>
            </a:r>
            <a:r>
              <a:rPr lang="en-US" altLang="en-US" dirty="0">
                <a:latin typeface="Times New Roman" charset="0"/>
                <a:cs typeface="Arial" charset="0"/>
              </a:rPr>
              <a:t>/spring-cloud-config-bus-auto-refresh-properties-for-clients-d18fa4c036cb#:~:text=Every%20Config%20Client%20(application%20service,properties%20will%20be%20re%2Dfetched.</a:t>
            </a:r>
          </a:p>
          <a:p>
            <a:endParaRPr lang="en-US"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www.appsdeveloperblog.com</a:t>
            </a:r>
            <a:r>
              <a:rPr lang="en-US" altLang="en-US" dirty="0">
                <a:latin typeface="Times New Roman" charset="0"/>
                <a:cs typeface="Arial" charset="0"/>
              </a:rPr>
              <a:t>/spring-cloud-bus-refreshing-config-changes/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27</a:t>
            </a:fld>
            <a:endParaRPr lang="en-US" altLang="en-US">
              <a:latin typeface="Times New Roman" charset="0"/>
            </a:endParaRPr>
          </a:p>
        </p:txBody>
      </p:sp>
    </p:spTree>
    <p:extLst>
      <p:ext uri="{BB962C8B-B14F-4D97-AF65-F5344CB8AC3E}">
        <p14:creationId xmlns:p14="http://schemas.microsoft.com/office/powerpoint/2010/main" val="1566421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dirty="0">
                <a:latin typeface="Times New Roman" charset="0"/>
                <a:cs typeface="Arial" charset="0"/>
              </a:rPr>
              <a:t>https://</a:t>
            </a:r>
            <a:r>
              <a:rPr lang="en-US" altLang="en-US" dirty="0" err="1">
                <a:latin typeface="Times New Roman" charset="0"/>
                <a:cs typeface="Arial" charset="0"/>
              </a:rPr>
              <a:t>www.journaldev.com</a:t>
            </a:r>
            <a:r>
              <a:rPr lang="en-US" altLang="en-US" dirty="0">
                <a:latin typeface="Times New Roman" charset="0"/>
                <a:cs typeface="Arial" charset="0"/>
              </a:rPr>
              <a:t>/8195/spring-boot-cli-setup-and-</a:t>
            </a:r>
            <a:r>
              <a:rPr lang="en-US" altLang="en-US" dirty="0" err="1">
                <a:latin typeface="Times New Roman" charset="0"/>
                <a:cs typeface="Arial" charset="0"/>
              </a:rPr>
              <a:t>helloworld</a:t>
            </a:r>
            <a:r>
              <a:rPr lang="en-US" altLang="en-US" dirty="0">
                <a:latin typeface="Times New Roman" charset="0"/>
                <a:cs typeface="Arial" charset="0"/>
              </a:rPr>
              <a:t>-example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a:t>
            </a:r>
            <a:r>
              <a:rPr lang="en-US" sz="1200" dirty="0" err="1"/>
              <a:t>reflectoring.io</a:t>
            </a:r>
            <a:r>
              <a:rPr lang="en-US" sz="1200" dirty="0"/>
              <a:t>/spring-boot-s3/</a:t>
            </a:r>
          </a:p>
          <a:p>
            <a:r>
              <a:rPr lang="en-US" dirty="0">
                <a:hlinkClick r:id="rId3"/>
              </a:rPr>
              <a:t>https://cloud.spring.io/spring-cloud-config/multi/multi__spring_cloud_config_client.html</a:t>
            </a:r>
            <a:endParaRPr lang="en-US" dirty="0"/>
          </a:p>
          <a:p>
            <a:endParaRPr lang="en-US" dirty="0"/>
          </a:p>
          <a:p>
            <a:r>
              <a:rPr lang="en-US" dirty="0">
                <a:hlinkClick r:id="rId4"/>
              </a:rPr>
              <a:t>https://docs.pivotal.io/spring-cloud-services/2-0/common/config-server/writing-client-applications.html</a:t>
            </a:r>
            <a:endParaRPr lang="en-US" altLang="en-US" dirty="0">
              <a:latin typeface="Times New Roman" charset="0"/>
              <a:cs typeface="Arial" charset="0"/>
            </a:endParaRPr>
          </a:p>
          <a:p>
            <a:endParaRPr lang="en-US"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medium.com</a:t>
            </a:r>
            <a:r>
              <a:rPr lang="en-US" altLang="en-US" dirty="0">
                <a:latin typeface="Times New Roman" charset="0"/>
                <a:cs typeface="Arial" charset="0"/>
              </a:rPr>
              <a:t>/</a:t>
            </a:r>
            <a:r>
              <a:rPr lang="en-US" altLang="en-US" dirty="0" err="1">
                <a:latin typeface="Times New Roman" charset="0"/>
                <a:cs typeface="Arial" charset="0"/>
              </a:rPr>
              <a:t>swlh</a:t>
            </a:r>
            <a:r>
              <a:rPr lang="en-US" altLang="en-US" dirty="0">
                <a:latin typeface="Times New Roman" charset="0"/>
                <a:cs typeface="Arial" charset="0"/>
              </a:rPr>
              <a:t>/spring-cloud-config-server-composite-configuration-jdbc-redis-awss3-d849c4d94383</a:t>
            </a:r>
          </a:p>
          <a:p>
            <a:r>
              <a:rPr lang="en-US" altLang="en-US" dirty="0">
                <a:latin typeface="Times New Roman" charset="0"/>
                <a:cs typeface="Arial" charset="0"/>
              </a:rPr>
              <a:t>https://</a:t>
            </a:r>
            <a:r>
              <a:rPr lang="en-US" altLang="en-US" dirty="0" err="1">
                <a:latin typeface="Times New Roman" charset="0"/>
                <a:cs typeface="Arial" charset="0"/>
              </a:rPr>
              <a:t>medium.com</a:t>
            </a:r>
            <a:r>
              <a:rPr lang="en-US" altLang="en-US" dirty="0">
                <a:latin typeface="Times New Roman" charset="0"/>
                <a:cs typeface="Arial" charset="0"/>
              </a:rPr>
              <a:t>/</a:t>
            </a:r>
            <a:r>
              <a:rPr lang="en-US" altLang="en-US" dirty="0" err="1">
                <a:latin typeface="Times New Roman" charset="0"/>
                <a:cs typeface="Arial" charset="0"/>
              </a:rPr>
              <a:t>swlh</a:t>
            </a:r>
            <a:r>
              <a:rPr lang="en-US" altLang="en-US" dirty="0">
                <a:latin typeface="Times New Roman" charset="0"/>
                <a:cs typeface="Arial" charset="0"/>
              </a:rPr>
              <a:t>/spring-cloud-config-bus-auto-refresh-properties-for-clients-d18fa4c036cb#:~:text=Every%20Config%20Client%20(application%20service,properties%20will%20be%20re%2Dfetched.</a:t>
            </a:r>
          </a:p>
          <a:p>
            <a:endParaRPr lang="en-US"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www.appsdeveloperblog.com</a:t>
            </a:r>
            <a:r>
              <a:rPr lang="en-US" altLang="en-US" dirty="0">
                <a:latin typeface="Times New Roman" charset="0"/>
                <a:cs typeface="Arial" charset="0"/>
              </a:rPr>
              <a:t>/spring-cloud-bus-refreshing-config-changes/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28</a:t>
            </a:fld>
            <a:endParaRPr lang="en-US" altLang="en-US">
              <a:latin typeface="Times New Roman" charset="0"/>
            </a:endParaRPr>
          </a:p>
        </p:txBody>
      </p:sp>
    </p:spTree>
    <p:extLst>
      <p:ext uri="{BB962C8B-B14F-4D97-AF65-F5344CB8AC3E}">
        <p14:creationId xmlns:p14="http://schemas.microsoft.com/office/powerpoint/2010/main" val="2882808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IN" dirty="0"/>
              <a:t>brew install </a:t>
            </a:r>
            <a:r>
              <a:rPr lang="en-IN" dirty="0" err="1"/>
              <a:t>hookdeck</a:t>
            </a:r>
            <a:r>
              <a:rPr lang="en-IN" dirty="0"/>
              <a:t>/</a:t>
            </a:r>
            <a:r>
              <a:rPr lang="en-IN" dirty="0" err="1"/>
              <a:t>hookdeck</a:t>
            </a:r>
            <a:r>
              <a:rPr lang="en-IN" dirty="0"/>
              <a:t>/</a:t>
            </a:r>
            <a:r>
              <a:rPr lang="en-IN" dirty="0" err="1"/>
              <a:t>hookdeck</a:t>
            </a:r>
            <a:endParaRPr lang="en-IN" dirty="0"/>
          </a:p>
          <a:p>
            <a:r>
              <a:rPr lang="en-US" altLang="en-US" dirty="0" err="1">
                <a:latin typeface="Times New Roman" charset="0"/>
                <a:cs typeface="Arial" charset="0"/>
              </a:rPr>
              <a:t>hookdeck</a:t>
            </a:r>
            <a:r>
              <a:rPr lang="en-US" altLang="en-US" dirty="0">
                <a:latin typeface="Times New Roman" charset="0"/>
                <a:cs typeface="Arial" charset="0"/>
              </a:rPr>
              <a:t> login --cli-key 3kwqgkbhpt8uq1io7y3d52rwmho9ytpib327ekobe38yvcsej5</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solidFill>
                  <a:srgbClr val="F7F7F7"/>
                </a:solidFill>
                <a:effectLst/>
                <a:latin typeface="Menlo" panose="020B0609030804020204" pitchFamily="49" charset="0"/>
              </a:rPr>
              <a:t>hookdeck</a:t>
            </a:r>
            <a:r>
              <a:rPr lang="en-IN" dirty="0">
                <a:solidFill>
                  <a:srgbClr val="F7F7F7"/>
                </a:solidFill>
                <a:effectLst/>
                <a:latin typeface="Menlo" panose="020B0609030804020204" pitchFamily="49" charset="0"/>
              </a:rPr>
              <a:t> listen 8888 Source --cli-path /monitor</a:t>
            </a:r>
          </a:p>
          <a:p>
            <a:endParaRPr lang="en-IN" altLang="en-US" dirty="0">
              <a:latin typeface="Times New Roman" charset="0"/>
              <a:cs typeface="Arial" charset="0"/>
            </a:endParaRPr>
          </a:p>
          <a:p>
            <a:r>
              <a:rPr lang="en-US" altLang="en-US" dirty="0" err="1">
                <a:latin typeface="Times New Roman" charset="0"/>
                <a:cs typeface="Arial" charset="0"/>
              </a:rPr>
              <a:t>hookdeck</a:t>
            </a:r>
            <a:r>
              <a:rPr lang="en-US" altLang="en-US" dirty="0">
                <a:latin typeface="Times New Roman" charset="0"/>
                <a:cs typeface="Arial" charset="0"/>
              </a:rPr>
              <a:t> listen [port] Source</a:t>
            </a: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29</a:t>
            </a:fld>
            <a:endParaRPr lang="en-US" altLang="en-US">
              <a:latin typeface="Times New Roman" charset="0"/>
            </a:endParaRPr>
          </a:p>
        </p:txBody>
      </p:sp>
    </p:spTree>
    <p:extLst>
      <p:ext uri="{BB962C8B-B14F-4D97-AF65-F5344CB8AC3E}">
        <p14:creationId xmlns:p14="http://schemas.microsoft.com/office/powerpoint/2010/main" val="3503956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1376616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IN" dirty="0"/>
              <a:t>To know the </a:t>
            </a:r>
            <a:r>
              <a:rPr lang="en-IN" dirty="0" err="1"/>
              <a:t>linux</a:t>
            </a:r>
            <a:r>
              <a:rPr lang="en-IN" dirty="0"/>
              <a:t> version on AWS </a:t>
            </a:r>
          </a:p>
          <a:p>
            <a:r>
              <a:rPr lang="en-IN" dirty="0"/>
              <a:t>cat /etc/</a:t>
            </a:r>
            <a:r>
              <a:rPr lang="en-IN" dirty="0" err="1"/>
              <a:t>os</a:t>
            </a:r>
            <a:r>
              <a:rPr lang="en-IN" dirty="0"/>
              <a:t>-release</a:t>
            </a:r>
          </a:p>
          <a:p>
            <a:r>
              <a:rPr lang="en-IN" dirty="0"/>
              <a:t>cat /etc/system-release</a:t>
            </a:r>
          </a:p>
          <a:p>
            <a:r>
              <a:rPr lang="en-US" altLang="en-US" dirty="0">
                <a:latin typeface="Times New Roman" charset="0"/>
                <a:cs typeface="Arial" charset="0"/>
              </a:rPr>
              <a:t>https://</a:t>
            </a:r>
            <a:r>
              <a:rPr lang="en-US" altLang="en-US" dirty="0" err="1">
                <a:latin typeface="Times New Roman" charset="0"/>
                <a:cs typeface="Arial" charset="0"/>
              </a:rPr>
              <a:t>cloudkatha.com</a:t>
            </a:r>
            <a:r>
              <a:rPr lang="en-US" altLang="en-US" dirty="0">
                <a:latin typeface="Times New Roman" charset="0"/>
                <a:cs typeface="Arial" charset="0"/>
              </a:rPr>
              <a:t>/how-to-deploy-spring-boot-application-on-aws-ec2/#</a:t>
            </a:r>
            <a:r>
              <a:rPr lang="en-US" altLang="en-US" dirty="0" err="1">
                <a:latin typeface="Times New Roman" charset="0"/>
                <a:cs typeface="Arial" charset="0"/>
              </a:rPr>
              <a:t>google_vignette</a:t>
            </a:r>
            <a:endParaRPr lang="en-IN"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www.baeldung.com</a:t>
            </a:r>
            <a:r>
              <a:rPr lang="en-US" altLang="en-US" dirty="0">
                <a:latin typeface="Times New Roman" charset="0"/>
                <a:cs typeface="Arial" charset="0"/>
              </a:rPr>
              <a:t>/spring-cloud-bus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30</a:t>
            </a:fld>
            <a:endParaRPr lang="en-US" altLang="en-US">
              <a:latin typeface="Times New Roman" charset="0"/>
            </a:endParaRPr>
          </a:p>
        </p:txBody>
      </p:sp>
    </p:spTree>
    <p:extLst>
      <p:ext uri="{BB962C8B-B14F-4D97-AF65-F5344CB8AC3E}">
        <p14:creationId xmlns:p14="http://schemas.microsoft.com/office/powerpoint/2010/main" val="463909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IN" dirty="0"/>
              <a:t>To know the </a:t>
            </a:r>
            <a:r>
              <a:rPr lang="en-IN" dirty="0" err="1"/>
              <a:t>linux</a:t>
            </a:r>
            <a:r>
              <a:rPr lang="en-IN" dirty="0"/>
              <a:t> version on AWS </a:t>
            </a:r>
          </a:p>
          <a:p>
            <a:r>
              <a:rPr lang="en-IN" dirty="0"/>
              <a:t>cat /etc/</a:t>
            </a:r>
            <a:r>
              <a:rPr lang="en-IN" dirty="0" err="1"/>
              <a:t>os</a:t>
            </a:r>
            <a:r>
              <a:rPr lang="en-IN" dirty="0"/>
              <a:t>-release</a:t>
            </a:r>
          </a:p>
          <a:p>
            <a:r>
              <a:rPr lang="en-IN" dirty="0"/>
              <a:t>cat /etc/system-release</a:t>
            </a:r>
          </a:p>
          <a:p>
            <a:r>
              <a:rPr lang="en-US" altLang="en-US" dirty="0">
                <a:latin typeface="Times New Roman" charset="0"/>
                <a:cs typeface="Arial" charset="0"/>
              </a:rPr>
              <a:t>https://</a:t>
            </a:r>
            <a:r>
              <a:rPr lang="en-US" altLang="en-US" dirty="0" err="1">
                <a:latin typeface="Times New Roman" charset="0"/>
                <a:cs typeface="Arial" charset="0"/>
              </a:rPr>
              <a:t>cloudkatha.com</a:t>
            </a:r>
            <a:r>
              <a:rPr lang="en-US" altLang="en-US" dirty="0">
                <a:latin typeface="Times New Roman" charset="0"/>
                <a:cs typeface="Arial" charset="0"/>
              </a:rPr>
              <a:t>/how-to-deploy-spring-boot-application-on-aws-ec2/#</a:t>
            </a:r>
            <a:r>
              <a:rPr lang="en-US" altLang="en-US" dirty="0" err="1">
                <a:latin typeface="Times New Roman" charset="0"/>
                <a:cs typeface="Arial" charset="0"/>
              </a:rPr>
              <a:t>google_vignette</a:t>
            </a:r>
            <a:endParaRPr lang="en-IN"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www.baeldung.com</a:t>
            </a:r>
            <a:r>
              <a:rPr lang="en-US" altLang="en-US" dirty="0">
                <a:latin typeface="Times New Roman" charset="0"/>
                <a:cs typeface="Arial" charset="0"/>
              </a:rPr>
              <a:t>/spring-cloud-bus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31</a:t>
            </a:fld>
            <a:endParaRPr lang="en-US" altLang="en-US">
              <a:latin typeface="Times New Roman" charset="0"/>
            </a:endParaRPr>
          </a:p>
        </p:txBody>
      </p:sp>
    </p:spTree>
    <p:extLst>
      <p:ext uri="{BB962C8B-B14F-4D97-AF65-F5344CB8AC3E}">
        <p14:creationId xmlns:p14="http://schemas.microsoft.com/office/powerpoint/2010/main" val="1256603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IN" dirty="0"/>
              <a:t>To know the </a:t>
            </a:r>
            <a:r>
              <a:rPr lang="en-IN" dirty="0" err="1"/>
              <a:t>linux</a:t>
            </a:r>
            <a:r>
              <a:rPr lang="en-IN" dirty="0"/>
              <a:t> version on AWS </a:t>
            </a:r>
          </a:p>
          <a:p>
            <a:r>
              <a:rPr lang="en-IN" dirty="0"/>
              <a:t>cat /etc/</a:t>
            </a:r>
            <a:r>
              <a:rPr lang="en-IN" dirty="0" err="1"/>
              <a:t>os</a:t>
            </a:r>
            <a:r>
              <a:rPr lang="en-IN" dirty="0"/>
              <a:t>-release</a:t>
            </a:r>
          </a:p>
          <a:p>
            <a:r>
              <a:rPr lang="en-IN" dirty="0"/>
              <a:t>cat /etc/system-release</a:t>
            </a:r>
          </a:p>
          <a:p>
            <a:r>
              <a:rPr lang="en-US" altLang="en-US" dirty="0">
                <a:latin typeface="Times New Roman" charset="0"/>
                <a:cs typeface="Arial" charset="0"/>
              </a:rPr>
              <a:t>https://</a:t>
            </a:r>
            <a:r>
              <a:rPr lang="en-US" altLang="en-US" dirty="0" err="1">
                <a:latin typeface="Times New Roman" charset="0"/>
                <a:cs typeface="Arial" charset="0"/>
              </a:rPr>
              <a:t>cloudkatha.com</a:t>
            </a:r>
            <a:r>
              <a:rPr lang="en-US" altLang="en-US" dirty="0">
                <a:latin typeface="Times New Roman" charset="0"/>
                <a:cs typeface="Arial" charset="0"/>
              </a:rPr>
              <a:t>/how-to-deploy-spring-boot-application-on-aws-ec2/#</a:t>
            </a:r>
            <a:r>
              <a:rPr lang="en-US" altLang="en-US" dirty="0" err="1">
                <a:latin typeface="Times New Roman" charset="0"/>
                <a:cs typeface="Arial" charset="0"/>
              </a:rPr>
              <a:t>google_vignette</a:t>
            </a:r>
            <a:endParaRPr lang="en-IN"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www.baeldung.com</a:t>
            </a:r>
            <a:r>
              <a:rPr lang="en-US" altLang="en-US" dirty="0">
                <a:latin typeface="Times New Roman" charset="0"/>
                <a:cs typeface="Arial" charset="0"/>
              </a:rPr>
              <a:t>/spring-cloud-bus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32</a:t>
            </a:fld>
            <a:endParaRPr lang="en-US" altLang="en-US">
              <a:latin typeface="Times New Roman" charset="0"/>
            </a:endParaRPr>
          </a:p>
        </p:txBody>
      </p:sp>
    </p:spTree>
    <p:extLst>
      <p:ext uri="{BB962C8B-B14F-4D97-AF65-F5344CB8AC3E}">
        <p14:creationId xmlns:p14="http://schemas.microsoft.com/office/powerpoint/2010/main" val="42324136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IN" dirty="0"/>
              <a:t>To know the </a:t>
            </a:r>
            <a:r>
              <a:rPr lang="en-IN" dirty="0" err="1"/>
              <a:t>linux</a:t>
            </a:r>
            <a:r>
              <a:rPr lang="en-IN" dirty="0"/>
              <a:t> version on AWS </a:t>
            </a:r>
          </a:p>
          <a:p>
            <a:r>
              <a:rPr lang="en-IN" dirty="0"/>
              <a:t>cat /etc/</a:t>
            </a:r>
            <a:r>
              <a:rPr lang="en-IN" dirty="0" err="1"/>
              <a:t>os</a:t>
            </a:r>
            <a:r>
              <a:rPr lang="en-IN" dirty="0"/>
              <a:t>-release</a:t>
            </a:r>
          </a:p>
          <a:p>
            <a:r>
              <a:rPr lang="en-IN" dirty="0"/>
              <a:t>cat /etc/system-release</a:t>
            </a:r>
          </a:p>
          <a:p>
            <a:r>
              <a:rPr lang="en-US" altLang="en-US" dirty="0">
                <a:latin typeface="Times New Roman" charset="0"/>
                <a:cs typeface="Arial" charset="0"/>
              </a:rPr>
              <a:t>https://</a:t>
            </a:r>
            <a:r>
              <a:rPr lang="en-US" altLang="en-US" dirty="0" err="1">
                <a:latin typeface="Times New Roman" charset="0"/>
                <a:cs typeface="Arial" charset="0"/>
              </a:rPr>
              <a:t>cloudkatha.com</a:t>
            </a:r>
            <a:r>
              <a:rPr lang="en-US" altLang="en-US" dirty="0">
                <a:latin typeface="Times New Roman" charset="0"/>
                <a:cs typeface="Arial" charset="0"/>
              </a:rPr>
              <a:t>/how-to-deploy-spring-boot-application-on-aws-ec2/#</a:t>
            </a:r>
            <a:r>
              <a:rPr lang="en-US" altLang="en-US" dirty="0" err="1">
                <a:latin typeface="Times New Roman" charset="0"/>
                <a:cs typeface="Arial" charset="0"/>
              </a:rPr>
              <a:t>google_vignette</a:t>
            </a:r>
            <a:endParaRPr lang="en-IN"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www.baeldung.com</a:t>
            </a:r>
            <a:r>
              <a:rPr lang="en-US" altLang="en-US" dirty="0">
                <a:latin typeface="Times New Roman" charset="0"/>
                <a:cs typeface="Arial" charset="0"/>
              </a:rPr>
              <a:t>/spring-cloud-bus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33</a:t>
            </a:fld>
            <a:endParaRPr lang="en-US" altLang="en-US">
              <a:latin typeface="Times New Roman" charset="0"/>
            </a:endParaRPr>
          </a:p>
        </p:txBody>
      </p:sp>
    </p:spTree>
    <p:extLst>
      <p:ext uri="{BB962C8B-B14F-4D97-AF65-F5344CB8AC3E}">
        <p14:creationId xmlns:p14="http://schemas.microsoft.com/office/powerpoint/2010/main" val="18177661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IN" dirty="0"/>
              <a:t>To know the </a:t>
            </a:r>
            <a:r>
              <a:rPr lang="en-IN" dirty="0" err="1"/>
              <a:t>linux</a:t>
            </a:r>
            <a:r>
              <a:rPr lang="en-IN" dirty="0"/>
              <a:t> version on AWS </a:t>
            </a:r>
          </a:p>
          <a:p>
            <a:r>
              <a:rPr lang="en-IN" dirty="0"/>
              <a:t>cat /etc/</a:t>
            </a:r>
            <a:r>
              <a:rPr lang="en-IN" dirty="0" err="1"/>
              <a:t>os</a:t>
            </a:r>
            <a:r>
              <a:rPr lang="en-IN" dirty="0"/>
              <a:t>-release</a:t>
            </a:r>
          </a:p>
          <a:p>
            <a:r>
              <a:rPr lang="en-IN" dirty="0"/>
              <a:t>cat /etc/system-release</a:t>
            </a:r>
          </a:p>
          <a:p>
            <a:r>
              <a:rPr lang="en-US" altLang="en-US" dirty="0">
                <a:latin typeface="Times New Roman" charset="0"/>
                <a:cs typeface="Arial" charset="0"/>
              </a:rPr>
              <a:t>https://</a:t>
            </a:r>
            <a:r>
              <a:rPr lang="en-US" altLang="en-US" dirty="0" err="1">
                <a:latin typeface="Times New Roman" charset="0"/>
                <a:cs typeface="Arial" charset="0"/>
              </a:rPr>
              <a:t>cloudkatha.com</a:t>
            </a:r>
            <a:r>
              <a:rPr lang="en-US" altLang="en-US" dirty="0">
                <a:latin typeface="Times New Roman" charset="0"/>
                <a:cs typeface="Arial" charset="0"/>
              </a:rPr>
              <a:t>/how-to-deploy-spring-boot-application-on-aws-ec2/#</a:t>
            </a:r>
            <a:r>
              <a:rPr lang="en-US" altLang="en-US" dirty="0" err="1">
                <a:latin typeface="Times New Roman" charset="0"/>
                <a:cs typeface="Arial" charset="0"/>
              </a:rPr>
              <a:t>google_vignette</a:t>
            </a:r>
            <a:endParaRPr lang="en-IN"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www.baeldung.com</a:t>
            </a:r>
            <a:r>
              <a:rPr lang="en-US" altLang="en-US" dirty="0">
                <a:latin typeface="Times New Roman" charset="0"/>
                <a:cs typeface="Arial" charset="0"/>
              </a:rPr>
              <a:t>/spring-cloud-bus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34</a:t>
            </a:fld>
            <a:endParaRPr lang="en-US" altLang="en-US">
              <a:latin typeface="Times New Roman" charset="0"/>
            </a:endParaRPr>
          </a:p>
        </p:txBody>
      </p:sp>
    </p:spTree>
    <p:extLst>
      <p:ext uri="{BB962C8B-B14F-4D97-AF65-F5344CB8AC3E}">
        <p14:creationId xmlns:p14="http://schemas.microsoft.com/office/powerpoint/2010/main" val="29978915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35</a:t>
            </a:fld>
            <a:endParaRPr lang="en-US" altLang="en-US">
              <a:latin typeface="Times New Roman" charset="0"/>
            </a:endParaRPr>
          </a:p>
        </p:txBody>
      </p:sp>
    </p:spTree>
    <p:extLst>
      <p:ext uri="{BB962C8B-B14F-4D97-AF65-F5344CB8AC3E}">
        <p14:creationId xmlns:p14="http://schemas.microsoft.com/office/powerpoint/2010/main" val="2318706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36</a:t>
            </a:fld>
            <a:endParaRPr lang="en-US" altLang="en-US">
              <a:latin typeface="Times New Roman" charset="0"/>
            </a:endParaRPr>
          </a:p>
        </p:txBody>
      </p:sp>
    </p:spTree>
    <p:extLst>
      <p:ext uri="{BB962C8B-B14F-4D97-AF65-F5344CB8AC3E}">
        <p14:creationId xmlns:p14="http://schemas.microsoft.com/office/powerpoint/2010/main" val="29810234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37</a:t>
            </a:fld>
            <a:endParaRPr lang="en-US" altLang="en-US">
              <a:latin typeface="Times New Roman" charset="0"/>
            </a:endParaRPr>
          </a:p>
        </p:txBody>
      </p:sp>
    </p:spTree>
    <p:extLst>
      <p:ext uri="{BB962C8B-B14F-4D97-AF65-F5344CB8AC3E}">
        <p14:creationId xmlns:p14="http://schemas.microsoft.com/office/powerpoint/2010/main" val="38279799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38</a:t>
            </a:fld>
            <a:endParaRPr lang="en-US" altLang="en-US">
              <a:latin typeface="Times New Roman" charset="0"/>
            </a:endParaRPr>
          </a:p>
        </p:txBody>
      </p:sp>
    </p:spTree>
    <p:extLst>
      <p:ext uri="{BB962C8B-B14F-4D97-AF65-F5344CB8AC3E}">
        <p14:creationId xmlns:p14="http://schemas.microsoft.com/office/powerpoint/2010/main" val="19773584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39</a:t>
            </a:fld>
            <a:endParaRPr lang="en-US" altLang="en-US">
              <a:latin typeface="Times New Roman" charset="0"/>
            </a:endParaRPr>
          </a:p>
        </p:txBody>
      </p:sp>
    </p:spTree>
    <p:extLst>
      <p:ext uri="{BB962C8B-B14F-4D97-AF65-F5344CB8AC3E}">
        <p14:creationId xmlns:p14="http://schemas.microsoft.com/office/powerpoint/2010/main" val="2529230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system may consist of a furnace, air conditioner, humidifier, thermostat, and fresh-air exchanger. When you’re in your house, you never go to the humidifier or furnace and flip a switch to turn it on; instead, you make adjustments on the thermostat. Each individual system comes in a box from a manufacturer, and they’re all connected, yet each acts as a single unit. You can swap the gas furnace out for an electric model, and the operation stays the same for you and your family. When you adjust the thermostat in your house, you don’t need to know what kind of furnace or air conditioner you have; you just know your thermostat. In this metaphor, each HVAC component is a service, and the whole design of your HVAC system is your </a:t>
            </a:r>
            <a:r>
              <a:rPr lang="en-US" dirty="0" err="1"/>
              <a:t>microservices</a:t>
            </a:r>
            <a:r>
              <a:rPr lang="en-US" dirty="0"/>
              <a:t> architecture.</a:t>
            </a:r>
          </a:p>
          <a:p>
            <a:endParaRPr lang="en-US" dirty="0"/>
          </a:p>
          <a:p>
            <a:r>
              <a:rPr lang="en-US" dirty="0"/>
              <a:t>An HVAC system in a house is something that is changed maybe once a decade, but software architectures are far more dynamic. Cloud instances go up and down and new versions are deployed sometimes many times per day. Plus, HVAC systems have very simplistic inputs and a small number of connections. A </a:t>
            </a:r>
            <a:r>
              <a:rPr lang="en-US" dirty="0" err="1"/>
              <a:t>microservices</a:t>
            </a:r>
            <a:r>
              <a:rPr lang="en-US" dirty="0"/>
              <a:t> architecture may have thousands (millions even!) of inputs that may route to do many complex activities, not just regulate the climate of your house</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1493910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a:t>
            </a:r>
            <a:r>
              <a:rPr lang="en-IN" dirty="0" err="1"/>
              <a:t>medium.com</a:t>
            </a:r>
            <a:r>
              <a:rPr lang="en-IN" dirty="0"/>
              <a:t>/cloud-native-daily/spring-cloud-config-externalizing-the-configurations-from-your-microservice-284e319f7056</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a:t>
            </a:r>
            <a:r>
              <a:rPr lang="en-IN" dirty="0" err="1"/>
              <a:t>docs.spring.io</a:t>
            </a:r>
            <a:r>
              <a:rPr lang="en-IN" dirty="0"/>
              <a:t>/spring-cloud-config/docs/current/reference/html/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a:t>
            </a:r>
            <a:r>
              <a:rPr lang="en-IN" dirty="0" err="1"/>
              <a:t>www.baeldung.com</a:t>
            </a:r>
            <a:r>
              <a:rPr lang="en-IN" dirty="0"/>
              <a:t>/spring-cloud-bus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40</a:t>
            </a:fld>
            <a:endParaRPr lang="en-US" dirty="0"/>
          </a:p>
        </p:txBody>
      </p:sp>
    </p:spTree>
    <p:extLst>
      <p:ext uri="{BB962C8B-B14F-4D97-AF65-F5344CB8AC3E}">
        <p14:creationId xmlns:p14="http://schemas.microsoft.com/office/powerpoint/2010/main" val="1109515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6082" name="Notes Placeholder 2"/>
          <p:cNvSpPr>
            <a:spLocks noGrp="1"/>
          </p:cNvSpPr>
          <p:nvPr>
            <p:ph type="body" idx="1"/>
          </p:nvPr>
        </p:nvSpPr>
        <p:spPr>
          <a:noFill/>
        </p:spPr>
        <p:txBody>
          <a:bodyPr/>
          <a:lstStyle/>
          <a:p>
            <a:endParaRPr lang="en-US" altLang="en-US" dirty="0">
              <a:latin typeface="Times New Roman" charset="0"/>
              <a:cs typeface="Arial" charset="0"/>
            </a:endParaRPr>
          </a:p>
        </p:txBody>
      </p:sp>
      <p:sp>
        <p:nvSpPr>
          <p:cNvPr id="46083"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5E6D96EB-21BE-A840-A862-8168B09D358E}" type="slidenum">
              <a:rPr lang="en-US" altLang="en-US">
                <a:latin typeface="Times New Roman" charset="0"/>
              </a:rPr>
              <a:pPr/>
              <a:t>41</a:t>
            </a:fld>
            <a:endParaRPr lang="en-US" altLang="en-US">
              <a:latin typeface="Times New Roman" charset="0"/>
            </a:endParaRPr>
          </a:p>
        </p:txBody>
      </p:sp>
    </p:spTree>
    <p:extLst>
      <p:ext uri="{BB962C8B-B14F-4D97-AF65-F5344CB8AC3E}">
        <p14:creationId xmlns:p14="http://schemas.microsoft.com/office/powerpoint/2010/main" val="13920397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6082" name="Notes Placeholder 2"/>
          <p:cNvSpPr>
            <a:spLocks noGrp="1"/>
          </p:cNvSpPr>
          <p:nvPr>
            <p:ph type="body" idx="1"/>
          </p:nvPr>
        </p:nvSpPr>
        <p:spPr>
          <a:noFill/>
        </p:spPr>
        <p:txBody>
          <a:bodyPr/>
          <a:lstStyle/>
          <a:p>
            <a:endParaRPr lang="en-US" altLang="en-US" dirty="0">
              <a:latin typeface="Times New Roman" charset="0"/>
              <a:cs typeface="Arial" charset="0"/>
            </a:endParaRPr>
          </a:p>
        </p:txBody>
      </p:sp>
      <p:sp>
        <p:nvSpPr>
          <p:cNvPr id="46083"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5E6D96EB-21BE-A840-A862-8168B09D358E}" type="slidenum">
              <a:rPr lang="en-US" altLang="en-US">
                <a:latin typeface="Times New Roman" charset="0"/>
              </a:rPr>
              <a:pPr/>
              <a:t>42</a:t>
            </a:fld>
            <a:endParaRPr lang="en-US" altLang="en-US">
              <a:latin typeface="Times New Roman" charset="0"/>
            </a:endParaRPr>
          </a:p>
        </p:txBody>
      </p:sp>
    </p:spTree>
    <p:extLst>
      <p:ext uri="{BB962C8B-B14F-4D97-AF65-F5344CB8AC3E}">
        <p14:creationId xmlns:p14="http://schemas.microsoft.com/office/powerpoint/2010/main" val="42790609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6082" name="Notes Placeholder 2"/>
          <p:cNvSpPr>
            <a:spLocks noGrp="1"/>
          </p:cNvSpPr>
          <p:nvPr>
            <p:ph type="body" idx="1"/>
          </p:nvPr>
        </p:nvSpPr>
        <p:spPr>
          <a:noFill/>
        </p:spPr>
        <p:txBody>
          <a:bodyPr/>
          <a:lstStyle/>
          <a:p>
            <a:endParaRPr lang="en-US" altLang="en-US" dirty="0">
              <a:latin typeface="Times New Roman" charset="0"/>
              <a:cs typeface="Arial" charset="0"/>
            </a:endParaRPr>
          </a:p>
        </p:txBody>
      </p:sp>
      <p:sp>
        <p:nvSpPr>
          <p:cNvPr id="46083"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5E6D96EB-21BE-A840-A862-8168B09D358E}" type="slidenum">
              <a:rPr lang="en-US" altLang="en-US">
                <a:latin typeface="Times New Roman" charset="0"/>
              </a:rPr>
              <a:pPr/>
              <a:t>43</a:t>
            </a:fld>
            <a:endParaRPr lang="en-US" altLang="en-US">
              <a:latin typeface="Times New Roman" charset="0"/>
            </a:endParaRPr>
          </a:p>
        </p:txBody>
      </p:sp>
    </p:spTree>
    <p:extLst>
      <p:ext uri="{BB962C8B-B14F-4D97-AF65-F5344CB8AC3E}">
        <p14:creationId xmlns:p14="http://schemas.microsoft.com/office/powerpoint/2010/main" val="48694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6082" name="Notes Placeholder 2"/>
          <p:cNvSpPr>
            <a:spLocks noGrp="1"/>
          </p:cNvSpPr>
          <p:nvPr>
            <p:ph type="body" idx="1"/>
          </p:nvPr>
        </p:nvSpPr>
        <p:spPr>
          <a:noFill/>
        </p:spPr>
        <p:txBody>
          <a:bodyPr/>
          <a:lstStyle/>
          <a:p>
            <a:endParaRPr lang="en-US" altLang="en-US" dirty="0">
              <a:latin typeface="Times New Roman" charset="0"/>
              <a:cs typeface="Arial" charset="0"/>
            </a:endParaRPr>
          </a:p>
        </p:txBody>
      </p:sp>
      <p:sp>
        <p:nvSpPr>
          <p:cNvPr id="46083"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5E6D96EB-21BE-A840-A862-8168B09D358E}" type="slidenum">
              <a:rPr lang="en-US" altLang="en-US">
                <a:latin typeface="Times New Roman" charset="0"/>
              </a:rPr>
              <a:pPr/>
              <a:t>44</a:t>
            </a:fld>
            <a:endParaRPr lang="en-US" altLang="en-US">
              <a:latin typeface="Times New Roman" charset="0"/>
            </a:endParaRPr>
          </a:p>
        </p:txBody>
      </p:sp>
    </p:spTree>
    <p:extLst>
      <p:ext uri="{BB962C8B-B14F-4D97-AF65-F5344CB8AC3E}">
        <p14:creationId xmlns:p14="http://schemas.microsoft.com/office/powerpoint/2010/main" val="18327133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6082" name="Notes Placeholder 2"/>
          <p:cNvSpPr>
            <a:spLocks noGrp="1"/>
          </p:cNvSpPr>
          <p:nvPr>
            <p:ph type="body" idx="1"/>
          </p:nvPr>
        </p:nvSpPr>
        <p:spPr>
          <a:noFill/>
        </p:spPr>
        <p:txBody>
          <a:bodyPr/>
          <a:lstStyle/>
          <a:p>
            <a:endParaRPr lang="en-US" altLang="en-US" dirty="0">
              <a:latin typeface="Times New Roman" charset="0"/>
              <a:cs typeface="Arial" charset="0"/>
            </a:endParaRPr>
          </a:p>
        </p:txBody>
      </p:sp>
      <p:sp>
        <p:nvSpPr>
          <p:cNvPr id="46083"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5E6D96EB-21BE-A840-A862-8168B09D358E}" type="slidenum">
              <a:rPr lang="en-US" altLang="en-US">
                <a:latin typeface="Times New Roman" charset="0"/>
              </a:rPr>
              <a:pPr/>
              <a:t>45</a:t>
            </a:fld>
            <a:endParaRPr lang="en-US" altLang="en-US">
              <a:latin typeface="Times New Roman" charset="0"/>
            </a:endParaRPr>
          </a:p>
        </p:txBody>
      </p:sp>
    </p:spTree>
    <p:extLst>
      <p:ext uri="{BB962C8B-B14F-4D97-AF65-F5344CB8AC3E}">
        <p14:creationId xmlns:p14="http://schemas.microsoft.com/office/powerpoint/2010/main" val="1600876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Customer logon</a:t>
            </a:r>
            <a:r>
              <a:rPr lang="en-IN" baseline="0" dirty="0"/>
              <a:t> to insurance company portal and can do one of the following </a:t>
            </a:r>
            <a:r>
              <a:rPr lang="mr-IN" baseline="0" dirty="0"/>
              <a:t>–</a:t>
            </a:r>
            <a:r>
              <a:rPr lang="en-IN" baseline="0" dirty="0"/>
              <a:t> </a:t>
            </a:r>
          </a:p>
          <a:p>
            <a:r>
              <a:rPr lang="en-IN" baseline="0" dirty="0"/>
              <a:t>Buy Policy</a:t>
            </a:r>
          </a:p>
          <a:p>
            <a:r>
              <a:rPr lang="en-IN" baseline="0" dirty="0"/>
              <a:t>Raise a Claim</a:t>
            </a:r>
          </a:p>
          <a:p>
            <a:r>
              <a:rPr lang="en-IN" baseline="0" dirty="0"/>
              <a:t>Support </a:t>
            </a:r>
            <a:r>
              <a:rPr lang="mr-IN" baseline="0" dirty="0"/>
              <a:t>–</a:t>
            </a:r>
            <a:r>
              <a:rPr lang="en-IN" baseline="0" dirty="0"/>
              <a:t> Change address, phone number </a:t>
            </a:r>
            <a:r>
              <a:rPr lang="en-IN" baseline="0" dirty="0" err="1"/>
              <a:t>etc</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5</a:t>
            </a:fld>
            <a:endParaRPr lang="en-IN"/>
          </a:p>
        </p:txBody>
      </p:sp>
    </p:spTree>
    <p:extLst>
      <p:ext uri="{BB962C8B-B14F-4D97-AF65-F5344CB8AC3E}">
        <p14:creationId xmlns:p14="http://schemas.microsoft.com/office/powerpoint/2010/main" val="1714921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medium.com</a:t>
            </a:r>
            <a:r>
              <a:rPr lang="en-US" dirty="0"/>
              <a:t>/nerd-for-tech/migrating-from-monolithic-architecture-to-microservices-hands-on-real-world-case-study-2aa81c579084#id_token=eyJhbGciOiJSUzI1NiIsImtpZCI6ImU0YWRmYjQzNmI5ZTE5N2UyZTExMDZhZjJjODQyMjg0ZTQ5ODZhZmYiLCJ0eXAiOiJKV1QifQ.eyJpc3MiOiJodHRwczovL2FjY291bnRzLmdvb2dsZS5jb20iLCJhenAiOiIyMTYyOTYwMzU4MzQtazFrNnFlMDYwczJ0cDJhMmphbTRsamRjbXMwMHN0dGcuYXBwcy5nb29nbGV1c2VyY29udGVudC5jb20iLCJhdWQiOiIyMTYyOTYwMzU4MzQtazFrNnFlMDYwczJ0cDJhMmphbTRsamRjbXMwMHN0dGcuYXBwcy5nb29nbGV1c2VyY29udGVudC5jb20iLCJzdWIiOiIxMDMxMTM3MjA1OTM2ODkzNzAwMTYiLCJlbWFpbCI6InNoYWxpbmkwNi5taXR0YWxAZ21haWwuY29tIiwiZW1haWxfdmVyaWZpZWQiOnRydWUsIm5iZiI6MTcwMTgzOTYzMiwibmFtZSI6IlNoYWxpbmkgTWl0dGFsIiwicGljdHVyZSI6Imh0dHBzOi8vbGgzLmdvb2dsZXVzZXJjb250ZW50LmNvbS9hL0FDZzhvY0phNS1hWU5vQUd5dWtiTEZfZU90cWlyOEtHR1FkMWVuMEgxM0FtQ0dYOU9mVT1zOTYtYyIsImdpdmVuX25hbWUiOiJTaGFsaW5pIiwiZmFtaWx5X25hbWUiOiJNaXR0YWwiLCJsb2NhbGUiOiJlbiIsImlhdCI6MTcwMTgzOTkzMiwiZXhwIjoxNzAxODQzNTMyLCJqdGkiOiI3ZmE4YTMxODRjZGVjNzU5OWE4OGZmY2NhYjAxZmYyZDExZDczNjEyIn0.VXDAfGhlwAWABqA5LaZeiUmBqrexTRR4C7IEpY2m1p6QOKafw_YmIqydmy9D7LrIkqqv8ivI2zWHCT5RhSo4U7-VbIt93Ui8wVKRVyR-xhe7hty1uX103Cc-OlWzNzdFOC1fd_GPgtz91OgtL4309kx63dj9-9Ni_lRIbigAubhXWGM5socyKhPF3dNhhhAdo6pE0FBqCfEZIj7LdSzZfTvVS0cOJkPLClctKpwHCsJKSoFxPj0uXo1b9R1OqaU-33ifd9CZ_EIJGd7B6PE5kJEX_g7hMzpG_2HfrljIUOI_1P56a8P4t3FsdZjYI0Ezb47CZ9ovFOpV9xS4_BgUMQ</a:t>
            </a:r>
          </a:p>
        </p:txBody>
      </p:sp>
      <p:sp>
        <p:nvSpPr>
          <p:cNvPr id="4" name="Slide Number Placeholder 3"/>
          <p:cNvSpPr>
            <a:spLocks noGrp="1"/>
          </p:cNvSpPr>
          <p:nvPr>
            <p:ph type="sldNum" sz="quarter" idx="5"/>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1170017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Pros</a:t>
            </a:r>
          </a:p>
          <a:p>
            <a:r>
              <a:rPr lang="en-US" sz="1200" b="0" i="0" kern="1200" dirty="0">
                <a:solidFill>
                  <a:schemeClr val="tx1"/>
                </a:solidFill>
                <a:effectLst/>
                <a:latin typeface="+mn-lt"/>
                <a:ea typeface="+mn-ea"/>
                <a:cs typeface="+mn-cs"/>
              </a:rPr>
              <a:t>Simple to develop - the goal of current development tools and IDEs is to support the development of monolithic applications</a:t>
            </a:r>
          </a:p>
          <a:p>
            <a:r>
              <a:rPr lang="en-US" sz="1200" b="0" i="0" kern="1200" dirty="0">
                <a:solidFill>
                  <a:schemeClr val="tx1"/>
                </a:solidFill>
                <a:effectLst/>
                <a:latin typeface="+mn-lt"/>
                <a:ea typeface="+mn-ea"/>
                <a:cs typeface="+mn-cs"/>
              </a:rPr>
              <a:t>Simple to deploy - you simply need to deploy the WAR file (or directory hierarchy) on the appropriate runtime</a:t>
            </a:r>
          </a:p>
          <a:p>
            <a:r>
              <a:rPr lang="en-US" sz="1200" b="0" i="0" kern="1200" dirty="0">
                <a:solidFill>
                  <a:schemeClr val="tx1"/>
                </a:solidFill>
                <a:effectLst/>
                <a:latin typeface="+mn-lt"/>
                <a:ea typeface="+mn-ea"/>
                <a:cs typeface="+mn-cs"/>
              </a:rPr>
              <a:t>Simple to scale - you can scale the application by running multiple copies of the application behind a load balancer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Cons</a:t>
            </a:r>
          </a:p>
          <a:p>
            <a:r>
              <a:rPr lang="en-US" sz="1200" b="0" i="0" kern="1200" dirty="0">
                <a:solidFill>
                  <a:schemeClr val="tx1"/>
                </a:solidFill>
                <a:effectLst/>
                <a:latin typeface="+mn-lt"/>
                <a:ea typeface="+mn-ea"/>
                <a:cs typeface="+mn-cs"/>
              </a:rPr>
              <a:t>However, once the application becomes large and the team grows in size, this approach has a number of drawbacks that become increasingly significant:</a:t>
            </a:r>
          </a:p>
          <a:p>
            <a:r>
              <a:rPr lang="en-US" sz="1200" b="0" i="0" kern="1200" dirty="0">
                <a:solidFill>
                  <a:schemeClr val="tx1"/>
                </a:solidFill>
                <a:effectLst/>
                <a:latin typeface="+mn-lt"/>
                <a:ea typeface="+mn-ea"/>
                <a:cs typeface="+mn-cs"/>
              </a:rPr>
              <a:t>The large monolithic code base intimidates developers, especially ones who are new to the team. The application can be difficult to understand and modify. As a result, development typically slows down. Also, because there are not hard module boundaries, modularity breaks down over time. Moreover, because it can be difficult to understand how to correctly implement a change the quality of the code declines over time. It’s a downwards spiral.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Overloaded IDE - the larger the code base the slower the IDE and the less productive developers are.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Overloaded web container - the larger the application the longer it takes to start up. This had have a huge impact on developer productivity because of time wasted waiting for the container to start. It also impacts deployment too.</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Continuous deployment is difficult - a large monolithic application is also an obstacle to frequent deployments. In order to update one component you have to redeploy the entire application. This will interrupt background tasks (e.g. Quartz jobs in a Java application), regardless of whether they are impacted by the change, and possibly cause problems. There is also the chance that components that haven’t been updated will fail to start correctly. As a result, the risk associated with redeployment increases, which discourages frequent updates. This is especially a problem for user interface developers, since they usually need to iterative rapidly and redeploy frequently.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Scaling the application can be difficult - a monolithic architecture is that it can only scale in one dimension. On the one hand, it can scale with an increasing transaction volume by running more copies of the application. Some clouds can even adjust the number of instances dynamically based on load. But on the other hand, this architecture can’t scale with an increasing data volume. Each copy of application instance will access all of the data, which makes caching less effective and increases memory consumption and I/O traffic. Also, different application components have different resource requirements - one might be CPU intensive while another might memory intensive. With a monolithic architecture we cannot scale each component independently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Obstacle to scaling development - A monolithic application is also an obstacle to scaling development. Once the application gets to a certain size its useful to divide up the engineering organization into teams that focus on specific functional areas. For example, we might want to have the UI team, accounting team, inventory team, etc. The trouble with a monolithic application is that it prevents the teams from working independently. The teams must coordinate their development efforts and redeployments. It is much more difficult for a team to make a change and update production.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Requires a long-term commitment to a technology stack - a monolithic architecture forces you to be married to the technology stack (and in some cases, to a particular version of that technology) you chose at the start of development . With a monolithic application, can be difficult to incrementally adopt a newer technology. For example, let’s imagine that you chose the JVM. You have some language choices since as well as Java you can use other JVM languages that inter-operate nicely with Java such as Groovy and Scala. But components written in non-JVM languages do not have a place within your monolithic architecture. Also, if your application uses a platform framework that subsequently becomes obsolete then it can be challenging to incrementally migrate the application to a newer and better framework. It’s possible that in order to adopt a newer platform framework you have to rewrite the entire application, which is a risky undertaking.</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21631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Define an architecture that structures the application as a set of loosely coupled, collaborating services. This approach corresponds to the Y-axis of the </a:t>
            </a:r>
            <a:r>
              <a:rPr lang="en-US" sz="1200" b="0" i="0" u="none" strike="noStrike" kern="1200" dirty="0">
                <a:solidFill>
                  <a:schemeClr val="tx1"/>
                </a:solidFill>
                <a:effectLst/>
                <a:latin typeface="+mn-lt"/>
                <a:ea typeface="+mn-ea"/>
                <a:cs typeface="+mn-cs"/>
                <a:hlinkClick r:id="rId3"/>
              </a:rPr>
              <a:t>Scale Cube</a:t>
            </a:r>
            <a:r>
              <a:rPr lang="en-US" sz="1200" b="0" i="0" kern="1200" dirty="0">
                <a:solidFill>
                  <a:schemeClr val="tx1"/>
                </a:solidFill>
                <a:effectLst/>
                <a:latin typeface="+mn-lt"/>
                <a:ea typeface="+mn-ea"/>
                <a:cs typeface="+mn-cs"/>
              </a:rPr>
              <a:t>. Each service is:</a:t>
            </a:r>
          </a:p>
          <a:p>
            <a:r>
              <a:rPr lang="en-US" sz="1200" b="0" i="0" kern="1200" dirty="0">
                <a:solidFill>
                  <a:schemeClr val="tx1"/>
                </a:solidFill>
                <a:effectLst/>
                <a:latin typeface="+mn-lt"/>
                <a:ea typeface="+mn-ea"/>
                <a:cs typeface="+mn-cs"/>
              </a:rPr>
              <a:t>Highly maintainable and testable - enables rapid and frequent development and deployment</a:t>
            </a:r>
          </a:p>
          <a:p>
            <a:r>
              <a:rPr lang="en-US" sz="1200" b="0" i="0" kern="1200" dirty="0">
                <a:solidFill>
                  <a:schemeClr val="tx1"/>
                </a:solidFill>
                <a:effectLst/>
                <a:latin typeface="+mn-lt"/>
                <a:ea typeface="+mn-ea"/>
                <a:cs typeface="+mn-cs"/>
              </a:rPr>
              <a:t>Loosely coupled with other services - enables a team to work independently the majority of time on their service(s) without being impacted by changes to other services and without affecting other services</a:t>
            </a:r>
          </a:p>
          <a:p>
            <a:r>
              <a:rPr lang="en-US" sz="1200" b="0" i="0" kern="1200" dirty="0">
                <a:solidFill>
                  <a:schemeClr val="tx1"/>
                </a:solidFill>
                <a:effectLst/>
                <a:latin typeface="+mn-lt"/>
                <a:ea typeface="+mn-ea"/>
                <a:cs typeface="+mn-cs"/>
              </a:rPr>
              <a:t>Independently deployable - enables a team to deploy their service without having to coordinate with other teams</a:t>
            </a:r>
          </a:p>
          <a:p>
            <a:r>
              <a:rPr lang="en-US" sz="1200" b="0" i="0" kern="1200" dirty="0">
                <a:solidFill>
                  <a:schemeClr val="tx1"/>
                </a:solidFill>
                <a:effectLst/>
                <a:latin typeface="+mn-lt"/>
                <a:ea typeface="+mn-ea"/>
                <a:cs typeface="+mn-cs"/>
              </a:rPr>
              <a:t>Capable of being developed by a small team - essential for high productivity by avoiding the high communication head of large teams</a:t>
            </a:r>
          </a:p>
          <a:p>
            <a:r>
              <a:rPr lang="en-US" sz="1200" b="0" i="0" kern="1200" dirty="0">
                <a:solidFill>
                  <a:schemeClr val="tx1"/>
                </a:solidFill>
                <a:effectLst/>
                <a:latin typeface="+mn-lt"/>
                <a:ea typeface="+mn-ea"/>
                <a:cs typeface="+mn-cs"/>
              </a:rPr>
              <a:t>Services communicate using either synchronous protocols such as HTTP/REST or asynchronous protocols such as AMQP. Services can be developed and deployed independently of one another. Each service has its </a:t>
            </a:r>
            <a:r>
              <a:rPr lang="en-US" sz="1200" b="0" i="0" u="none" strike="noStrike" kern="1200" dirty="0">
                <a:solidFill>
                  <a:schemeClr val="tx1"/>
                </a:solidFill>
                <a:effectLst/>
                <a:latin typeface="+mn-lt"/>
                <a:ea typeface="+mn-ea"/>
                <a:cs typeface="+mn-cs"/>
                <a:hlinkClick r:id="rId4"/>
              </a:rPr>
              <a:t>own database</a:t>
            </a:r>
            <a:r>
              <a:rPr lang="en-US" sz="1200" b="0" i="0" kern="1200" dirty="0">
                <a:solidFill>
                  <a:schemeClr val="tx1"/>
                </a:solidFill>
                <a:effectLst/>
                <a:latin typeface="+mn-lt"/>
                <a:ea typeface="+mn-ea"/>
                <a:cs typeface="+mn-cs"/>
              </a:rPr>
              <a:t> in order to be decoupled from other services. Data consistency between services is maintained using the </a:t>
            </a:r>
            <a:r>
              <a:rPr lang="en-US" sz="1200" b="0" i="0" u="none" strike="noStrike" kern="1200" dirty="0">
                <a:solidFill>
                  <a:schemeClr val="tx1"/>
                </a:solidFill>
                <a:effectLst/>
                <a:latin typeface="+mn-lt"/>
                <a:ea typeface="+mn-ea"/>
                <a:cs typeface="+mn-cs"/>
                <a:hlinkClick r:id="rId5"/>
              </a:rPr>
              <a:t>Saga pattern</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897737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Pros</a:t>
            </a:r>
          </a:p>
          <a:p>
            <a:r>
              <a:rPr lang="en-US" sz="1200" b="0" i="0" kern="1200" dirty="0">
                <a:solidFill>
                  <a:schemeClr val="tx1"/>
                </a:solidFill>
                <a:effectLst/>
                <a:latin typeface="+mn-lt"/>
                <a:ea typeface="+mn-ea"/>
                <a:cs typeface="+mn-cs"/>
              </a:rPr>
              <a:t>Enables the continuous delivery and deployment of large, complex applications.</a:t>
            </a:r>
          </a:p>
          <a:p>
            <a:pPr lvl="1"/>
            <a:r>
              <a:rPr lang="en-US" sz="1200" b="0" i="0" kern="1200" dirty="0">
                <a:solidFill>
                  <a:schemeClr val="tx1"/>
                </a:solidFill>
                <a:effectLst/>
                <a:latin typeface="+mn-lt"/>
                <a:ea typeface="+mn-ea"/>
                <a:cs typeface="+mn-cs"/>
              </a:rPr>
              <a:t>Improved maintainability - each service is relatively small and so is easier to understand and change</a:t>
            </a:r>
          </a:p>
          <a:p>
            <a:pPr lvl="1"/>
            <a:r>
              <a:rPr lang="en-US" sz="1200" b="0" i="0" kern="1200" dirty="0">
                <a:solidFill>
                  <a:schemeClr val="tx1"/>
                </a:solidFill>
                <a:effectLst/>
                <a:latin typeface="+mn-lt"/>
                <a:ea typeface="+mn-ea"/>
                <a:cs typeface="+mn-cs"/>
              </a:rPr>
              <a:t>Better testability - services are smaller and faster to test</a:t>
            </a:r>
          </a:p>
          <a:p>
            <a:pPr lvl="1"/>
            <a:r>
              <a:rPr lang="en-US" sz="1200" b="0" i="0" kern="1200" dirty="0">
                <a:solidFill>
                  <a:schemeClr val="tx1"/>
                </a:solidFill>
                <a:effectLst/>
                <a:latin typeface="+mn-lt"/>
                <a:ea typeface="+mn-ea"/>
                <a:cs typeface="+mn-cs"/>
              </a:rPr>
              <a:t>Better </a:t>
            </a:r>
            <a:r>
              <a:rPr lang="en-US" sz="1200" b="0" i="0" kern="1200" dirty="0" err="1">
                <a:solidFill>
                  <a:schemeClr val="tx1"/>
                </a:solidFill>
                <a:effectLst/>
                <a:latin typeface="+mn-lt"/>
                <a:ea typeface="+mn-ea"/>
                <a:cs typeface="+mn-cs"/>
              </a:rPr>
              <a:t>deployability</a:t>
            </a:r>
            <a:r>
              <a:rPr lang="en-US" sz="1200" b="0" i="0" kern="1200" dirty="0">
                <a:solidFill>
                  <a:schemeClr val="tx1"/>
                </a:solidFill>
                <a:effectLst/>
                <a:latin typeface="+mn-lt"/>
                <a:ea typeface="+mn-ea"/>
                <a:cs typeface="+mn-cs"/>
              </a:rPr>
              <a:t> - services can be deployed independently</a:t>
            </a:r>
          </a:p>
          <a:p>
            <a:pPr lvl="1"/>
            <a:r>
              <a:rPr lang="en-US" sz="1200" b="0" i="0" kern="1200" dirty="0">
                <a:solidFill>
                  <a:schemeClr val="tx1"/>
                </a:solidFill>
                <a:effectLst/>
                <a:latin typeface="+mn-lt"/>
                <a:ea typeface="+mn-ea"/>
                <a:cs typeface="+mn-cs"/>
              </a:rPr>
              <a:t>It enables you to organize the development effort around multiple, autonomous teams. Each (so called two pizza) team owns and is responsible for one or more services. Each team can develop, test, deploy and scale their services independently of all of the other teams.</a:t>
            </a:r>
          </a:p>
          <a:p>
            <a:r>
              <a:rPr lang="en-US" sz="1200" b="0" i="0" kern="1200" dirty="0">
                <a:solidFill>
                  <a:schemeClr val="tx1"/>
                </a:solidFill>
                <a:effectLst/>
                <a:latin typeface="+mn-lt"/>
                <a:ea typeface="+mn-ea"/>
                <a:cs typeface="+mn-cs"/>
              </a:rPr>
              <a:t>Each </a:t>
            </a:r>
            <a:r>
              <a:rPr lang="en-US" sz="1200" b="0" i="0" kern="1200" dirty="0" err="1">
                <a:solidFill>
                  <a:schemeClr val="tx1"/>
                </a:solidFill>
                <a:effectLst/>
                <a:latin typeface="+mn-lt"/>
                <a:ea typeface="+mn-ea"/>
                <a:cs typeface="+mn-cs"/>
              </a:rPr>
              <a:t>microservice</a:t>
            </a:r>
            <a:r>
              <a:rPr lang="en-US" sz="1200" b="0" i="0" kern="1200" dirty="0">
                <a:solidFill>
                  <a:schemeClr val="tx1"/>
                </a:solidFill>
                <a:effectLst/>
                <a:latin typeface="+mn-lt"/>
                <a:ea typeface="+mn-ea"/>
                <a:cs typeface="+mn-cs"/>
              </a:rPr>
              <a:t> is relatively small:</a:t>
            </a:r>
          </a:p>
          <a:p>
            <a:pPr lvl="1"/>
            <a:r>
              <a:rPr lang="en-US" sz="1200" b="0" i="0" kern="1200" dirty="0">
                <a:solidFill>
                  <a:schemeClr val="tx1"/>
                </a:solidFill>
                <a:effectLst/>
                <a:latin typeface="+mn-lt"/>
                <a:ea typeface="+mn-ea"/>
                <a:cs typeface="+mn-cs"/>
              </a:rPr>
              <a:t>Easier for a developer to understand</a:t>
            </a:r>
          </a:p>
          <a:p>
            <a:pPr lvl="1"/>
            <a:r>
              <a:rPr lang="en-US" sz="1200" b="0" i="0" kern="1200" dirty="0">
                <a:solidFill>
                  <a:schemeClr val="tx1"/>
                </a:solidFill>
                <a:effectLst/>
                <a:latin typeface="+mn-lt"/>
                <a:ea typeface="+mn-ea"/>
                <a:cs typeface="+mn-cs"/>
              </a:rPr>
              <a:t>The IDE is faster making developers more productive</a:t>
            </a:r>
          </a:p>
          <a:p>
            <a:pPr lvl="1"/>
            <a:r>
              <a:rPr lang="en-US" sz="1200" b="0" i="0" kern="1200" dirty="0">
                <a:solidFill>
                  <a:schemeClr val="tx1"/>
                </a:solidFill>
                <a:effectLst/>
                <a:latin typeface="+mn-lt"/>
                <a:ea typeface="+mn-ea"/>
                <a:cs typeface="+mn-cs"/>
              </a:rPr>
              <a:t>The application starts faster, which makes developers more productive, and speeds up deployments</a:t>
            </a:r>
          </a:p>
          <a:p>
            <a:r>
              <a:rPr lang="en-US" sz="1200" b="0" i="0" kern="1200" dirty="0">
                <a:solidFill>
                  <a:schemeClr val="tx1"/>
                </a:solidFill>
                <a:effectLst/>
                <a:latin typeface="+mn-lt"/>
                <a:ea typeface="+mn-ea"/>
                <a:cs typeface="+mn-cs"/>
              </a:rPr>
              <a:t>Improved fault isolation. For example, if there is a memory leak in one service then only that service will be affected. The other services will continue to handle requests. In comparison, one misbehaving component of a monolithic architecture can bring down the entire system.</a:t>
            </a:r>
          </a:p>
          <a:p>
            <a:r>
              <a:rPr lang="en-US" sz="1200" b="0" i="0" kern="1200" dirty="0">
                <a:solidFill>
                  <a:schemeClr val="tx1"/>
                </a:solidFill>
                <a:effectLst/>
                <a:latin typeface="+mn-lt"/>
                <a:ea typeface="+mn-ea"/>
                <a:cs typeface="+mn-cs"/>
              </a:rPr>
              <a:t>Eliminates any long-term commitment to a technology stack. When developing a new service you can pick a new technology stack. Similarly, when making major changes to an existing service you can rewrite it using a new technology stack.</a:t>
            </a:r>
          </a:p>
          <a:p>
            <a:endParaRPr lang="en-US" dirty="0"/>
          </a:p>
          <a:p>
            <a:endParaRPr lang="en-US" dirty="0"/>
          </a:p>
          <a:p>
            <a:r>
              <a:rPr lang="en-US" dirty="0"/>
              <a:t>Cons</a:t>
            </a:r>
          </a:p>
          <a:p>
            <a:r>
              <a:rPr lang="en-US" sz="1200" b="0" i="0" kern="1200" dirty="0">
                <a:solidFill>
                  <a:schemeClr val="tx1"/>
                </a:solidFill>
                <a:effectLst/>
                <a:latin typeface="+mn-lt"/>
                <a:ea typeface="+mn-ea"/>
                <a:cs typeface="+mn-cs"/>
              </a:rPr>
              <a:t>Developers must deal with the additional complexity of creating a distributed system:</a:t>
            </a:r>
          </a:p>
          <a:p>
            <a:pPr lvl="1"/>
            <a:r>
              <a:rPr lang="en-US" sz="1200" b="0" i="0" kern="1200" dirty="0">
                <a:solidFill>
                  <a:schemeClr val="tx1"/>
                </a:solidFill>
                <a:effectLst/>
                <a:latin typeface="+mn-lt"/>
                <a:ea typeface="+mn-ea"/>
                <a:cs typeface="+mn-cs"/>
              </a:rPr>
              <a:t>Developers must implement the inter-service communication mechanism and deal with partial failure</a:t>
            </a:r>
          </a:p>
          <a:p>
            <a:pPr lvl="1"/>
            <a:r>
              <a:rPr lang="en-US" sz="1200" b="0" i="0" kern="1200" dirty="0">
                <a:solidFill>
                  <a:schemeClr val="tx1"/>
                </a:solidFill>
                <a:effectLst/>
                <a:latin typeface="+mn-lt"/>
                <a:ea typeface="+mn-ea"/>
                <a:cs typeface="+mn-cs"/>
              </a:rPr>
              <a:t>Implementing requests that span multiple services is more difficult</a:t>
            </a:r>
          </a:p>
          <a:p>
            <a:pPr lvl="1"/>
            <a:r>
              <a:rPr lang="en-US" sz="1200" b="0" i="0" kern="1200" dirty="0">
                <a:solidFill>
                  <a:schemeClr val="tx1"/>
                </a:solidFill>
                <a:effectLst/>
                <a:latin typeface="+mn-lt"/>
                <a:ea typeface="+mn-ea"/>
                <a:cs typeface="+mn-cs"/>
              </a:rPr>
              <a:t>Testing the interactions between services is more difficult</a:t>
            </a:r>
          </a:p>
          <a:p>
            <a:pPr lvl="1"/>
            <a:r>
              <a:rPr lang="en-US" sz="1200" b="0" i="0" kern="1200" dirty="0">
                <a:solidFill>
                  <a:schemeClr val="tx1"/>
                </a:solidFill>
                <a:effectLst/>
                <a:latin typeface="+mn-lt"/>
                <a:ea typeface="+mn-ea"/>
                <a:cs typeface="+mn-cs"/>
              </a:rPr>
              <a:t>Implementing requests that span multiple services requires careful coordination between the teams</a:t>
            </a:r>
          </a:p>
          <a:p>
            <a:pPr lvl="1"/>
            <a:r>
              <a:rPr lang="en-US" sz="1200" b="0" i="0" kern="1200" dirty="0">
                <a:solidFill>
                  <a:schemeClr val="tx1"/>
                </a:solidFill>
                <a:effectLst/>
                <a:latin typeface="+mn-lt"/>
                <a:ea typeface="+mn-ea"/>
                <a:cs typeface="+mn-cs"/>
              </a:rPr>
              <a:t>Developer tools/IDEs are oriented on building monolithic applications and don’t provide explicit support for developing distributed applications.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complexity. In production, there is also the operational complexity of deploying and managing a system comprised of many different services.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Increased memory consumption. The </a:t>
            </a:r>
            <a:r>
              <a:rPr lang="en-US" sz="1200" b="0" i="0" kern="1200" dirty="0" err="1">
                <a:solidFill>
                  <a:schemeClr val="tx1"/>
                </a:solidFill>
                <a:effectLst/>
                <a:latin typeface="+mn-lt"/>
                <a:ea typeface="+mn-ea"/>
                <a:cs typeface="+mn-cs"/>
              </a:rPr>
              <a:t>microservice</a:t>
            </a:r>
            <a:r>
              <a:rPr lang="en-US" sz="1200" b="0" i="0" kern="1200" dirty="0">
                <a:solidFill>
                  <a:schemeClr val="tx1"/>
                </a:solidFill>
                <a:effectLst/>
                <a:latin typeface="+mn-lt"/>
                <a:ea typeface="+mn-ea"/>
                <a:cs typeface="+mn-cs"/>
              </a:rPr>
              <a:t> architecture replaces N monolithic application instances with </a:t>
            </a:r>
            <a:r>
              <a:rPr lang="en-US" sz="1200" b="0" i="0" kern="1200" dirty="0" err="1">
                <a:solidFill>
                  <a:schemeClr val="tx1"/>
                </a:solidFill>
                <a:effectLst/>
                <a:latin typeface="+mn-lt"/>
                <a:ea typeface="+mn-ea"/>
                <a:cs typeface="+mn-cs"/>
              </a:rPr>
              <a:t>NxM</a:t>
            </a:r>
            <a:r>
              <a:rPr lang="en-US" sz="1200" b="0" i="0" kern="1200" dirty="0">
                <a:solidFill>
                  <a:schemeClr val="tx1"/>
                </a:solidFill>
                <a:effectLst/>
                <a:latin typeface="+mn-lt"/>
                <a:ea typeface="+mn-ea"/>
                <a:cs typeface="+mn-cs"/>
              </a:rPr>
              <a:t> services instances. If each service runs in its own JVM (or equivalent), which is usually necessary to isolate the instances, then there is the overhead of M times as many JVM runtimes. Moreover, if each service runs on its own VM (e.g. EC2 instance), as is the case at Netflix, the overhead is even higher.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Handling transactions across </a:t>
            </a:r>
            <a:r>
              <a:rPr lang="en-US" sz="1200" dirty="0" err="1"/>
              <a:t>microservices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You can’t solely rely on layers of HTTP requests, because failures along the way result in partially applied transactions. The saga pattern can be used to solve the problem of transactions across services, and </a:t>
            </a:r>
            <a:r>
              <a:rPr lang="en-US" dirty="0" err="1"/>
              <a:t>Redis</a:t>
            </a:r>
            <a:r>
              <a:rPr lang="en-US" dirty="0"/>
              <a:t> Streams can be used to implement saga. The HTTP approach works and is widely used; however, an alternate method of communicating is available in which services write to and read from </a:t>
            </a:r>
            <a:r>
              <a:rPr lang="en-US" dirty="0" err="1"/>
              <a:t>loglike</a:t>
            </a:r>
            <a:r>
              <a:rPr lang="en-US" dirty="0"/>
              <a:t> structures (in this case, </a:t>
            </a:r>
            <a:r>
              <a:rPr lang="en-US" dirty="0" err="1"/>
              <a:t>Redis</a:t>
            </a:r>
            <a:r>
              <a:rPr lang="en-US" dirty="0"/>
              <a:t> Streams). This allows for a completely asynchronous pattern where every service announces events on its own stream and listens only to streams belonging to services it’s interested in. Bidirectional communication at that point is achieved by two services observing each other’s streams</a:t>
            </a:r>
          </a:p>
          <a:p>
            <a:endParaRPr lang="en-US" dirty="0"/>
          </a:p>
          <a:p>
            <a:r>
              <a:rPr lang="en-US" sz="1200" b="0" i="0" kern="1200" dirty="0">
                <a:solidFill>
                  <a:schemeClr val="tx1"/>
                </a:solidFill>
                <a:effectLst/>
                <a:latin typeface="+mn-lt"/>
                <a:ea typeface="+mn-ea"/>
                <a:cs typeface="+mn-cs"/>
              </a:rPr>
              <a:t>Expensive remote calls - (instead of in-process calls), coarser-grained remote APIs, and increased complexity when redistributing responsibilities between components.</a:t>
            </a:r>
          </a:p>
          <a:p>
            <a:endParaRPr lang="en-US" sz="1200" b="0" i="0" kern="1200" dirty="0">
              <a:solidFill>
                <a:schemeClr val="tx1"/>
              </a:solidFill>
              <a:effectLst/>
              <a:latin typeface="+mn-lt"/>
              <a:ea typeface="+mn-ea"/>
              <a:cs typeface="+mn-cs"/>
            </a:endParaRPr>
          </a:p>
          <a:p>
            <a:r>
              <a:rPr lang="en-US" sz="1200" dirty="0"/>
              <a:t>Testing can be complicated- </a:t>
            </a:r>
            <a:r>
              <a:rPr lang="en-US" sz="1200" b="0" i="0" kern="1200" dirty="0">
                <a:solidFill>
                  <a:schemeClr val="tx1"/>
                </a:solidFill>
                <a:effectLst/>
                <a:latin typeface="+mn-lt"/>
                <a:ea typeface="+mn-ea"/>
                <a:cs typeface="+mn-cs"/>
              </a:rPr>
              <a:t>Due to distributed deployment, </a:t>
            </a:r>
          </a:p>
          <a:p>
            <a:r>
              <a:rPr lang="en-US" sz="1200" b="0" i="0" kern="1200" dirty="0">
                <a:solidFill>
                  <a:schemeClr val="tx1"/>
                </a:solidFill>
                <a:effectLst/>
                <a:latin typeface="+mn-lt"/>
                <a:ea typeface="+mn-ea"/>
                <a:cs typeface="+mn-cs"/>
              </a:rPr>
              <a:t>The architecture brings additional complexity as the developers have to mitigate fault tolerance, network latency, and deal with a variety of message formats as well as load balancing</a:t>
            </a:r>
          </a:p>
          <a:p>
            <a:r>
              <a:rPr lang="en-US" sz="1200" b="0" i="0" kern="1200" dirty="0">
                <a:solidFill>
                  <a:schemeClr val="tx1"/>
                </a:solidFill>
                <a:effectLst/>
                <a:latin typeface="+mn-lt"/>
                <a:ea typeface="+mn-ea"/>
                <a:cs typeface="+mn-cs"/>
              </a:rPr>
              <a:t>Being a distributed system, it can result in duplication of effort</a:t>
            </a:r>
          </a:p>
          <a:p>
            <a:endParaRPr lang="en-US" dirty="0"/>
          </a:p>
          <a:p>
            <a:endParaRPr lang="en-US" dirty="0">
              <a:hlinkClick r:id="rId3"/>
            </a:endParaRPr>
          </a:p>
          <a:p>
            <a:r>
              <a:rPr lang="en-US" dirty="0">
                <a:hlinkClick r:id="rId3"/>
              </a:rPr>
              <a:t>https://www.theguardian.com/technology/2018/apr/24/the-two-pizza-rule-and-the-secret-of-amazons-success</a:t>
            </a:r>
            <a:endParaRPr lang="en-US" dirty="0"/>
          </a:p>
          <a:p>
            <a:endParaRPr lang="en-US" dirty="0"/>
          </a:p>
          <a:p>
            <a:r>
              <a:rPr lang="en-US" dirty="0">
                <a:hlinkClick r:id="rId4"/>
              </a:rPr>
              <a:t>http://blog.idonethis.com/two-pizza-team/</a:t>
            </a:r>
            <a:endParaRPr lang="en-US" dirty="0"/>
          </a:p>
          <a:p>
            <a:endParaRPr lang="en-US" dirty="0"/>
          </a:p>
          <a:p>
            <a:r>
              <a:rPr lang="en-US" dirty="0"/>
              <a:t>Database </a:t>
            </a:r>
            <a:r>
              <a:rPr lang="en-US" dirty="0" err="1"/>
              <a:t>sharding</a:t>
            </a:r>
            <a:endParaRPr lang="en-US" dirty="0"/>
          </a:p>
          <a:p>
            <a:r>
              <a:rPr lang="en-US" dirty="0"/>
              <a:t>Sticky</a:t>
            </a:r>
            <a:r>
              <a:rPr lang="en-US" baseline="0" dirty="0"/>
              <a:t> server</a:t>
            </a:r>
          </a:p>
          <a:p>
            <a:endParaRPr lang="en-US" baseline="0" dirty="0"/>
          </a:p>
          <a:p>
            <a:r>
              <a:rPr lang="en-US" dirty="0">
                <a:hlinkClick r:id="rId5"/>
              </a:rPr>
              <a:t>https://smartbear.com/solutions/microservices/</a:t>
            </a:r>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1167710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spTree>
    <p:extLst>
      <p:ext uri="{BB962C8B-B14F-4D97-AF65-F5344CB8AC3E}">
        <p14:creationId xmlns:p14="http://schemas.microsoft.com/office/powerpoint/2010/main" val="788094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ext Slide">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pPr algn="ctr" eaLnBrk="1" hangingPunct="1"/>
            <a:fld id="{FD790A4E-2EED-164B-A373-E9BCE305BB4C}" type="slidenum">
              <a:rPr lang="en-IN" altLang="en-US" sz="1200">
                <a:solidFill>
                  <a:schemeClr val="bg1"/>
                </a:solidFill>
                <a:latin typeface="Tahoma" charset="0"/>
                <a:ea typeface="Tahoma" charset="0"/>
                <a:cs typeface="Tahoma" charset="0"/>
              </a:rPr>
              <a:pPr algn="ctr" eaLnBrk="1" hangingPunct="1"/>
              <a:t>‹#›</a:t>
            </a:fld>
            <a:endParaRPr lang="en-IN" altLang="en-US" sz="1200">
              <a:solidFill>
                <a:schemeClr val="bg1"/>
              </a:solidFill>
              <a:latin typeface="Tahoma" charset="0"/>
              <a:ea typeface="Tahoma" charset="0"/>
              <a:cs typeface="Tahoma" charset="0"/>
            </a:endParaRPr>
          </a:p>
        </p:txBody>
      </p:sp>
      <p:sp>
        <p:nvSpPr>
          <p:cNvPr id="2" name="Title 1"/>
          <p:cNvSpPr>
            <a:spLocks noGrp="1"/>
          </p:cNvSpPr>
          <p:nvPr>
            <p:ph type="title"/>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360000" y="900000"/>
            <a:ext cx="8640000" cy="5265056"/>
          </a:xfrm>
        </p:spPr>
        <p:txBody>
          <a:bodyPr/>
          <a:lstStyle>
            <a:lvl1pPr marL="0" indent="0">
              <a:buNone/>
              <a:defRPr sz="1800"/>
            </a:lvl1pPr>
            <a:lvl2pPr>
              <a:defRPr sz="1800"/>
            </a:lvl2pPr>
            <a:lvl3pPr>
              <a:defRPr sz="1600"/>
            </a:lvl3pPr>
            <a:lvl4pPr>
              <a:defRPr sz="1400"/>
            </a:lvl4pPr>
          </a:lstStyle>
          <a:p>
            <a:pPr lvl="0"/>
            <a:r>
              <a:rPr lang="en-US"/>
              <a:t>Click to edit Master text styles</a:t>
            </a:r>
          </a:p>
        </p:txBody>
      </p:sp>
    </p:spTree>
    <p:extLst>
      <p:ext uri="{BB962C8B-B14F-4D97-AF65-F5344CB8AC3E}">
        <p14:creationId xmlns:p14="http://schemas.microsoft.com/office/powerpoint/2010/main" val="15147516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8888/config-server-client/prod"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888/config-server-client/prod"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hyperlink" Target="http://localhost:8888/accounts/defaul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8080/msg"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8080/msg"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file:///Users/Shalini/Desktop/SynechronMSAug2024Workshop/config"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lolcahost:8888/accounts/prod"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hyperlink" Target="http://localhost:8080/actuator/refresh" TargetMode="External"/><Relationship Id="rId4" Type="http://schemas.openxmlformats.org/officeDocument/2006/relationships/hyperlink" Target="http://localhost:8888/contact"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localhost:8080/msg"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hyperlink" Target="http://localhost:8080/actuator/refresh"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console.hookdeck.com/"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mailto:ec2-user@3.82.117.12" TargetMode="External"/><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hyperlink" Target="http://ec2-3-82-117-12.compute-1.amazonaws.com:8888/config-server-client/production"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hyperlink" Target="http://localhost:8888/actuator/health" TargetMode="External"/><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tif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Microservice – 01</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a:t>Shalini</a:t>
            </a:r>
            <a:r>
              <a:rPr lang="en-US" sz="2800" b="1" dirty="0"/>
              <a:t> Mittal</a:t>
            </a:r>
          </a:p>
          <a:p>
            <a:r>
              <a:rPr lang="en-US" sz="2800" b="1" dirty="0"/>
              <a:t>Corporate Trainer</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When to use the </a:t>
            </a:r>
            <a:r>
              <a:rPr lang="en-US" sz="2200" dirty="0" err="1"/>
              <a:t>microservice</a:t>
            </a:r>
            <a:r>
              <a:rPr lang="en-US" sz="2200" dirty="0"/>
              <a:t> architecture?</a:t>
            </a:r>
          </a:p>
          <a:p>
            <a:pPr marL="285750" indent="-285750">
              <a:buFont typeface="Arial" charset="0"/>
              <a:buChar char="•"/>
            </a:pPr>
            <a:r>
              <a:rPr lang="en-US" sz="2200" dirty="0"/>
              <a:t>How to decompose the application into services?</a:t>
            </a:r>
          </a:p>
          <a:p>
            <a:pPr marL="285750" indent="-285750">
              <a:buFont typeface="Arial" charset="0"/>
              <a:buChar char="•"/>
            </a:pPr>
            <a:r>
              <a:rPr lang="en-US" sz="2200" dirty="0"/>
              <a:t>How to maintain data consistency?</a:t>
            </a:r>
          </a:p>
          <a:p>
            <a:pPr marL="285750" indent="-285750">
              <a:buFont typeface="Arial" charset="0"/>
              <a:buChar char="•"/>
            </a:pPr>
            <a:r>
              <a:rPr lang="en-US" sz="2200" dirty="0"/>
              <a:t>How to implement queries?</a:t>
            </a:r>
          </a:p>
          <a:p>
            <a:pPr marL="285750" indent="-285750">
              <a:buFont typeface="Arial" charset="0"/>
              <a:buChar char="•"/>
            </a:pPr>
            <a:endParaRPr lang="en-US" sz="2200" dirty="0"/>
          </a:p>
          <a:p>
            <a:endParaRPr lang="en-US" sz="2200" dirty="0"/>
          </a:p>
        </p:txBody>
      </p:sp>
    </p:spTree>
    <p:extLst>
      <p:ext uri="{BB962C8B-B14F-4D97-AF65-F5344CB8AC3E}">
        <p14:creationId xmlns:p14="http://schemas.microsoft.com/office/powerpoint/2010/main" val="3125225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Use?</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400" dirty="0"/>
              <a:t>The code base is (or will be) large. </a:t>
            </a:r>
          </a:p>
          <a:p>
            <a:pPr marL="285750" indent="-285750">
              <a:buFont typeface="Arial" charset="0"/>
              <a:buChar char="•"/>
            </a:pPr>
            <a:r>
              <a:rPr lang="en-US" sz="2400" dirty="0"/>
              <a:t>You have an adequate staff to split into teams devoted to particular services</a:t>
            </a:r>
          </a:p>
          <a:p>
            <a:pPr marL="285750" indent="-285750">
              <a:buFont typeface="Arial" charset="0"/>
              <a:buChar char="•"/>
            </a:pPr>
            <a:r>
              <a:rPr lang="en-US" sz="2400" dirty="0"/>
              <a:t>The operational team is ready and willing to support the many services in the architecture</a:t>
            </a:r>
          </a:p>
          <a:p>
            <a:pPr marL="285750" indent="-285750">
              <a:buFont typeface="Arial" charset="0"/>
              <a:buChar char="•"/>
            </a:pPr>
            <a:r>
              <a:rPr lang="en-US" sz="2400" dirty="0"/>
              <a:t>The underlying business processes are well defined</a:t>
            </a:r>
            <a:endParaRPr lang="en-US" sz="2200" dirty="0"/>
          </a:p>
          <a:p>
            <a:pPr marL="285750" indent="-285750">
              <a:buFont typeface="Arial" charset="0"/>
              <a:buChar char="•"/>
            </a:pPr>
            <a:endParaRPr lang="en-US" sz="2200" dirty="0"/>
          </a:p>
        </p:txBody>
      </p:sp>
      <p:sp>
        <p:nvSpPr>
          <p:cNvPr id="4" name="Rectangle 3">
            <a:extLst>
              <a:ext uri="{FF2B5EF4-FFF2-40B4-BE49-F238E27FC236}">
                <a16:creationId xmlns:a16="http://schemas.microsoft.com/office/drawing/2014/main" id="{8FB527B1-3DAB-104B-9285-355F5A9A3702}"/>
              </a:ext>
            </a:extLst>
          </p:cNvPr>
          <p:cNvSpPr/>
          <p:nvPr/>
        </p:nvSpPr>
        <p:spPr>
          <a:xfrm>
            <a:off x="685800" y="3962400"/>
            <a:ext cx="8001000" cy="646331"/>
          </a:xfrm>
          <a:prstGeom prst="rect">
            <a:avLst/>
          </a:prstGeom>
        </p:spPr>
        <p:txBody>
          <a:bodyPr wrap="square">
            <a:spAutoFit/>
          </a:bodyPr>
          <a:lstStyle/>
          <a:p>
            <a:r>
              <a:rPr lang="en-US" dirty="0"/>
              <a:t>https://</a:t>
            </a:r>
            <a:r>
              <a:rPr lang="en-US" dirty="0" err="1"/>
              <a:t>containerjournal.com</a:t>
            </a:r>
            <a:r>
              <a:rPr lang="en-US" dirty="0"/>
              <a:t>/topics/container-ecosystems/when-to-use-and-not-to-use-microservices/</a:t>
            </a:r>
          </a:p>
        </p:txBody>
      </p:sp>
      <p:sp>
        <p:nvSpPr>
          <p:cNvPr id="5" name="Rectangle 4">
            <a:extLst>
              <a:ext uri="{FF2B5EF4-FFF2-40B4-BE49-F238E27FC236}">
                <a16:creationId xmlns:a16="http://schemas.microsoft.com/office/drawing/2014/main" id="{68C12E59-17C5-A44B-8917-8E8249337A9F}"/>
              </a:ext>
            </a:extLst>
          </p:cNvPr>
          <p:cNvSpPr/>
          <p:nvPr/>
        </p:nvSpPr>
        <p:spPr>
          <a:xfrm>
            <a:off x="2057400" y="5243899"/>
            <a:ext cx="4029949" cy="369332"/>
          </a:xfrm>
          <a:prstGeom prst="rect">
            <a:avLst/>
          </a:prstGeom>
        </p:spPr>
        <p:txBody>
          <a:bodyPr wrap="none">
            <a:spAutoFit/>
          </a:bodyPr>
          <a:lstStyle/>
          <a:p>
            <a:r>
              <a:rPr lang="en-US" dirty="0"/>
              <a:t>https://</a:t>
            </a:r>
            <a:r>
              <a:rPr lang="en-US" dirty="0" err="1"/>
              <a:t>martinfowler.com</a:t>
            </a:r>
            <a:r>
              <a:rPr lang="en-US" dirty="0"/>
              <a:t>/microservices/</a:t>
            </a:r>
          </a:p>
        </p:txBody>
      </p:sp>
    </p:spTree>
    <p:extLst>
      <p:ext uri="{BB962C8B-B14F-4D97-AF65-F5344CB8AC3E}">
        <p14:creationId xmlns:p14="http://schemas.microsoft.com/office/powerpoint/2010/main" val="754713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Uses</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lgn="just">
              <a:buFont typeface="Arial" charset="0"/>
              <a:buChar char="•"/>
            </a:pPr>
            <a:r>
              <a:rPr lang="en-US" sz="2200" dirty="0"/>
              <a:t>Netflix, Amazon and eBay evolved from monolithic to a </a:t>
            </a:r>
            <a:r>
              <a:rPr lang="en-US" sz="2200" dirty="0" err="1"/>
              <a:t>microservice</a:t>
            </a:r>
            <a:r>
              <a:rPr lang="en-US" sz="2200" dirty="0"/>
              <a:t> architecture.</a:t>
            </a:r>
          </a:p>
          <a:p>
            <a:pPr marL="285750" indent="-285750" algn="just">
              <a:buFont typeface="Arial" charset="0"/>
              <a:buChar char="•"/>
            </a:pPr>
            <a:r>
              <a:rPr lang="en-US" sz="2200" dirty="0"/>
              <a:t>Netflix, popular video streaming service has a large scale, service-oriented architecture. They handle over a billion calls per day to their video streaming API from over 800 different kinds of devices. Each API call fans out to an average of six calls to backend services.</a:t>
            </a:r>
          </a:p>
          <a:p>
            <a:pPr marL="285750" indent="-285750" algn="just">
              <a:buFont typeface="Arial" charset="0"/>
              <a:buChar char="•"/>
            </a:pPr>
            <a:r>
              <a:rPr lang="en-US" sz="2200" dirty="0"/>
              <a:t>Amazon.com migrated to a service-oriented architecture consisting of hundreds of backend services. Several applications call these services including the applications that implement the Amazon.com website and the web service API. </a:t>
            </a:r>
          </a:p>
          <a:p>
            <a:pPr marL="285750" indent="-285750" algn="just">
              <a:buFont typeface="Arial" charset="0"/>
              <a:buChar char="•"/>
            </a:pPr>
            <a:r>
              <a:rPr lang="en-US" sz="2200" dirty="0"/>
              <a:t>The Amazon.com website application calls 100-150 services to get the data that used to build a web page.</a:t>
            </a:r>
          </a:p>
          <a:p>
            <a:pPr marL="285750" indent="-285750" algn="just">
              <a:buFont typeface="Arial" charset="0"/>
              <a:buChar char="•"/>
            </a:pPr>
            <a:r>
              <a:rPr lang="en-US" sz="2200" dirty="0"/>
              <a:t>ebay.com evolved from a monolithic to a service-oriented architecture. </a:t>
            </a:r>
          </a:p>
          <a:p>
            <a:pPr marL="285750" indent="-285750" algn="just">
              <a:buFont typeface="Arial" charset="0"/>
              <a:buChar char="•"/>
            </a:pPr>
            <a:r>
              <a:rPr lang="en-US" sz="2200" dirty="0"/>
              <a:t>The application tier consists of multiple independent applications. </a:t>
            </a:r>
          </a:p>
        </p:txBody>
      </p:sp>
    </p:spTree>
    <p:extLst>
      <p:ext uri="{BB962C8B-B14F-4D97-AF65-F5344CB8AC3E}">
        <p14:creationId xmlns:p14="http://schemas.microsoft.com/office/powerpoint/2010/main" val="3072836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US" sz="2800" dirty="0"/>
              <a:t>Important Spring Cloud Modules</a:t>
            </a:r>
          </a:p>
        </p:txBody>
      </p:sp>
      <p:sp>
        <p:nvSpPr>
          <p:cNvPr id="45058" name="Content Placeholder 2"/>
          <p:cNvSpPr>
            <a:spLocks noGrp="1"/>
          </p:cNvSpPr>
          <p:nvPr>
            <p:ph idx="1"/>
          </p:nvPr>
        </p:nvSpPr>
        <p:spPr>
          <a:xfrm>
            <a:off x="360363" y="685800"/>
            <a:ext cx="8250237" cy="5562600"/>
          </a:xfrm>
        </p:spPr>
        <p:txBody>
          <a:bodyPr/>
          <a:lstStyle/>
          <a:p>
            <a:pPr marL="342900" indent="-342900">
              <a:buFont typeface="Arial" charset="0"/>
              <a:buChar char="•"/>
            </a:pPr>
            <a:r>
              <a:rPr lang="en-US" altLang="en-US" sz="2200" dirty="0"/>
              <a:t>Dynamic Scale Up and Down. Using a combination of</a:t>
            </a:r>
          </a:p>
          <a:p>
            <a:pPr marL="1085850" lvl="1" indent="-342900">
              <a:buFont typeface="Arial" charset="0"/>
              <a:buChar char="•"/>
            </a:pPr>
            <a:r>
              <a:rPr lang="en-US" altLang="en-US" sz="2200" dirty="0"/>
              <a:t>Naming Server (Eureka) - for registering all </a:t>
            </a:r>
            <a:r>
              <a:rPr lang="en-US" altLang="en-US" sz="2200" dirty="0" err="1"/>
              <a:t>microservices</a:t>
            </a:r>
            <a:r>
              <a:rPr lang="en-US" altLang="en-US" sz="2200" dirty="0"/>
              <a:t>.</a:t>
            </a:r>
          </a:p>
          <a:p>
            <a:pPr marL="1085850" lvl="1" indent="-342900">
              <a:buFont typeface="Arial" charset="0"/>
              <a:buChar char="•"/>
            </a:pPr>
            <a:r>
              <a:rPr lang="en-US" altLang="en-US" sz="2200" dirty="0"/>
              <a:t>Ribbon (Client Side Load Balancing)</a:t>
            </a:r>
          </a:p>
          <a:p>
            <a:pPr marL="1085850" lvl="1" indent="-342900">
              <a:buFont typeface="Arial" charset="0"/>
              <a:buChar char="•"/>
            </a:pPr>
            <a:r>
              <a:rPr lang="en-US" altLang="en-US" sz="2200" dirty="0"/>
              <a:t>Feign (Easier REST Clients)</a:t>
            </a:r>
          </a:p>
          <a:p>
            <a:pPr marL="342900" indent="-342900">
              <a:buFont typeface="Arial" charset="0"/>
              <a:buChar char="•"/>
            </a:pPr>
            <a:r>
              <a:rPr lang="en-US" altLang="en-US" sz="2200" dirty="0"/>
              <a:t>Visibility and Monitoring with</a:t>
            </a:r>
          </a:p>
          <a:p>
            <a:pPr marL="1085850" lvl="1" indent="-342900">
              <a:buFont typeface="Arial" charset="0"/>
              <a:buChar char="•"/>
            </a:pPr>
            <a:r>
              <a:rPr lang="en-US" altLang="en-US" sz="2200" dirty="0" err="1"/>
              <a:t>Zipkin</a:t>
            </a:r>
            <a:r>
              <a:rPr lang="en-US" altLang="en-US" sz="2200" dirty="0"/>
              <a:t> Distributed Tracing</a:t>
            </a:r>
          </a:p>
          <a:p>
            <a:pPr marL="1085850" lvl="1" indent="-342900">
              <a:buFont typeface="Arial" charset="0"/>
              <a:buChar char="•"/>
            </a:pPr>
            <a:r>
              <a:rPr lang="en-US" altLang="en-US" sz="2200" dirty="0"/>
              <a:t>Netflix API Gateway [ ZUUL OR Spring </a:t>
            </a:r>
            <a:r>
              <a:rPr lang="en-US" altLang="en-US" sz="2200"/>
              <a:t>Cloud gateway]</a:t>
            </a:r>
            <a:endParaRPr lang="en-US" altLang="en-US" sz="2200" dirty="0"/>
          </a:p>
          <a:p>
            <a:pPr marL="342900" indent="-342900">
              <a:buFont typeface="Arial" charset="0"/>
              <a:buChar char="•"/>
            </a:pPr>
            <a:r>
              <a:rPr lang="en-US" altLang="en-US" sz="2200" dirty="0"/>
              <a:t>Configuration Management with</a:t>
            </a:r>
          </a:p>
          <a:p>
            <a:pPr marL="1085850" lvl="1" indent="-342900">
              <a:buFont typeface="Arial" charset="0"/>
              <a:buChar char="•"/>
            </a:pPr>
            <a:r>
              <a:rPr lang="en-US" altLang="en-US" sz="2200" dirty="0"/>
              <a:t>Spring Cloud </a:t>
            </a:r>
            <a:r>
              <a:rPr lang="en-US" altLang="en-US" sz="2200" dirty="0" err="1"/>
              <a:t>Config</a:t>
            </a:r>
            <a:r>
              <a:rPr lang="en-US" altLang="en-US" sz="2200" dirty="0"/>
              <a:t> Server</a:t>
            </a:r>
          </a:p>
          <a:p>
            <a:pPr marL="342900" indent="-342900">
              <a:buFont typeface="Arial" charset="0"/>
              <a:buChar char="•"/>
            </a:pPr>
            <a:r>
              <a:rPr lang="en-US" altLang="en-US" sz="2200" dirty="0"/>
              <a:t>Fault Tolerance with</a:t>
            </a:r>
          </a:p>
          <a:p>
            <a:pPr marL="1085850" lvl="1" indent="-342900">
              <a:buFont typeface="Arial" charset="0"/>
              <a:buChar char="•"/>
            </a:pPr>
            <a:r>
              <a:rPr lang="en-US" altLang="en-US" sz="2200" dirty="0" err="1"/>
              <a:t>Hystrix</a:t>
            </a:r>
            <a:endParaRPr lang="en-US" altLang="en-US" sz="2200" dirty="0"/>
          </a:p>
          <a:p>
            <a:pPr marL="1085850" lvl="1" indent="-342900">
              <a:buFont typeface="Arial" charset="0"/>
              <a:buChar char="•"/>
            </a:pPr>
            <a:r>
              <a:rPr lang="en-US" altLang="en-US" sz="2200" dirty="0"/>
              <a:t>Resilience4J</a:t>
            </a:r>
          </a:p>
          <a:p>
            <a:pPr marL="342900" indent="-342900">
              <a:buFont typeface="Arial" charset="0"/>
              <a:buChar char="•"/>
            </a:pPr>
            <a:endParaRPr lang="en-US" altLang="en-US" sz="2200" dirty="0"/>
          </a:p>
        </p:txBody>
      </p:sp>
    </p:spTree>
    <p:extLst>
      <p:ext uri="{BB962C8B-B14F-4D97-AF65-F5344CB8AC3E}">
        <p14:creationId xmlns:p14="http://schemas.microsoft.com/office/powerpoint/2010/main" val="550061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Cloud Config </a:t>
            </a:r>
            <a:endParaRPr lang="en-IN" b="1" dirty="0"/>
          </a:p>
        </p:txBody>
      </p:sp>
    </p:spTree>
    <p:extLst>
      <p:ext uri="{BB962C8B-B14F-4D97-AF65-F5344CB8AC3E}">
        <p14:creationId xmlns:p14="http://schemas.microsoft.com/office/powerpoint/2010/main" val="1616624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5B8AC1F-682D-DC3D-D519-8CFD9F19E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6888"/>
            <a:ext cx="9144000" cy="58642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E81EEBAB-3F61-9000-FFD1-EFA76605A3E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72691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Cloud Config</a:t>
            </a:r>
          </a:p>
        </p:txBody>
      </p:sp>
      <p:sp>
        <p:nvSpPr>
          <p:cNvPr id="43010" name="Content Placeholder 2"/>
          <p:cNvSpPr>
            <a:spLocks noGrp="1"/>
          </p:cNvSpPr>
          <p:nvPr>
            <p:ph idx="1"/>
          </p:nvPr>
        </p:nvSpPr>
        <p:spPr>
          <a:xfrm>
            <a:off x="360363" y="732472"/>
            <a:ext cx="8820150" cy="5896928"/>
          </a:xfrm>
        </p:spPr>
        <p:txBody>
          <a:bodyPr>
            <a:noAutofit/>
          </a:bodyPr>
          <a:lstStyle/>
          <a:p>
            <a:pPr marL="342900" indent="-342900">
              <a:buFont typeface="Arial" charset="0"/>
              <a:buChar char="•"/>
            </a:pPr>
            <a:r>
              <a:rPr lang="en-US" altLang="en-US" sz="2200" dirty="0"/>
              <a:t>A configuration is anything that varies between multiple environments, like the DEV, TEST, UAT, and PROD environments. This includes your database credentials, external API URLs, and app-specific configurations.</a:t>
            </a:r>
          </a:p>
          <a:p>
            <a:r>
              <a:rPr lang="en-US" altLang="en-US" sz="2200" dirty="0"/>
              <a:t>Spring Cloud Config</a:t>
            </a:r>
          </a:p>
          <a:p>
            <a:pPr marL="342900" indent="-342900">
              <a:buFont typeface="Arial" charset="0"/>
              <a:buChar char="•"/>
            </a:pPr>
            <a:r>
              <a:rPr lang="en-US" altLang="en-US" sz="2200" dirty="0"/>
              <a:t>Spring Cloud Config enables you to externalize the configurations of your application in a distributed ecosystem. </a:t>
            </a:r>
          </a:p>
          <a:p>
            <a:pPr marL="342900" indent="-342900">
              <a:buFont typeface="Arial" charset="0"/>
              <a:buChar char="•"/>
            </a:pPr>
            <a:r>
              <a:rPr lang="en-US" altLang="en-US" sz="2200" dirty="0"/>
              <a:t>It has server and client modules. </a:t>
            </a:r>
          </a:p>
          <a:p>
            <a:pPr marL="342900" indent="-342900">
              <a:buFont typeface="Arial" charset="0"/>
              <a:buChar char="•"/>
            </a:pPr>
            <a:r>
              <a:rPr lang="en-US" altLang="en-US" sz="2200" dirty="0"/>
              <a:t>With the Config server, you have a central place to manage all your application configurations across multiple environments.</a:t>
            </a:r>
          </a:p>
          <a:p>
            <a:pPr marL="342900" indent="-342900">
              <a:buFont typeface="Arial" charset="0"/>
              <a:buChar char="•"/>
            </a:pPr>
            <a:r>
              <a:rPr lang="en-US" altLang="en-US" sz="2200" dirty="0"/>
              <a:t>Spring cloud config supports file systems, git, AWS </a:t>
            </a:r>
            <a:r>
              <a:rPr lang="en-US" altLang="en-US" sz="2200" dirty="0" err="1"/>
              <a:t>CodeCommit</a:t>
            </a:r>
            <a:r>
              <a:rPr lang="en-US" altLang="en-US" sz="2200" dirty="0"/>
              <a:t>, and Google Cloud Store</a:t>
            </a:r>
          </a:p>
          <a:p>
            <a:pPr marL="342900" indent="-342900">
              <a:buFont typeface="Arial" charset="0"/>
              <a:buChar char="•"/>
            </a:pPr>
            <a:r>
              <a:rPr lang="en-US" altLang="en-US" sz="2200" dirty="0"/>
              <a:t>Spring Cloud Config server also supports Vault</a:t>
            </a:r>
          </a:p>
          <a:p>
            <a:pPr marL="342900" indent="-342900">
              <a:buFont typeface="Arial" charset="0"/>
              <a:buChar char="•"/>
            </a:pPr>
            <a:r>
              <a:rPr lang="en-US" altLang="en-US" sz="2200" dirty="0"/>
              <a:t>Spring Cloud Config also supports JDBC compatible database, Subversion, </a:t>
            </a:r>
            <a:r>
              <a:rPr lang="en-US" altLang="en-US" sz="2200" dirty="0" err="1"/>
              <a:t>Hashicorp</a:t>
            </a:r>
            <a:r>
              <a:rPr lang="en-US" altLang="en-US" sz="2200" dirty="0"/>
              <a:t> Vault, </a:t>
            </a:r>
            <a:r>
              <a:rPr lang="en-US" altLang="en-US" sz="2200" dirty="0" err="1"/>
              <a:t>Credhub</a:t>
            </a:r>
            <a:r>
              <a:rPr lang="en-US" altLang="en-US" sz="2200" dirty="0"/>
              <a:t> and local filesystems, REDIS, and AWS Buckets as backends to store the configurations.</a:t>
            </a:r>
          </a:p>
          <a:p>
            <a:pPr marL="342900" indent="-342900">
              <a:buFont typeface="Arial" charset="0"/>
              <a:buChar char="•"/>
            </a:pPr>
            <a:endParaRPr lang="en-US" altLang="en-US" sz="2200" dirty="0"/>
          </a:p>
        </p:txBody>
      </p:sp>
    </p:spTree>
    <p:extLst>
      <p:ext uri="{BB962C8B-B14F-4D97-AF65-F5344CB8AC3E}">
        <p14:creationId xmlns:p14="http://schemas.microsoft.com/office/powerpoint/2010/main" val="1335305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err="1"/>
              <a:t>Config</a:t>
            </a:r>
            <a:r>
              <a:rPr lang="en-US" dirty="0"/>
              <a:t> Server Application</a:t>
            </a:r>
          </a:p>
        </p:txBody>
      </p:sp>
      <p:sp>
        <p:nvSpPr>
          <p:cNvPr id="43010" name="Content Placeholder 2"/>
          <p:cNvSpPr>
            <a:spLocks noGrp="1"/>
          </p:cNvSpPr>
          <p:nvPr>
            <p:ph idx="1"/>
          </p:nvPr>
        </p:nvSpPr>
        <p:spPr>
          <a:xfrm>
            <a:off x="360363" y="732472"/>
            <a:ext cx="8478837" cy="5820728"/>
          </a:xfrm>
        </p:spPr>
        <p:txBody>
          <a:bodyPr>
            <a:noAutofit/>
          </a:bodyPr>
          <a:lstStyle/>
          <a:p>
            <a:pPr marL="342900" indent="-342900">
              <a:buFont typeface="Arial" charset="0"/>
              <a:buChar char="•"/>
            </a:pPr>
            <a:r>
              <a:rPr lang="en-US" altLang="en-US" sz="1600" dirty="0"/>
              <a:t>Create a Spring starter project </a:t>
            </a:r>
            <a:r>
              <a:rPr lang="en-US" altLang="en-US" sz="1600" dirty="0" err="1"/>
              <a:t>ConfigServerDemo</a:t>
            </a:r>
            <a:r>
              <a:rPr lang="en-US" altLang="en-US" sz="1600" dirty="0"/>
              <a:t>. Add below dependency</a:t>
            </a:r>
            <a:br>
              <a:rPr lang="en-US" altLang="en-US" sz="1600" dirty="0"/>
            </a:br>
            <a:r>
              <a:rPr lang="en-US" altLang="en-US" sz="1600" dirty="0"/>
              <a:t> config-server and actuator as a dependency</a:t>
            </a:r>
          </a:p>
          <a:p>
            <a:pPr marL="342900" indent="-342900">
              <a:buFont typeface="Arial" charset="0"/>
              <a:buChar char="•"/>
            </a:pPr>
            <a:r>
              <a:rPr lang="en-US" altLang="en-US" sz="1600" dirty="0"/>
              <a:t>Add @</a:t>
            </a:r>
            <a:r>
              <a:rPr lang="en-US" altLang="en-US" sz="1600" dirty="0" err="1"/>
              <a:t>EnableConfigServer</a:t>
            </a:r>
            <a:r>
              <a:rPr lang="en-US" altLang="en-US" sz="1600" dirty="0"/>
              <a:t> on class with main() method</a:t>
            </a:r>
          </a:p>
          <a:p>
            <a:pPr marL="342900" indent="-342900">
              <a:buFont typeface="Arial" charset="0"/>
              <a:buChar char="•"/>
            </a:pPr>
            <a:r>
              <a:rPr lang="en-US" altLang="en-US" sz="1600" dirty="0"/>
              <a:t>Add the following in </a:t>
            </a:r>
            <a:r>
              <a:rPr lang="en-US" altLang="en-US" sz="1600" dirty="0" err="1"/>
              <a:t>application.properties</a:t>
            </a:r>
            <a:r>
              <a:rPr lang="en-US" altLang="en-US" sz="1600" dirty="0"/>
              <a:t> of </a:t>
            </a:r>
            <a:r>
              <a:rPr lang="en-US" altLang="en-US" sz="1600" dirty="0" err="1"/>
              <a:t>ConfigServerDemo</a:t>
            </a:r>
            <a:endParaRPr lang="en-US" altLang="en-US" sz="1600" dirty="0"/>
          </a:p>
          <a:p>
            <a:r>
              <a:rPr lang="en-US" sz="1600" dirty="0"/>
              <a:t>	</a:t>
            </a:r>
            <a:r>
              <a:rPr lang="en-US" sz="1600" dirty="0" err="1"/>
              <a:t>spring.application.name</a:t>
            </a:r>
            <a:r>
              <a:rPr lang="en-US" sz="1600" dirty="0"/>
              <a:t>=</a:t>
            </a:r>
            <a:r>
              <a:rPr lang="en-US" sz="1600" dirty="0" err="1"/>
              <a:t>ConfigServerDemo</a:t>
            </a:r>
            <a:br>
              <a:rPr lang="en-US" sz="1600" dirty="0"/>
            </a:br>
            <a:r>
              <a:rPr lang="en-US" sz="1600" dirty="0"/>
              <a:t>	</a:t>
            </a:r>
            <a:r>
              <a:rPr lang="en-US" sz="1600" dirty="0" err="1"/>
              <a:t>spring.profiles.active</a:t>
            </a:r>
            <a:r>
              <a:rPr lang="en-US" sz="1600" dirty="0"/>
              <a:t>=native</a:t>
            </a:r>
            <a:br>
              <a:rPr lang="en-US" sz="1600" dirty="0"/>
            </a:br>
            <a:r>
              <a:rPr lang="en-US" sz="1600" dirty="0"/>
              <a:t>	spring.</a:t>
            </a:r>
            <a:r>
              <a:rPr lang="en-IN" sz="1600" dirty="0" err="1"/>
              <a:t>cloud.config.server.native.search</a:t>
            </a:r>
            <a:r>
              <a:rPr lang="en-IN" sz="1600" dirty="0"/>
              <a:t>-locations= </a:t>
            </a:r>
            <a:r>
              <a:rPr lang="en-IN" sz="1600" dirty="0" err="1"/>
              <a:t>classpath</a:t>
            </a:r>
            <a:r>
              <a:rPr lang="en-IN" sz="1600" dirty="0"/>
              <a:t>:/config</a:t>
            </a:r>
          </a:p>
          <a:p>
            <a:r>
              <a:rPr lang="en-US" altLang="en-US" sz="1600" dirty="0"/>
              <a:t>	</a:t>
            </a:r>
            <a:r>
              <a:rPr lang="en-US" altLang="en-US" sz="1600" dirty="0" err="1"/>
              <a:t>server.port</a:t>
            </a:r>
            <a:r>
              <a:rPr lang="en-US" altLang="en-US" sz="1600" dirty="0"/>
              <a:t>=8888</a:t>
            </a:r>
            <a:br>
              <a:rPr lang="en-US" altLang="en-US" sz="1600" dirty="0"/>
            </a:br>
            <a:r>
              <a:rPr lang="en-US" altLang="en-US" sz="1600" dirty="0"/>
              <a:t>	</a:t>
            </a:r>
            <a:r>
              <a:rPr lang="en-US" altLang="en-US" sz="1600" dirty="0" err="1"/>
              <a:t>management.endpoints.web.exposure.include</a:t>
            </a:r>
            <a:r>
              <a:rPr lang="en-US" altLang="en-US" sz="1600" dirty="0"/>
              <a:t>=*</a:t>
            </a:r>
          </a:p>
          <a:p>
            <a:pPr marL="285750" indent="-285750">
              <a:buFont typeface="Arial" panose="020B0604020202020204" pitchFamily="34" charset="0"/>
              <a:buChar char="•"/>
            </a:pPr>
            <a:r>
              <a:rPr lang="en-US" altLang="en-US" sz="1600" dirty="0"/>
              <a:t>If </a:t>
            </a:r>
            <a:r>
              <a:rPr lang="en-US" altLang="en-US" sz="1600" dirty="0" err="1"/>
              <a:t>yml</a:t>
            </a:r>
            <a:r>
              <a:rPr lang="en-US" altLang="en-US" sz="1600" dirty="0"/>
              <a:t>	</a:t>
            </a:r>
            <a:br>
              <a:rPr lang="en-US" altLang="en-US" sz="1600" dirty="0"/>
            </a:br>
            <a:r>
              <a:rPr lang="en-IN" sz="1600" dirty="0">
                <a:solidFill>
                  <a:srgbClr val="CF8E6D"/>
                </a:solidFill>
                <a:effectLst/>
              </a:rPr>
              <a:t>spring</a:t>
            </a:r>
            <a:r>
              <a:rPr lang="en-IN" sz="1600" dirty="0">
                <a:solidFill>
                  <a:srgbClr val="BCBEC4"/>
                </a:solidFill>
                <a:effectLst/>
              </a:rPr>
              <a:t>:</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application</a:t>
            </a:r>
            <a:r>
              <a:rPr lang="en-IN" sz="1600" dirty="0">
                <a:solidFill>
                  <a:srgbClr val="BCBEC4"/>
                </a:solidFill>
                <a:effectLst/>
              </a:rPr>
              <a:t>:</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name</a:t>
            </a:r>
            <a:r>
              <a:rPr lang="en-IN" sz="1600" dirty="0">
                <a:solidFill>
                  <a:srgbClr val="BCBEC4"/>
                </a:solidFill>
                <a:effectLst/>
              </a:rPr>
              <a:t>: </a:t>
            </a:r>
            <a:r>
              <a:rPr lang="en-IN" sz="1600" dirty="0" err="1">
                <a:solidFill>
                  <a:srgbClr val="BCBEC4"/>
                </a:solidFill>
                <a:effectLst/>
              </a:rPr>
              <a:t>ConfigServerDemo</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cloud</a:t>
            </a:r>
            <a:r>
              <a:rPr lang="en-IN" sz="1600" dirty="0">
                <a:solidFill>
                  <a:srgbClr val="BCBEC4"/>
                </a:solidFill>
                <a:effectLst/>
              </a:rPr>
              <a:t>:</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config</a:t>
            </a:r>
            <a:r>
              <a:rPr lang="en-IN" sz="1600" dirty="0">
                <a:solidFill>
                  <a:srgbClr val="BCBEC4"/>
                </a:solidFill>
                <a:effectLst/>
              </a:rPr>
              <a:t>:</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server</a:t>
            </a:r>
            <a:r>
              <a:rPr lang="en-IN" sz="1600" dirty="0">
                <a:solidFill>
                  <a:srgbClr val="BCBEC4"/>
                </a:solidFill>
                <a:effectLst/>
              </a:rPr>
              <a:t>:</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native</a:t>
            </a:r>
            <a:r>
              <a:rPr lang="en-IN" sz="1600" dirty="0">
                <a:solidFill>
                  <a:srgbClr val="BCBEC4"/>
                </a:solidFill>
                <a:effectLst/>
              </a:rPr>
              <a:t>:</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search-locations</a:t>
            </a:r>
            <a:r>
              <a:rPr lang="en-IN" sz="1600" dirty="0">
                <a:solidFill>
                  <a:srgbClr val="BCBEC4"/>
                </a:solidFill>
                <a:effectLst/>
              </a:rPr>
              <a:t>: </a:t>
            </a:r>
            <a:r>
              <a:rPr lang="en-IN" sz="1600" dirty="0">
                <a:solidFill>
                  <a:srgbClr val="6AAB73"/>
                </a:solidFill>
                <a:effectLst/>
              </a:rPr>
              <a:t>"</a:t>
            </a:r>
            <a:r>
              <a:rPr lang="en-IN" sz="1600" dirty="0" err="1">
                <a:solidFill>
                  <a:srgbClr val="6AAB73"/>
                </a:solidFill>
                <a:effectLst/>
              </a:rPr>
              <a:t>classpath</a:t>
            </a:r>
            <a:r>
              <a:rPr lang="en-IN" sz="1600" dirty="0">
                <a:solidFill>
                  <a:srgbClr val="6AAB73"/>
                </a:solidFill>
                <a:effectLst/>
              </a:rPr>
              <a:t>:/config"</a:t>
            </a:r>
            <a:br>
              <a:rPr lang="en-IN" sz="1600" i="1" dirty="0">
                <a:solidFill>
                  <a:srgbClr val="5F826B"/>
                </a:solidFill>
                <a:effectLst/>
              </a:rPr>
            </a:br>
            <a:r>
              <a:rPr lang="en-IN" sz="1600" i="1" dirty="0">
                <a:solidFill>
                  <a:srgbClr val="5F826B"/>
                </a:solidFill>
                <a:effectLst/>
              </a:rPr>
              <a:t>  </a:t>
            </a:r>
            <a:r>
              <a:rPr lang="en-IN" sz="1600" dirty="0">
                <a:solidFill>
                  <a:srgbClr val="CF8E6D"/>
                </a:solidFill>
                <a:effectLst/>
              </a:rPr>
              <a:t>profiles</a:t>
            </a:r>
            <a:r>
              <a:rPr lang="en-IN" sz="1600" dirty="0">
                <a:solidFill>
                  <a:srgbClr val="BCBEC4"/>
                </a:solidFill>
                <a:effectLst/>
              </a:rPr>
              <a:t>:</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active</a:t>
            </a:r>
            <a:r>
              <a:rPr lang="en-IN" sz="1600" dirty="0">
                <a:solidFill>
                  <a:srgbClr val="BCBEC4"/>
                </a:solidFill>
                <a:effectLst/>
              </a:rPr>
              <a:t>: native</a:t>
            </a:r>
            <a:br>
              <a:rPr lang="en-IN" sz="1600" dirty="0">
                <a:solidFill>
                  <a:srgbClr val="BCBEC4"/>
                </a:solidFill>
                <a:effectLst/>
              </a:rPr>
            </a:br>
            <a:r>
              <a:rPr lang="en-IN" sz="1600" dirty="0">
                <a:solidFill>
                  <a:srgbClr val="CF8E6D"/>
                </a:solidFill>
                <a:effectLst/>
              </a:rPr>
              <a:t>server</a:t>
            </a:r>
            <a:r>
              <a:rPr lang="en-IN" sz="1600" dirty="0">
                <a:solidFill>
                  <a:srgbClr val="BCBEC4"/>
                </a:solidFill>
                <a:effectLst/>
              </a:rPr>
              <a:t>:</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port</a:t>
            </a:r>
            <a:r>
              <a:rPr lang="en-IN" sz="1600" dirty="0">
                <a:solidFill>
                  <a:srgbClr val="BCBEC4"/>
                </a:solidFill>
                <a:effectLst/>
              </a:rPr>
              <a:t>: </a:t>
            </a:r>
            <a:r>
              <a:rPr lang="en-IN" sz="1600" dirty="0">
                <a:solidFill>
                  <a:srgbClr val="2AACB8"/>
                </a:solidFill>
                <a:effectLst/>
              </a:rPr>
              <a:t>8888</a:t>
            </a:r>
            <a:endParaRPr lang="en-IN" sz="1600" dirty="0">
              <a:solidFill>
                <a:srgbClr val="BCBEC4"/>
              </a:solidFill>
              <a:effectLst/>
            </a:endParaRPr>
          </a:p>
          <a:p>
            <a:endParaRPr lang="en-US" altLang="en-US" sz="1600" dirty="0"/>
          </a:p>
          <a:p>
            <a:pPr marL="342900" indent="-342900">
              <a:buFont typeface="Arial" charset="0"/>
              <a:buChar char="•"/>
            </a:pPr>
            <a:endParaRPr lang="en-US" altLang="en-US" sz="1600" dirty="0"/>
          </a:p>
        </p:txBody>
      </p:sp>
    </p:spTree>
    <p:extLst>
      <p:ext uri="{BB962C8B-B14F-4D97-AF65-F5344CB8AC3E}">
        <p14:creationId xmlns:p14="http://schemas.microsoft.com/office/powerpoint/2010/main" val="785958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Config </a:t>
            </a:r>
            <a:r>
              <a:rPr lang="en-US" dirty="0" err="1"/>
              <a:t>ClassPath</a:t>
            </a:r>
            <a:r>
              <a:rPr lang="en-US" dirty="0"/>
              <a:t> </a:t>
            </a:r>
            <a:r>
              <a:rPr lang="en-US" dirty="0" err="1"/>
              <a:t>SetUp</a:t>
            </a:r>
            <a:r>
              <a:rPr lang="en-US" dirty="0"/>
              <a:t> -1/2</a:t>
            </a:r>
          </a:p>
        </p:txBody>
      </p:sp>
      <p:sp>
        <p:nvSpPr>
          <p:cNvPr id="43010" name="Content Placeholder 2"/>
          <p:cNvSpPr>
            <a:spLocks noGrp="1"/>
          </p:cNvSpPr>
          <p:nvPr>
            <p:ph idx="1"/>
          </p:nvPr>
        </p:nvSpPr>
        <p:spPr>
          <a:xfrm>
            <a:off x="360363" y="732472"/>
            <a:ext cx="8478837" cy="5820728"/>
          </a:xfrm>
        </p:spPr>
        <p:txBody>
          <a:bodyPr>
            <a:noAutofit/>
          </a:bodyPr>
          <a:lstStyle/>
          <a:p>
            <a:pPr marL="342900" indent="-342900">
              <a:buFont typeface="Arial" charset="0"/>
              <a:buChar char="•"/>
            </a:pPr>
            <a:r>
              <a:rPr lang="en-US" altLang="en-US" sz="2000" dirty="0"/>
              <a:t>Create a folder config within resources folder and </a:t>
            </a:r>
            <a:r>
              <a:rPr lang="en-US" altLang="en-US" sz="2000" dirty="0" err="1"/>
              <a:t>craete</a:t>
            </a:r>
            <a:r>
              <a:rPr lang="en-US" altLang="en-US" sz="2000" dirty="0"/>
              <a:t> 3 files as follows:</a:t>
            </a:r>
          </a:p>
          <a:p>
            <a:pPr marL="342900" indent="-342900">
              <a:buFont typeface="Arial" charset="0"/>
              <a:buChar char="•"/>
            </a:pPr>
            <a:r>
              <a:rPr lang="en-US" altLang="en-US" sz="2000" dirty="0"/>
              <a:t>config-server-</a:t>
            </a:r>
            <a:r>
              <a:rPr lang="en-US" altLang="en-US" sz="2000" dirty="0" err="1"/>
              <a:t>client.properties</a:t>
            </a:r>
            <a:r>
              <a:rPr lang="en-US" altLang="en-US" sz="2000" dirty="0"/>
              <a:t> =&gt; add following in this file</a:t>
            </a:r>
            <a:br>
              <a:rPr lang="en-US" altLang="en-US" sz="2000" dirty="0"/>
            </a:br>
            <a:r>
              <a:rPr lang="en-US" altLang="en-US" sz="2000" dirty="0"/>
              <a:t>msg=hello from default</a:t>
            </a:r>
            <a:endParaRPr lang="en-US" sz="2000" dirty="0"/>
          </a:p>
          <a:p>
            <a:pPr marL="342900" indent="-342900">
              <a:buFont typeface="Arial" charset="0"/>
              <a:buChar char="•"/>
            </a:pPr>
            <a:endParaRPr lang="en-US" altLang="en-US" sz="2000" dirty="0"/>
          </a:p>
          <a:p>
            <a:pPr marL="342900" indent="-342900">
              <a:buFont typeface="Arial" charset="0"/>
              <a:buChar char="•"/>
            </a:pPr>
            <a:r>
              <a:rPr lang="en-US" altLang="en-US" sz="2000" dirty="0"/>
              <a:t>config-server-client-</a:t>
            </a:r>
            <a:r>
              <a:rPr lang="en-US" altLang="en-US" sz="2000" dirty="0" err="1"/>
              <a:t>prod.properties</a:t>
            </a:r>
            <a:r>
              <a:rPr lang="en-US" altLang="en-US" sz="2000" dirty="0"/>
              <a:t> =&gt; add following in this file</a:t>
            </a:r>
            <a:br>
              <a:rPr lang="en-US" altLang="en-US" sz="2000" dirty="0"/>
            </a:br>
            <a:r>
              <a:rPr lang="en-US" altLang="en-US" sz="2000" dirty="0"/>
              <a:t>msg=hello from production</a:t>
            </a:r>
            <a:endParaRPr lang="en-US" sz="2000" dirty="0"/>
          </a:p>
          <a:p>
            <a:pPr marL="342900" indent="-342900">
              <a:buFont typeface="Arial" charset="0"/>
              <a:buChar char="•"/>
            </a:pPr>
            <a:endParaRPr lang="en-US" altLang="en-US" sz="2000" dirty="0"/>
          </a:p>
          <a:p>
            <a:pPr marL="342900" indent="-342900">
              <a:buFont typeface="Arial" charset="0"/>
              <a:buChar char="•"/>
            </a:pPr>
            <a:r>
              <a:rPr lang="en-US" altLang="en-US" sz="2000" dirty="0"/>
              <a:t>config-server-client-</a:t>
            </a:r>
            <a:r>
              <a:rPr lang="en-US" altLang="en-US" sz="2000" dirty="0" err="1"/>
              <a:t>dev.properties</a:t>
            </a:r>
            <a:r>
              <a:rPr lang="en-US" altLang="en-US" sz="2000" dirty="0"/>
              <a:t> =&gt; add following in this file</a:t>
            </a:r>
            <a:br>
              <a:rPr lang="en-US" altLang="en-US" sz="2000" dirty="0"/>
            </a:br>
            <a:r>
              <a:rPr lang="en-US" altLang="en-US" sz="2000" dirty="0"/>
              <a:t>msg=hello from development</a:t>
            </a:r>
          </a:p>
          <a:p>
            <a:pPr marL="342900" indent="-342900">
              <a:buFont typeface="Arial" charset="0"/>
              <a:buChar char="•"/>
            </a:pPr>
            <a:endParaRPr lang="en-IN" sz="2000" dirty="0"/>
          </a:p>
          <a:p>
            <a:pPr marL="342900" indent="-342900">
              <a:buFont typeface="Arial" charset="0"/>
              <a:buChar char="•"/>
            </a:pPr>
            <a:r>
              <a:rPr lang="en-IN" sz="2000" dirty="0"/>
              <a:t>Start the application and test with following </a:t>
            </a:r>
            <a:r>
              <a:rPr lang="en-IN" sz="2000" dirty="0" err="1"/>
              <a:t>url</a:t>
            </a:r>
            <a:r>
              <a:rPr lang="en-IN" sz="2000" dirty="0"/>
              <a:t>:</a:t>
            </a:r>
            <a:br>
              <a:rPr lang="en-IN" sz="2000" dirty="0"/>
            </a:br>
            <a:r>
              <a:rPr lang="en-IN" sz="2000" dirty="0">
                <a:hlinkClick r:id="rId3"/>
              </a:rPr>
              <a:t>http://localhost:8888/config-server-client/prod</a:t>
            </a:r>
            <a:br>
              <a:rPr lang="en-IN" sz="2000" dirty="0"/>
            </a:br>
            <a:r>
              <a:rPr lang="en-IN" sz="2000" dirty="0">
                <a:hlinkClick r:id="rId3"/>
              </a:rPr>
              <a:t>http://localhost:8888/config-server-client/</a:t>
            </a:r>
            <a:r>
              <a:rPr lang="en-IN" sz="2000" dirty="0"/>
              <a:t>dev</a:t>
            </a:r>
            <a:br>
              <a:rPr lang="en-IN" sz="2000" dirty="0"/>
            </a:br>
            <a:r>
              <a:rPr lang="en-IN" sz="2000" dirty="0">
                <a:hlinkClick r:id="rId3"/>
              </a:rPr>
              <a:t>http://localhost:8888/config-server-client/</a:t>
            </a:r>
            <a:r>
              <a:rPr lang="en-IN" sz="2000" dirty="0"/>
              <a:t>default</a:t>
            </a:r>
          </a:p>
          <a:p>
            <a:pPr marL="342900" indent="-342900">
              <a:buFont typeface="Arial" charset="0"/>
              <a:buChar char="•"/>
            </a:pPr>
            <a:endParaRPr lang="en-US" sz="2000" dirty="0"/>
          </a:p>
          <a:p>
            <a:pPr marL="342900" indent="-342900">
              <a:buFont typeface="Arial" charset="0"/>
              <a:buChar char="•"/>
            </a:pPr>
            <a:endParaRPr lang="en-US" sz="2000" dirty="0"/>
          </a:p>
          <a:p>
            <a:pPr marL="342900" indent="-342900">
              <a:buFont typeface="Arial" charset="0"/>
              <a:buChar char="•"/>
            </a:pPr>
            <a:endParaRPr lang="en-US" altLang="en-US" sz="2000" dirty="0"/>
          </a:p>
        </p:txBody>
      </p:sp>
    </p:spTree>
    <p:extLst>
      <p:ext uri="{BB962C8B-B14F-4D97-AF65-F5344CB8AC3E}">
        <p14:creationId xmlns:p14="http://schemas.microsoft.com/office/powerpoint/2010/main" val="1521211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Config </a:t>
            </a:r>
            <a:r>
              <a:rPr lang="en-US" dirty="0" err="1"/>
              <a:t>ClassPath</a:t>
            </a:r>
            <a:r>
              <a:rPr lang="en-US" dirty="0"/>
              <a:t> </a:t>
            </a:r>
            <a:r>
              <a:rPr lang="en-US" dirty="0" err="1"/>
              <a:t>SetUp</a:t>
            </a:r>
            <a:r>
              <a:rPr lang="en-US" dirty="0"/>
              <a:t> -2/2</a:t>
            </a:r>
          </a:p>
        </p:txBody>
      </p:sp>
      <p:sp>
        <p:nvSpPr>
          <p:cNvPr id="43010" name="Content Placeholder 2"/>
          <p:cNvSpPr>
            <a:spLocks noGrp="1"/>
          </p:cNvSpPr>
          <p:nvPr>
            <p:ph idx="1"/>
          </p:nvPr>
        </p:nvSpPr>
        <p:spPr>
          <a:xfrm>
            <a:off x="360363" y="732472"/>
            <a:ext cx="8478837" cy="5820728"/>
          </a:xfrm>
        </p:spPr>
        <p:txBody>
          <a:bodyPr>
            <a:noAutofit/>
          </a:bodyPr>
          <a:lstStyle/>
          <a:p>
            <a:pPr marL="342900" indent="-342900">
              <a:buFont typeface="Arial" charset="0"/>
              <a:buChar char="•"/>
            </a:pPr>
            <a:r>
              <a:rPr lang="en-US" altLang="en-US" sz="2000" dirty="0"/>
              <a:t>Within config  folder also create 2 files as follows:</a:t>
            </a:r>
          </a:p>
          <a:p>
            <a:pPr lvl="1" indent="0">
              <a:buNone/>
            </a:pPr>
            <a:r>
              <a:rPr lang="en-US" sz="2000" dirty="0" err="1"/>
              <a:t>accounts.yml</a:t>
            </a:r>
            <a:r>
              <a:rPr lang="en-US" sz="2000" dirty="0"/>
              <a:t>			account-</a:t>
            </a:r>
            <a:r>
              <a:rPr lang="en-US" sz="2000" dirty="0" err="1"/>
              <a:t>prod.yml</a:t>
            </a:r>
            <a:endParaRPr lang="en-US" sz="2000" dirty="0"/>
          </a:p>
          <a:p>
            <a:pPr marL="342900" indent="-342900">
              <a:buFont typeface="Arial" charset="0"/>
              <a:buChar char="•"/>
            </a:pPr>
            <a:endParaRPr 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r>
              <a:rPr lang="en-US" altLang="en-US" sz="2000" dirty="0"/>
              <a:t>Test on browser as follows:</a:t>
            </a:r>
            <a:br>
              <a:rPr lang="en-US" altLang="en-US" sz="2000" dirty="0"/>
            </a:br>
            <a:r>
              <a:rPr lang="en-IN" sz="2000" dirty="0">
                <a:hlinkClick r:id="rId3"/>
              </a:rPr>
              <a:t>http://localhost:8888/accounts/prod</a:t>
            </a:r>
            <a:br>
              <a:rPr lang="en-IN" sz="2000" dirty="0"/>
            </a:br>
            <a:r>
              <a:rPr lang="en-IN" sz="2000" dirty="0">
                <a:hlinkClick r:id="rId4"/>
              </a:rPr>
              <a:t>http://localhost:8888/accounts/default</a:t>
            </a:r>
            <a:r>
              <a:rPr lang="en-IN" sz="2000" dirty="0"/>
              <a:t> </a:t>
            </a:r>
            <a:endParaRPr lang="en-US" altLang="en-US" sz="2000" dirty="0"/>
          </a:p>
        </p:txBody>
      </p:sp>
      <p:sp>
        <p:nvSpPr>
          <p:cNvPr id="4" name="TextBox 3">
            <a:extLst>
              <a:ext uri="{FF2B5EF4-FFF2-40B4-BE49-F238E27FC236}">
                <a16:creationId xmlns:a16="http://schemas.microsoft.com/office/drawing/2014/main" id="{1D4B7CDB-8D62-D79B-5131-FAF13B5DA019}"/>
              </a:ext>
            </a:extLst>
          </p:cNvPr>
          <p:cNvSpPr txBox="1"/>
          <p:nvPr/>
        </p:nvSpPr>
        <p:spPr>
          <a:xfrm>
            <a:off x="1066800" y="1669763"/>
            <a:ext cx="2763837" cy="2893100"/>
          </a:xfrm>
          <a:prstGeom prst="rect">
            <a:avLst/>
          </a:prstGeom>
          <a:noFill/>
          <a:ln>
            <a:solidFill>
              <a:schemeClr val="accent1"/>
            </a:solidFill>
          </a:ln>
        </p:spPr>
        <p:txBody>
          <a:bodyPr wrap="square">
            <a:spAutoFit/>
          </a:bodyPr>
          <a:lstStyle/>
          <a:p>
            <a:r>
              <a:rPr lang="en-IN" sz="1400" dirty="0">
                <a:solidFill>
                  <a:srgbClr val="CF8E6D"/>
                </a:solidFill>
                <a:effectLst/>
              </a:rPr>
              <a:t>build</a:t>
            </a:r>
            <a:r>
              <a:rPr lang="en-IN" sz="1400" dirty="0">
                <a:solidFill>
                  <a:srgbClr val="BCBEC4"/>
                </a:solidFill>
                <a:effectLst/>
              </a:rPr>
              <a:t>:</a:t>
            </a:r>
            <a:br>
              <a:rPr lang="en-IN" sz="1400" dirty="0">
                <a:solidFill>
                  <a:srgbClr val="BCBEC4"/>
                </a:solidFill>
                <a:effectLst/>
              </a:rPr>
            </a:br>
            <a:r>
              <a:rPr lang="en-IN" sz="1400" dirty="0">
                <a:solidFill>
                  <a:srgbClr val="BCBEC4"/>
                </a:solidFill>
                <a:effectLst/>
              </a:rPr>
              <a:t>  </a:t>
            </a:r>
            <a:r>
              <a:rPr lang="en-IN" sz="1400" dirty="0">
                <a:solidFill>
                  <a:srgbClr val="CF8E6D"/>
                </a:solidFill>
                <a:effectLst/>
              </a:rPr>
              <a:t>version</a:t>
            </a:r>
            <a:r>
              <a:rPr lang="en-IN" sz="1400" dirty="0">
                <a:solidFill>
                  <a:srgbClr val="BCBEC4"/>
                </a:solidFill>
                <a:effectLst/>
              </a:rPr>
              <a:t>: </a:t>
            </a:r>
            <a:r>
              <a:rPr lang="en-IN" sz="1400" dirty="0">
                <a:solidFill>
                  <a:srgbClr val="6AAB73"/>
                </a:solidFill>
                <a:effectLst/>
              </a:rPr>
              <a:t>"3.0"</a:t>
            </a:r>
            <a:br>
              <a:rPr lang="en-IN" sz="1400" dirty="0">
                <a:solidFill>
                  <a:srgbClr val="6AAB73"/>
                </a:solidFill>
                <a:effectLst/>
              </a:rPr>
            </a:br>
            <a:br>
              <a:rPr lang="en-IN" sz="1400" dirty="0">
                <a:solidFill>
                  <a:srgbClr val="6AAB73"/>
                </a:solidFill>
                <a:effectLst/>
              </a:rPr>
            </a:br>
            <a:r>
              <a:rPr lang="en-IN" sz="1400" dirty="0">
                <a:solidFill>
                  <a:srgbClr val="CF8E6D"/>
                </a:solidFill>
                <a:effectLst/>
              </a:rPr>
              <a:t>accounts</a:t>
            </a:r>
            <a:r>
              <a:rPr lang="en-IN" sz="1400" dirty="0">
                <a:solidFill>
                  <a:srgbClr val="BCBEC4"/>
                </a:solidFill>
                <a:effectLst/>
              </a:rPr>
              <a:t>:</a:t>
            </a:r>
            <a:br>
              <a:rPr lang="en-IN" sz="1400" dirty="0">
                <a:solidFill>
                  <a:srgbClr val="BCBEC4"/>
                </a:solidFill>
                <a:effectLst/>
              </a:rPr>
            </a:br>
            <a:r>
              <a:rPr lang="en-IN" sz="1400" dirty="0">
                <a:solidFill>
                  <a:srgbClr val="BCBEC4"/>
                </a:solidFill>
                <a:effectLst/>
              </a:rPr>
              <a:t>  </a:t>
            </a:r>
            <a:r>
              <a:rPr lang="en-IN" sz="1400" dirty="0">
                <a:solidFill>
                  <a:srgbClr val="CF8E6D"/>
                </a:solidFill>
                <a:effectLst/>
              </a:rPr>
              <a:t>message</a:t>
            </a:r>
            <a:r>
              <a:rPr lang="en-IN" sz="1400" dirty="0">
                <a:solidFill>
                  <a:srgbClr val="BCBEC4"/>
                </a:solidFill>
                <a:effectLst/>
              </a:rPr>
              <a:t>: </a:t>
            </a:r>
            <a:r>
              <a:rPr lang="en-IN" sz="1400" dirty="0">
                <a:solidFill>
                  <a:srgbClr val="6AAB73"/>
                </a:solidFill>
                <a:effectLst/>
              </a:rPr>
              <a:t>"Welcome to </a:t>
            </a:r>
            <a:r>
              <a:rPr lang="en-IN" sz="1400" dirty="0" err="1">
                <a:solidFill>
                  <a:srgbClr val="6AAB73"/>
                </a:solidFill>
                <a:effectLst/>
              </a:rPr>
              <a:t>EazyBank</a:t>
            </a:r>
            <a:r>
              <a:rPr lang="en-IN" sz="1400" dirty="0">
                <a:solidFill>
                  <a:srgbClr val="6AAB73"/>
                </a:solidFill>
                <a:effectLst/>
              </a:rPr>
              <a:t> accounts related local APIs "</a:t>
            </a:r>
            <a:br>
              <a:rPr lang="en-IN" sz="1400" dirty="0">
                <a:solidFill>
                  <a:srgbClr val="6AAB73"/>
                </a:solidFill>
                <a:effectLst/>
              </a:rPr>
            </a:br>
            <a:r>
              <a:rPr lang="en-IN" sz="1400" dirty="0">
                <a:solidFill>
                  <a:srgbClr val="6AAB73"/>
                </a:solidFill>
                <a:effectLst/>
              </a:rPr>
              <a:t>  </a:t>
            </a:r>
            <a:r>
              <a:rPr lang="en-IN" sz="1400" dirty="0" err="1">
                <a:solidFill>
                  <a:srgbClr val="CF8E6D"/>
                </a:solidFill>
                <a:effectLst/>
              </a:rPr>
              <a:t>contactDetails</a:t>
            </a:r>
            <a:r>
              <a:rPr lang="en-IN" sz="1400" dirty="0">
                <a:solidFill>
                  <a:srgbClr val="BCBEC4"/>
                </a:solidFill>
                <a:effectLst/>
              </a:rPr>
              <a:t>:</a:t>
            </a:r>
            <a:br>
              <a:rPr lang="en-IN" sz="1400" dirty="0">
                <a:solidFill>
                  <a:srgbClr val="BCBEC4"/>
                </a:solidFill>
                <a:effectLst/>
              </a:rPr>
            </a:br>
            <a:r>
              <a:rPr lang="en-IN" sz="1400" dirty="0">
                <a:solidFill>
                  <a:srgbClr val="BCBEC4"/>
                </a:solidFill>
                <a:effectLst/>
              </a:rPr>
              <a:t>    </a:t>
            </a:r>
            <a:r>
              <a:rPr lang="en-IN" sz="1400" dirty="0">
                <a:solidFill>
                  <a:srgbClr val="CF8E6D"/>
                </a:solidFill>
                <a:effectLst/>
              </a:rPr>
              <a:t>name</a:t>
            </a:r>
            <a:r>
              <a:rPr lang="en-IN" sz="1400" dirty="0">
                <a:solidFill>
                  <a:srgbClr val="BCBEC4"/>
                </a:solidFill>
                <a:effectLst/>
              </a:rPr>
              <a:t>: </a:t>
            </a:r>
            <a:r>
              <a:rPr lang="en-IN" sz="1400" dirty="0">
                <a:solidFill>
                  <a:srgbClr val="6AAB73"/>
                </a:solidFill>
                <a:effectLst/>
              </a:rPr>
              <a:t>"John Doe - Developer"</a:t>
            </a:r>
            <a:br>
              <a:rPr lang="en-IN" sz="1400" dirty="0">
                <a:solidFill>
                  <a:srgbClr val="6AAB73"/>
                </a:solidFill>
                <a:effectLst/>
              </a:rPr>
            </a:br>
            <a:r>
              <a:rPr lang="en-IN" sz="1400" dirty="0">
                <a:solidFill>
                  <a:srgbClr val="6AAB73"/>
                </a:solidFill>
                <a:effectLst/>
              </a:rPr>
              <a:t>    </a:t>
            </a:r>
            <a:r>
              <a:rPr lang="en-IN" sz="1400" dirty="0">
                <a:solidFill>
                  <a:srgbClr val="CF8E6D"/>
                </a:solidFill>
                <a:effectLst/>
              </a:rPr>
              <a:t>email</a:t>
            </a:r>
            <a:r>
              <a:rPr lang="en-IN" sz="1400" dirty="0">
                <a:solidFill>
                  <a:srgbClr val="BCBEC4"/>
                </a:solidFill>
                <a:effectLst/>
              </a:rPr>
              <a:t>: </a:t>
            </a:r>
            <a:r>
              <a:rPr lang="en-IN" sz="1400" dirty="0">
                <a:solidFill>
                  <a:srgbClr val="6AAB73"/>
                </a:solidFill>
                <a:effectLst/>
              </a:rPr>
              <a:t>"</a:t>
            </a:r>
            <a:r>
              <a:rPr lang="en-IN" sz="1400" dirty="0" err="1">
                <a:solidFill>
                  <a:srgbClr val="6AAB73"/>
                </a:solidFill>
                <a:effectLst/>
              </a:rPr>
              <a:t>john@eazybank.com</a:t>
            </a:r>
            <a:r>
              <a:rPr lang="en-IN" sz="1400" dirty="0">
                <a:solidFill>
                  <a:srgbClr val="6AAB73"/>
                </a:solidFill>
                <a:effectLst/>
              </a:rPr>
              <a:t>"</a:t>
            </a:r>
            <a:br>
              <a:rPr lang="en-IN" sz="1400" dirty="0">
                <a:solidFill>
                  <a:srgbClr val="6AAB73"/>
                </a:solidFill>
                <a:effectLst/>
              </a:rPr>
            </a:br>
            <a:r>
              <a:rPr lang="en-IN" sz="1400" dirty="0">
                <a:solidFill>
                  <a:srgbClr val="6AAB73"/>
                </a:solidFill>
                <a:effectLst/>
              </a:rPr>
              <a:t>  </a:t>
            </a:r>
            <a:r>
              <a:rPr lang="en-IN" sz="1400" dirty="0" err="1">
                <a:solidFill>
                  <a:srgbClr val="CF8E6D"/>
                </a:solidFill>
                <a:effectLst/>
              </a:rPr>
              <a:t>onCallSupport</a:t>
            </a:r>
            <a:r>
              <a:rPr lang="en-IN" sz="1400" dirty="0">
                <a:solidFill>
                  <a:srgbClr val="BCBEC4"/>
                </a:solidFill>
                <a:effectLst/>
              </a:rPr>
              <a:t>:</a:t>
            </a:r>
            <a:br>
              <a:rPr lang="en-IN" sz="1400" dirty="0">
                <a:solidFill>
                  <a:srgbClr val="BCBEC4"/>
                </a:solidFill>
                <a:effectLst/>
              </a:rPr>
            </a:br>
            <a:r>
              <a:rPr lang="en-IN" sz="1400" dirty="0">
                <a:solidFill>
                  <a:srgbClr val="BCBEC4"/>
                </a:solidFill>
                <a:effectLst/>
              </a:rPr>
              <a:t>    - (555) 555-1234</a:t>
            </a:r>
            <a:br>
              <a:rPr lang="en-IN" sz="1400" dirty="0">
                <a:solidFill>
                  <a:srgbClr val="BCBEC4"/>
                </a:solidFill>
                <a:effectLst/>
              </a:rPr>
            </a:br>
            <a:r>
              <a:rPr lang="en-IN" sz="1400" dirty="0">
                <a:solidFill>
                  <a:srgbClr val="BCBEC4"/>
                </a:solidFill>
                <a:effectLst/>
              </a:rPr>
              <a:t>    - (555) 523-1345</a:t>
            </a:r>
            <a:br>
              <a:rPr lang="en-IN" sz="1400" dirty="0">
                <a:solidFill>
                  <a:srgbClr val="BCBEC4"/>
                </a:solidFill>
                <a:effectLst/>
              </a:rPr>
            </a:br>
            <a:endParaRPr lang="en-IN" sz="1400" dirty="0">
              <a:solidFill>
                <a:srgbClr val="BCBEC4"/>
              </a:solidFill>
              <a:effectLst/>
            </a:endParaRPr>
          </a:p>
        </p:txBody>
      </p:sp>
      <p:sp>
        <p:nvSpPr>
          <p:cNvPr id="6" name="TextBox 5">
            <a:extLst>
              <a:ext uri="{FF2B5EF4-FFF2-40B4-BE49-F238E27FC236}">
                <a16:creationId xmlns:a16="http://schemas.microsoft.com/office/drawing/2014/main" id="{85BA4589-4246-2F03-9130-DB14B09E86D5}"/>
              </a:ext>
            </a:extLst>
          </p:cNvPr>
          <p:cNvSpPr txBox="1"/>
          <p:nvPr/>
        </p:nvSpPr>
        <p:spPr>
          <a:xfrm>
            <a:off x="5029200" y="1659285"/>
            <a:ext cx="2884172" cy="3539430"/>
          </a:xfrm>
          <a:prstGeom prst="rect">
            <a:avLst/>
          </a:prstGeom>
          <a:noFill/>
          <a:ln>
            <a:solidFill>
              <a:schemeClr val="accent1"/>
            </a:solidFill>
          </a:ln>
        </p:spPr>
        <p:txBody>
          <a:bodyPr wrap="square">
            <a:spAutoFit/>
          </a:bodyPr>
          <a:lstStyle/>
          <a:p>
            <a:r>
              <a:rPr lang="en-IN" sz="1400" dirty="0">
                <a:solidFill>
                  <a:srgbClr val="CF8E6D"/>
                </a:solidFill>
                <a:effectLst/>
              </a:rPr>
              <a:t>build</a:t>
            </a:r>
            <a:r>
              <a:rPr lang="en-IN" sz="1400" dirty="0">
                <a:solidFill>
                  <a:srgbClr val="BCBEC4"/>
                </a:solidFill>
                <a:effectLst/>
              </a:rPr>
              <a:t>:</a:t>
            </a:r>
            <a:br>
              <a:rPr lang="en-IN" sz="1400" dirty="0">
                <a:solidFill>
                  <a:srgbClr val="BCBEC4"/>
                </a:solidFill>
                <a:effectLst/>
              </a:rPr>
            </a:br>
            <a:r>
              <a:rPr lang="en-IN" sz="1400" dirty="0">
                <a:solidFill>
                  <a:srgbClr val="BCBEC4"/>
                </a:solidFill>
                <a:effectLst/>
              </a:rPr>
              <a:t>  </a:t>
            </a:r>
            <a:r>
              <a:rPr lang="en-IN" sz="1400" dirty="0">
                <a:solidFill>
                  <a:srgbClr val="CF8E6D"/>
                </a:solidFill>
                <a:effectLst/>
              </a:rPr>
              <a:t>version</a:t>
            </a:r>
            <a:r>
              <a:rPr lang="en-IN" sz="1400" dirty="0">
                <a:solidFill>
                  <a:srgbClr val="BCBEC4"/>
                </a:solidFill>
                <a:effectLst/>
              </a:rPr>
              <a:t>: </a:t>
            </a:r>
            <a:r>
              <a:rPr lang="en-IN" sz="1400" dirty="0">
                <a:solidFill>
                  <a:srgbClr val="6AAB73"/>
                </a:solidFill>
                <a:effectLst/>
              </a:rPr>
              <a:t>"1.0"</a:t>
            </a:r>
            <a:br>
              <a:rPr lang="en-IN" sz="1400" dirty="0">
                <a:solidFill>
                  <a:srgbClr val="6AAB73"/>
                </a:solidFill>
                <a:effectLst/>
              </a:rPr>
            </a:br>
            <a:br>
              <a:rPr lang="en-IN" sz="1400" dirty="0">
                <a:solidFill>
                  <a:srgbClr val="6AAB73"/>
                </a:solidFill>
                <a:effectLst/>
              </a:rPr>
            </a:br>
            <a:r>
              <a:rPr lang="en-IN" sz="1400" dirty="0">
                <a:solidFill>
                  <a:srgbClr val="CF8E6D"/>
                </a:solidFill>
                <a:effectLst/>
              </a:rPr>
              <a:t>accounts</a:t>
            </a:r>
            <a:r>
              <a:rPr lang="en-IN" sz="1400" dirty="0">
                <a:solidFill>
                  <a:srgbClr val="BCBEC4"/>
                </a:solidFill>
                <a:effectLst/>
              </a:rPr>
              <a:t>:</a:t>
            </a:r>
            <a:br>
              <a:rPr lang="en-IN" sz="1400" dirty="0">
                <a:solidFill>
                  <a:srgbClr val="BCBEC4"/>
                </a:solidFill>
                <a:effectLst/>
              </a:rPr>
            </a:br>
            <a:r>
              <a:rPr lang="en-IN" sz="1400" dirty="0">
                <a:solidFill>
                  <a:srgbClr val="BCBEC4"/>
                </a:solidFill>
                <a:effectLst/>
              </a:rPr>
              <a:t>  </a:t>
            </a:r>
            <a:r>
              <a:rPr lang="en-IN" sz="1400" dirty="0">
                <a:solidFill>
                  <a:srgbClr val="CF8E6D"/>
                </a:solidFill>
                <a:effectLst/>
              </a:rPr>
              <a:t>message</a:t>
            </a:r>
            <a:r>
              <a:rPr lang="en-IN" sz="1400" dirty="0">
                <a:solidFill>
                  <a:srgbClr val="BCBEC4"/>
                </a:solidFill>
                <a:effectLst/>
              </a:rPr>
              <a:t>: </a:t>
            </a:r>
            <a:r>
              <a:rPr lang="en-IN" sz="1400" dirty="0">
                <a:solidFill>
                  <a:srgbClr val="6AAB73"/>
                </a:solidFill>
                <a:effectLst/>
              </a:rPr>
              <a:t>"Welcome to </a:t>
            </a:r>
            <a:r>
              <a:rPr lang="en-IN" sz="1400" dirty="0" err="1">
                <a:solidFill>
                  <a:srgbClr val="6AAB73"/>
                </a:solidFill>
                <a:effectLst/>
              </a:rPr>
              <a:t>EazyBank</a:t>
            </a:r>
            <a:r>
              <a:rPr lang="en-IN" sz="1400" dirty="0">
                <a:solidFill>
                  <a:srgbClr val="6AAB73"/>
                </a:solidFill>
                <a:effectLst/>
              </a:rPr>
              <a:t> accounts related prod APIs "</a:t>
            </a:r>
            <a:br>
              <a:rPr lang="en-IN" sz="1400" dirty="0">
                <a:solidFill>
                  <a:srgbClr val="6AAB73"/>
                </a:solidFill>
                <a:effectLst/>
              </a:rPr>
            </a:br>
            <a:r>
              <a:rPr lang="en-IN" sz="1400" dirty="0">
                <a:solidFill>
                  <a:srgbClr val="6AAB73"/>
                </a:solidFill>
                <a:effectLst/>
              </a:rPr>
              <a:t>  </a:t>
            </a:r>
            <a:r>
              <a:rPr lang="en-IN" sz="1400" dirty="0" err="1">
                <a:solidFill>
                  <a:srgbClr val="CF8E6D"/>
                </a:solidFill>
                <a:effectLst/>
              </a:rPr>
              <a:t>contactDetails</a:t>
            </a:r>
            <a:r>
              <a:rPr lang="en-IN" sz="1400" dirty="0">
                <a:solidFill>
                  <a:srgbClr val="BCBEC4"/>
                </a:solidFill>
                <a:effectLst/>
              </a:rPr>
              <a:t>:</a:t>
            </a:r>
            <a:br>
              <a:rPr lang="en-IN" sz="1400" dirty="0">
                <a:solidFill>
                  <a:srgbClr val="BCBEC4"/>
                </a:solidFill>
                <a:effectLst/>
              </a:rPr>
            </a:br>
            <a:r>
              <a:rPr lang="en-IN" sz="1400" dirty="0">
                <a:solidFill>
                  <a:srgbClr val="BCBEC4"/>
                </a:solidFill>
                <a:effectLst/>
              </a:rPr>
              <a:t>    </a:t>
            </a:r>
            <a:r>
              <a:rPr lang="en-IN" sz="1400" dirty="0">
                <a:solidFill>
                  <a:srgbClr val="CF8E6D"/>
                </a:solidFill>
                <a:effectLst/>
              </a:rPr>
              <a:t>name</a:t>
            </a:r>
            <a:r>
              <a:rPr lang="en-IN" sz="1400" dirty="0">
                <a:solidFill>
                  <a:srgbClr val="BCBEC4"/>
                </a:solidFill>
                <a:effectLst/>
              </a:rPr>
              <a:t>: </a:t>
            </a:r>
            <a:r>
              <a:rPr lang="en-IN" sz="1400" dirty="0">
                <a:solidFill>
                  <a:srgbClr val="6AAB73"/>
                </a:solidFill>
                <a:effectLst/>
              </a:rPr>
              <a:t>"Reine Aishwarya - Product Owner"</a:t>
            </a:r>
            <a:br>
              <a:rPr lang="en-IN" sz="1400" dirty="0">
                <a:solidFill>
                  <a:srgbClr val="6AAB73"/>
                </a:solidFill>
                <a:effectLst/>
              </a:rPr>
            </a:br>
            <a:r>
              <a:rPr lang="en-IN" sz="1400" dirty="0">
                <a:solidFill>
                  <a:srgbClr val="6AAB73"/>
                </a:solidFill>
                <a:effectLst/>
              </a:rPr>
              <a:t>    </a:t>
            </a:r>
            <a:r>
              <a:rPr lang="en-IN" sz="1400" dirty="0">
                <a:solidFill>
                  <a:srgbClr val="CF8E6D"/>
                </a:solidFill>
                <a:effectLst/>
              </a:rPr>
              <a:t>email</a:t>
            </a:r>
            <a:r>
              <a:rPr lang="en-IN" sz="1400" dirty="0">
                <a:solidFill>
                  <a:srgbClr val="BCBEC4"/>
                </a:solidFill>
                <a:effectLst/>
              </a:rPr>
              <a:t>: </a:t>
            </a:r>
            <a:r>
              <a:rPr lang="en-IN" sz="1400" dirty="0">
                <a:solidFill>
                  <a:srgbClr val="6AAB73"/>
                </a:solidFill>
                <a:effectLst/>
              </a:rPr>
              <a:t>"</a:t>
            </a:r>
            <a:r>
              <a:rPr lang="en-IN" sz="1400" dirty="0" err="1">
                <a:solidFill>
                  <a:srgbClr val="6AAB73"/>
                </a:solidFill>
                <a:effectLst/>
              </a:rPr>
              <a:t>aishwarya@eazybank.com</a:t>
            </a:r>
            <a:r>
              <a:rPr lang="en-IN" sz="1400" dirty="0">
                <a:solidFill>
                  <a:srgbClr val="6AAB73"/>
                </a:solidFill>
                <a:effectLst/>
              </a:rPr>
              <a:t>"</a:t>
            </a:r>
            <a:br>
              <a:rPr lang="en-IN" sz="1400" dirty="0">
                <a:solidFill>
                  <a:srgbClr val="6AAB73"/>
                </a:solidFill>
                <a:effectLst/>
              </a:rPr>
            </a:br>
            <a:r>
              <a:rPr lang="en-IN" sz="1400" dirty="0">
                <a:solidFill>
                  <a:srgbClr val="6AAB73"/>
                </a:solidFill>
                <a:effectLst/>
              </a:rPr>
              <a:t>  </a:t>
            </a:r>
            <a:r>
              <a:rPr lang="en-IN" sz="1400" dirty="0" err="1">
                <a:solidFill>
                  <a:srgbClr val="CF8E6D"/>
                </a:solidFill>
                <a:effectLst/>
              </a:rPr>
              <a:t>onCallSupport</a:t>
            </a:r>
            <a:r>
              <a:rPr lang="en-IN" sz="1400" dirty="0">
                <a:solidFill>
                  <a:srgbClr val="BCBEC4"/>
                </a:solidFill>
                <a:effectLst/>
              </a:rPr>
              <a:t>:</a:t>
            </a:r>
            <a:br>
              <a:rPr lang="en-IN" sz="1400" dirty="0">
                <a:solidFill>
                  <a:srgbClr val="BCBEC4"/>
                </a:solidFill>
                <a:effectLst/>
              </a:rPr>
            </a:br>
            <a:r>
              <a:rPr lang="en-IN" sz="1400" dirty="0">
                <a:solidFill>
                  <a:srgbClr val="BCBEC4"/>
                </a:solidFill>
                <a:effectLst/>
              </a:rPr>
              <a:t>    - (453) 392-4829</a:t>
            </a:r>
            <a:br>
              <a:rPr lang="en-IN" sz="1400" dirty="0">
                <a:solidFill>
                  <a:srgbClr val="BCBEC4"/>
                </a:solidFill>
                <a:effectLst/>
              </a:rPr>
            </a:br>
            <a:r>
              <a:rPr lang="en-IN" sz="1400" dirty="0">
                <a:solidFill>
                  <a:srgbClr val="BCBEC4"/>
                </a:solidFill>
                <a:effectLst/>
              </a:rPr>
              <a:t>    - (236) 203-0384</a:t>
            </a:r>
            <a:br>
              <a:rPr lang="en-IN" sz="1400" dirty="0">
                <a:solidFill>
                  <a:srgbClr val="BCBEC4"/>
                </a:solidFill>
                <a:effectLst/>
              </a:rPr>
            </a:br>
            <a:br>
              <a:rPr lang="en-IN" sz="1400" dirty="0">
                <a:solidFill>
                  <a:srgbClr val="BCBEC4"/>
                </a:solidFill>
                <a:effectLst/>
              </a:rPr>
            </a:br>
            <a:r>
              <a:rPr lang="en-IN" sz="1400" dirty="0" err="1">
                <a:solidFill>
                  <a:srgbClr val="CF8E6D"/>
                </a:solidFill>
                <a:effectLst/>
              </a:rPr>
              <a:t>msg</a:t>
            </a:r>
            <a:r>
              <a:rPr lang="en-IN" sz="1400" dirty="0">
                <a:solidFill>
                  <a:srgbClr val="BCBEC4"/>
                </a:solidFill>
                <a:effectLst/>
              </a:rPr>
              <a:t>:</a:t>
            </a:r>
          </a:p>
        </p:txBody>
      </p:sp>
    </p:spTree>
    <p:extLst>
      <p:ext uri="{BB962C8B-B14F-4D97-AF65-F5344CB8AC3E}">
        <p14:creationId xmlns:p14="http://schemas.microsoft.com/office/powerpoint/2010/main" val="4014296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fontScale="90000"/>
          </a:bodyPr>
          <a:lstStyle/>
          <a:p>
            <a:pPr algn="ctr"/>
            <a:r>
              <a:rPr lang="en-US" b="1" dirty="0"/>
              <a:t>Make small programs from an entire application.</a:t>
            </a:r>
            <a:br>
              <a:rPr lang="en-US" b="1" dirty="0"/>
            </a:br>
            <a:r>
              <a:rPr lang="en-US" b="1" dirty="0"/>
              <a:t>The application still needs to behave as a single entity but having properties of smaller programs</a:t>
            </a:r>
            <a:br>
              <a:rPr lang="en-US" b="1" dirty="0"/>
            </a:br>
            <a:r>
              <a:rPr lang="en-US" b="1" dirty="0"/>
              <a:t>	</a:t>
            </a:r>
            <a:endParaRPr lang="en-IN" b="1" dirty="0"/>
          </a:p>
        </p:txBody>
      </p:sp>
    </p:spTree>
    <p:extLst>
      <p:ext uri="{BB962C8B-B14F-4D97-AF65-F5344CB8AC3E}">
        <p14:creationId xmlns:p14="http://schemas.microsoft.com/office/powerpoint/2010/main" val="173011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b="0" dirty="0" err="1"/>
              <a:t>Config</a:t>
            </a:r>
            <a:r>
              <a:rPr lang="en-US" b="0" dirty="0"/>
              <a:t> Server Client</a:t>
            </a:r>
          </a:p>
        </p:txBody>
      </p:sp>
      <p:sp>
        <p:nvSpPr>
          <p:cNvPr id="43010" name="Content Placeholder 2"/>
          <p:cNvSpPr>
            <a:spLocks noGrp="1"/>
          </p:cNvSpPr>
          <p:nvPr>
            <p:ph idx="1"/>
          </p:nvPr>
        </p:nvSpPr>
        <p:spPr>
          <a:xfrm>
            <a:off x="360363" y="732471"/>
            <a:ext cx="8643937" cy="3458529"/>
          </a:xfrm>
        </p:spPr>
        <p:txBody>
          <a:bodyPr>
            <a:normAutofit/>
          </a:bodyPr>
          <a:lstStyle/>
          <a:p>
            <a:pPr marL="342900" indent="-342900">
              <a:buFont typeface="Arial" charset="0"/>
              <a:buChar char="•"/>
            </a:pPr>
            <a:r>
              <a:rPr lang="en-US" altLang="en-US" sz="2200" dirty="0"/>
              <a:t>Create a new project </a:t>
            </a:r>
            <a:r>
              <a:rPr lang="en-US" altLang="en-US" sz="2200" dirty="0" err="1"/>
              <a:t>ConfigServerClient</a:t>
            </a:r>
            <a:r>
              <a:rPr lang="en-US" altLang="en-US" sz="2200" dirty="0"/>
              <a:t> with following dependencies:</a:t>
            </a:r>
            <a:br>
              <a:rPr lang="en-US" altLang="en-US" sz="2200" dirty="0"/>
            </a:br>
            <a:r>
              <a:rPr lang="en-US" altLang="en-US" sz="2200" dirty="0"/>
              <a:t>Actuator</a:t>
            </a:r>
            <a:br>
              <a:rPr lang="en-US" altLang="en-US" sz="2200" dirty="0"/>
            </a:br>
            <a:r>
              <a:rPr lang="en-US" altLang="en-US" sz="2200" dirty="0"/>
              <a:t>Config Client</a:t>
            </a:r>
            <a:br>
              <a:rPr lang="en-US" altLang="en-US" sz="2200" dirty="0"/>
            </a:br>
            <a:r>
              <a:rPr lang="en-US" altLang="en-US" sz="2200" dirty="0"/>
              <a:t>Web and Rest Repositories as dependencies</a:t>
            </a:r>
          </a:p>
          <a:p>
            <a:pPr marL="342900" indent="-342900">
              <a:buFont typeface="Arial" charset="0"/>
              <a:buChar char="•"/>
            </a:pPr>
            <a:r>
              <a:rPr lang="en-US" altLang="en-US" sz="2200" dirty="0"/>
              <a:t>To bind with config server add the following in properties file:</a:t>
            </a:r>
            <a:br>
              <a:rPr lang="en-US" altLang="en-US" sz="2200" dirty="0"/>
            </a:br>
            <a:r>
              <a:rPr lang="en-US" altLang="en-US" sz="2200" dirty="0" err="1"/>
              <a:t>spring.application.name</a:t>
            </a:r>
            <a:r>
              <a:rPr lang="en-US" altLang="en-US" sz="2200" dirty="0"/>
              <a:t>=config-server-client</a:t>
            </a:r>
            <a:br>
              <a:rPr lang="en-US" altLang="en-US" sz="2200" dirty="0"/>
            </a:br>
            <a:r>
              <a:rPr lang="en-US" altLang="en-US" sz="2200" dirty="0" err="1"/>
              <a:t>management.endpoints.web.exposure.include</a:t>
            </a:r>
            <a:r>
              <a:rPr lang="en-US" altLang="en-US" sz="2200" dirty="0"/>
              <a:t>=*</a:t>
            </a:r>
          </a:p>
          <a:p>
            <a:pPr marL="342900" indent="-342900">
              <a:buFont typeface="Arial" charset="0"/>
              <a:buChar char="•"/>
            </a:pPr>
            <a:r>
              <a:rPr lang="en-US" altLang="en-US" sz="2200" dirty="0"/>
              <a:t>Create a Rest Resource as follows:</a:t>
            </a:r>
          </a:p>
          <a:p>
            <a:pPr marL="342900" indent="-342900">
              <a:buFont typeface="Arial" charset="0"/>
              <a:buChar char="•"/>
            </a:pPr>
            <a:endParaRPr lang="en-US" altLang="en-US" sz="2200" dirty="0"/>
          </a:p>
          <a:p>
            <a:pPr marL="342900" indent="-342900">
              <a:buFont typeface="Arial" charset="0"/>
              <a:buChar char="•"/>
            </a:pPr>
            <a:endParaRPr lang="en-US" altLang="en-US" sz="2200" dirty="0"/>
          </a:p>
        </p:txBody>
      </p:sp>
      <p:sp>
        <p:nvSpPr>
          <p:cNvPr id="3" name="Rectangle 2"/>
          <p:cNvSpPr/>
          <p:nvPr/>
        </p:nvSpPr>
        <p:spPr>
          <a:xfrm>
            <a:off x="1237382" y="3894985"/>
            <a:ext cx="7068418" cy="2585323"/>
          </a:xfrm>
          <a:prstGeom prst="rect">
            <a:avLst/>
          </a:prstGeom>
          <a:ln>
            <a:solidFill>
              <a:schemeClr val="accent1"/>
            </a:solidFill>
          </a:ln>
        </p:spPr>
        <p:txBody>
          <a:bodyPr wrap="square">
            <a:spAutoFit/>
          </a:bodyPr>
          <a:lstStyle/>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RestController</a:t>
            </a:r>
            <a:endParaRPr lang="en-US" dirty="0">
              <a:solidFill>
                <a:srgbClr val="646464"/>
              </a:solidFill>
              <a:latin typeface="Calibri" charset="0"/>
              <a:ea typeface="Calibri" charset="0"/>
              <a:cs typeface="Calibri" charset="0"/>
            </a:endParaRPr>
          </a:p>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RefreshScope</a:t>
            </a:r>
            <a:endParaRPr lang="en-US" dirty="0">
              <a:solidFill>
                <a:srgbClr val="646464"/>
              </a:solidFill>
              <a:latin typeface="Calibri" charset="0"/>
              <a:ea typeface="Calibri" charset="0"/>
              <a:cs typeface="Calibri" charset="0"/>
            </a:endParaRPr>
          </a:p>
          <a:p>
            <a:r>
              <a:rPr lang="en-US" dirty="0">
                <a:solidFill>
                  <a:srgbClr val="7F0055"/>
                </a:solidFill>
                <a:latin typeface="Calibri" charset="0"/>
                <a:ea typeface="Calibri" charset="0"/>
                <a:cs typeface="Calibri" charset="0"/>
              </a:rPr>
              <a:t>class</a:t>
            </a:r>
            <a:r>
              <a:rPr lang="en-US" dirty="0">
                <a:solidFill>
                  <a:srgbClr val="000000"/>
                </a:solidFill>
                <a:latin typeface="Calibri" charset="0"/>
                <a:ea typeface="Calibri" charset="0"/>
                <a:cs typeface="Calibri" charset="0"/>
              </a:rPr>
              <a:t> </a:t>
            </a:r>
            <a:r>
              <a:rPr lang="en-US" dirty="0" err="1">
                <a:solidFill>
                  <a:srgbClr val="000000"/>
                </a:solidFill>
                <a:latin typeface="Calibri" charset="0"/>
                <a:ea typeface="Calibri" charset="0"/>
                <a:cs typeface="Calibri" charset="0"/>
              </a:rPr>
              <a:t>MessageRestController</a:t>
            </a:r>
            <a:r>
              <a:rPr lang="en-US" dirty="0">
                <a:solidFill>
                  <a:srgbClr val="000000"/>
                </a:solidFill>
                <a:latin typeface="Calibri" charset="0"/>
                <a:ea typeface="Calibri" charset="0"/>
                <a:cs typeface="Calibri" charset="0"/>
              </a:rPr>
              <a:t> {</a:t>
            </a:r>
          </a:p>
          <a:p>
            <a:r>
              <a:rPr lang="en-US" dirty="0">
                <a:solidFill>
                  <a:srgbClr val="646464"/>
                </a:solidFill>
                <a:latin typeface="Calibri" charset="0"/>
                <a:ea typeface="Calibri" charset="0"/>
                <a:cs typeface="Calibri" charset="0"/>
              </a:rPr>
              <a:t>@Value</a:t>
            </a:r>
            <a:r>
              <a:rPr lang="en-US" dirty="0">
                <a:solidFill>
                  <a:srgbClr val="000000"/>
                </a:solidFill>
                <a:latin typeface="Calibri" charset="0"/>
                <a:ea typeface="Calibri" charset="0"/>
                <a:cs typeface="Calibri" charset="0"/>
              </a:rPr>
              <a:t>(</a:t>
            </a:r>
            <a:r>
              <a:rPr lang="en-US" dirty="0">
                <a:solidFill>
                  <a:srgbClr val="2A00FF"/>
                </a:solidFill>
                <a:latin typeface="Calibri" charset="0"/>
                <a:ea typeface="Calibri" charset="0"/>
                <a:cs typeface="Calibri" charset="0"/>
              </a:rPr>
              <a:t>"${</a:t>
            </a:r>
            <a:r>
              <a:rPr lang="en-US" dirty="0" err="1">
                <a:solidFill>
                  <a:srgbClr val="2A00FF"/>
                </a:solidFill>
                <a:latin typeface="Calibri" charset="0"/>
                <a:ea typeface="Calibri" charset="0"/>
                <a:cs typeface="Calibri" charset="0"/>
              </a:rPr>
              <a:t>msg</a:t>
            </a:r>
            <a:r>
              <a:rPr lang="en-US" dirty="0">
                <a:solidFill>
                  <a:srgbClr val="2A00FF"/>
                </a:solidFill>
                <a:latin typeface="Calibri" charset="0"/>
                <a:ea typeface="Calibri" charset="0"/>
                <a:cs typeface="Calibri" charset="0"/>
              </a:rPr>
              <a:t>: - </a:t>
            </a:r>
            <a:r>
              <a:rPr lang="en-US" dirty="0" err="1">
                <a:solidFill>
                  <a:srgbClr val="2A00FF"/>
                </a:solidFill>
                <a:latin typeface="Calibri" charset="0"/>
                <a:ea typeface="Calibri" charset="0"/>
                <a:cs typeface="Calibri" charset="0"/>
              </a:rPr>
              <a:t>Config</a:t>
            </a:r>
            <a:r>
              <a:rPr lang="en-US" dirty="0">
                <a:solidFill>
                  <a:srgbClr val="2A00FF"/>
                </a:solidFill>
                <a:latin typeface="Calibri" charset="0"/>
                <a:ea typeface="Calibri" charset="0"/>
                <a:cs typeface="Calibri" charset="0"/>
              </a:rPr>
              <a:t> Server is not </a:t>
            </a:r>
            <a:r>
              <a:rPr lang="en-US" dirty="0" err="1">
                <a:solidFill>
                  <a:srgbClr val="2A00FF"/>
                </a:solidFill>
                <a:latin typeface="Calibri" charset="0"/>
                <a:ea typeface="Calibri" charset="0"/>
                <a:cs typeface="Calibri" charset="0"/>
              </a:rPr>
              <a:t>working..please</a:t>
            </a:r>
            <a:r>
              <a:rPr lang="en-US" dirty="0">
                <a:solidFill>
                  <a:srgbClr val="2A00FF"/>
                </a:solidFill>
                <a:latin typeface="Calibri" charset="0"/>
                <a:ea typeface="Calibri" charset="0"/>
                <a:cs typeface="Calibri" charset="0"/>
              </a:rPr>
              <a:t> check}"</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dirty="0">
                <a:solidFill>
                  <a:srgbClr val="7F0055"/>
                </a:solidFill>
                <a:latin typeface="Calibri" charset="0"/>
                <a:ea typeface="Calibri" charset="0"/>
                <a:cs typeface="Calibri" charset="0"/>
              </a:rPr>
              <a:t>private</a:t>
            </a:r>
            <a:r>
              <a:rPr lang="en-US" dirty="0">
                <a:solidFill>
                  <a:srgbClr val="000000"/>
                </a:solidFill>
                <a:latin typeface="Calibri" charset="0"/>
                <a:ea typeface="Calibri" charset="0"/>
                <a:cs typeface="Calibri" charset="0"/>
              </a:rPr>
              <a:t> String </a:t>
            </a:r>
            <a:r>
              <a:rPr lang="en-US" dirty="0" err="1">
                <a:solidFill>
                  <a:srgbClr val="0000C0"/>
                </a:solidFill>
                <a:latin typeface="Calibri" charset="0"/>
                <a:ea typeface="Calibri" charset="0"/>
                <a:cs typeface="Calibri" charset="0"/>
              </a:rPr>
              <a:t>msg</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RequestMapping</a:t>
            </a:r>
            <a:r>
              <a:rPr lang="en-US" dirty="0">
                <a:solidFill>
                  <a:srgbClr val="000000"/>
                </a:solidFill>
                <a:latin typeface="Calibri" charset="0"/>
                <a:ea typeface="Calibri" charset="0"/>
                <a:cs typeface="Calibri" charset="0"/>
              </a:rPr>
              <a:t>(</a:t>
            </a:r>
            <a:r>
              <a:rPr lang="en-US" dirty="0">
                <a:solidFill>
                  <a:srgbClr val="2A00FF"/>
                </a:solidFill>
                <a:latin typeface="Calibri" charset="0"/>
                <a:ea typeface="Calibri" charset="0"/>
                <a:cs typeface="Calibri" charset="0"/>
              </a:rPr>
              <a:t>"/msg"</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String </a:t>
            </a:r>
            <a:r>
              <a:rPr lang="en-US" dirty="0" err="1">
                <a:solidFill>
                  <a:srgbClr val="000000"/>
                </a:solidFill>
                <a:latin typeface="Calibri" charset="0"/>
                <a:ea typeface="Calibri" charset="0"/>
                <a:cs typeface="Calibri" charset="0"/>
              </a:rPr>
              <a:t>getMsg</a:t>
            </a:r>
            <a:r>
              <a:rPr lang="en-US"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        </a:t>
            </a:r>
            <a:r>
              <a:rPr lang="en-US" dirty="0">
                <a:solidFill>
                  <a:srgbClr val="7F0055"/>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 </a:t>
            </a:r>
            <a:r>
              <a:rPr lang="en-US" dirty="0" err="1">
                <a:solidFill>
                  <a:srgbClr val="7F0055"/>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00C0"/>
                </a:solidFill>
                <a:latin typeface="Calibri" charset="0"/>
                <a:ea typeface="Calibri" charset="0"/>
                <a:cs typeface="Calibri" charset="0"/>
              </a:rPr>
              <a:t>msg</a:t>
            </a:r>
            <a:r>
              <a:rPr lang="en-US" dirty="0">
                <a:solidFill>
                  <a:srgbClr val="000000"/>
                </a:solidFill>
                <a:latin typeface="Calibri" charset="0"/>
                <a:ea typeface="Calibri" charset="0"/>
                <a:cs typeface="Calibri" charset="0"/>
              </a:rPr>
              <a:t>;</a:t>
            </a:r>
            <a:r>
              <a:rPr lang="mr-IN" dirty="0">
                <a:solidFill>
                  <a:srgbClr val="000000"/>
                </a:solidFill>
                <a:latin typeface="Calibri" charset="0"/>
                <a:ea typeface="Calibri" charset="0"/>
                <a:cs typeface="Calibri" charset="0"/>
              </a:rPr>
              <a:t> }</a:t>
            </a:r>
          </a:p>
          <a:p>
            <a:r>
              <a:rPr lang="mr-IN" dirty="0">
                <a:solidFill>
                  <a:srgbClr val="000000"/>
                </a:solidFill>
                <a:latin typeface="Calibri" charset="0"/>
                <a:ea typeface="Calibri" charset="0"/>
                <a:cs typeface="Calibri" charset="0"/>
              </a:rPr>
              <a:t>}</a:t>
            </a:r>
            <a:endParaRPr lang="en-US" dirty="0">
              <a:latin typeface="Calibri" charset="0"/>
              <a:ea typeface="Calibri" charset="0"/>
              <a:cs typeface="Calibri" charset="0"/>
            </a:endParaRPr>
          </a:p>
        </p:txBody>
      </p:sp>
      <p:sp>
        <p:nvSpPr>
          <p:cNvPr id="5" name="Content Placeholder 2"/>
          <p:cNvSpPr txBox="1">
            <a:spLocks/>
          </p:cNvSpPr>
          <p:nvPr/>
        </p:nvSpPr>
        <p:spPr>
          <a:xfrm>
            <a:off x="569478" y="3310647"/>
            <a:ext cx="7068418" cy="1168675"/>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Wingdings" pitchFamily="2" charset="2"/>
              <a:buNone/>
              <a:defRPr sz="18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6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charset="0"/>
              <a:buChar char="•"/>
            </a:pPr>
            <a:endParaRPr lang="en-US" altLang="en-US" sz="2000" dirty="0"/>
          </a:p>
        </p:txBody>
      </p:sp>
    </p:spTree>
    <p:extLst>
      <p:ext uri="{BB962C8B-B14F-4D97-AF65-F5344CB8AC3E}">
        <p14:creationId xmlns:p14="http://schemas.microsoft.com/office/powerpoint/2010/main" val="1803057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b="0" dirty="0"/>
              <a:t>Config Server Client Properties</a:t>
            </a:r>
          </a:p>
        </p:txBody>
      </p:sp>
      <p:sp>
        <p:nvSpPr>
          <p:cNvPr id="4" name="Rectangle 3"/>
          <p:cNvSpPr/>
          <p:nvPr/>
        </p:nvSpPr>
        <p:spPr>
          <a:xfrm>
            <a:off x="304800" y="1066800"/>
            <a:ext cx="7869237" cy="4708981"/>
          </a:xfrm>
          <a:prstGeom prst="rect">
            <a:avLst/>
          </a:prstGeom>
        </p:spPr>
        <p:txBody>
          <a:bodyPr wrap="square">
            <a:spAutoFit/>
          </a:bodyPr>
          <a:lstStyle/>
          <a:p>
            <a:pPr marL="342900" indent="-342900">
              <a:buFont typeface="Arial" charset="0"/>
              <a:buChar char="•"/>
            </a:pPr>
            <a:r>
              <a:rPr lang="en-US" altLang="en-US" sz="2000" dirty="0"/>
              <a:t>#Active Profile - will relate to development properties file in the server.</a:t>
            </a:r>
            <a:br>
              <a:rPr lang="en-US" altLang="en-US" sz="2000" dirty="0"/>
            </a:br>
            <a:br>
              <a:rPr lang="en-US" altLang="en-US" sz="2000" dirty="0"/>
            </a:br>
            <a:r>
              <a:rPr lang="en-US" altLang="en-US" sz="2000" dirty="0" err="1"/>
              <a:t>spring.profiles.active</a:t>
            </a:r>
            <a:r>
              <a:rPr lang="en-US" altLang="en-US" sz="2000" dirty="0"/>
              <a:t>=dev</a:t>
            </a:r>
            <a:br>
              <a:rPr lang="en-US" altLang="en-US" sz="2000" dirty="0"/>
            </a:br>
            <a:endParaRPr lang="en-US" altLang="en-US" sz="2000" dirty="0"/>
          </a:p>
          <a:p>
            <a:pPr marL="342900" indent="-342900">
              <a:buFont typeface="Arial" charset="0"/>
              <a:buChar char="•"/>
            </a:pPr>
            <a:r>
              <a:rPr lang="en-US" altLang="en-US" sz="2000" dirty="0"/>
              <a:t>Add below</a:t>
            </a:r>
            <a:br>
              <a:rPr lang="en-US" altLang="en-US" sz="2000" dirty="0"/>
            </a:br>
            <a:r>
              <a:rPr lang="en-US" altLang="en-US" sz="2000" dirty="0" err="1"/>
              <a:t>spring.config.import</a:t>
            </a:r>
            <a:r>
              <a:rPr lang="en-US" altLang="en-US" sz="2000" dirty="0"/>
              <a:t>=</a:t>
            </a:r>
            <a:r>
              <a:rPr lang="en-US" altLang="en-US" sz="2000" dirty="0" err="1"/>
              <a:t>optional:configserver:http</a:t>
            </a:r>
            <a:r>
              <a:rPr lang="en-US" altLang="en-US" sz="2000" dirty="0"/>
              <a:t>://localhost:8888/</a:t>
            </a:r>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r>
              <a:rPr lang="en-US" altLang="en-US" sz="2000" dirty="0"/>
              <a:t>Open the bowser and test</a:t>
            </a:r>
            <a:br>
              <a:rPr lang="en-US" altLang="en-US" sz="2000" dirty="0"/>
            </a:br>
            <a:br>
              <a:rPr lang="en-US" altLang="en-US" sz="2000" dirty="0"/>
            </a:br>
            <a:r>
              <a:rPr lang="en-US" altLang="en-US" sz="2000" dirty="0">
                <a:hlinkClick r:id="rId3"/>
              </a:rPr>
              <a:t>http://localhost:8080/msg</a:t>
            </a:r>
            <a:endParaRPr lang="en-US" altLang="en-US" sz="2000" dirty="0"/>
          </a:p>
          <a:p>
            <a:pPr marL="342900" indent="-342900">
              <a:buFont typeface="Arial" charset="0"/>
              <a:buChar char="•"/>
            </a:pPr>
            <a:endParaRPr lang="en-US" altLang="en-US" sz="2000" dirty="0"/>
          </a:p>
          <a:p>
            <a:pPr marL="342900" indent="-342900">
              <a:buFont typeface="Arial" charset="0"/>
              <a:buChar char="•"/>
            </a:pPr>
            <a:r>
              <a:rPr lang="en-US" altLang="en-US" sz="2000" dirty="0"/>
              <a:t>Changing the active profile should read from corresponding properties file</a:t>
            </a:r>
          </a:p>
          <a:p>
            <a:pPr marL="342900" indent="-342900">
              <a:buFont typeface="Arial" charset="0"/>
              <a:buChar char="•"/>
            </a:pPr>
            <a:endParaRPr lang="en-US" altLang="en-US" sz="2000" dirty="0"/>
          </a:p>
        </p:txBody>
      </p:sp>
    </p:spTree>
    <p:extLst>
      <p:ext uri="{BB962C8B-B14F-4D97-AF65-F5344CB8AC3E}">
        <p14:creationId xmlns:p14="http://schemas.microsoft.com/office/powerpoint/2010/main" val="1857526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b="0" dirty="0"/>
              <a:t>Configure for Accounts </a:t>
            </a:r>
            <a:r>
              <a:rPr lang="en-US" b="0" dirty="0" err="1"/>
              <a:t>yml</a:t>
            </a:r>
            <a:endParaRPr lang="en-US" b="0" dirty="0"/>
          </a:p>
        </p:txBody>
      </p:sp>
      <p:sp>
        <p:nvSpPr>
          <p:cNvPr id="4" name="Rectangle 3"/>
          <p:cNvSpPr/>
          <p:nvPr/>
        </p:nvSpPr>
        <p:spPr>
          <a:xfrm>
            <a:off x="304800" y="1066800"/>
            <a:ext cx="8305800" cy="6555641"/>
          </a:xfrm>
          <a:prstGeom prst="rect">
            <a:avLst/>
          </a:prstGeom>
        </p:spPr>
        <p:txBody>
          <a:bodyPr wrap="square">
            <a:spAutoFit/>
          </a:bodyPr>
          <a:lstStyle/>
          <a:p>
            <a:pPr marL="342900" indent="-342900">
              <a:buFont typeface="Arial" charset="0"/>
              <a:buChar char="•"/>
            </a:pPr>
            <a:r>
              <a:rPr lang="en-US" altLang="en-US" sz="2000" dirty="0"/>
              <a:t>Add below in the </a:t>
            </a:r>
            <a:r>
              <a:rPr lang="en-US" altLang="en-US" sz="2000" dirty="0" err="1"/>
              <a:t>ConfigServerClient</a:t>
            </a:r>
            <a:r>
              <a:rPr lang="en-US" altLang="en-US" sz="2000" dirty="0"/>
              <a:t> project</a:t>
            </a:r>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r>
              <a:rPr lang="en-US" altLang="en-US" sz="2000" dirty="0"/>
              <a:t>Also add below on the class with main :</a:t>
            </a:r>
            <a:br>
              <a:rPr lang="en-US" altLang="en-US" sz="2000" dirty="0"/>
            </a:br>
            <a:r>
              <a:rPr lang="en-IN" sz="2000" dirty="0">
                <a:solidFill>
                  <a:srgbClr val="B3AE60"/>
                </a:solidFill>
                <a:effectLst/>
              </a:rPr>
              <a:t>@</a:t>
            </a:r>
            <a:r>
              <a:rPr lang="en-IN" sz="2000" dirty="0" err="1">
                <a:solidFill>
                  <a:srgbClr val="B3AE60"/>
                </a:solidFill>
                <a:effectLst/>
              </a:rPr>
              <a:t>EnableConfigurationProperties</a:t>
            </a:r>
            <a:r>
              <a:rPr lang="en-IN" sz="2000" dirty="0">
                <a:solidFill>
                  <a:srgbClr val="BCBEC4"/>
                </a:solidFill>
                <a:effectLst/>
              </a:rPr>
              <a:t>(value = {</a:t>
            </a:r>
            <a:r>
              <a:rPr lang="en-IN" sz="2000" dirty="0" err="1">
                <a:solidFill>
                  <a:srgbClr val="BCBEC4"/>
                </a:solidFill>
                <a:effectLst/>
              </a:rPr>
              <a:t>AccountsContactInfoDto.</a:t>
            </a:r>
            <a:r>
              <a:rPr lang="en-IN" sz="2000" dirty="0" err="1">
                <a:solidFill>
                  <a:srgbClr val="CF8E6D"/>
                </a:solidFill>
                <a:effectLst/>
              </a:rPr>
              <a:t>class</a:t>
            </a:r>
            <a:r>
              <a:rPr lang="en-IN" sz="2000" dirty="0">
                <a:solidFill>
                  <a:srgbClr val="BCBEC4"/>
                </a:solidFill>
                <a:effectLst/>
              </a:rPr>
              <a:t>})</a:t>
            </a:r>
          </a:p>
          <a:p>
            <a:pPr marL="342900" indent="-342900">
              <a:buFont typeface="Arial" charset="0"/>
              <a:buChar char="•"/>
            </a:pPr>
            <a:endParaRPr lang="en-US" altLang="en-US" sz="2000" dirty="0"/>
          </a:p>
          <a:p>
            <a:pPr marL="342900" indent="-342900">
              <a:buFont typeface="Arial" charset="0"/>
              <a:buChar char="•"/>
            </a:pPr>
            <a:r>
              <a:rPr lang="en-US" altLang="en-US" sz="2000" dirty="0"/>
              <a:t>Also add below in the controller:</a:t>
            </a:r>
            <a:br>
              <a:rPr lang="en-US" altLang="en-US" sz="2000" dirty="0"/>
            </a:br>
            <a:r>
              <a:rPr lang="en-IN" sz="2000" dirty="0">
                <a:solidFill>
                  <a:srgbClr val="B3AE60"/>
                </a:solidFill>
                <a:effectLst/>
              </a:rPr>
              <a:t>@</a:t>
            </a:r>
            <a:r>
              <a:rPr lang="en-IN" sz="2000" dirty="0" err="1">
                <a:solidFill>
                  <a:srgbClr val="B3AE60"/>
                </a:solidFill>
                <a:effectLst/>
              </a:rPr>
              <a:t>Autowired</a:t>
            </a:r>
            <a:br>
              <a:rPr lang="en-IN" sz="2000" dirty="0">
                <a:solidFill>
                  <a:srgbClr val="B3AE60"/>
                </a:solidFill>
                <a:effectLst/>
              </a:rPr>
            </a:br>
            <a:r>
              <a:rPr lang="en-IN" sz="2000" dirty="0">
                <a:solidFill>
                  <a:srgbClr val="CF8E6D"/>
                </a:solidFill>
                <a:effectLst/>
              </a:rPr>
              <a:t>private </a:t>
            </a:r>
            <a:r>
              <a:rPr lang="en-IN" sz="2000" dirty="0" err="1">
                <a:solidFill>
                  <a:srgbClr val="BCBEC4"/>
                </a:solidFill>
                <a:effectLst/>
              </a:rPr>
              <a:t>AccountsContactInfoDto</a:t>
            </a:r>
            <a:r>
              <a:rPr lang="en-IN" sz="2000" dirty="0">
                <a:solidFill>
                  <a:srgbClr val="BCBEC4"/>
                </a:solidFill>
                <a:effectLst/>
              </a:rPr>
              <a:t> </a:t>
            </a:r>
            <a:r>
              <a:rPr lang="en-IN" sz="2000" dirty="0" err="1">
                <a:solidFill>
                  <a:srgbClr val="C77DBB"/>
                </a:solidFill>
                <a:effectLst/>
              </a:rPr>
              <a:t>accountsContactInfoDto</a:t>
            </a:r>
            <a:r>
              <a:rPr lang="en-IN" sz="2000" dirty="0">
                <a:solidFill>
                  <a:srgbClr val="BCBEC4"/>
                </a:solidFill>
                <a:effectLst/>
              </a:rPr>
              <a:t>;</a:t>
            </a:r>
            <a:br>
              <a:rPr lang="en-IN" sz="2000" dirty="0">
                <a:solidFill>
                  <a:srgbClr val="BCBEC4"/>
                </a:solidFill>
                <a:effectLst/>
              </a:rPr>
            </a:br>
            <a:br>
              <a:rPr lang="en-IN" sz="2000" dirty="0">
                <a:solidFill>
                  <a:srgbClr val="BCBEC4"/>
                </a:solidFill>
                <a:effectLst/>
              </a:rPr>
            </a:br>
            <a:r>
              <a:rPr lang="en-IN" sz="2000" dirty="0">
                <a:solidFill>
                  <a:srgbClr val="B3AE60"/>
                </a:solidFill>
                <a:effectLst/>
              </a:rPr>
              <a:t>@</a:t>
            </a:r>
            <a:r>
              <a:rPr lang="en-IN" sz="2000" dirty="0" err="1">
                <a:solidFill>
                  <a:srgbClr val="B3AE60"/>
                </a:solidFill>
                <a:effectLst/>
              </a:rPr>
              <a:t>GetMapping</a:t>
            </a:r>
            <a:r>
              <a:rPr lang="en-IN" sz="2000" dirty="0">
                <a:solidFill>
                  <a:srgbClr val="BCBEC4"/>
                </a:solidFill>
                <a:effectLst/>
              </a:rPr>
              <a:t>(</a:t>
            </a:r>
            <a:r>
              <a:rPr lang="en-IN" sz="2000" dirty="0">
                <a:solidFill>
                  <a:srgbClr val="6AAB73"/>
                </a:solidFill>
                <a:effectLst/>
              </a:rPr>
              <a:t>"/contact"</a:t>
            </a:r>
            <a:r>
              <a:rPr lang="en-IN" sz="2000" dirty="0">
                <a:solidFill>
                  <a:srgbClr val="BCBEC4"/>
                </a:solidFill>
                <a:effectLst/>
              </a:rPr>
              <a:t>)</a:t>
            </a:r>
            <a:br>
              <a:rPr lang="en-IN" sz="2000" dirty="0">
                <a:solidFill>
                  <a:srgbClr val="BCBEC4"/>
                </a:solidFill>
                <a:effectLst/>
              </a:rPr>
            </a:br>
            <a:r>
              <a:rPr lang="en-IN" sz="2000" dirty="0">
                <a:solidFill>
                  <a:srgbClr val="CF8E6D"/>
                </a:solidFill>
                <a:effectLst/>
              </a:rPr>
              <a:t>public </a:t>
            </a:r>
            <a:r>
              <a:rPr lang="en-IN" sz="2000" dirty="0" err="1">
                <a:solidFill>
                  <a:srgbClr val="BCBEC4"/>
                </a:solidFill>
                <a:effectLst/>
              </a:rPr>
              <a:t>ResponseEntity</a:t>
            </a:r>
            <a:r>
              <a:rPr lang="en-IN" sz="2000" dirty="0">
                <a:solidFill>
                  <a:srgbClr val="BCBEC4"/>
                </a:solidFill>
                <a:effectLst/>
              </a:rPr>
              <a:t>&lt;</a:t>
            </a:r>
            <a:r>
              <a:rPr lang="en-IN" sz="2000" dirty="0" err="1">
                <a:solidFill>
                  <a:srgbClr val="BCBEC4"/>
                </a:solidFill>
                <a:effectLst/>
              </a:rPr>
              <a:t>AccountsContactInfoDto</a:t>
            </a:r>
            <a:r>
              <a:rPr lang="en-IN" sz="2000" dirty="0">
                <a:solidFill>
                  <a:srgbClr val="BCBEC4"/>
                </a:solidFill>
                <a:effectLst/>
              </a:rPr>
              <a:t>&gt; </a:t>
            </a:r>
            <a:r>
              <a:rPr lang="en-IN" sz="2000" dirty="0" err="1">
                <a:solidFill>
                  <a:srgbClr val="56A8F5"/>
                </a:solidFill>
                <a:effectLst/>
              </a:rPr>
              <a:t>getContactInfo</a:t>
            </a:r>
            <a:r>
              <a:rPr lang="en-IN" sz="2000" dirty="0">
                <a:solidFill>
                  <a:srgbClr val="BCBEC4"/>
                </a:solidFill>
                <a:effectLst/>
              </a:rPr>
              <a:t>() {</a:t>
            </a:r>
            <a:br>
              <a:rPr lang="en-IN" sz="2000" dirty="0">
                <a:solidFill>
                  <a:srgbClr val="BCBEC4"/>
                </a:solidFill>
                <a:effectLst/>
              </a:rPr>
            </a:br>
            <a:r>
              <a:rPr lang="en-IN" sz="2000" dirty="0">
                <a:solidFill>
                  <a:srgbClr val="BCBEC4"/>
                </a:solidFill>
                <a:effectLst/>
              </a:rPr>
              <a:t>    </a:t>
            </a:r>
            <a:r>
              <a:rPr lang="en-IN" sz="2000" dirty="0">
                <a:solidFill>
                  <a:srgbClr val="CF8E6D"/>
                </a:solidFill>
                <a:effectLst/>
              </a:rPr>
              <a:t>return </a:t>
            </a:r>
            <a:r>
              <a:rPr lang="en-IN" sz="2000" dirty="0" err="1">
                <a:solidFill>
                  <a:srgbClr val="BCBEC4"/>
                </a:solidFill>
                <a:effectLst/>
              </a:rPr>
              <a:t>ResponseEntity</a:t>
            </a:r>
            <a:br>
              <a:rPr lang="en-IN" sz="2000" dirty="0">
                <a:solidFill>
                  <a:srgbClr val="BCBEC4"/>
                </a:solidFill>
                <a:effectLst/>
              </a:rPr>
            </a:br>
            <a:r>
              <a:rPr lang="en-IN" sz="2000" dirty="0">
                <a:solidFill>
                  <a:srgbClr val="BCBEC4"/>
                </a:solidFill>
                <a:effectLst/>
              </a:rPr>
              <a:t>            .</a:t>
            </a:r>
            <a:r>
              <a:rPr lang="en-IN" sz="2000" i="1" dirty="0">
                <a:solidFill>
                  <a:srgbClr val="BCBEC4"/>
                </a:solidFill>
                <a:effectLst/>
              </a:rPr>
              <a:t>status</a:t>
            </a:r>
            <a:r>
              <a:rPr lang="en-IN" sz="2000" dirty="0">
                <a:solidFill>
                  <a:srgbClr val="BCBEC4"/>
                </a:solidFill>
                <a:effectLst/>
              </a:rPr>
              <a:t>(</a:t>
            </a:r>
            <a:r>
              <a:rPr lang="en-IN" sz="2000" dirty="0" err="1">
                <a:solidFill>
                  <a:srgbClr val="BCBEC4"/>
                </a:solidFill>
                <a:effectLst/>
              </a:rPr>
              <a:t>HttpStatus.</a:t>
            </a:r>
            <a:r>
              <a:rPr lang="en-IN" sz="2000" i="1" dirty="0" err="1">
                <a:solidFill>
                  <a:srgbClr val="C77DBB"/>
                </a:solidFill>
                <a:effectLst/>
              </a:rPr>
              <a:t>OK</a:t>
            </a:r>
            <a:r>
              <a:rPr lang="en-IN" sz="2000" dirty="0">
                <a:solidFill>
                  <a:srgbClr val="BCBEC4"/>
                </a:solidFill>
                <a:effectLst/>
              </a:rPr>
              <a:t>)</a:t>
            </a:r>
            <a:br>
              <a:rPr lang="en-IN" sz="2000" dirty="0">
                <a:solidFill>
                  <a:srgbClr val="BCBEC4"/>
                </a:solidFill>
                <a:effectLst/>
              </a:rPr>
            </a:br>
            <a:r>
              <a:rPr lang="en-IN" sz="2000" dirty="0">
                <a:solidFill>
                  <a:srgbClr val="BCBEC4"/>
                </a:solidFill>
                <a:effectLst/>
              </a:rPr>
              <a:t>            .body(</a:t>
            </a:r>
            <a:r>
              <a:rPr lang="en-IN" sz="2000" dirty="0" err="1">
                <a:solidFill>
                  <a:srgbClr val="C77DBB"/>
                </a:solidFill>
                <a:effectLst/>
              </a:rPr>
              <a:t>accountsContactInfoDto</a:t>
            </a:r>
            <a:r>
              <a:rPr lang="en-IN" sz="2000" dirty="0">
                <a:solidFill>
                  <a:srgbClr val="BCBEC4"/>
                </a:solidFill>
                <a:effectLst/>
              </a:rPr>
              <a:t>);</a:t>
            </a:r>
            <a:br>
              <a:rPr lang="en-IN" sz="2000" dirty="0">
                <a:solidFill>
                  <a:srgbClr val="BCBEC4"/>
                </a:solidFill>
                <a:effectLst/>
              </a:rPr>
            </a:br>
            <a:r>
              <a:rPr lang="en-IN" sz="2000" dirty="0">
                <a:solidFill>
                  <a:srgbClr val="BCBEC4"/>
                </a:solidFill>
                <a:effectLst/>
              </a:rPr>
              <a:t>}</a:t>
            </a:r>
            <a:endParaRPr lang="en-US" altLang="en-US" sz="2000" dirty="0"/>
          </a:p>
        </p:txBody>
      </p:sp>
      <p:sp>
        <p:nvSpPr>
          <p:cNvPr id="5" name="TextBox 4">
            <a:extLst>
              <a:ext uri="{FF2B5EF4-FFF2-40B4-BE49-F238E27FC236}">
                <a16:creationId xmlns:a16="http://schemas.microsoft.com/office/drawing/2014/main" id="{9E3ED352-1B31-159E-AA7B-5822F4BAFE72}"/>
              </a:ext>
            </a:extLst>
          </p:cNvPr>
          <p:cNvSpPr txBox="1"/>
          <p:nvPr/>
        </p:nvSpPr>
        <p:spPr>
          <a:xfrm>
            <a:off x="685799" y="1774686"/>
            <a:ext cx="7488237" cy="1200329"/>
          </a:xfrm>
          <a:prstGeom prst="rect">
            <a:avLst/>
          </a:prstGeom>
          <a:noFill/>
        </p:spPr>
        <p:txBody>
          <a:bodyPr wrap="square">
            <a:spAutoFit/>
          </a:bodyPr>
          <a:lstStyle/>
          <a:p>
            <a:r>
              <a:rPr lang="en-IN" dirty="0">
                <a:solidFill>
                  <a:srgbClr val="B3AE60"/>
                </a:solidFill>
                <a:effectLst/>
              </a:rPr>
              <a:t>@</a:t>
            </a:r>
            <a:r>
              <a:rPr lang="en-IN" dirty="0" err="1">
                <a:solidFill>
                  <a:srgbClr val="B3AE60"/>
                </a:solidFill>
                <a:effectLst/>
              </a:rPr>
              <a:t>ConfigurationProperties</a:t>
            </a:r>
            <a:r>
              <a:rPr lang="en-IN" dirty="0">
                <a:solidFill>
                  <a:srgbClr val="BCBEC4"/>
                </a:solidFill>
                <a:effectLst/>
              </a:rPr>
              <a:t>(prefix = </a:t>
            </a:r>
            <a:r>
              <a:rPr lang="en-IN" dirty="0">
                <a:solidFill>
                  <a:srgbClr val="6AAB73"/>
                </a:solidFill>
                <a:effectLst/>
              </a:rPr>
              <a:t>"accounts"</a:t>
            </a:r>
            <a:r>
              <a:rPr lang="en-IN" dirty="0">
                <a:solidFill>
                  <a:srgbClr val="BCBEC4"/>
                </a:solidFill>
                <a:effectLst/>
              </a:rPr>
              <a:t>)</a:t>
            </a:r>
            <a:br>
              <a:rPr lang="en-IN" dirty="0">
                <a:solidFill>
                  <a:srgbClr val="BCBEC4"/>
                </a:solidFill>
                <a:effectLst/>
              </a:rPr>
            </a:br>
            <a:r>
              <a:rPr lang="en-IN" dirty="0">
                <a:solidFill>
                  <a:srgbClr val="CF8E6D"/>
                </a:solidFill>
                <a:effectLst/>
              </a:rPr>
              <a:t>public class </a:t>
            </a:r>
            <a:r>
              <a:rPr lang="en-IN" dirty="0" err="1">
                <a:solidFill>
                  <a:srgbClr val="BCBEC4"/>
                </a:solidFill>
                <a:effectLst/>
              </a:rPr>
              <a:t>AccountsContactInfoDto</a:t>
            </a:r>
            <a:r>
              <a:rPr lang="en-IN" dirty="0">
                <a:solidFill>
                  <a:srgbClr val="BCBEC4"/>
                </a:solidFill>
              </a:rPr>
              <a:t>{</a:t>
            </a:r>
            <a:br>
              <a:rPr lang="en-IN" dirty="0">
                <a:solidFill>
                  <a:srgbClr val="BCBEC4"/>
                </a:solidFill>
              </a:rPr>
            </a:br>
            <a:r>
              <a:rPr lang="en-IN" dirty="0">
                <a:solidFill>
                  <a:srgbClr val="BCBEC4"/>
                </a:solidFill>
              </a:rPr>
              <a:t>	private </a:t>
            </a:r>
            <a:r>
              <a:rPr lang="en-IN" dirty="0">
                <a:solidFill>
                  <a:srgbClr val="BCBEC4"/>
                </a:solidFill>
                <a:effectLst/>
              </a:rPr>
              <a:t>String message</a:t>
            </a:r>
            <a:r>
              <a:rPr lang="en-IN" dirty="0">
                <a:solidFill>
                  <a:srgbClr val="BCBEC4"/>
                </a:solidFill>
              </a:rPr>
              <a:t>;</a:t>
            </a:r>
            <a:r>
              <a:rPr lang="en-IN" dirty="0">
                <a:solidFill>
                  <a:srgbClr val="BCBEC4"/>
                </a:solidFill>
                <a:effectLst/>
              </a:rPr>
              <a:t> private Map&lt;String, String&gt; </a:t>
            </a:r>
            <a:r>
              <a:rPr lang="en-IN" dirty="0" err="1">
                <a:solidFill>
                  <a:srgbClr val="BCBEC4"/>
                </a:solidFill>
                <a:effectLst/>
              </a:rPr>
              <a:t>contactDetails</a:t>
            </a:r>
            <a:r>
              <a:rPr lang="en-IN" dirty="0">
                <a:solidFill>
                  <a:srgbClr val="BCBEC4"/>
                </a:solidFill>
              </a:rPr>
              <a:t>;</a:t>
            </a:r>
            <a:r>
              <a:rPr lang="en-IN" dirty="0">
                <a:solidFill>
                  <a:srgbClr val="BCBEC4"/>
                </a:solidFill>
                <a:effectLst/>
              </a:rPr>
              <a:t> private List&lt;String&gt; </a:t>
            </a:r>
            <a:r>
              <a:rPr lang="en-IN" dirty="0" err="1">
                <a:solidFill>
                  <a:srgbClr val="BCBEC4"/>
                </a:solidFill>
                <a:effectLst/>
              </a:rPr>
              <a:t>onCallSupport</a:t>
            </a:r>
            <a:r>
              <a:rPr lang="en-IN" dirty="0">
                <a:solidFill>
                  <a:srgbClr val="BCBEC4"/>
                </a:solidFill>
                <a:effectLst/>
              </a:rPr>
              <a:t>;</a:t>
            </a:r>
            <a:r>
              <a:rPr lang="en-IN" dirty="0">
                <a:solidFill>
                  <a:srgbClr val="BCBEC4"/>
                </a:solidFill>
              </a:rPr>
              <a:t> // getters and setters</a:t>
            </a:r>
            <a:r>
              <a:rPr lang="en-IN" dirty="0">
                <a:solidFill>
                  <a:srgbClr val="BCBEC4"/>
                </a:solidFill>
                <a:effectLst/>
              </a:rPr>
              <a:t>}</a:t>
            </a:r>
          </a:p>
        </p:txBody>
      </p:sp>
    </p:spTree>
    <p:extLst>
      <p:ext uri="{BB962C8B-B14F-4D97-AF65-F5344CB8AC3E}">
        <p14:creationId xmlns:p14="http://schemas.microsoft.com/office/powerpoint/2010/main" val="2045619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b="0" dirty="0"/>
              <a:t>Read from Accounts </a:t>
            </a:r>
            <a:r>
              <a:rPr lang="en-US" b="0" dirty="0" err="1"/>
              <a:t>yml</a:t>
            </a:r>
            <a:endParaRPr lang="en-US" b="0" dirty="0"/>
          </a:p>
        </p:txBody>
      </p:sp>
      <p:sp>
        <p:nvSpPr>
          <p:cNvPr id="4" name="Rectangle 3"/>
          <p:cNvSpPr/>
          <p:nvPr/>
        </p:nvSpPr>
        <p:spPr>
          <a:xfrm>
            <a:off x="304800" y="1066800"/>
            <a:ext cx="7869237" cy="4093428"/>
          </a:xfrm>
          <a:prstGeom prst="rect">
            <a:avLst/>
          </a:prstGeom>
        </p:spPr>
        <p:txBody>
          <a:bodyPr wrap="square">
            <a:spAutoFit/>
          </a:bodyPr>
          <a:lstStyle/>
          <a:p>
            <a:pPr marL="342900" indent="-342900">
              <a:buFont typeface="Arial" charset="0"/>
              <a:buChar char="•"/>
            </a:pPr>
            <a:r>
              <a:rPr lang="en-US" altLang="en-US" sz="2000" dirty="0"/>
              <a:t>Since the properties file name is accounts and application name is config-server-client, it will not read by default</a:t>
            </a:r>
          </a:p>
          <a:p>
            <a:pPr marL="342900" indent="-342900">
              <a:buFont typeface="Arial" charset="0"/>
              <a:buChar char="•"/>
            </a:pPr>
            <a:r>
              <a:rPr lang="en-US" altLang="en-US" sz="2000" dirty="0"/>
              <a:t>To test from accounts </a:t>
            </a:r>
            <a:r>
              <a:rPr lang="en-US" altLang="en-US" sz="2000" dirty="0" err="1"/>
              <a:t>yml</a:t>
            </a:r>
            <a:r>
              <a:rPr lang="en-US" altLang="en-US" sz="2000" dirty="0"/>
              <a:t>, add below in properties file</a:t>
            </a:r>
            <a:br>
              <a:rPr lang="en-US" altLang="en-US" sz="2000" dirty="0"/>
            </a:br>
            <a:r>
              <a:rPr lang="en-IN" sz="2000" dirty="0" err="1">
                <a:solidFill>
                  <a:srgbClr val="CF8E6D"/>
                </a:solidFill>
                <a:effectLst/>
              </a:rPr>
              <a:t>spring.cloud.config.name</a:t>
            </a:r>
            <a:r>
              <a:rPr lang="en-IN" sz="2000" dirty="0">
                <a:solidFill>
                  <a:srgbClr val="808080"/>
                </a:solidFill>
                <a:effectLst/>
              </a:rPr>
              <a:t>=</a:t>
            </a:r>
            <a:r>
              <a:rPr lang="en-IN" sz="2000" dirty="0">
                <a:solidFill>
                  <a:srgbClr val="6AAB73"/>
                </a:solidFill>
                <a:effectLst/>
              </a:rPr>
              <a:t>accounts</a:t>
            </a:r>
            <a:endParaRPr lang="en-US" altLang="en-US" sz="2000" dirty="0"/>
          </a:p>
          <a:p>
            <a:pPr marL="342900" indent="-342900">
              <a:buFont typeface="Arial" charset="0"/>
              <a:buChar char="•"/>
            </a:pPr>
            <a:r>
              <a:rPr lang="en-US" altLang="en-US" sz="2000" dirty="0"/>
              <a:t>To read from multiple properties add comma separated values</a:t>
            </a:r>
            <a:br>
              <a:rPr lang="en-US" altLang="en-US" sz="2000" dirty="0"/>
            </a:br>
            <a:endParaRPr lang="en-US" altLang="en-US" sz="2000" dirty="0"/>
          </a:p>
          <a:p>
            <a:pPr marL="342900" indent="-342900">
              <a:buFont typeface="Arial" charset="0"/>
              <a:buChar char="•"/>
            </a:pPr>
            <a:r>
              <a:rPr lang="en-US" altLang="en-US" sz="2000" dirty="0"/>
              <a:t>Open the bowser and test</a:t>
            </a:r>
            <a:br>
              <a:rPr lang="en-US" altLang="en-US" sz="2000" dirty="0"/>
            </a:br>
            <a:br>
              <a:rPr lang="en-US" altLang="en-US" sz="2000" dirty="0"/>
            </a:br>
            <a:r>
              <a:rPr lang="en-US" altLang="en-US" sz="2000" dirty="0">
                <a:hlinkClick r:id="rId3"/>
              </a:rPr>
              <a:t>http://localhost:8080/</a:t>
            </a:r>
            <a:r>
              <a:rPr lang="en-US" altLang="en-US" sz="2000" dirty="0"/>
              <a:t>contact</a:t>
            </a:r>
          </a:p>
          <a:p>
            <a:pPr marL="342900" indent="-342900">
              <a:buFont typeface="Arial" charset="0"/>
              <a:buChar char="•"/>
            </a:pPr>
            <a:endParaRPr lang="en-US" altLang="en-US" sz="2000" dirty="0"/>
          </a:p>
          <a:p>
            <a:pPr marL="342900" indent="-342900">
              <a:buFont typeface="Arial" charset="0"/>
              <a:buChar char="•"/>
            </a:pPr>
            <a:r>
              <a:rPr lang="en-US" altLang="en-US" sz="2000" dirty="0"/>
              <a:t>Changing the active profile should read from corresponding properties file</a:t>
            </a:r>
          </a:p>
          <a:p>
            <a:pPr marL="342900" indent="-342900">
              <a:buFont typeface="Arial" charset="0"/>
              <a:buChar char="•"/>
            </a:pPr>
            <a:endParaRPr lang="en-US" altLang="en-US" sz="2000" dirty="0"/>
          </a:p>
        </p:txBody>
      </p:sp>
    </p:spTree>
    <p:extLst>
      <p:ext uri="{BB962C8B-B14F-4D97-AF65-F5344CB8AC3E}">
        <p14:creationId xmlns:p14="http://schemas.microsoft.com/office/powerpoint/2010/main" val="910789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Config File </a:t>
            </a:r>
            <a:r>
              <a:rPr lang="en-US" dirty="0" err="1"/>
              <a:t>SetUp</a:t>
            </a:r>
            <a:endParaRPr lang="en-US" dirty="0"/>
          </a:p>
        </p:txBody>
      </p:sp>
      <p:sp>
        <p:nvSpPr>
          <p:cNvPr id="43010" name="Content Placeholder 2"/>
          <p:cNvSpPr>
            <a:spLocks noGrp="1"/>
          </p:cNvSpPr>
          <p:nvPr>
            <p:ph idx="1"/>
          </p:nvPr>
        </p:nvSpPr>
        <p:spPr>
          <a:xfrm>
            <a:off x="360363" y="732472"/>
            <a:ext cx="8478837" cy="5820728"/>
          </a:xfrm>
        </p:spPr>
        <p:txBody>
          <a:bodyPr>
            <a:noAutofit/>
          </a:bodyPr>
          <a:lstStyle/>
          <a:p>
            <a:pPr marL="342900" indent="-342900">
              <a:buFont typeface="Arial" charset="0"/>
              <a:buChar char="•"/>
            </a:pPr>
            <a:r>
              <a:rPr lang="en-US" altLang="en-US" sz="2000" dirty="0"/>
              <a:t>Copy the config folder and paste within any directory of your OS</a:t>
            </a:r>
          </a:p>
          <a:p>
            <a:pPr marL="342900" indent="-342900">
              <a:buFont typeface="Arial" charset="0"/>
              <a:buChar char="•"/>
            </a:pPr>
            <a:r>
              <a:rPr lang="en-US" altLang="en-US" sz="2000" dirty="0"/>
              <a:t>Update the config server properties file to locate for file system:</a:t>
            </a:r>
            <a:br>
              <a:rPr lang="en-US" altLang="en-US" sz="2000" dirty="0"/>
            </a:br>
            <a:br>
              <a:rPr lang="en-US" altLang="en-US" sz="2000" dirty="0"/>
            </a:br>
            <a:r>
              <a:rPr lang="en-IN" sz="2000" dirty="0">
                <a:solidFill>
                  <a:srgbClr val="CF8E6D"/>
                </a:solidFill>
                <a:effectLst/>
              </a:rPr>
              <a:t>search-locations</a:t>
            </a:r>
            <a:r>
              <a:rPr lang="en-IN" sz="2000" dirty="0">
                <a:solidFill>
                  <a:srgbClr val="BCBEC4"/>
                </a:solidFill>
                <a:effectLst/>
              </a:rPr>
              <a:t>: </a:t>
            </a:r>
            <a:r>
              <a:rPr lang="en-IN" sz="2000" dirty="0">
                <a:solidFill>
                  <a:srgbClr val="6AAB73"/>
                </a:solidFill>
                <a:effectLst/>
                <a:hlinkClick r:id="rId3"/>
              </a:rPr>
              <a:t>file:///Users/Shalini/Desktop/config</a:t>
            </a:r>
            <a:endParaRPr lang="en-IN" sz="2000" dirty="0">
              <a:solidFill>
                <a:srgbClr val="6AAB73"/>
              </a:solidFill>
              <a:effectLst/>
            </a:endParaRPr>
          </a:p>
          <a:p>
            <a:pPr marL="342900" indent="-342900">
              <a:buFont typeface="Arial" charset="0"/>
              <a:buChar char="•"/>
            </a:pPr>
            <a:endParaRPr lang="en-IN" sz="2000" dirty="0">
              <a:solidFill>
                <a:schemeClr val="tx1"/>
              </a:solidFill>
              <a:effectLst/>
            </a:endParaRPr>
          </a:p>
          <a:p>
            <a:pPr marL="342900" indent="-342900">
              <a:buFont typeface="Arial" charset="0"/>
              <a:buChar char="•"/>
            </a:pPr>
            <a:r>
              <a:rPr lang="en-IN" sz="2000" dirty="0">
                <a:solidFill>
                  <a:schemeClr val="tx1"/>
                </a:solidFill>
                <a:effectLst/>
              </a:rPr>
              <a:t>Make some changes in the account-</a:t>
            </a:r>
            <a:r>
              <a:rPr lang="en-IN" sz="2000" dirty="0" err="1">
                <a:solidFill>
                  <a:schemeClr val="tx1"/>
                </a:solidFill>
                <a:effectLst/>
              </a:rPr>
              <a:t>prod.yml</a:t>
            </a:r>
            <a:r>
              <a:rPr lang="en-IN" sz="2000" dirty="0">
                <a:solidFill>
                  <a:schemeClr val="tx1"/>
                </a:solidFill>
                <a:effectLst/>
              </a:rPr>
              <a:t> to see the changes reflected.</a:t>
            </a:r>
          </a:p>
          <a:p>
            <a:pPr marL="342900" indent="-342900">
              <a:buFont typeface="Arial" charset="0"/>
              <a:buChar char="•"/>
            </a:pPr>
            <a:r>
              <a:rPr lang="en-IN" sz="2000" dirty="0">
                <a:solidFill>
                  <a:schemeClr val="tx1"/>
                </a:solidFill>
              </a:rPr>
              <a:t>Restart the config server and config client and it should be working.</a:t>
            </a:r>
          </a:p>
          <a:p>
            <a:pPr marL="342900" indent="-342900">
              <a:buFont typeface="Arial" charset="0"/>
              <a:buChar char="•"/>
            </a:pPr>
            <a:endParaRPr lang="en-US" sz="2000" dirty="0"/>
          </a:p>
          <a:p>
            <a:pPr marL="342900" indent="-342900">
              <a:buFont typeface="Arial" charset="0"/>
              <a:buChar char="•"/>
            </a:pPr>
            <a:endParaRPr lang="en-US" altLang="en-US" sz="2000" dirty="0"/>
          </a:p>
        </p:txBody>
      </p:sp>
    </p:spTree>
    <p:extLst>
      <p:ext uri="{BB962C8B-B14F-4D97-AF65-F5344CB8AC3E}">
        <p14:creationId xmlns:p14="http://schemas.microsoft.com/office/powerpoint/2010/main" val="1294236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Refresh Properties</a:t>
            </a:r>
          </a:p>
        </p:txBody>
      </p:sp>
      <p:sp>
        <p:nvSpPr>
          <p:cNvPr id="43010" name="Content Placeholder 2"/>
          <p:cNvSpPr>
            <a:spLocks noGrp="1"/>
          </p:cNvSpPr>
          <p:nvPr>
            <p:ph idx="1"/>
          </p:nvPr>
        </p:nvSpPr>
        <p:spPr>
          <a:xfrm>
            <a:off x="360363" y="732472"/>
            <a:ext cx="8478837" cy="5820728"/>
          </a:xfrm>
        </p:spPr>
        <p:txBody>
          <a:bodyPr>
            <a:noAutofit/>
          </a:bodyPr>
          <a:lstStyle/>
          <a:p>
            <a:pPr marL="342900" indent="-342900">
              <a:buFont typeface="Arial" charset="0"/>
              <a:buChar char="•"/>
            </a:pPr>
            <a:r>
              <a:rPr lang="en-US" altLang="en-US" sz="2000" dirty="0"/>
              <a:t>Once the client and server are running, update any property within account-</a:t>
            </a:r>
            <a:r>
              <a:rPr lang="en-US" altLang="en-US" sz="2000" dirty="0" err="1"/>
              <a:t>prod.yml</a:t>
            </a:r>
            <a:r>
              <a:rPr lang="en-US" altLang="en-US" sz="2000" dirty="0"/>
              <a:t> file</a:t>
            </a:r>
          </a:p>
          <a:p>
            <a:pPr marL="342900" indent="-342900">
              <a:buFont typeface="Arial" charset="0"/>
              <a:buChar char="•"/>
            </a:pPr>
            <a:r>
              <a:rPr lang="en-US" altLang="en-US" sz="2000" dirty="0"/>
              <a:t>Without restarting, go to the browser and refresh the </a:t>
            </a:r>
            <a:r>
              <a:rPr lang="en-US" altLang="en-US" sz="2000" dirty="0" err="1"/>
              <a:t>url</a:t>
            </a:r>
            <a:r>
              <a:rPr lang="en-US" altLang="en-US" sz="2000" dirty="0"/>
              <a:t>:</a:t>
            </a:r>
            <a:br>
              <a:rPr lang="en-US" altLang="en-US" sz="2000" dirty="0"/>
            </a:br>
            <a:r>
              <a:rPr lang="en-US" altLang="en-US" sz="2000" dirty="0">
                <a:hlinkClick r:id="rId3"/>
              </a:rPr>
              <a:t>http://lolcahost:8888/accounts/prod</a:t>
            </a:r>
            <a:br>
              <a:rPr lang="en-US" altLang="en-US" sz="2000" dirty="0"/>
            </a:br>
            <a:r>
              <a:rPr lang="en-US" altLang="en-US" sz="2000" dirty="0"/>
              <a:t>The changes should be reflected</a:t>
            </a:r>
          </a:p>
          <a:p>
            <a:pPr marL="342900" indent="-342900">
              <a:buFont typeface="Arial" charset="0"/>
              <a:buChar char="•"/>
            </a:pPr>
            <a:r>
              <a:rPr lang="en-US" altLang="en-US" sz="2000" dirty="0"/>
              <a:t>Do the same for the below </a:t>
            </a:r>
            <a:r>
              <a:rPr lang="en-US" altLang="en-US" sz="2000" dirty="0" err="1"/>
              <a:t>url</a:t>
            </a:r>
            <a:r>
              <a:rPr lang="en-US" altLang="en-US" sz="2000" dirty="0"/>
              <a:t>:</a:t>
            </a:r>
            <a:br>
              <a:rPr lang="en-US" altLang="en-US" sz="2000" dirty="0"/>
            </a:br>
            <a:r>
              <a:rPr lang="en-US" altLang="en-US" sz="2000" dirty="0">
                <a:hlinkClick r:id="rId4"/>
              </a:rPr>
              <a:t>http://localhost:8888/contact</a:t>
            </a:r>
            <a:br>
              <a:rPr lang="en-US" altLang="en-US" sz="2000" dirty="0"/>
            </a:br>
            <a:r>
              <a:rPr lang="en-US" altLang="en-US" sz="2000" dirty="0"/>
              <a:t>The details will not be refreshed automatically.</a:t>
            </a:r>
          </a:p>
          <a:p>
            <a:pPr marL="342900" indent="-342900">
              <a:buFont typeface="Arial" charset="0"/>
              <a:buChar char="•"/>
            </a:pPr>
            <a:r>
              <a:rPr lang="en-US" altLang="en-US" sz="2000" dirty="0"/>
              <a:t>Make a POST request to </a:t>
            </a:r>
            <a:r>
              <a:rPr lang="en-US" altLang="en-US" sz="2000" dirty="0">
                <a:hlinkClick r:id="rId5"/>
              </a:rPr>
              <a:t>http://localhost:8080/actuator/refresh</a:t>
            </a:r>
            <a:r>
              <a:rPr lang="en-US" altLang="en-US" sz="2000" dirty="0"/>
              <a:t> and add @</a:t>
            </a:r>
            <a:r>
              <a:rPr lang="en-US" altLang="en-US" sz="2000" dirty="0" err="1"/>
              <a:t>RefreshScope</a:t>
            </a:r>
            <a:r>
              <a:rPr lang="en-US" altLang="en-US" sz="2000" dirty="0"/>
              <a:t> annotation on the controller class of config client.</a:t>
            </a:r>
          </a:p>
          <a:p>
            <a:pPr marL="342900" indent="-342900">
              <a:buFont typeface="Arial" charset="0"/>
              <a:buChar char="•"/>
            </a:pPr>
            <a:r>
              <a:rPr lang="en-US" altLang="en-US" sz="2000" dirty="0"/>
              <a:t>Now refreshing the /contact </a:t>
            </a:r>
            <a:r>
              <a:rPr lang="en-US" altLang="en-US" sz="2000" dirty="0" err="1"/>
              <a:t>url</a:t>
            </a:r>
            <a:r>
              <a:rPr lang="en-US" altLang="en-US" sz="2000" dirty="0"/>
              <a:t> should reflect the changes</a:t>
            </a:r>
            <a:br>
              <a:rPr lang="en-US" altLang="en-US" sz="2000" dirty="0"/>
            </a:br>
            <a:endParaRPr lang="en-US" altLang="en-US" sz="2000" dirty="0"/>
          </a:p>
          <a:p>
            <a:pPr marL="342900" indent="-342900">
              <a:buFont typeface="Arial" charset="0"/>
              <a:buChar char="•"/>
            </a:pPr>
            <a:endParaRPr lang="en-US" altLang="en-US" sz="2000" dirty="0"/>
          </a:p>
        </p:txBody>
      </p:sp>
    </p:spTree>
    <p:extLst>
      <p:ext uri="{BB962C8B-B14F-4D97-AF65-F5344CB8AC3E}">
        <p14:creationId xmlns:p14="http://schemas.microsoft.com/office/powerpoint/2010/main" val="362480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Config Server Application. GIT</a:t>
            </a:r>
          </a:p>
        </p:txBody>
      </p:sp>
      <p:sp>
        <p:nvSpPr>
          <p:cNvPr id="43010" name="Content Placeholder 2"/>
          <p:cNvSpPr>
            <a:spLocks noGrp="1"/>
          </p:cNvSpPr>
          <p:nvPr>
            <p:ph idx="1"/>
          </p:nvPr>
        </p:nvSpPr>
        <p:spPr>
          <a:xfrm>
            <a:off x="360363" y="732472"/>
            <a:ext cx="8478837" cy="5820728"/>
          </a:xfrm>
        </p:spPr>
        <p:txBody>
          <a:bodyPr>
            <a:noAutofit/>
          </a:bodyPr>
          <a:lstStyle/>
          <a:p>
            <a:pPr marL="342900" indent="-342900">
              <a:buFont typeface="Arial" charset="0"/>
              <a:buChar char="•"/>
            </a:pPr>
            <a:r>
              <a:rPr lang="en-US" altLang="en-US" sz="2000" dirty="0"/>
              <a:t>Add the following in </a:t>
            </a:r>
            <a:r>
              <a:rPr lang="en-US" altLang="en-US" sz="2000" dirty="0" err="1"/>
              <a:t>application.properties</a:t>
            </a:r>
            <a:r>
              <a:rPr lang="en-US" altLang="en-US" sz="2000" dirty="0"/>
              <a:t> of </a:t>
            </a:r>
            <a:r>
              <a:rPr lang="en-US" altLang="en-US" sz="2000" dirty="0" err="1"/>
              <a:t>ConfigServerDemo</a:t>
            </a:r>
            <a:endParaRPr lang="en-US" altLang="en-US" sz="2000" dirty="0"/>
          </a:p>
          <a:p>
            <a:pPr marL="342900" indent="-342900">
              <a:buFont typeface="Arial" charset="0"/>
              <a:buChar char="•"/>
            </a:pPr>
            <a:r>
              <a:rPr lang="en-US" sz="2000" dirty="0"/>
              <a:t>Remote Repo</a:t>
            </a:r>
          </a:p>
          <a:p>
            <a:r>
              <a:rPr lang="en-US" sz="2000" dirty="0" err="1"/>
              <a:t>Spring.profile.active</a:t>
            </a:r>
            <a:r>
              <a:rPr lang="en-US" sz="2000" dirty="0"/>
              <a:t>=git</a:t>
            </a:r>
            <a:br>
              <a:rPr lang="en-US" sz="2000" dirty="0"/>
            </a:br>
            <a:r>
              <a:rPr lang="en-IN" sz="2000" dirty="0" err="1">
                <a:solidFill>
                  <a:srgbClr val="083080"/>
                </a:solidFill>
                <a:effectLst/>
              </a:rPr>
              <a:t>spring.cloud.config.server.git.uri</a:t>
            </a:r>
            <a:r>
              <a:rPr lang="en-IN" sz="2000" dirty="0">
                <a:solidFill>
                  <a:srgbClr val="080808"/>
                </a:solidFill>
                <a:effectLst/>
              </a:rPr>
              <a:t>=</a:t>
            </a:r>
            <a:r>
              <a:rPr lang="en-IN" sz="2000" dirty="0">
                <a:solidFill>
                  <a:srgbClr val="067D17"/>
                </a:solidFill>
                <a:effectLst/>
              </a:rPr>
              <a:t>https://</a:t>
            </a:r>
            <a:r>
              <a:rPr lang="en-IN" sz="2000" dirty="0" err="1">
                <a:solidFill>
                  <a:srgbClr val="067D17"/>
                </a:solidFill>
                <a:effectLst/>
              </a:rPr>
              <a:t>github.com</a:t>
            </a:r>
            <a:r>
              <a:rPr lang="en-IN" sz="2000" dirty="0">
                <a:solidFill>
                  <a:srgbClr val="067D17"/>
                </a:solidFill>
                <a:effectLst/>
              </a:rPr>
              <a:t>/shalini06mittal/</a:t>
            </a:r>
            <a:r>
              <a:rPr lang="en-IN" sz="2000" dirty="0" err="1">
                <a:solidFill>
                  <a:srgbClr val="067D17"/>
                </a:solidFill>
                <a:effectLst/>
              </a:rPr>
              <a:t>CloudConfigRepo.git</a:t>
            </a:r>
            <a:endParaRPr lang="en-IN" sz="2000" dirty="0">
              <a:solidFill>
                <a:srgbClr val="067D17"/>
              </a:solidFill>
              <a:effectLst/>
            </a:endParaRPr>
          </a:p>
          <a:p>
            <a:r>
              <a:rPr lang="en-IN" sz="2000" dirty="0" err="1">
                <a:solidFill>
                  <a:srgbClr val="083080"/>
                </a:solidFill>
                <a:effectLst/>
              </a:rPr>
              <a:t>spring.cloud.config.server.git.</a:t>
            </a:r>
            <a:r>
              <a:rPr lang="en-IN" sz="2000" dirty="0" err="1">
                <a:solidFill>
                  <a:srgbClr val="CF8E6D"/>
                </a:solidFill>
                <a:effectLst/>
              </a:rPr>
              <a:t>default</a:t>
            </a:r>
            <a:r>
              <a:rPr lang="en-IN" sz="2000" dirty="0">
                <a:solidFill>
                  <a:srgbClr val="CF8E6D"/>
                </a:solidFill>
                <a:effectLst/>
              </a:rPr>
              <a:t>-label</a:t>
            </a:r>
            <a:r>
              <a:rPr lang="en-IN" sz="2000" dirty="0">
                <a:solidFill>
                  <a:srgbClr val="BCBEC4"/>
                </a:solidFill>
              </a:rPr>
              <a:t>=</a:t>
            </a:r>
            <a:r>
              <a:rPr lang="en-IN" sz="2000" dirty="0">
                <a:solidFill>
                  <a:srgbClr val="BCBEC4"/>
                </a:solidFill>
                <a:effectLst/>
              </a:rPr>
              <a:t>main</a:t>
            </a:r>
            <a:br>
              <a:rPr lang="en-IN" sz="2000" dirty="0">
                <a:solidFill>
                  <a:srgbClr val="BCBEC4"/>
                </a:solidFill>
                <a:effectLst/>
              </a:rPr>
            </a:br>
            <a:r>
              <a:rPr lang="en-IN" sz="2000" dirty="0" err="1">
                <a:solidFill>
                  <a:srgbClr val="083080"/>
                </a:solidFill>
                <a:effectLst/>
              </a:rPr>
              <a:t>spring.cloud.config.server.git.</a:t>
            </a:r>
            <a:r>
              <a:rPr lang="en-IN" sz="2000" dirty="0" err="1">
                <a:solidFill>
                  <a:srgbClr val="CF8E6D"/>
                </a:solidFill>
                <a:effectLst/>
              </a:rPr>
              <a:t>timeout</a:t>
            </a:r>
            <a:r>
              <a:rPr lang="en-IN" sz="2000" dirty="0">
                <a:solidFill>
                  <a:srgbClr val="BCBEC4"/>
                </a:solidFill>
              </a:rPr>
              <a:t>=</a:t>
            </a:r>
            <a:r>
              <a:rPr lang="en-IN" sz="2000" dirty="0">
                <a:solidFill>
                  <a:srgbClr val="BCBEC4"/>
                </a:solidFill>
                <a:effectLst/>
              </a:rPr>
              <a:t> </a:t>
            </a:r>
            <a:r>
              <a:rPr lang="en-IN" sz="2000" dirty="0">
                <a:solidFill>
                  <a:srgbClr val="2AACB8"/>
                </a:solidFill>
                <a:effectLst/>
              </a:rPr>
              <a:t>5</a:t>
            </a:r>
          </a:p>
          <a:p>
            <a:r>
              <a:rPr lang="en-IN" sz="2000" dirty="0" err="1">
                <a:solidFill>
                  <a:srgbClr val="083080"/>
                </a:solidFill>
                <a:effectLst/>
              </a:rPr>
              <a:t>spring.cloud.config.server</a:t>
            </a:r>
            <a:r>
              <a:rPr lang="en-IN" sz="2000" dirty="0" err="1">
                <a:solidFill>
                  <a:srgbClr val="083080"/>
                </a:solidFill>
              </a:rPr>
              <a:t>.</a:t>
            </a:r>
            <a:r>
              <a:rPr lang="en-IN" sz="2000" dirty="0" err="1">
                <a:solidFill>
                  <a:srgbClr val="CF8E6D"/>
                </a:solidFill>
                <a:effectLst/>
              </a:rPr>
              <a:t>clone</a:t>
            </a:r>
            <a:r>
              <a:rPr lang="en-IN" sz="2000" dirty="0">
                <a:solidFill>
                  <a:srgbClr val="CF8E6D"/>
                </a:solidFill>
                <a:effectLst/>
              </a:rPr>
              <a:t>-on-start</a:t>
            </a:r>
            <a:r>
              <a:rPr lang="en-IN" sz="2000" dirty="0">
                <a:solidFill>
                  <a:srgbClr val="BCBEC4"/>
                </a:solidFill>
              </a:rPr>
              <a:t>=</a:t>
            </a:r>
            <a:r>
              <a:rPr lang="en-IN" sz="2000" dirty="0">
                <a:solidFill>
                  <a:srgbClr val="BCBEC4"/>
                </a:solidFill>
                <a:effectLst/>
              </a:rPr>
              <a:t> </a:t>
            </a:r>
            <a:r>
              <a:rPr lang="en-IN" sz="2000" dirty="0">
                <a:solidFill>
                  <a:srgbClr val="CF8E6D"/>
                </a:solidFill>
                <a:effectLst/>
              </a:rPr>
              <a:t>true</a:t>
            </a:r>
            <a:endParaRPr lang="en-IN" sz="2000" dirty="0">
              <a:solidFill>
                <a:srgbClr val="BCBEC4"/>
              </a:solidFill>
              <a:effectLst/>
            </a:endParaRPr>
          </a:p>
          <a:p>
            <a:r>
              <a:rPr lang="en-IN" sz="2000" b="0" i="0" dirty="0">
                <a:solidFill>
                  <a:srgbClr val="242424"/>
                </a:solidFill>
                <a:effectLst/>
                <a:latin typeface="source-serif-pro"/>
              </a:rPr>
              <a:t>The config server does not complain to start if you configure wrong Git </a:t>
            </a:r>
            <a:r>
              <a:rPr lang="en-IN" sz="2000" b="0" i="0" dirty="0" err="1">
                <a:solidFill>
                  <a:srgbClr val="242424"/>
                </a:solidFill>
                <a:effectLst/>
                <a:latin typeface="source-serif-pro"/>
              </a:rPr>
              <a:t>uri</a:t>
            </a:r>
            <a:r>
              <a:rPr lang="en-IN" sz="2000" b="0" i="0" dirty="0">
                <a:solidFill>
                  <a:srgbClr val="242424"/>
                </a:solidFill>
                <a:effectLst/>
                <a:latin typeface="source-serif-pro"/>
              </a:rPr>
              <a:t>. The clients will fail when they try to fetch the configuration. To avoid this, always enable clone-on-start property, so that you will realize the mistakes before it’s too late.</a:t>
            </a:r>
            <a:br>
              <a:rPr lang="en-IN" sz="2000" b="0" i="0" dirty="0">
                <a:solidFill>
                  <a:srgbClr val="242424"/>
                </a:solidFill>
                <a:effectLst/>
                <a:latin typeface="source-serif-pro"/>
              </a:rPr>
            </a:br>
            <a:r>
              <a:rPr lang="en-IN" sz="2000" dirty="0" err="1">
                <a:solidFill>
                  <a:srgbClr val="083080"/>
                </a:solidFill>
                <a:effectLst/>
              </a:rPr>
              <a:t>spring.cloud.config.server.force</a:t>
            </a:r>
            <a:r>
              <a:rPr lang="en-IN" sz="2000" dirty="0">
                <a:solidFill>
                  <a:srgbClr val="083080"/>
                </a:solidFill>
                <a:effectLst/>
              </a:rPr>
              <a:t>-pull</a:t>
            </a:r>
            <a:r>
              <a:rPr lang="en-IN" sz="2000" dirty="0">
                <a:solidFill>
                  <a:srgbClr val="BCBEC4"/>
                </a:solidFill>
              </a:rPr>
              <a:t>=</a:t>
            </a:r>
            <a:r>
              <a:rPr lang="en-IN" sz="2000" dirty="0">
                <a:solidFill>
                  <a:srgbClr val="BCBEC4"/>
                </a:solidFill>
                <a:effectLst/>
              </a:rPr>
              <a:t> </a:t>
            </a:r>
            <a:r>
              <a:rPr lang="en-IN" sz="2000" dirty="0">
                <a:solidFill>
                  <a:srgbClr val="CF8E6D"/>
                </a:solidFill>
                <a:effectLst/>
              </a:rPr>
              <a:t>true</a:t>
            </a:r>
            <a:endParaRPr lang="en-IN" sz="2000" b="0" i="0" dirty="0">
              <a:solidFill>
                <a:srgbClr val="242424"/>
              </a:solidFill>
              <a:effectLst/>
              <a:latin typeface="source-serif-pro"/>
            </a:endParaRPr>
          </a:p>
          <a:p>
            <a:pPr algn="l"/>
            <a:r>
              <a:rPr lang="en-IN" sz="2000" b="0" i="0" dirty="0">
                <a:solidFill>
                  <a:srgbClr val="242424"/>
                </a:solidFill>
                <a:effectLst/>
                <a:latin typeface="source-serif-pro"/>
              </a:rPr>
              <a:t>Also, make force-pull value to true to make sure the server fetches the configuration when the local repository is corrupted.</a:t>
            </a:r>
            <a:endParaRPr lang="en-US" sz="2000" dirty="0"/>
          </a:p>
          <a:p>
            <a:pPr marL="342900" indent="-342900">
              <a:buFont typeface="Arial" charset="0"/>
              <a:buChar char="•"/>
            </a:pPr>
            <a:endParaRPr lang="en-US" altLang="en-US" sz="2000" dirty="0"/>
          </a:p>
        </p:txBody>
      </p:sp>
    </p:spTree>
    <p:extLst>
      <p:ext uri="{BB962C8B-B14F-4D97-AF65-F5344CB8AC3E}">
        <p14:creationId xmlns:p14="http://schemas.microsoft.com/office/powerpoint/2010/main" val="982351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Verify </a:t>
            </a:r>
            <a:r>
              <a:rPr lang="en-US" dirty="0" err="1"/>
              <a:t>Config</a:t>
            </a:r>
            <a:r>
              <a:rPr lang="en-US" dirty="0"/>
              <a:t> Client</a:t>
            </a:r>
          </a:p>
        </p:txBody>
      </p:sp>
      <p:sp>
        <p:nvSpPr>
          <p:cNvPr id="43010" name="Content Placeholder 2"/>
          <p:cNvSpPr>
            <a:spLocks noGrp="1"/>
          </p:cNvSpPr>
          <p:nvPr>
            <p:ph idx="1"/>
          </p:nvPr>
        </p:nvSpPr>
        <p:spPr>
          <a:xfrm>
            <a:off x="360363" y="732471"/>
            <a:ext cx="8402637" cy="4144329"/>
          </a:xfrm>
        </p:spPr>
        <p:txBody>
          <a:bodyPr>
            <a:noAutofit/>
          </a:bodyPr>
          <a:lstStyle/>
          <a:p>
            <a:pPr marL="342900" indent="-342900">
              <a:buFont typeface="Arial" charset="0"/>
              <a:buChar char="•"/>
            </a:pPr>
            <a:r>
              <a:rPr lang="en-US" altLang="en-US" sz="2200" dirty="0"/>
              <a:t>Run the application and test on browser:</a:t>
            </a:r>
            <a:br>
              <a:rPr lang="en-US" altLang="en-US" sz="2200" dirty="0"/>
            </a:br>
            <a:r>
              <a:rPr lang="en-US" altLang="en-US" sz="2200" dirty="0">
                <a:hlinkClick r:id="rId3"/>
              </a:rPr>
              <a:t>http://localhost:8080/msg</a:t>
            </a:r>
            <a:endParaRPr lang="en-US" altLang="en-US" sz="2200" dirty="0"/>
          </a:p>
          <a:p>
            <a:pPr marL="342900" indent="-342900">
              <a:buFont typeface="Arial" charset="0"/>
              <a:buChar char="•"/>
            </a:pPr>
            <a:r>
              <a:rPr lang="en-US" altLang="en-US" sz="2200" dirty="0"/>
              <a:t>If it does not displays the development profile just refresh by making a </a:t>
            </a:r>
            <a:r>
              <a:rPr lang="en-US" altLang="en-US" sz="2200" b="1" dirty="0"/>
              <a:t>POST </a:t>
            </a:r>
            <a:r>
              <a:rPr lang="en-US" altLang="en-US" sz="2200" dirty="0"/>
              <a:t>request on the following </a:t>
            </a:r>
            <a:r>
              <a:rPr lang="en-US" altLang="en-US" sz="2200" dirty="0" err="1"/>
              <a:t>url</a:t>
            </a:r>
            <a:r>
              <a:rPr lang="en-US" altLang="en-US" sz="2200" dirty="0"/>
              <a:t>:</a:t>
            </a:r>
            <a:br>
              <a:rPr lang="en-US" altLang="en-US" sz="2200" dirty="0"/>
            </a:br>
            <a:r>
              <a:rPr lang="en-US" altLang="en-US" sz="2200" dirty="0">
                <a:hlinkClick r:id="rId4"/>
              </a:rPr>
              <a:t>http://localhost:8080/actuator/refresh</a:t>
            </a:r>
            <a:endParaRPr lang="en-US" altLang="en-US" sz="2200" dirty="0"/>
          </a:p>
          <a:p>
            <a:pPr marL="342900" indent="-342900">
              <a:buFont typeface="Arial" charset="0"/>
              <a:buChar char="•"/>
            </a:pPr>
            <a:r>
              <a:rPr lang="en-US" altLang="en-US" sz="2200" dirty="0"/>
              <a:t>Change the profile in properties file, refresh and test it again</a:t>
            </a:r>
          </a:p>
          <a:p>
            <a:pPr marL="342900" indent="-342900">
              <a:buFont typeface="Arial" charset="0"/>
              <a:buChar char="•"/>
            </a:pPr>
            <a:r>
              <a:rPr lang="en-US" altLang="en-US" sz="2200" dirty="0"/>
              <a:t>@</a:t>
            </a:r>
            <a:r>
              <a:rPr lang="en-US" altLang="en-US" sz="2200" dirty="0" err="1"/>
              <a:t>RefreshScope</a:t>
            </a:r>
            <a:r>
              <a:rPr lang="en-US" altLang="en-US" sz="2200" dirty="0"/>
              <a:t> is required on the controller</a:t>
            </a:r>
          </a:p>
          <a:p>
            <a:pPr marL="342900" indent="-342900">
              <a:buFont typeface="Arial" charset="0"/>
              <a:buChar char="•"/>
            </a:pPr>
            <a:endParaRPr lang="en-US" altLang="en-US" sz="2200" dirty="0"/>
          </a:p>
        </p:txBody>
      </p:sp>
    </p:spTree>
    <p:extLst>
      <p:ext uri="{BB962C8B-B14F-4D97-AF65-F5344CB8AC3E}">
        <p14:creationId xmlns:p14="http://schemas.microsoft.com/office/powerpoint/2010/main" val="1928318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Encrypt properties</a:t>
            </a:r>
          </a:p>
        </p:txBody>
      </p:sp>
      <p:sp>
        <p:nvSpPr>
          <p:cNvPr id="43010" name="Content Placeholder 2"/>
          <p:cNvSpPr>
            <a:spLocks noGrp="1"/>
          </p:cNvSpPr>
          <p:nvPr>
            <p:ph idx="1"/>
          </p:nvPr>
        </p:nvSpPr>
        <p:spPr>
          <a:xfrm>
            <a:off x="360363" y="732471"/>
            <a:ext cx="8402637" cy="4144329"/>
          </a:xfrm>
        </p:spPr>
        <p:txBody>
          <a:bodyPr>
            <a:noAutofit/>
          </a:bodyPr>
          <a:lstStyle/>
          <a:p>
            <a:pPr marL="342900" indent="-342900">
              <a:buFont typeface="Arial" charset="0"/>
              <a:buChar char="•"/>
            </a:pPr>
            <a:r>
              <a:rPr lang="en-US" altLang="en-US" sz="2200" dirty="0"/>
              <a:t>Add below in config server properties file:</a:t>
            </a: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r>
              <a:rPr lang="en-US" altLang="en-US" sz="2200" dirty="0"/>
              <a:t>Now open postman and POST request with raw data in body as plain text to http://localhost:8888/encrypt</a:t>
            </a:r>
            <a:br>
              <a:rPr lang="en-US" altLang="en-US" sz="2200" dirty="0"/>
            </a:br>
            <a:r>
              <a:rPr lang="en-IN" sz="2400" b="0" dirty="0" err="1">
                <a:solidFill>
                  <a:srgbClr val="CE9178"/>
                </a:solidFill>
                <a:effectLst/>
                <a:latin typeface="Menlo" panose="020B0609030804020204" pitchFamily="49" charset="0"/>
              </a:rPr>
              <a:t>aishwarya@eazybank.com</a:t>
            </a:r>
            <a:endParaRPr lang="en-IN" sz="2400" b="0" dirty="0">
              <a:solidFill>
                <a:srgbClr val="CCCCCC"/>
              </a:solidFill>
              <a:effectLst/>
              <a:latin typeface="Menlo" panose="020B0609030804020204" pitchFamily="49" charset="0"/>
            </a:endParaRPr>
          </a:p>
          <a:p>
            <a:pPr marL="342900" indent="-342900">
              <a:buFont typeface="Arial" charset="0"/>
              <a:buChar char="•"/>
            </a:pPr>
            <a:r>
              <a:rPr lang="en-US" altLang="en-US" sz="2200" dirty="0"/>
              <a:t>You should get the encrypted value. Copy and paste that in </a:t>
            </a:r>
            <a:r>
              <a:rPr lang="en-US" altLang="en-US" sz="2200" dirty="0" err="1"/>
              <a:t>github</a:t>
            </a:r>
            <a:r>
              <a:rPr lang="en-US" altLang="en-US" sz="2200" dirty="0"/>
              <a:t> repo for accounts prod </a:t>
            </a:r>
            <a:r>
              <a:rPr lang="en-US" altLang="en-US" sz="2200" dirty="0" err="1"/>
              <a:t>yml</a:t>
            </a:r>
            <a:r>
              <a:rPr lang="en-US" altLang="en-US" sz="2200" dirty="0"/>
              <a:t> file email adding a prefix </a:t>
            </a:r>
            <a:br>
              <a:rPr lang="en-US" altLang="en-US" sz="2200" dirty="0"/>
            </a:br>
            <a:r>
              <a:rPr lang="en-US" altLang="en-US" sz="2200" dirty="0"/>
              <a:t>{cipher}&lt;the encrypted key&gt;</a:t>
            </a:r>
          </a:p>
          <a:p>
            <a:pPr marL="342900" indent="-342900">
              <a:buFont typeface="Arial" charset="0"/>
              <a:buChar char="•"/>
            </a:pPr>
            <a:r>
              <a:rPr lang="en-US" altLang="en-US" sz="2200" dirty="0"/>
              <a:t>Now make a refresh post request to config client and it should be able to read the data as plain text</a:t>
            </a:r>
            <a:br>
              <a:rPr lang="en-US" altLang="en-US" sz="2200" dirty="0"/>
            </a:br>
            <a:br>
              <a:rPr lang="en-US" altLang="en-US" sz="2200" dirty="0"/>
            </a:br>
            <a:endParaRPr lang="en-US" altLang="en-US" sz="2200" dirty="0"/>
          </a:p>
        </p:txBody>
      </p:sp>
      <p:sp>
        <p:nvSpPr>
          <p:cNvPr id="8" name="TextBox 7">
            <a:extLst>
              <a:ext uri="{FF2B5EF4-FFF2-40B4-BE49-F238E27FC236}">
                <a16:creationId xmlns:a16="http://schemas.microsoft.com/office/drawing/2014/main" id="{3C4B8CE0-F824-D4B8-C212-7825C0CDD482}"/>
              </a:ext>
            </a:extLst>
          </p:cNvPr>
          <p:cNvSpPr txBox="1"/>
          <p:nvPr/>
        </p:nvSpPr>
        <p:spPr>
          <a:xfrm>
            <a:off x="2275681" y="1219200"/>
            <a:ext cx="4572000" cy="2031325"/>
          </a:xfrm>
          <a:prstGeom prst="rect">
            <a:avLst/>
          </a:prstGeom>
          <a:noFill/>
        </p:spPr>
        <p:txBody>
          <a:bodyPr wrap="square">
            <a:spAutoFit/>
          </a:bodyPr>
          <a:lstStyle/>
          <a:p>
            <a:r>
              <a:rPr lang="en-IN" dirty="0">
                <a:solidFill>
                  <a:srgbClr val="CF8E6D"/>
                </a:solidFill>
                <a:effectLst/>
              </a:rPr>
              <a:t>management</a:t>
            </a:r>
            <a:r>
              <a:rPr lang="en-IN" dirty="0">
                <a:solidFill>
                  <a:srgbClr val="BCBEC4"/>
                </a:solidFill>
                <a:effectLst/>
              </a:rPr>
              <a:t>:</a:t>
            </a:r>
            <a:br>
              <a:rPr lang="en-IN" dirty="0">
                <a:solidFill>
                  <a:srgbClr val="BCBEC4"/>
                </a:solidFill>
                <a:effectLst/>
              </a:rPr>
            </a:br>
            <a:r>
              <a:rPr lang="en-IN" dirty="0">
                <a:solidFill>
                  <a:srgbClr val="BCBEC4"/>
                </a:solidFill>
                <a:effectLst/>
              </a:rPr>
              <a:t>  </a:t>
            </a:r>
            <a:r>
              <a:rPr lang="en-IN" dirty="0">
                <a:solidFill>
                  <a:srgbClr val="CF8E6D"/>
                </a:solidFill>
                <a:effectLst/>
              </a:rPr>
              <a:t>endpoints</a:t>
            </a:r>
            <a:r>
              <a:rPr lang="en-IN" dirty="0">
                <a:solidFill>
                  <a:srgbClr val="BCBEC4"/>
                </a:solidFill>
                <a:effectLst/>
              </a:rPr>
              <a:t>:</a:t>
            </a:r>
            <a:br>
              <a:rPr lang="en-IN" dirty="0">
                <a:solidFill>
                  <a:srgbClr val="BCBEC4"/>
                </a:solidFill>
                <a:effectLst/>
              </a:rPr>
            </a:br>
            <a:r>
              <a:rPr lang="en-IN" dirty="0">
                <a:solidFill>
                  <a:srgbClr val="BCBEC4"/>
                </a:solidFill>
                <a:effectLst/>
              </a:rPr>
              <a:t>    </a:t>
            </a:r>
            <a:r>
              <a:rPr lang="en-IN" dirty="0">
                <a:solidFill>
                  <a:srgbClr val="CF8E6D"/>
                </a:solidFill>
                <a:effectLst/>
              </a:rPr>
              <a:t>web</a:t>
            </a:r>
            <a:r>
              <a:rPr lang="en-IN" dirty="0">
                <a:solidFill>
                  <a:srgbClr val="BCBEC4"/>
                </a:solidFill>
                <a:effectLst/>
              </a:rPr>
              <a:t>:</a:t>
            </a:r>
            <a:br>
              <a:rPr lang="en-IN" dirty="0">
                <a:solidFill>
                  <a:srgbClr val="BCBEC4"/>
                </a:solidFill>
                <a:effectLst/>
              </a:rPr>
            </a:br>
            <a:r>
              <a:rPr lang="en-IN" dirty="0">
                <a:solidFill>
                  <a:srgbClr val="BCBEC4"/>
                </a:solidFill>
                <a:effectLst/>
              </a:rPr>
              <a:t>      </a:t>
            </a:r>
            <a:r>
              <a:rPr lang="en-IN" dirty="0">
                <a:solidFill>
                  <a:srgbClr val="CF8E6D"/>
                </a:solidFill>
                <a:effectLst/>
              </a:rPr>
              <a:t>exposure</a:t>
            </a:r>
            <a:r>
              <a:rPr lang="en-IN" dirty="0">
                <a:solidFill>
                  <a:srgbClr val="BCBEC4"/>
                </a:solidFill>
                <a:effectLst/>
              </a:rPr>
              <a:t>:</a:t>
            </a:r>
            <a:br>
              <a:rPr lang="en-IN" dirty="0">
                <a:solidFill>
                  <a:srgbClr val="BCBEC4"/>
                </a:solidFill>
                <a:effectLst/>
              </a:rPr>
            </a:br>
            <a:r>
              <a:rPr lang="en-IN" dirty="0">
                <a:solidFill>
                  <a:srgbClr val="BCBEC4"/>
                </a:solidFill>
                <a:effectLst/>
              </a:rPr>
              <a:t>        </a:t>
            </a:r>
            <a:r>
              <a:rPr lang="en-IN" dirty="0">
                <a:solidFill>
                  <a:srgbClr val="CF8E6D"/>
                </a:solidFill>
                <a:effectLst/>
              </a:rPr>
              <a:t>include</a:t>
            </a:r>
            <a:r>
              <a:rPr lang="en-IN" dirty="0">
                <a:solidFill>
                  <a:srgbClr val="BCBEC4"/>
                </a:solidFill>
                <a:effectLst/>
              </a:rPr>
              <a:t>: </a:t>
            </a:r>
            <a:r>
              <a:rPr lang="en-IN" dirty="0">
                <a:solidFill>
                  <a:srgbClr val="6AAB73"/>
                </a:solidFill>
                <a:effectLst/>
              </a:rPr>
              <a:t>"*"</a:t>
            </a:r>
            <a:br>
              <a:rPr lang="en-IN" dirty="0">
                <a:solidFill>
                  <a:srgbClr val="6AAB73"/>
                </a:solidFill>
                <a:effectLst/>
              </a:rPr>
            </a:br>
            <a:r>
              <a:rPr lang="en-IN" dirty="0">
                <a:solidFill>
                  <a:srgbClr val="CF8E6D"/>
                </a:solidFill>
                <a:effectLst/>
              </a:rPr>
              <a:t>encrypt</a:t>
            </a:r>
            <a:r>
              <a:rPr lang="en-IN" dirty="0">
                <a:solidFill>
                  <a:srgbClr val="BCBEC4"/>
                </a:solidFill>
                <a:effectLst/>
              </a:rPr>
              <a:t>:</a:t>
            </a:r>
            <a:br>
              <a:rPr lang="en-IN" dirty="0">
                <a:solidFill>
                  <a:srgbClr val="BCBEC4"/>
                </a:solidFill>
                <a:effectLst/>
              </a:rPr>
            </a:br>
            <a:r>
              <a:rPr lang="en-IN" dirty="0">
                <a:solidFill>
                  <a:srgbClr val="BCBEC4"/>
                </a:solidFill>
                <a:effectLst/>
              </a:rPr>
              <a:t>  </a:t>
            </a:r>
            <a:r>
              <a:rPr lang="en-IN" dirty="0">
                <a:solidFill>
                  <a:srgbClr val="CF8E6D"/>
                </a:solidFill>
                <a:effectLst/>
              </a:rPr>
              <a:t>key</a:t>
            </a:r>
            <a:r>
              <a:rPr lang="en-IN" dirty="0">
                <a:solidFill>
                  <a:srgbClr val="BCBEC4"/>
                </a:solidFill>
                <a:effectLst/>
              </a:rPr>
              <a:t>: </a:t>
            </a:r>
            <a:r>
              <a:rPr lang="en-IN" dirty="0">
                <a:solidFill>
                  <a:srgbClr val="6AAB73"/>
                </a:solidFill>
                <a:effectLst/>
              </a:rPr>
              <a:t>"45D81EC1EF61DF9AD8D3E5BB397F9"</a:t>
            </a:r>
            <a:endParaRPr lang="en-IN" dirty="0">
              <a:solidFill>
                <a:srgbClr val="BCBEC4"/>
              </a:solidFill>
              <a:effectLst/>
            </a:endParaRPr>
          </a:p>
        </p:txBody>
      </p:sp>
    </p:spTree>
    <p:extLst>
      <p:ext uri="{BB962C8B-B14F-4D97-AF65-F5344CB8AC3E}">
        <p14:creationId xmlns:p14="http://schemas.microsoft.com/office/powerpoint/2010/main" val="3429084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Configure for Broker – Local Setup</a:t>
            </a:r>
          </a:p>
        </p:txBody>
      </p:sp>
      <p:sp>
        <p:nvSpPr>
          <p:cNvPr id="43010" name="Content Placeholder 2"/>
          <p:cNvSpPr>
            <a:spLocks noGrp="1"/>
          </p:cNvSpPr>
          <p:nvPr>
            <p:ph idx="1"/>
          </p:nvPr>
        </p:nvSpPr>
        <p:spPr>
          <a:xfrm>
            <a:off x="360363" y="732471"/>
            <a:ext cx="8402637" cy="6430329"/>
          </a:xfrm>
        </p:spPr>
        <p:txBody>
          <a:bodyPr>
            <a:normAutofit/>
          </a:bodyPr>
          <a:lstStyle/>
          <a:p>
            <a:pPr marL="342900" indent="-342900">
              <a:buFont typeface="Arial" charset="0"/>
              <a:buChar char="•"/>
            </a:pPr>
            <a:r>
              <a:rPr lang="en-US" altLang="en-US" dirty="0"/>
              <a:t>Spring Cloud Bus uses lightweight message broker to link distributed system nodes. The primary usage is to broadcast configuration changes or other management information.</a:t>
            </a:r>
          </a:p>
          <a:p>
            <a:pPr marL="342900" indent="-342900">
              <a:buFont typeface="Arial" charset="0"/>
              <a:buChar char="•"/>
            </a:pPr>
            <a:r>
              <a:rPr lang="en-US" altLang="en-US" dirty="0"/>
              <a:t>You will need </a:t>
            </a:r>
            <a:r>
              <a:rPr lang="en-US" altLang="en-US" dirty="0" err="1"/>
              <a:t>rabbitmq</a:t>
            </a:r>
            <a:r>
              <a:rPr lang="en-US" altLang="en-US" dirty="0"/>
              <a:t> for the same up and running</a:t>
            </a:r>
            <a:endParaRPr lang="en-US" altLang="en-US" dirty="0">
              <a:hlinkClick r:id="rId3"/>
            </a:endParaRPr>
          </a:p>
          <a:p>
            <a:pPr marL="342900" indent="-342900">
              <a:buFont typeface="Arial" charset="0"/>
              <a:buChar char="•"/>
            </a:pPr>
            <a:r>
              <a:rPr lang="en-US" altLang="en-US" dirty="0">
                <a:hlinkClick r:id="rId3"/>
              </a:rPr>
              <a:t>https://console.hookdeck.com/</a:t>
            </a:r>
            <a:endParaRPr lang="en-US" altLang="en-US" dirty="0"/>
          </a:p>
          <a:p>
            <a:pPr marL="342900" indent="-342900">
              <a:buFont typeface="Arial" charset="0"/>
              <a:buChar char="•"/>
            </a:pPr>
            <a:r>
              <a:rPr lang="en-US" altLang="en-US" dirty="0"/>
              <a:t>On the right there are steps to install </a:t>
            </a:r>
            <a:r>
              <a:rPr lang="en-US" altLang="en-US" dirty="0" err="1"/>
              <a:t>hookdeck</a:t>
            </a:r>
            <a:r>
              <a:rPr lang="en-US" altLang="en-US" dirty="0"/>
              <a:t> for different OS.</a:t>
            </a:r>
          </a:p>
          <a:p>
            <a:pPr marL="342900" indent="-342900">
              <a:buFont typeface="Arial" charset="0"/>
              <a:buChar char="•"/>
            </a:pPr>
            <a:r>
              <a:rPr lang="en-US" altLang="en-US" dirty="0"/>
              <a:t>Once installation is done, for Step 2 after login when running the below command add the path /monitor and port is where the config server is running, as follows:</a:t>
            </a:r>
            <a:br>
              <a:rPr lang="en-US" altLang="en-US" dirty="0"/>
            </a:br>
            <a:r>
              <a:rPr lang="en-US" altLang="en-US" dirty="0" err="1"/>
              <a:t>hookdeck</a:t>
            </a:r>
            <a:r>
              <a:rPr lang="en-US" altLang="en-US" dirty="0"/>
              <a:t> listen 8888 Source --cli-path /monitor</a:t>
            </a:r>
          </a:p>
          <a:p>
            <a:pPr marL="342900" indent="-342900">
              <a:buFont typeface="Arial" charset="0"/>
              <a:buChar char="•"/>
            </a:pPr>
            <a:r>
              <a:rPr lang="en-US" altLang="en-US" dirty="0"/>
              <a:t>Once done copy the Source </a:t>
            </a:r>
            <a:r>
              <a:rPr lang="en-US" altLang="en-US" dirty="0" err="1"/>
              <a:t>Url</a:t>
            </a:r>
            <a:r>
              <a:rPr lang="en-US" altLang="en-US" dirty="0"/>
              <a:t> and add a webhook on </a:t>
            </a:r>
            <a:r>
              <a:rPr lang="en-US" altLang="en-US" dirty="0" err="1"/>
              <a:t>github</a:t>
            </a:r>
            <a:r>
              <a:rPr lang="en-US" altLang="en-US" dirty="0"/>
              <a:t> webhook shown in next slide</a:t>
            </a:r>
          </a:p>
        </p:txBody>
      </p:sp>
      <p:pic>
        <p:nvPicPr>
          <p:cNvPr id="4" name="Picture 3">
            <a:extLst>
              <a:ext uri="{FF2B5EF4-FFF2-40B4-BE49-F238E27FC236}">
                <a16:creationId xmlns:a16="http://schemas.microsoft.com/office/drawing/2014/main" id="{94F01B14-CC4E-E726-5260-8396E9D44F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4445000"/>
            <a:ext cx="6337300" cy="2159000"/>
          </a:xfrm>
          <a:prstGeom prst="rect">
            <a:avLst/>
          </a:prstGeom>
        </p:spPr>
      </p:pic>
      <p:sp>
        <p:nvSpPr>
          <p:cNvPr id="6" name="Rectangle 5">
            <a:extLst>
              <a:ext uri="{FF2B5EF4-FFF2-40B4-BE49-F238E27FC236}">
                <a16:creationId xmlns:a16="http://schemas.microsoft.com/office/drawing/2014/main" id="{DA571EA4-E78C-82C4-9F16-8D1BB0323AE0}"/>
              </a:ext>
            </a:extLst>
          </p:cNvPr>
          <p:cNvSpPr/>
          <p:nvPr/>
        </p:nvSpPr>
        <p:spPr>
          <a:xfrm>
            <a:off x="1524000" y="5257800"/>
            <a:ext cx="4876800" cy="5334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8880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fontScale="90000"/>
          </a:bodyPr>
          <a:lstStyle/>
          <a:p>
            <a:pPr algn="ctr"/>
            <a:r>
              <a:rPr lang="en-US" b="1" dirty="0"/>
              <a:t>A distinctive method of developing software systems that tries to focus on building single-function modules with well-defined interfaces and operations.</a:t>
            </a:r>
            <a:br>
              <a:rPr lang="en-US" b="1" dirty="0"/>
            </a:br>
            <a:r>
              <a:rPr lang="en-US" b="1" dirty="0"/>
              <a:t>	</a:t>
            </a:r>
            <a:endParaRPr lang="en-IN" b="1" dirty="0"/>
          </a:p>
        </p:txBody>
      </p:sp>
    </p:spTree>
    <p:extLst>
      <p:ext uri="{BB962C8B-B14F-4D97-AF65-F5344CB8AC3E}">
        <p14:creationId xmlns:p14="http://schemas.microsoft.com/office/powerpoint/2010/main" val="19442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err="1"/>
              <a:t>WebHook</a:t>
            </a:r>
            <a:r>
              <a:rPr lang="en-US" dirty="0"/>
              <a:t> </a:t>
            </a:r>
            <a:r>
              <a:rPr lang="en-US" dirty="0" err="1"/>
              <a:t>Github</a:t>
            </a:r>
            <a:endParaRPr lang="en-US" dirty="0"/>
          </a:p>
        </p:txBody>
      </p:sp>
      <p:pic>
        <p:nvPicPr>
          <p:cNvPr id="7" name="Picture 6">
            <a:extLst>
              <a:ext uri="{FF2B5EF4-FFF2-40B4-BE49-F238E27FC236}">
                <a16:creationId xmlns:a16="http://schemas.microsoft.com/office/drawing/2014/main" id="{E7880274-02DB-08BF-03C8-CDDFC73CF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025" y="687388"/>
            <a:ext cx="7772400" cy="5800692"/>
          </a:xfrm>
          <a:prstGeom prst="rect">
            <a:avLst/>
          </a:prstGeom>
        </p:spPr>
      </p:pic>
      <p:sp>
        <p:nvSpPr>
          <p:cNvPr id="13" name="Rectangle 12">
            <a:extLst>
              <a:ext uri="{FF2B5EF4-FFF2-40B4-BE49-F238E27FC236}">
                <a16:creationId xmlns:a16="http://schemas.microsoft.com/office/drawing/2014/main" id="{6379639A-5878-96F7-D643-8D67A54D5808}"/>
              </a:ext>
            </a:extLst>
          </p:cNvPr>
          <p:cNvSpPr/>
          <p:nvPr/>
        </p:nvSpPr>
        <p:spPr>
          <a:xfrm>
            <a:off x="3429000" y="2971800"/>
            <a:ext cx="2743200" cy="9906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E75209C-90E2-475F-19D1-62AE14C6E35C}"/>
              </a:ext>
            </a:extLst>
          </p:cNvPr>
          <p:cNvSpPr/>
          <p:nvPr/>
        </p:nvSpPr>
        <p:spPr>
          <a:xfrm>
            <a:off x="4953000" y="990600"/>
            <a:ext cx="1066800" cy="40322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B59FA8A-EAB8-34FB-E27B-F826B18E1ADC}"/>
              </a:ext>
            </a:extLst>
          </p:cNvPr>
          <p:cNvSpPr/>
          <p:nvPr/>
        </p:nvSpPr>
        <p:spPr>
          <a:xfrm>
            <a:off x="1219200" y="3587734"/>
            <a:ext cx="1066800" cy="40322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708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Configure Cloud Config Client for Broker</a:t>
            </a:r>
          </a:p>
        </p:txBody>
      </p:sp>
      <p:sp>
        <p:nvSpPr>
          <p:cNvPr id="43010" name="Content Placeholder 2"/>
          <p:cNvSpPr>
            <a:spLocks noGrp="1"/>
          </p:cNvSpPr>
          <p:nvPr>
            <p:ph idx="1"/>
          </p:nvPr>
        </p:nvSpPr>
        <p:spPr>
          <a:xfrm>
            <a:off x="360363" y="732471"/>
            <a:ext cx="8783637" cy="5992179"/>
          </a:xfrm>
        </p:spPr>
        <p:txBody>
          <a:bodyPr>
            <a:normAutofit/>
          </a:bodyPr>
          <a:lstStyle/>
          <a:p>
            <a:pPr marL="342900" indent="-342900">
              <a:buFont typeface="Arial" charset="0"/>
              <a:buChar char="•"/>
            </a:pPr>
            <a:r>
              <a:rPr lang="en-US" altLang="en-US" sz="2200" dirty="0"/>
              <a:t>Add below dependency in </a:t>
            </a:r>
            <a:r>
              <a:rPr lang="en-US" altLang="en-US" sz="2200" dirty="0" err="1"/>
              <a:t>ConfigServerCLient</a:t>
            </a: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endParaRPr lang="en-US" altLang="en-US" sz="2200" dirty="0"/>
          </a:p>
          <a:p>
            <a:endParaRPr lang="en-US" altLang="en-US" sz="2200" dirty="0"/>
          </a:p>
          <a:p>
            <a:endParaRPr lang="en-US" altLang="en-US" sz="2200" dirty="0"/>
          </a:p>
          <a:p>
            <a:pPr marL="342900" indent="-342900">
              <a:buFont typeface="Arial" panose="020B0604020202020204" pitchFamily="34" charset="0"/>
              <a:buChar char="•"/>
            </a:pPr>
            <a:r>
              <a:rPr lang="en-US" altLang="en-US" sz="2200" dirty="0"/>
              <a:t>Add below in config server</a:t>
            </a:r>
            <a:br>
              <a:rPr lang="en-US" altLang="en-US" sz="2200" dirty="0"/>
            </a:br>
            <a:r>
              <a:rPr lang="en-IN" sz="1600" b="0" dirty="0">
                <a:solidFill>
                  <a:srgbClr val="808080"/>
                </a:solidFill>
                <a:effectLst/>
                <a:latin typeface="Menlo" panose="020B0609030804020204" pitchFamily="49" charset="0"/>
              </a:rPr>
              <a:t>&lt;</a:t>
            </a:r>
            <a:r>
              <a:rPr lang="en-IN" sz="1600" b="0" dirty="0">
                <a:solidFill>
                  <a:srgbClr val="569CD6"/>
                </a:solidFill>
                <a:effectLst/>
                <a:latin typeface="Menlo" panose="020B0609030804020204" pitchFamily="49" charset="0"/>
              </a:rPr>
              <a:t>dependency</a:t>
            </a:r>
            <a:r>
              <a:rPr lang="en-IN" sz="1600" b="0" dirty="0">
                <a:solidFill>
                  <a:srgbClr val="808080"/>
                </a:solidFill>
                <a:effectLst/>
                <a:latin typeface="Menlo" panose="020B0609030804020204" pitchFamily="49" charset="0"/>
              </a:rPr>
              <a:t>&gt;</a:t>
            </a:r>
            <a:endParaRPr lang="en-IN" sz="1600" b="0" dirty="0">
              <a:solidFill>
                <a:srgbClr val="CCCCCC"/>
              </a:solidFill>
              <a:effectLst/>
              <a:latin typeface="Menlo" panose="020B0609030804020204" pitchFamily="49" charset="0"/>
            </a:endParaRPr>
          </a:p>
          <a:p>
            <a:pPr marL="457200" lvl="1" indent="0">
              <a:buNone/>
            </a:pPr>
            <a:r>
              <a:rPr lang="en-IN" sz="1600" b="0" dirty="0">
                <a:solidFill>
                  <a:srgbClr val="808080"/>
                </a:solidFill>
                <a:effectLst/>
                <a:latin typeface="Menlo" panose="020B0609030804020204" pitchFamily="49" charset="0"/>
              </a:rPr>
              <a:t>	&lt;</a:t>
            </a:r>
            <a:r>
              <a:rPr lang="en-IN" sz="1600" b="0" dirty="0" err="1">
                <a:solidFill>
                  <a:srgbClr val="569CD6"/>
                </a:solidFill>
                <a:effectLst/>
                <a:latin typeface="Menlo" panose="020B0609030804020204" pitchFamily="49" charset="0"/>
              </a:rPr>
              <a:t>groupId</a:t>
            </a:r>
            <a:r>
              <a:rPr lang="en-IN" sz="1600" b="0" dirty="0">
                <a:solidFill>
                  <a:srgbClr val="808080"/>
                </a:solidFill>
                <a:effectLst/>
                <a:latin typeface="Menlo" panose="020B0609030804020204" pitchFamily="49" charset="0"/>
              </a:rPr>
              <a:t>&gt;</a:t>
            </a:r>
            <a:r>
              <a:rPr lang="en-IN" sz="1600" b="0" dirty="0" err="1">
                <a:solidFill>
                  <a:srgbClr val="CCCCCC"/>
                </a:solidFill>
                <a:effectLst/>
                <a:latin typeface="Menlo" panose="020B0609030804020204" pitchFamily="49" charset="0"/>
              </a:rPr>
              <a:t>org.springframework.cloud</a:t>
            </a:r>
            <a:r>
              <a:rPr lang="en-IN" sz="1600" b="0" dirty="0">
                <a:solidFill>
                  <a:srgbClr val="808080"/>
                </a:solidFill>
                <a:effectLst/>
                <a:latin typeface="Menlo" panose="020B0609030804020204" pitchFamily="49" charset="0"/>
              </a:rPr>
              <a:t>&lt;/</a:t>
            </a:r>
            <a:r>
              <a:rPr lang="en-IN" sz="1600" b="0" dirty="0" err="1">
                <a:solidFill>
                  <a:srgbClr val="569CD6"/>
                </a:solidFill>
                <a:effectLst/>
                <a:latin typeface="Menlo" panose="020B0609030804020204" pitchFamily="49" charset="0"/>
              </a:rPr>
              <a:t>groupId</a:t>
            </a:r>
            <a:r>
              <a:rPr lang="en-IN" sz="1600" b="0" dirty="0">
                <a:solidFill>
                  <a:srgbClr val="808080"/>
                </a:solidFill>
                <a:effectLst/>
                <a:latin typeface="Menlo" panose="020B0609030804020204" pitchFamily="49" charset="0"/>
              </a:rPr>
              <a:t>&gt;</a:t>
            </a:r>
            <a:endParaRPr lang="en-IN" sz="1600" b="0" dirty="0">
              <a:solidFill>
                <a:srgbClr val="CCCCCC"/>
              </a:solidFill>
              <a:effectLst/>
              <a:latin typeface="Menlo" panose="020B0609030804020204" pitchFamily="49" charset="0"/>
            </a:endParaRPr>
          </a:p>
          <a:p>
            <a:pPr marL="457200" lvl="1" indent="0">
              <a:buNone/>
            </a:pPr>
            <a:r>
              <a:rPr lang="en-IN" sz="1600" b="0" dirty="0">
                <a:solidFill>
                  <a:srgbClr val="808080"/>
                </a:solidFill>
                <a:effectLst/>
                <a:latin typeface="Menlo" panose="020B0609030804020204" pitchFamily="49" charset="0"/>
              </a:rPr>
              <a:t>	&lt;</a:t>
            </a:r>
            <a:r>
              <a:rPr lang="en-IN" sz="1600" b="0" dirty="0" err="1">
                <a:solidFill>
                  <a:srgbClr val="569CD6"/>
                </a:solidFill>
                <a:effectLst/>
                <a:latin typeface="Menlo" panose="020B0609030804020204" pitchFamily="49" charset="0"/>
              </a:rPr>
              <a:t>artifactId</a:t>
            </a:r>
            <a:r>
              <a:rPr lang="en-IN" sz="1600" b="0" dirty="0">
                <a:solidFill>
                  <a:srgbClr val="808080"/>
                </a:solidFill>
                <a:effectLst/>
                <a:latin typeface="Menlo" panose="020B0609030804020204" pitchFamily="49" charset="0"/>
              </a:rPr>
              <a:t>&gt;</a:t>
            </a:r>
            <a:r>
              <a:rPr lang="en-IN" sz="1600" b="0" dirty="0">
                <a:solidFill>
                  <a:srgbClr val="CCCCCC"/>
                </a:solidFill>
                <a:effectLst/>
                <a:latin typeface="Menlo" panose="020B0609030804020204" pitchFamily="49" charset="0"/>
              </a:rPr>
              <a:t>spring-cloud-starter-bus-</a:t>
            </a:r>
            <a:r>
              <a:rPr lang="en-IN" sz="1600" b="0" dirty="0" err="1">
                <a:solidFill>
                  <a:srgbClr val="CCCCCC"/>
                </a:solidFill>
                <a:effectLst/>
                <a:latin typeface="Menlo" panose="020B0609030804020204" pitchFamily="49" charset="0"/>
              </a:rPr>
              <a:t>amqp</a:t>
            </a:r>
            <a:r>
              <a:rPr lang="en-IN" sz="1600" b="0" dirty="0">
                <a:solidFill>
                  <a:srgbClr val="808080"/>
                </a:solidFill>
                <a:effectLst/>
                <a:latin typeface="Menlo" panose="020B0609030804020204" pitchFamily="49" charset="0"/>
              </a:rPr>
              <a:t>&lt;/</a:t>
            </a:r>
            <a:r>
              <a:rPr lang="en-IN" sz="1600" b="0" dirty="0" err="1">
                <a:solidFill>
                  <a:srgbClr val="569CD6"/>
                </a:solidFill>
                <a:effectLst/>
                <a:latin typeface="Menlo" panose="020B0609030804020204" pitchFamily="49" charset="0"/>
              </a:rPr>
              <a:t>artifactId</a:t>
            </a:r>
            <a:r>
              <a:rPr lang="en-IN" sz="1600" b="0" dirty="0">
                <a:solidFill>
                  <a:srgbClr val="808080"/>
                </a:solidFill>
                <a:effectLst/>
                <a:latin typeface="Menlo" panose="020B0609030804020204" pitchFamily="49" charset="0"/>
              </a:rPr>
              <a:t>&gt;</a:t>
            </a:r>
            <a:endParaRPr lang="en-IN" sz="1600" b="0" dirty="0">
              <a:solidFill>
                <a:srgbClr val="CCCCCC"/>
              </a:solidFill>
              <a:effectLst/>
              <a:latin typeface="Menlo" panose="020B0609030804020204" pitchFamily="49" charset="0"/>
            </a:endParaRPr>
          </a:p>
          <a:p>
            <a:pPr marL="457200" lvl="1" indent="0">
              <a:buNone/>
            </a:pPr>
            <a:r>
              <a:rPr lang="en-IN" sz="1600" b="0" dirty="0">
                <a:solidFill>
                  <a:srgbClr val="808080"/>
                </a:solidFill>
                <a:effectLst/>
                <a:latin typeface="Menlo" panose="020B0609030804020204" pitchFamily="49" charset="0"/>
              </a:rPr>
              <a:t>&lt;/</a:t>
            </a:r>
            <a:r>
              <a:rPr lang="en-IN" sz="1600" b="0" dirty="0">
                <a:solidFill>
                  <a:srgbClr val="569CD6"/>
                </a:solidFill>
                <a:effectLst/>
                <a:latin typeface="Menlo" panose="020B0609030804020204" pitchFamily="49" charset="0"/>
              </a:rPr>
              <a:t>dependency</a:t>
            </a:r>
            <a:r>
              <a:rPr lang="en-IN" sz="1600" b="0" dirty="0">
                <a:solidFill>
                  <a:srgbClr val="808080"/>
                </a:solidFill>
                <a:effectLst/>
                <a:latin typeface="Menlo" panose="020B0609030804020204" pitchFamily="49" charset="0"/>
              </a:rPr>
              <a:t>&gt;</a:t>
            </a:r>
            <a:endParaRPr lang="en-IN" sz="1600" b="0" dirty="0">
              <a:solidFill>
                <a:srgbClr val="CCCCCC"/>
              </a:solidFill>
              <a:effectLst/>
              <a:latin typeface="Menlo" panose="020B0609030804020204" pitchFamily="49" charset="0"/>
            </a:endParaRPr>
          </a:p>
          <a:p>
            <a:pPr marL="457200" lvl="1" indent="0">
              <a:buNone/>
            </a:pPr>
            <a:r>
              <a:rPr lang="en-IN" sz="1600" b="0" dirty="0">
                <a:solidFill>
                  <a:srgbClr val="808080"/>
                </a:solidFill>
                <a:effectLst/>
                <a:latin typeface="Menlo" panose="020B0609030804020204" pitchFamily="49" charset="0"/>
              </a:rPr>
              <a:t>&lt;</a:t>
            </a:r>
            <a:r>
              <a:rPr lang="en-IN" sz="1600" b="0" dirty="0">
                <a:solidFill>
                  <a:srgbClr val="569CD6"/>
                </a:solidFill>
                <a:effectLst/>
                <a:latin typeface="Menlo" panose="020B0609030804020204" pitchFamily="49" charset="0"/>
              </a:rPr>
              <a:t>dependency</a:t>
            </a:r>
            <a:r>
              <a:rPr lang="en-IN" sz="1600" b="0" dirty="0">
                <a:solidFill>
                  <a:srgbClr val="808080"/>
                </a:solidFill>
                <a:effectLst/>
                <a:latin typeface="Menlo" panose="020B0609030804020204" pitchFamily="49" charset="0"/>
              </a:rPr>
              <a:t>&gt;</a:t>
            </a:r>
            <a:endParaRPr lang="en-IN" sz="1600" b="0" dirty="0">
              <a:solidFill>
                <a:srgbClr val="CCCCCC"/>
              </a:solidFill>
              <a:effectLst/>
              <a:latin typeface="Menlo" panose="020B0609030804020204" pitchFamily="49" charset="0"/>
            </a:endParaRPr>
          </a:p>
          <a:p>
            <a:pPr marL="457200" lvl="1" indent="0">
              <a:buNone/>
            </a:pPr>
            <a:r>
              <a:rPr lang="en-IN" sz="1600" b="0" dirty="0">
                <a:solidFill>
                  <a:srgbClr val="808080"/>
                </a:solidFill>
                <a:effectLst/>
                <a:latin typeface="Menlo" panose="020B0609030804020204" pitchFamily="49" charset="0"/>
              </a:rPr>
              <a:t>	&lt;</a:t>
            </a:r>
            <a:r>
              <a:rPr lang="en-IN" sz="1600" b="0" dirty="0" err="1">
                <a:solidFill>
                  <a:srgbClr val="569CD6"/>
                </a:solidFill>
                <a:effectLst/>
                <a:latin typeface="Menlo" panose="020B0609030804020204" pitchFamily="49" charset="0"/>
              </a:rPr>
              <a:t>groupId</a:t>
            </a:r>
            <a:r>
              <a:rPr lang="en-IN" sz="1600" b="0" dirty="0">
                <a:solidFill>
                  <a:srgbClr val="808080"/>
                </a:solidFill>
                <a:effectLst/>
                <a:latin typeface="Menlo" panose="020B0609030804020204" pitchFamily="49" charset="0"/>
              </a:rPr>
              <a:t>&gt;</a:t>
            </a:r>
            <a:r>
              <a:rPr lang="en-IN" sz="1600" b="0" dirty="0" err="1">
                <a:solidFill>
                  <a:srgbClr val="CCCCCC"/>
                </a:solidFill>
                <a:effectLst/>
                <a:latin typeface="Menlo" panose="020B0609030804020204" pitchFamily="49" charset="0"/>
              </a:rPr>
              <a:t>org.springframework.cloud</a:t>
            </a:r>
            <a:r>
              <a:rPr lang="en-IN" sz="1600" b="0" dirty="0">
                <a:solidFill>
                  <a:srgbClr val="808080"/>
                </a:solidFill>
                <a:effectLst/>
                <a:latin typeface="Menlo" panose="020B0609030804020204" pitchFamily="49" charset="0"/>
              </a:rPr>
              <a:t>&lt;/</a:t>
            </a:r>
            <a:r>
              <a:rPr lang="en-IN" sz="1600" b="0" dirty="0" err="1">
                <a:solidFill>
                  <a:srgbClr val="569CD6"/>
                </a:solidFill>
                <a:effectLst/>
                <a:latin typeface="Menlo" panose="020B0609030804020204" pitchFamily="49" charset="0"/>
              </a:rPr>
              <a:t>groupId</a:t>
            </a:r>
            <a:r>
              <a:rPr lang="en-IN" sz="1600" b="0" dirty="0">
                <a:solidFill>
                  <a:srgbClr val="808080"/>
                </a:solidFill>
                <a:effectLst/>
                <a:latin typeface="Menlo" panose="020B0609030804020204" pitchFamily="49" charset="0"/>
              </a:rPr>
              <a:t>&gt;</a:t>
            </a:r>
            <a:endParaRPr lang="en-IN" sz="1600" b="0" dirty="0">
              <a:solidFill>
                <a:srgbClr val="CCCCCC"/>
              </a:solidFill>
              <a:effectLst/>
              <a:latin typeface="Menlo" panose="020B0609030804020204" pitchFamily="49" charset="0"/>
            </a:endParaRPr>
          </a:p>
          <a:p>
            <a:pPr marL="457200" lvl="1" indent="0">
              <a:buNone/>
            </a:pPr>
            <a:r>
              <a:rPr lang="en-IN" sz="1600" b="0" dirty="0">
                <a:solidFill>
                  <a:srgbClr val="808080"/>
                </a:solidFill>
                <a:effectLst/>
                <a:latin typeface="Menlo" panose="020B0609030804020204" pitchFamily="49" charset="0"/>
              </a:rPr>
              <a:t>	&lt;</a:t>
            </a:r>
            <a:r>
              <a:rPr lang="en-IN" sz="1600" b="0" dirty="0" err="1">
                <a:solidFill>
                  <a:srgbClr val="569CD6"/>
                </a:solidFill>
                <a:effectLst/>
                <a:latin typeface="Menlo" panose="020B0609030804020204" pitchFamily="49" charset="0"/>
              </a:rPr>
              <a:t>artifactId</a:t>
            </a:r>
            <a:r>
              <a:rPr lang="en-IN" sz="1600" b="0" dirty="0">
                <a:solidFill>
                  <a:srgbClr val="808080"/>
                </a:solidFill>
                <a:effectLst/>
                <a:latin typeface="Menlo" panose="020B0609030804020204" pitchFamily="49" charset="0"/>
              </a:rPr>
              <a:t>&gt;</a:t>
            </a:r>
            <a:r>
              <a:rPr lang="en-IN" sz="1600" b="0" dirty="0">
                <a:solidFill>
                  <a:srgbClr val="CCCCCC"/>
                </a:solidFill>
                <a:effectLst/>
                <a:latin typeface="Menlo" panose="020B0609030804020204" pitchFamily="49" charset="0"/>
              </a:rPr>
              <a:t>spring-cloud-config-monitor</a:t>
            </a:r>
            <a:r>
              <a:rPr lang="en-IN" sz="1600" b="0" dirty="0">
                <a:solidFill>
                  <a:srgbClr val="808080"/>
                </a:solidFill>
                <a:effectLst/>
                <a:latin typeface="Menlo" panose="020B0609030804020204" pitchFamily="49" charset="0"/>
              </a:rPr>
              <a:t>&lt;/</a:t>
            </a:r>
            <a:r>
              <a:rPr lang="en-IN" sz="1600" b="0" dirty="0" err="1">
                <a:solidFill>
                  <a:srgbClr val="569CD6"/>
                </a:solidFill>
                <a:effectLst/>
                <a:latin typeface="Menlo" panose="020B0609030804020204" pitchFamily="49" charset="0"/>
              </a:rPr>
              <a:t>artifactId</a:t>
            </a:r>
            <a:r>
              <a:rPr lang="en-IN" sz="1600" b="0" dirty="0">
                <a:solidFill>
                  <a:srgbClr val="808080"/>
                </a:solidFill>
                <a:effectLst/>
                <a:latin typeface="Menlo" panose="020B0609030804020204" pitchFamily="49" charset="0"/>
              </a:rPr>
              <a:t>&gt;</a:t>
            </a:r>
            <a:endParaRPr lang="en-IN" sz="1600" b="0" dirty="0">
              <a:solidFill>
                <a:srgbClr val="CCCCCC"/>
              </a:solidFill>
              <a:effectLst/>
              <a:latin typeface="Menlo" panose="020B0609030804020204" pitchFamily="49" charset="0"/>
            </a:endParaRPr>
          </a:p>
          <a:p>
            <a:pPr marL="457200" lvl="1" indent="0">
              <a:buNone/>
            </a:pPr>
            <a:r>
              <a:rPr lang="en-IN" sz="1600" b="0" dirty="0">
                <a:solidFill>
                  <a:srgbClr val="808080"/>
                </a:solidFill>
                <a:effectLst/>
                <a:latin typeface="Menlo" panose="020B0609030804020204" pitchFamily="49" charset="0"/>
              </a:rPr>
              <a:t>&lt;/</a:t>
            </a:r>
            <a:r>
              <a:rPr lang="en-IN" sz="1600" b="0" dirty="0">
                <a:solidFill>
                  <a:srgbClr val="569CD6"/>
                </a:solidFill>
                <a:effectLst/>
                <a:latin typeface="Menlo" panose="020B0609030804020204" pitchFamily="49" charset="0"/>
              </a:rPr>
              <a:t>dependency</a:t>
            </a:r>
            <a:r>
              <a:rPr lang="en-IN" sz="1600" b="0" dirty="0">
                <a:solidFill>
                  <a:srgbClr val="808080"/>
                </a:solidFill>
                <a:effectLst/>
                <a:latin typeface="Menlo" panose="020B0609030804020204" pitchFamily="49" charset="0"/>
              </a:rPr>
              <a:t>&gt;</a:t>
            </a:r>
            <a:endParaRPr lang="en-IN" sz="1600" b="0" dirty="0">
              <a:solidFill>
                <a:srgbClr val="CCCCCC"/>
              </a:solidFill>
              <a:effectLst/>
              <a:latin typeface="Menlo" panose="020B0609030804020204" pitchFamily="49" charset="0"/>
            </a:endParaRPr>
          </a:p>
          <a:p>
            <a:endParaRPr lang="en-US" altLang="en-US" sz="2200" dirty="0"/>
          </a:p>
          <a:p>
            <a:pPr marL="342900" indent="-342900">
              <a:buFont typeface="Arial" charset="0"/>
              <a:buChar char="•"/>
            </a:pPr>
            <a:endParaRPr lang="en-US" altLang="en-US" sz="2200" dirty="0"/>
          </a:p>
        </p:txBody>
      </p:sp>
      <p:sp>
        <p:nvSpPr>
          <p:cNvPr id="4" name="TextBox 3">
            <a:extLst>
              <a:ext uri="{FF2B5EF4-FFF2-40B4-BE49-F238E27FC236}">
                <a16:creationId xmlns:a16="http://schemas.microsoft.com/office/drawing/2014/main" id="{8CDC5D9E-EDD3-E49D-E64A-C05D55CD3879}"/>
              </a:ext>
            </a:extLst>
          </p:cNvPr>
          <p:cNvSpPr txBox="1"/>
          <p:nvPr/>
        </p:nvSpPr>
        <p:spPr>
          <a:xfrm>
            <a:off x="1524000" y="1271039"/>
            <a:ext cx="6096000" cy="1754326"/>
          </a:xfrm>
          <a:prstGeom prst="rect">
            <a:avLst/>
          </a:prstGeom>
          <a:noFill/>
        </p:spPr>
        <p:txBody>
          <a:bodyPr wrap="square">
            <a:spAutoFit/>
          </a:bodyPr>
          <a:lstStyle/>
          <a:p>
            <a:r>
              <a:rPr lang="en-IN" dirty="0">
                <a:solidFill>
                  <a:srgbClr val="080808"/>
                </a:solidFill>
                <a:effectLst/>
              </a:rPr>
              <a:t>&lt;</a:t>
            </a:r>
            <a:r>
              <a:rPr lang="en-IN" dirty="0">
                <a:solidFill>
                  <a:srgbClr val="0033B3"/>
                </a:solidFill>
                <a:effectLst/>
              </a:rPr>
              <a:t>dependency</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err="1">
                <a:solidFill>
                  <a:srgbClr val="0033B3"/>
                </a:solidFill>
                <a:effectLst/>
              </a:rPr>
              <a:t>groupId</a:t>
            </a:r>
            <a:r>
              <a:rPr lang="en-IN" dirty="0">
                <a:solidFill>
                  <a:srgbClr val="080808"/>
                </a:solidFill>
                <a:effectLst/>
              </a:rPr>
              <a:t>&gt;</a:t>
            </a:r>
            <a:r>
              <a:rPr lang="en-IN" dirty="0" err="1">
                <a:solidFill>
                  <a:srgbClr val="080808"/>
                </a:solidFill>
                <a:effectLst/>
              </a:rPr>
              <a:t>org.springframework.cloud</a:t>
            </a:r>
            <a:r>
              <a:rPr lang="en-IN" dirty="0">
                <a:solidFill>
                  <a:srgbClr val="080808"/>
                </a:solidFill>
                <a:effectLst/>
              </a:rPr>
              <a:t>&lt;/</a:t>
            </a:r>
            <a:r>
              <a:rPr lang="en-IN" dirty="0" err="1">
                <a:solidFill>
                  <a:srgbClr val="0033B3"/>
                </a:solidFill>
                <a:effectLst/>
              </a:rPr>
              <a:t>groupId</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err="1">
                <a:solidFill>
                  <a:srgbClr val="0033B3"/>
                </a:solidFill>
                <a:effectLst/>
              </a:rPr>
              <a:t>artifactId</a:t>
            </a:r>
            <a:r>
              <a:rPr lang="en-IN" dirty="0">
                <a:solidFill>
                  <a:srgbClr val="080808"/>
                </a:solidFill>
                <a:effectLst/>
              </a:rPr>
              <a:t>&gt;spring-cloud-starter-bus-</a:t>
            </a:r>
            <a:r>
              <a:rPr lang="en-IN" dirty="0" err="1">
                <a:solidFill>
                  <a:srgbClr val="080808"/>
                </a:solidFill>
                <a:effectLst/>
              </a:rPr>
              <a:t>amqp</a:t>
            </a:r>
            <a:r>
              <a:rPr lang="en-IN" dirty="0">
                <a:solidFill>
                  <a:srgbClr val="080808"/>
                </a:solidFill>
                <a:effectLst/>
              </a:rPr>
              <a:t>&lt;/</a:t>
            </a:r>
            <a:r>
              <a:rPr lang="en-IN" dirty="0" err="1">
                <a:solidFill>
                  <a:srgbClr val="0033B3"/>
                </a:solidFill>
                <a:effectLst/>
              </a:rPr>
              <a:t>artifactId</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a:solidFill>
                  <a:srgbClr val="0033B3"/>
                </a:solidFill>
                <a:effectLst/>
              </a:rPr>
              <a:t>version</a:t>
            </a:r>
            <a:r>
              <a:rPr lang="en-IN" dirty="0">
                <a:solidFill>
                  <a:srgbClr val="080808"/>
                </a:solidFill>
                <a:effectLst/>
              </a:rPr>
              <a:t>&gt;4.1.2&lt;/</a:t>
            </a:r>
            <a:r>
              <a:rPr lang="en-IN" dirty="0">
                <a:solidFill>
                  <a:srgbClr val="0033B3"/>
                </a:solidFill>
                <a:effectLst/>
              </a:rPr>
              <a:t>version</a:t>
            </a:r>
            <a:r>
              <a:rPr lang="en-IN" dirty="0">
                <a:solidFill>
                  <a:srgbClr val="080808"/>
                </a:solidFill>
                <a:effectLst/>
              </a:rPr>
              <a:t>&gt;</a:t>
            </a:r>
            <a:br>
              <a:rPr lang="en-IN" dirty="0">
                <a:solidFill>
                  <a:srgbClr val="080808"/>
                </a:solidFill>
                <a:effectLst/>
              </a:rPr>
            </a:br>
            <a:r>
              <a:rPr lang="en-IN" dirty="0">
                <a:solidFill>
                  <a:srgbClr val="080808"/>
                </a:solidFill>
                <a:effectLst/>
              </a:rPr>
              <a:t>&lt;/</a:t>
            </a:r>
            <a:r>
              <a:rPr lang="en-IN" dirty="0">
                <a:solidFill>
                  <a:srgbClr val="0033B3"/>
                </a:solidFill>
                <a:effectLst/>
              </a:rPr>
              <a:t>dependency</a:t>
            </a:r>
            <a:r>
              <a:rPr lang="en-IN" dirty="0">
                <a:solidFill>
                  <a:srgbClr val="080808"/>
                </a:solidFill>
                <a:effectLst/>
              </a:rPr>
              <a:t>&gt;</a:t>
            </a:r>
            <a:br>
              <a:rPr lang="en-IN" dirty="0">
                <a:solidFill>
                  <a:srgbClr val="080808"/>
                </a:solidFill>
                <a:effectLst/>
              </a:rPr>
            </a:br>
            <a:endParaRPr lang="en-IN" dirty="0">
              <a:solidFill>
                <a:srgbClr val="080808"/>
              </a:solidFill>
              <a:effectLst/>
            </a:endParaRPr>
          </a:p>
        </p:txBody>
      </p:sp>
    </p:spTree>
    <p:extLst>
      <p:ext uri="{BB962C8B-B14F-4D97-AF65-F5344CB8AC3E}">
        <p14:creationId xmlns:p14="http://schemas.microsoft.com/office/powerpoint/2010/main" val="1628816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Broker Properties</a:t>
            </a:r>
          </a:p>
        </p:txBody>
      </p:sp>
      <p:sp>
        <p:nvSpPr>
          <p:cNvPr id="43010" name="Content Placeholder 2"/>
          <p:cNvSpPr>
            <a:spLocks noGrp="1"/>
          </p:cNvSpPr>
          <p:nvPr>
            <p:ph idx="1"/>
          </p:nvPr>
        </p:nvSpPr>
        <p:spPr>
          <a:xfrm>
            <a:off x="360363" y="732471"/>
            <a:ext cx="8402637" cy="5992179"/>
          </a:xfrm>
        </p:spPr>
        <p:txBody>
          <a:bodyPr>
            <a:normAutofit/>
          </a:bodyPr>
          <a:lstStyle/>
          <a:p>
            <a:endParaRPr lang="en-US" altLang="en-US" sz="2200" dirty="0"/>
          </a:p>
          <a:p>
            <a:pPr marL="342900" indent="-342900">
              <a:buFont typeface="Arial" charset="0"/>
              <a:buChar char="•"/>
            </a:pPr>
            <a:r>
              <a:rPr lang="en-US" altLang="en-US" sz="2200" dirty="0"/>
              <a:t>Configure properties file as follows:</a:t>
            </a: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r>
              <a:rPr lang="en-US" altLang="en-US" sz="2200" dirty="0"/>
              <a:t>Then do Maven install to create the jar </a:t>
            </a:r>
            <a:r>
              <a:rPr lang="en-US" altLang="en-US" sz="2200"/>
              <a:t>file – required for AWS setup else can skip</a:t>
            </a:r>
            <a:br>
              <a:rPr lang="en-US" altLang="en-US" sz="2200" dirty="0"/>
            </a:br>
            <a:endParaRPr lang="en-US" altLang="en-US" sz="2200" dirty="0"/>
          </a:p>
          <a:p>
            <a:pPr marL="342900" indent="-342900">
              <a:buFont typeface="Arial" charset="0"/>
              <a:buChar char="•"/>
            </a:pPr>
            <a:endParaRPr lang="en-US" altLang="en-US" sz="2200" dirty="0"/>
          </a:p>
        </p:txBody>
      </p:sp>
      <p:sp>
        <p:nvSpPr>
          <p:cNvPr id="7" name="TextBox 6">
            <a:extLst>
              <a:ext uri="{FF2B5EF4-FFF2-40B4-BE49-F238E27FC236}">
                <a16:creationId xmlns:a16="http://schemas.microsoft.com/office/drawing/2014/main" id="{0BF2F8CE-4084-A0A4-4D24-DB95EC5C4D67}"/>
              </a:ext>
            </a:extLst>
          </p:cNvPr>
          <p:cNvSpPr txBox="1"/>
          <p:nvPr/>
        </p:nvSpPr>
        <p:spPr>
          <a:xfrm>
            <a:off x="2057400" y="1667850"/>
            <a:ext cx="4572000" cy="1754326"/>
          </a:xfrm>
          <a:prstGeom prst="rect">
            <a:avLst/>
          </a:prstGeom>
          <a:noFill/>
        </p:spPr>
        <p:txBody>
          <a:bodyPr wrap="square">
            <a:spAutoFit/>
          </a:bodyPr>
          <a:lstStyle/>
          <a:p>
            <a:r>
              <a:rPr lang="en-IN" dirty="0" err="1">
                <a:solidFill>
                  <a:srgbClr val="083080"/>
                </a:solidFill>
                <a:effectLst/>
              </a:rPr>
              <a:t>spring.rabbitmq.host</a:t>
            </a:r>
            <a:r>
              <a:rPr lang="en-IN" dirty="0">
                <a:solidFill>
                  <a:srgbClr val="080808"/>
                </a:solidFill>
                <a:effectLst/>
              </a:rPr>
              <a:t>=</a:t>
            </a:r>
            <a:r>
              <a:rPr lang="en-IN" dirty="0">
                <a:solidFill>
                  <a:srgbClr val="067D17"/>
                </a:solidFill>
                <a:effectLst/>
              </a:rPr>
              <a:t>localhost</a:t>
            </a:r>
            <a:br>
              <a:rPr lang="en-IN" dirty="0">
                <a:solidFill>
                  <a:srgbClr val="067D17"/>
                </a:solidFill>
                <a:effectLst/>
              </a:rPr>
            </a:br>
            <a:r>
              <a:rPr lang="en-IN" dirty="0" err="1">
                <a:solidFill>
                  <a:srgbClr val="083080"/>
                </a:solidFill>
                <a:effectLst/>
              </a:rPr>
              <a:t>spring.rabbitmq.port</a:t>
            </a:r>
            <a:r>
              <a:rPr lang="en-IN" dirty="0">
                <a:solidFill>
                  <a:srgbClr val="080808"/>
                </a:solidFill>
                <a:effectLst/>
              </a:rPr>
              <a:t>=</a:t>
            </a:r>
            <a:r>
              <a:rPr lang="en-IN" dirty="0">
                <a:solidFill>
                  <a:srgbClr val="067D17"/>
                </a:solidFill>
                <a:effectLst/>
              </a:rPr>
              <a:t>5672</a:t>
            </a:r>
            <a:br>
              <a:rPr lang="en-IN" dirty="0">
                <a:solidFill>
                  <a:srgbClr val="067D17"/>
                </a:solidFill>
                <a:effectLst/>
              </a:rPr>
            </a:br>
            <a:r>
              <a:rPr lang="en-IN" dirty="0" err="1">
                <a:solidFill>
                  <a:srgbClr val="083080"/>
                </a:solidFill>
                <a:effectLst/>
              </a:rPr>
              <a:t>spring.rabbitmq.username</a:t>
            </a:r>
            <a:r>
              <a:rPr lang="en-IN" dirty="0">
                <a:solidFill>
                  <a:srgbClr val="080808"/>
                </a:solidFill>
                <a:effectLst/>
              </a:rPr>
              <a:t>=</a:t>
            </a:r>
            <a:r>
              <a:rPr lang="en-IN" dirty="0">
                <a:solidFill>
                  <a:srgbClr val="067D17"/>
                </a:solidFill>
                <a:effectLst/>
              </a:rPr>
              <a:t>guest</a:t>
            </a:r>
            <a:br>
              <a:rPr lang="en-IN" dirty="0">
                <a:solidFill>
                  <a:srgbClr val="067D17"/>
                </a:solidFill>
                <a:effectLst/>
              </a:rPr>
            </a:br>
            <a:r>
              <a:rPr lang="en-IN" dirty="0" err="1">
                <a:solidFill>
                  <a:srgbClr val="083080"/>
                </a:solidFill>
                <a:effectLst/>
              </a:rPr>
              <a:t>spring.rabbitmq.password</a:t>
            </a:r>
            <a:r>
              <a:rPr lang="en-IN" dirty="0">
                <a:solidFill>
                  <a:srgbClr val="080808"/>
                </a:solidFill>
                <a:effectLst/>
              </a:rPr>
              <a:t>=</a:t>
            </a:r>
            <a:r>
              <a:rPr lang="en-IN" dirty="0">
                <a:solidFill>
                  <a:srgbClr val="067D17"/>
                </a:solidFill>
                <a:effectLst/>
              </a:rPr>
              <a:t>guest</a:t>
            </a:r>
            <a:br>
              <a:rPr lang="en-IN" dirty="0">
                <a:solidFill>
                  <a:srgbClr val="067D17"/>
                </a:solidFill>
                <a:effectLst/>
              </a:rPr>
            </a:br>
            <a:r>
              <a:rPr lang="en-IN" dirty="0" err="1">
                <a:solidFill>
                  <a:srgbClr val="083080"/>
                </a:solidFill>
                <a:effectLst/>
              </a:rPr>
              <a:t>spring.cloud.bus.enabled</a:t>
            </a:r>
            <a:r>
              <a:rPr lang="en-IN" dirty="0">
                <a:solidFill>
                  <a:srgbClr val="080808"/>
                </a:solidFill>
                <a:effectLst/>
              </a:rPr>
              <a:t>=</a:t>
            </a:r>
            <a:r>
              <a:rPr lang="en-IN" dirty="0">
                <a:solidFill>
                  <a:srgbClr val="067D17"/>
                </a:solidFill>
                <a:effectLst/>
              </a:rPr>
              <a:t>true</a:t>
            </a:r>
            <a:br>
              <a:rPr lang="en-IN" dirty="0">
                <a:solidFill>
                  <a:srgbClr val="067D17"/>
                </a:solidFill>
                <a:effectLst/>
              </a:rPr>
            </a:br>
            <a:r>
              <a:rPr lang="en-IN" dirty="0" err="1">
                <a:solidFill>
                  <a:srgbClr val="083080"/>
                </a:solidFill>
                <a:effectLst/>
              </a:rPr>
              <a:t>spring.cloud.bus.refresh.enabled</a:t>
            </a:r>
            <a:r>
              <a:rPr lang="en-IN" dirty="0">
                <a:solidFill>
                  <a:srgbClr val="080808"/>
                </a:solidFill>
                <a:effectLst/>
              </a:rPr>
              <a:t>=</a:t>
            </a:r>
            <a:r>
              <a:rPr lang="en-IN" dirty="0">
                <a:solidFill>
                  <a:srgbClr val="067D17"/>
                </a:solidFill>
                <a:effectLst/>
              </a:rPr>
              <a:t>true</a:t>
            </a:r>
            <a:endParaRPr lang="en-IN" dirty="0">
              <a:solidFill>
                <a:srgbClr val="080808"/>
              </a:solidFill>
              <a:effectLst/>
            </a:endParaRPr>
          </a:p>
        </p:txBody>
      </p:sp>
    </p:spTree>
    <p:extLst>
      <p:ext uri="{BB962C8B-B14F-4D97-AF65-F5344CB8AC3E}">
        <p14:creationId xmlns:p14="http://schemas.microsoft.com/office/powerpoint/2010/main" val="2015219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AWS</a:t>
            </a:r>
          </a:p>
        </p:txBody>
      </p:sp>
      <p:sp>
        <p:nvSpPr>
          <p:cNvPr id="43010" name="Content Placeholder 2"/>
          <p:cNvSpPr>
            <a:spLocks noGrp="1"/>
          </p:cNvSpPr>
          <p:nvPr>
            <p:ph idx="1"/>
          </p:nvPr>
        </p:nvSpPr>
        <p:spPr>
          <a:xfrm>
            <a:off x="360363" y="732471"/>
            <a:ext cx="8402637" cy="4525329"/>
          </a:xfrm>
        </p:spPr>
        <p:txBody>
          <a:bodyPr>
            <a:normAutofit fontScale="77500" lnSpcReduction="20000"/>
          </a:bodyPr>
          <a:lstStyle/>
          <a:p>
            <a:pPr marL="342900" indent="-342900">
              <a:buFont typeface="Arial" charset="0"/>
              <a:buChar char="•"/>
            </a:pPr>
            <a:r>
              <a:rPr lang="en-US" altLang="en-US" sz="2200" dirty="0"/>
              <a:t>Create t2.micro Ec2 instance with the defaults. </a:t>
            </a:r>
          </a:p>
          <a:p>
            <a:pPr marL="342900" indent="-342900">
              <a:buFont typeface="Arial" charset="0"/>
              <a:buChar char="•"/>
            </a:pPr>
            <a:r>
              <a:rPr lang="en-US" altLang="en-US" sz="2200" b="1" dirty="0"/>
              <a:t>DO NOT FORGET THE </a:t>
            </a:r>
            <a:r>
              <a:rPr lang="en-US" altLang="en-US" sz="2200" b="1" dirty="0" err="1"/>
              <a:t>pem</a:t>
            </a:r>
            <a:r>
              <a:rPr lang="en-US" altLang="en-US" sz="2200" b="1" dirty="0"/>
              <a:t> file ( key-value pair)</a:t>
            </a:r>
          </a:p>
          <a:p>
            <a:pPr marL="342900" indent="-342900">
              <a:buFont typeface="Arial" charset="0"/>
              <a:buChar char="•"/>
            </a:pPr>
            <a:r>
              <a:rPr lang="en-US" altLang="en-US" sz="2200" dirty="0"/>
              <a:t>Once EC2 instance created, click on Actions -&gt; Connect </a:t>
            </a:r>
            <a:br>
              <a:rPr lang="en-US" altLang="en-US" sz="2200" dirty="0"/>
            </a:br>
            <a:r>
              <a:rPr lang="en-US" altLang="en-US" sz="2200" dirty="0"/>
              <a:t>and open the EC2 shell </a:t>
            </a:r>
          </a:p>
          <a:p>
            <a:endParaRPr lang="en-US" altLang="en-US" sz="2200" dirty="0"/>
          </a:p>
          <a:p>
            <a:endParaRPr lang="en-US" altLang="en-US" sz="2200" dirty="0"/>
          </a:p>
          <a:p>
            <a:r>
              <a:rPr lang="en-US" altLang="en-US" sz="2200" dirty="0"/>
              <a:t>Run below commands on AWS Shell</a:t>
            </a:r>
          </a:p>
          <a:p>
            <a:endParaRPr lang="en-US" altLang="en-US" sz="2200" dirty="0"/>
          </a:p>
          <a:p>
            <a:pPr marL="342900" indent="-342900">
              <a:buFont typeface="Arial" charset="0"/>
              <a:buChar char="•"/>
            </a:pPr>
            <a:r>
              <a:rPr lang="en-US" altLang="en-US" sz="2200" dirty="0" err="1"/>
              <a:t>sudo</a:t>
            </a:r>
            <a:r>
              <a:rPr lang="en-US" altLang="en-US" sz="2200" dirty="0"/>
              <a:t> yum install java-17-amazon-corretto-devel</a:t>
            </a:r>
          </a:p>
          <a:p>
            <a:pPr marL="342900" indent="-342900">
              <a:buFont typeface="Arial" charset="0"/>
              <a:buChar char="•"/>
            </a:pPr>
            <a:r>
              <a:rPr lang="en-US" altLang="en-US" sz="2200" dirty="0" err="1"/>
              <a:t>sudo</a:t>
            </a:r>
            <a:r>
              <a:rPr lang="en-US" altLang="en-US" sz="2200" dirty="0"/>
              <a:t> yum update -y</a:t>
            </a:r>
          </a:p>
          <a:p>
            <a:pPr marL="342900" indent="-342900">
              <a:buFont typeface="Arial" charset="0"/>
              <a:buChar char="•"/>
            </a:pPr>
            <a:r>
              <a:rPr lang="en-US" altLang="en-US" sz="2200" dirty="0" err="1"/>
              <a:t>sudo</a:t>
            </a:r>
            <a:r>
              <a:rPr lang="en-US" altLang="en-US" sz="2200" dirty="0"/>
              <a:t> yum install -y docker</a:t>
            </a:r>
          </a:p>
          <a:p>
            <a:pPr marL="342900" indent="-342900">
              <a:buFont typeface="Arial" charset="0"/>
              <a:buChar char="•"/>
            </a:pPr>
            <a:r>
              <a:rPr lang="en-US" altLang="en-US" sz="2200" dirty="0" err="1"/>
              <a:t>sudo</a:t>
            </a:r>
            <a:r>
              <a:rPr lang="en-US" altLang="en-US" sz="2200" dirty="0"/>
              <a:t> service docker start</a:t>
            </a:r>
          </a:p>
          <a:p>
            <a:pPr marL="342900" indent="-342900">
              <a:buFont typeface="Arial" charset="0"/>
              <a:buChar char="•"/>
            </a:pPr>
            <a:r>
              <a:rPr lang="en-US" altLang="en-US" sz="2200" dirty="0" err="1"/>
              <a:t>sudo</a:t>
            </a:r>
            <a:r>
              <a:rPr lang="en-US" altLang="en-US" sz="2200" dirty="0"/>
              <a:t> docker </a:t>
            </a:r>
            <a:r>
              <a:rPr lang="en-US" altLang="en-US" sz="2200" dirty="0" err="1"/>
              <a:t>ps</a:t>
            </a:r>
            <a:endParaRPr lang="en-US" altLang="en-US" sz="2200" dirty="0"/>
          </a:p>
          <a:p>
            <a:pPr marL="342900" indent="-342900">
              <a:buFont typeface="Arial" charset="0"/>
              <a:buChar char="•"/>
            </a:pPr>
            <a:r>
              <a:rPr lang="en-US" altLang="en-US" sz="2200" dirty="0" err="1"/>
              <a:t>sudo</a:t>
            </a:r>
            <a:r>
              <a:rPr lang="en-US" altLang="en-US" sz="2200" dirty="0"/>
              <a:t> docker pull rabbitmq:3-management</a:t>
            </a:r>
          </a:p>
          <a:p>
            <a:pPr marL="342900" indent="-342900">
              <a:buFont typeface="Arial" charset="0"/>
              <a:buChar char="•"/>
            </a:pPr>
            <a:r>
              <a:rPr lang="en-US" altLang="en-US" sz="2200" dirty="0" err="1"/>
              <a:t>sudo</a:t>
            </a:r>
            <a:r>
              <a:rPr lang="en-US" altLang="en-US" sz="2200" dirty="0"/>
              <a:t> docker run -d --hostname my-rabbit --name some-rabbit -p 15672:15672 -p 5672:5672 rabbitmq:3-management</a:t>
            </a:r>
          </a:p>
          <a:p>
            <a:pPr marL="342900" indent="-342900">
              <a:buFont typeface="Arial" charset="0"/>
              <a:buChar char="•"/>
            </a:pPr>
            <a:r>
              <a:rPr lang="en-US" altLang="en-US" sz="2200" dirty="0" err="1"/>
              <a:t>sudo</a:t>
            </a:r>
            <a:r>
              <a:rPr lang="en-US" altLang="en-US" sz="2200" dirty="0"/>
              <a:t> docker </a:t>
            </a:r>
            <a:r>
              <a:rPr lang="en-US" altLang="en-US" sz="2200" dirty="0" err="1"/>
              <a:t>ps</a:t>
            </a:r>
            <a:r>
              <a:rPr lang="en-US" altLang="en-US" sz="2200" dirty="0"/>
              <a:t> : should see </a:t>
            </a:r>
            <a:r>
              <a:rPr lang="en-US" altLang="en-US" sz="2200" dirty="0" err="1"/>
              <a:t>rabbitmq</a:t>
            </a:r>
            <a:r>
              <a:rPr lang="en-US" altLang="en-US" sz="2200" dirty="0"/>
              <a:t> running</a:t>
            </a:r>
          </a:p>
          <a:p>
            <a:pPr marL="342900" indent="-342900">
              <a:buFont typeface="Arial" charset="0"/>
              <a:buChar char="•"/>
            </a:pPr>
            <a:endParaRPr lang="en-US" altLang="en-US" sz="2200" dirty="0"/>
          </a:p>
        </p:txBody>
      </p:sp>
      <p:pic>
        <p:nvPicPr>
          <p:cNvPr id="6" name="Picture 5">
            <a:extLst>
              <a:ext uri="{FF2B5EF4-FFF2-40B4-BE49-F238E27FC236}">
                <a16:creationId xmlns:a16="http://schemas.microsoft.com/office/drawing/2014/main" id="{E6592D14-EC45-EA89-B6D3-91226AA35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1320" y="1748470"/>
            <a:ext cx="3172317" cy="1246665"/>
          </a:xfrm>
          <a:prstGeom prst="rect">
            <a:avLst/>
          </a:prstGeom>
        </p:spPr>
      </p:pic>
    </p:spTree>
    <p:extLst>
      <p:ext uri="{BB962C8B-B14F-4D97-AF65-F5344CB8AC3E}">
        <p14:creationId xmlns:p14="http://schemas.microsoft.com/office/powerpoint/2010/main" val="3665008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AWS Security</a:t>
            </a:r>
          </a:p>
        </p:txBody>
      </p:sp>
      <p:sp>
        <p:nvSpPr>
          <p:cNvPr id="43010" name="Content Placeholder 2"/>
          <p:cNvSpPr>
            <a:spLocks noGrp="1"/>
          </p:cNvSpPr>
          <p:nvPr>
            <p:ph idx="1"/>
          </p:nvPr>
        </p:nvSpPr>
        <p:spPr>
          <a:xfrm>
            <a:off x="360363" y="732471"/>
            <a:ext cx="8402637" cy="4525329"/>
          </a:xfrm>
        </p:spPr>
        <p:txBody>
          <a:bodyPr>
            <a:normAutofit/>
          </a:bodyPr>
          <a:lstStyle/>
          <a:p>
            <a:pPr marL="342900" indent="-342900">
              <a:buFont typeface="Arial" charset="0"/>
              <a:buChar char="•"/>
            </a:pPr>
            <a:r>
              <a:rPr lang="en-US" altLang="en-US" sz="2200" dirty="0"/>
              <a:t>Inbound security rule - </a:t>
            </a:r>
          </a:p>
        </p:txBody>
      </p:sp>
      <p:pic>
        <p:nvPicPr>
          <p:cNvPr id="7" name="Picture 6">
            <a:extLst>
              <a:ext uri="{FF2B5EF4-FFF2-40B4-BE49-F238E27FC236}">
                <a16:creationId xmlns:a16="http://schemas.microsoft.com/office/drawing/2014/main" id="{77FE2C49-92CC-5011-62E9-17B0D8230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925" y="1905000"/>
            <a:ext cx="7772400" cy="2565910"/>
          </a:xfrm>
          <a:prstGeom prst="rect">
            <a:avLst/>
          </a:prstGeom>
        </p:spPr>
      </p:pic>
      <p:sp>
        <p:nvSpPr>
          <p:cNvPr id="9" name="Rectangle 8">
            <a:extLst>
              <a:ext uri="{FF2B5EF4-FFF2-40B4-BE49-F238E27FC236}">
                <a16:creationId xmlns:a16="http://schemas.microsoft.com/office/drawing/2014/main" id="{0A99C345-A84C-1AFB-6498-4F85DAF1D92A}"/>
              </a:ext>
            </a:extLst>
          </p:cNvPr>
          <p:cNvSpPr/>
          <p:nvPr/>
        </p:nvSpPr>
        <p:spPr>
          <a:xfrm>
            <a:off x="685800" y="1752600"/>
            <a:ext cx="8229600" cy="2057400"/>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674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Deploy applications on remote</a:t>
            </a:r>
          </a:p>
        </p:txBody>
      </p:sp>
      <p:sp>
        <p:nvSpPr>
          <p:cNvPr id="43010" name="Content Placeholder 2"/>
          <p:cNvSpPr>
            <a:spLocks noGrp="1"/>
          </p:cNvSpPr>
          <p:nvPr>
            <p:ph idx="1"/>
          </p:nvPr>
        </p:nvSpPr>
        <p:spPr>
          <a:xfrm>
            <a:off x="360363" y="732471"/>
            <a:ext cx="8402637" cy="5744529"/>
          </a:xfrm>
        </p:spPr>
        <p:txBody>
          <a:bodyPr>
            <a:normAutofit/>
          </a:bodyPr>
          <a:lstStyle/>
          <a:p>
            <a:pPr marL="342900" indent="-342900">
              <a:buFont typeface="Arial" charset="0"/>
              <a:buChar char="•"/>
            </a:pPr>
            <a:r>
              <a:rPr lang="en-US" altLang="en-US" sz="2200" dirty="0"/>
              <a:t>Open terminal or command prompt and execute below command for both server and client to deploy on AWS EC2</a:t>
            </a:r>
            <a:br>
              <a:rPr lang="en-US" altLang="en-US" sz="2200" dirty="0"/>
            </a:br>
            <a:br>
              <a:rPr lang="en-US" altLang="en-US" sz="2200" dirty="0"/>
            </a:br>
            <a:r>
              <a:rPr lang="en-US" altLang="en-US" sz="2200" dirty="0" err="1"/>
              <a:t>scp</a:t>
            </a:r>
            <a:r>
              <a:rPr lang="en-US" altLang="en-US" sz="2200" dirty="0"/>
              <a:t> -</a:t>
            </a:r>
            <a:r>
              <a:rPr lang="en-US" altLang="en-US" sz="2200" dirty="0" err="1"/>
              <a:t>i</a:t>
            </a:r>
            <a:r>
              <a:rPr lang="en-US" altLang="en-US" sz="2200" dirty="0"/>
              <a:t> </a:t>
            </a:r>
            <a:r>
              <a:rPr lang="en-US" altLang="en-US" sz="2200" dirty="0" err="1"/>
              <a:t>config.pem</a:t>
            </a:r>
            <a:r>
              <a:rPr lang="en-US" altLang="en-US" sz="2200" dirty="0"/>
              <a:t> ./ConfigServerClient-0.0.1-SNAPSHOT.jar ec2-user@ec2-3-82-117-12.compute-1.amazonaws.com:~</a:t>
            </a:r>
            <a:br>
              <a:rPr lang="en-US" altLang="en-US" sz="2200" dirty="0"/>
            </a:br>
            <a:br>
              <a:rPr lang="en-US" altLang="en-US" sz="2200" dirty="0"/>
            </a:br>
            <a:r>
              <a:rPr lang="en-US" altLang="en-US" sz="2200" dirty="0" err="1"/>
              <a:t>scp</a:t>
            </a:r>
            <a:r>
              <a:rPr lang="en-US" altLang="en-US" sz="2200" dirty="0"/>
              <a:t> -</a:t>
            </a:r>
            <a:r>
              <a:rPr lang="en-US" altLang="en-US" sz="2200" dirty="0" err="1"/>
              <a:t>i</a:t>
            </a:r>
            <a:r>
              <a:rPr lang="en-US" altLang="en-US" sz="2200" dirty="0"/>
              <a:t> </a:t>
            </a:r>
            <a:r>
              <a:rPr lang="en-US" altLang="en-US" sz="2200" dirty="0" err="1"/>
              <a:t>config.pem</a:t>
            </a:r>
            <a:r>
              <a:rPr lang="en-US" altLang="en-US" sz="2200" dirty="0"/>
              <a:t> ./ConfigServerDemo-0.0.1-SNAPSHOT.jar ec2-user@ec2-3-82-117-12.compute-1.amazonaws.com:~</a:t>
            </a:r>
            <a:br>
              <a:rPr lang="en-US" altLang="en-US" sz="2200" dirty="0"/>
            </a:br>
            <a:br>
              <a:rPr lang="en-US" altLang="en-US" sz="2200" dirty="0"/>
            </a:br>
            <a:r>
              <a:rPr lang="en-US" altLang="en-US" sz="2200" b="1" dirty="0"/>
              <a:t>DO NOT FORGET :~ at the end</a:t>
            </a:r>
          </a:p>
          <a:p>
            <a:pPr marL="342900" indent="-342900">
              <a:buFont typeface="Arial" charset="0"/>
              <a:buChar char="•"/>
            </a:pPr>
            <a:r>
              <a:rPr lang="en-US" altLang="en-US" sz="2200" dirty="0"/>
              <a:t>Go to EC2 shell and type ls, you should see the 2 jar files</a:t>
            </a:r>
          </a:p>
          <a:p>
            <a:pPr marL="342900" indent="-342900">
              <a:buFont typeface="Arial" charset="0"/>
              <a:buChar char="•"/>
            </a:pPr>
            <a:endParaRPr lang="en-US" altLang="en-US" sz="2200" b="1" dirty="0"/>
          </a:p>
          <a:p>
            <a:pPr marL="342900" indent="-342900">
              <a:buFont typeface="Arial" charset="0"/>
              <a:buChar char="•"/>
            </a:pPr>
            <a:endParaRPr lang="en-US" altLang="en-US" sz="2200" b="1" dirty="0"/>
          </a:p>
          <a:p>
            <a:pPr marL="342900" indent="-342900">
              <a:buFont typeface="Arial" charset="0"/>
              <a:buChar char="•"/>
            </a:pPr>
            <a:endParaRPr lang="en-US" altLang="en-US" sz="2200" dirty="0"/>
          </a:p>
          <a:p>
            <a:pPr marL="342900" indent="-342900">
              <a:buFont typeface="Arial" charset="0"/>
              <a:buChar char="•"/>
            </a:pPr>
            <a:endParaRPr lang="en-US" altLang="en-US" sz="2200" dirty="0"/>
          </a:p>
        </p:txBody>
      </p:sp>
    </p:spTree>
    <p:extLst>
      <p:ext uri="{BB962C8B-B14F-4D97-AF65-F5344CB8AC3E}">
        <p14:creationId xmlns:p14="http://schemas.microsoft.com/office/powerpoint/2010/main" val="2015447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Start services</a:t>
            </a:r>
          </a:p>
        </p:txBody>
      </p:sp>
      <p:sp>
        <p:nvSpPr>
          <p:cNvPr id="43010" name="Content Placeholder 2"/>
          <p:cNvSpPr>
            <a:spLocks noGrp="1"/>
          </p:cNvSpPr>
          <p:nvPr>
            <p:ph idx="1"/>
          </p:nvPr>
        </p:nvSpPr>
        <p:spPr>
          <a:xfrm>
            <a:off x="360363" y="732471"/>
            <a:ext cx="8402637" cy="5744529"/>
          </a:xfrm>
        </p:spPr>
        <p:txBody>
          <a:bodyPr>
            <a:normAutofit lnSpcReduction="10000"/>
          </a:bodyPr>
          <a:lstStyle/>
          <a:p>
            <a:pPr marL="342900" indent="-342900">
              <a:buFont typeface="Arial" charset="0"/>
              <a:buChar char="•"/>
            </a:pPr>
            <a:r>
              <a:rPr lang="en-US" altLang="en-US" sz="2200" dirty="0"/>
              <a:t>On EC2 shell on browser  run jar command for starting config server</a:t>
            </a:r>
            <a:br>
              <a:rPr lang="en-US" altLang="en-US" sz="2200" dirty="0"/>
            </a:br>
            <a:r>
              <a:rPr lang="en-US" altLang="en-US" sz="2200" dirty="0"/>
              <a:t>java –jar ConfigServerDemo-0.0.1-SNAPSHOT.jar</a:t>
            </a:r>
          </a:p>
          <a:p>
            <a:pPr marL="342900" indent="-342900">
              <a:buFont typeface="Arial" charset="0"/>
              <a:buChar char="•"/>
            </a:pPr>
            <a:endParaRPr lang="en-US" altLang="en-US" sz="2200" dirty="0"/>
          </a:p>
          <a:p>
            <a:endParaRPr lang="en-US" altLang="en-US" sz="2200" dirty="0"/>
          </a:p>
          <a:p>
            <a:pPr marL="342900" indent="-342900">
              <a:buFont typeface="Arial" charset="0"/>
              <a:buChar char="•"/>
            </a:pPr>
            <a:r>
              <a:rPr lang="en-US" altLang="en-US" sz="2200" dirty="0"/>
              <a:t>Open terminal or command prompt and execute below command to go within AWS EC2 shell</a:t>
            </a:r>
            <a:br>
              <a:rPr lang="en-US" altLang="en-US" sz="2200" dirty="0"/>
            </a:br>
            <a:r>
              <a:rPr lang="en-US" altLang="en-US" sz="2200" dirty="0" err="1"/>
              <a:t>ssh</a:t>
            </a:r>
            <a:r>
              <a:rPr lang="en-US" altLang="en-US" sz="2200" dirty="0"/>
              <a:t> -</a:t>
            </a:r>
            <a:r>
              <a:rPr lang="en-US" altLang="en-US" sz="2200" dirty="0" err="1"/>
              <a:t>i</a:t>
            </a:r>
            <a:r>
              <a:rPr lang="en-US" altLang="en-US" sz="2200" dirty="0"/>
              <a:t> </a:t>
            </a:r>
            <a:r>
              <a:rPr lang="en-US" altLang="en-US" sz="2200" dirty="0" err="1"/>
              <a:t>config.pem</a:t>
            </a:r>
            <a:r>
              <a:rPr lang="en-US" altLang="en-US" sz="2200" dirty="0"/>
              <a:t> </a:t>
            </a:r>
            <a:r>
              <a:rPr lang="en-US" altLang="en-US" sz="2200" dirty="0">
                <a:hlinkClick r:id="rId3"/>
              </a:rPr>
              <a:t>ec2-user@3.82.117.12</a:t>
            </a:r>
            <a:endParaRPr lang="en-US" altLang="en-US" sz="2200" dirty="0"/>
          </a:p>
          <a:p>
            <a:pPr marL="342900" indent="-342900">
              <a:buFont typeface="Arial" charset="0"/>
              <a:buChar char="•"/>
            </a:pPr>
            <a:r>
              <a:rPr lang="en-US" altLang="en-US" sz="2200" dirty="0"/>
              <a:t>Then run the jar file once inside the shell</a:t>
            </a:r>
            <a:br>
              <a:rPr lang="en-US" altLang="en-US" sz="2200" dirty="0"/>
            </a:br>
            <a:r>
              <a:rPr lang="en-US" altLang="en-US" sz="2200" dirty="0"/>
              <a:t>java –jar ConfigServerClient-0.0.1-SNAPSHOT.jar</a:t>
            </a: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br>
              <a:rPr lang="en-US" altLang="en-US" sz="2200" dirty="0"/>
            </a:br>
            <a:br>
              <a:rPr lang="en-US" altLang="en-US" sz="2200" dirty="0"/>
            </a:br>
            <a:endParaRPr lang="en-US" altLang="en-US" sz="2200" b="1" dirty="0"/>
          </a:p>
          <a:p>
            <a:pPr marL="342900" indent="-342900">
              <a:buFont typeface="Arial" charset="0"/>
              <a:buChar char="•"/>
            </a:pPr>
            <a:endParaRPr lang="en-US" altLang="en-US" sz="2200" b="1" dirty="0"/>
          </a:p>
          <a:p>
            <a:pPr marL="342900" indent="-342900">
              <a:buFont typeface="Arial" charset="0"/>
              <a:buChar char="•"/>
            </a:pPr>
            <a:endParaRPr lang="en-US" altLang="en-US" sz="2200" dirty="0"/>
          </a:p>
          <a:p>
            <a:pPr marL="342900" indent="-342900">
              <a:buFont typeface="Arial" charset="0"/>
              <a:buChar char="•"/>
            </a:pPr>
            <a:endParaRPr lang="en-US" altLang="en-US" sz="2200" dirty="0"/>
          </a:p>
        </p:txBody>
      </p:sp>
      <p:pic>
        <p:nvPicPr>
          <p:cNvPr id="4" name="Picture 3">
            <a:extLst>
              <a:ext uri="{FF2B5EF4-FFF2-40B4-BE49-F238E27FC236}">
                <a16:creationId xmlns:a16="http://schemas.microsoft.com/office/drawing/2014/main" id="{840B4894-8649-D76D-78E0-A2D6A76524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943" y="3975100"/>
            <a:ext cx="7772400" cy="2501900"/>
          </a:xfrm>
          <a:prstGeom prst="rect">
            <a:avLst/>
          </a:prstGeom>
        </p:spPr>
      </p:pic>
      <p:pic>
        <p:nvPicPr>
          <p:cNvPr id="6" name="Picture 5">
            <a:extLst>
              <a:ext uri="{FF2B5EF4-FFF2-40B4-BE49-F238E27FC236}">
                <a16:creationId xmlns:a16="http://schemas.microsoft.com/office/drawing/2014/main" id="{94BA1331-21BD-30D5-0D98-B43BBCDF56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943" y="1524000"/>
            <a:ext cx="6977804" cy="669156"/>
          </a:xfrm>
          <a:prstGeom prst="rect">
            <a:avLst/>
          </a:prstGeom>
        </p:spPr>
      </p:pic>
    </p:spTree>
    <p:extLst>
      <p:ext uri="{BB962C8B-B14F-4D97-AF65-F5344CB8AC3E}">
        <p14:creationId xmlns:p14="http://schemas.microsoft.com/office/powerpoint/2010/main" val="1663236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View services</a:t>
            </a:r>
          </a:p>
        </p:txBody>
      </p:sp>
      <p:sp>
        <p:nvSpPr>
          <p:cNvPr id="43010" name="Content Placeholder 2"/>
          <p:cNvSpPr>
            <a:spLocks noGrp="1"/>
          </p:cNvSpPr>
          <p:nvPr>
            <p:ph idx="1"/>
          </p:nvPr>
        </p:nvSpPr>
        <p:spPr>
          <a:xfrm>
            <a:off x="360363" y="732471"/>
            <a:ext cx="8402637" cy="5744529"/>
          </a:xfrm>
        </p:spPr>
        <p:txBody>
          <a:bodyPr>
            <a:normAutofit/>
          </a:bodyPr>
          <a:lstStyle/>
          <a:p>
            <a:pPr marL="342900" indent="-342900">
              <a:buFont typeface="Arial" charset="0"/>
              <a:buChar char="•"/>
            </a:pPr>
            <a:r>
              <a:rPr lang="en-US" altLang="en-US" sz="2200" dirty="0" err="1"/>
              <a:t>RabbitMq</a:t>
            </a:r>
            <a:r>
              <a:rPr lang="en-US" altLang="en-US" sz="2200" dirty="0"/>
              <a:t>:</a:t>
            </a:r>
            <a:br>
              <a:rPr lang="en-US" altLang="en-US" sz="2200" dirty="0"/>
            </a:br>
            <a:r>
              <a:rPr lang="en-US" altLang="en-US" sz="2400" dirty="0"/>
              <a:t>http://ec2-3-82-117-12.compute-1.amazonaws.com:15672/</a:t>
            </a:r>
            <a:br>
              <a:rPr lang="en-US" altLang="en-US" sz="2400" dirty="0"/>
            </a:br>
            <a:r>
              <a:rPr lang="en-US" altLang="en-US" sz="2400" dirty="0"/>
              <a:t>username : guest, password : guest</a:t>
            </a:r>
            <a:endParaRPr lang="en-US" altLang="en-US" sz="1600" dirty="0">
              <a:latin typeface="Times New Roman" charset="0"/>
              <a:cs typeface="Arial" charset="0"/>
            </a:endParaRP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r>
              <a:rPr lang="en-US" altLang="en-US" sz="2200" dirty="0"/>
              <a:t>Config Server</a:t>
            </a:r>
            <a:br>
              <a:rPr lang="en-US" altLang="en-US" sz="2200" dirty="0"/>
            </a:br>
            <a:r>
              <a:rPr lang="en-US" altLang="en-US" sz="2400" dirty="0">
                <a:hlinkClick r:id="rId3"/>
              </a:rPr>
              <a:t>http://ec2-3-82-117-12.compute-1.amazonaws.com:8888/config-server-client/production</a:t>
            </a:r>
            <a:endParaRPr lang="en-US" altLang="en-US" sz="2400" dirty="0"/>
          </a:p>
          <a:p>
            <a:pPr marL="342900" indent="-342900">
              <a:buFont typeface="Arial" charset="0"/>
              <a:buChar char="•"/>
            </a:pPr>
            <a:r>
              <a:rPr lang="en-US" altLang="en-US" sz="2400" dirty="0">
                <a:latin typeface="Times New Roman" charset="0"/>
                <a:cs typeface="Arial" charset="0"/>
              </a:rPr>
              <a:t>Config Client</a:t>
            </a:r>
            <a:br>
              <a:rPr lang="en-US" altLang="en-US" sz="2400" dirty="0">
                <a:latin typeface="Times New Roman" charset="0"/>
                <a:cs typeface="Arial" charset="0"/>
              </a:rPr>
            </a:br>
            <a:r>
              <a:rPr lang="en-US" altLang="en-US" sz="2400" dirty="0">
                <a:latin typeface="Times New Roman" charset="0"/>
                <a:cs typeface="Arial" charset="0"/>
              </a:rPr>
              <a:t>http://ec2-3-82-117-12.compute-1.amazonaws.com:8080/greet</a:t>
            </a:r>
            <a:endParaRPr lang="en-US" altLang="en-US" sz="1600" dirty="0">
              <a:latin typeface="Times New Roman" charset="0"/>
              <a:cs typeface="Arial" charset="0"/>
            </a:endParaRPr>
          </a:p>
        </p:txBody>
      </p:sp>
      <p:pic>
        <p:nvPicPr>
          <p:cNvPr id="5" name="Picture 4">
            <a:extLst>
              <a:ext uri="{FF2B5EF4-FFF2-40B4-BE49-F238E27FC236}">
                <a16:creationId xmlns:a16="http://schemas.microsoft.com/office/drawing/2014/main" id="{5567FF72-028B-5617-08EF-0CF456BE93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1981200"/>
            <a:ext cx="6553200" cy="2263645"/>
          </a:xfrm>
          <a:prstGeom prst="rect">
            <a:avLst/>
          </a:prstGeom>
        </p:spPr>
      </p:pic>
    </p:spTree>
    <p:extLst>
      <p:ext uri="{BB962C8B-B14F-4D97-AF65-F5344CB8AC3E}">
        <p14:creationId xmlns:p14="http://schemas.microsoft.com/office/powerpoint/2010/main" val="147122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Git Webhook</a:t>
            </a:r>
          </a:p>
        </p:txBody>
      </p:sp>
      <p:sp>
        <p:nvSpPr>
          <p:cNvPr id="43010" name="Content Placeholder 2"/>
          <p:cNvSpPr>
            <a:spLocks noGrp="1"/>
          </p:cNvSpPr>
          <p:nvPr>
            <p:ph idx="1"/>
          </p:nvPr>
        </p:nvSpPr>
        <p:spPr>
          <a:xfrm>
            <a:off x="360363" y="732471"/>
            <a:ext cx="8402637" cy="5744529"/>
          </a:xfrm>
        </p:spPr>
        <p:txBody>
          <a:bodyPr>
            <a:normAutofit/>
          </a:bodyPr>
          <a:lstStyle/>
          <a:p>
            <a:pPr marL="342900" indent="-342900">
              <a:buFont typeface="Arial" charset="0"/>
              <a:buChar char="•"/>
            </a:pPr>
            <a:r>
              <a:rPr lang="en-US" altLang="en-US" sz="2200" dirty="0"/>
              <a:t>Go to your git repo, click on Settings and Webhook on the left</a:t>
            </a:r>
          </a:p>
          <a:p>
            <a:pPr marL="342900" indent="-342900">
              <a:buFont typeface="Arial" charset="0"/>
              <a:buChar char="•"/>
            </a:pPr>
            <a:r>
              <a:rPr lang="en-US" altLang="en-US" sz="2200" dirty="0">
                <a:latin typeface="Times New Roman" charset="0"/>
                <a:cs typeface="Arial" charset="0"/>
              </a:rPr>
              <a:t>Update as shown below</a:t>
            </a:r>
            <a:endParaRPr lang="en-US" altLang="en-US" sz="1600" dirty="0">
              <a:latin typeface="Times New Roman" charset="0"/>
              <a:cs typeface="Arial" charset="0"/>
            </a:endParaRP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p:txBody>
      </p:sp>
      <p:pic>
        <p:nvPicPr>
          <p:cNvPr id="4" name="Picture 3">
            <a:extLst>
              <a:ext uri="{FF2B5EF4-FFF2-40B4-BE49-F238E27FC236}">
                <a16:creationId xmlns:a16="http://schemas.microsoft.com/office/drawing/2014/main" id="{1663FDD2-E043-7C8B-C8B8-D3470A7F9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949" y="1752600"/>
            <a:ext cx="8338345" cy="4372929"/>
          </a:xfrm>
          <a:prstGeom prst="rect">
            <a:avLst/>
          </a:prstGeom>
        </p:spPr>
      </p:pic>
      <p:sp>
        <p:nvSpPr>
          <p:cNvPr id="6" name="Rectangle 5">
            <a:extLst>
              <a:ext uri="{FF2B5EF4-FFF2-40B4-BE49-F238E27FC236}">
                <a16:creationId xmlns:a16="http://schemas.microsoft.com/office/drawing/2014/main" id="{0D6787F8-1588-4F89-D469-A17A01D9AFD0}"/>
              </a:ext>
            </a:extLst>
          </p:cNvPr>
          <p:cNvSpPr/>
          <p:nvPr/>
        </p:nvSpPr>
        <p:spPr>
          <a:xfrm>
            <a:off x="1295400" y="1771083"/>
            <a:ext cx="2209800" cy="4572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459DD95-88E4-8CB4-C87E-CEE188E2404F}"/>
              </a:ext>
            </a:extLst>
          </p:cNvPr>
          <p:cNvSpPr/>
          <p:nvPr/>
        </p:nvSpPr>
        <p:spPr>
          <a:xfrm>
            <a:off x="6858000" y="2228283"/>
            <a:ext cx="990600" cy="4572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DCE2399-C885-FD8D-FBB5-68509741C9F4}"/>
              </a:ext>
            </a:extLst>
          </p:cNvPr>
          <p:cNvSpPr/>
          <p:nvPr/>
        </p:nvSpPr>
        <p:spPr>
          <a:xfrm>
            <a:off x="685800" y="5181600"/>
            <a:ext cx="990600" cy="4572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049BA0E-8E59-31A6-0348-2DF9F8BF281F}"/>
              </a:ext>
            </a:extLst>
          </p:cNvPr>
          <p:cNvSpPr/>
          <p:nvPr/>
        </p:nvSpPr>
        <p:spPr>
          <a:xfrm>
            <a:off x="3009900" y="4401118"/>
            <a:ext cx="5448300" cy="123768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09297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View the changes</a:t>
            </a:r>
          </a:p>
        </p:txBody>
      </p:sp>
      <p:sp>
        <p:nvSpPr>
          <p:cNvPr id="43010" name="Content Placeholder 2"/>
          <p:cNvSpPr>
            <a:spLocks noGrp="1"/>
          </p:cNvSpPr>
          <p:nvPr>
            <p:ph idx="1"/>
          </p:nvPr>
        </p:nvSpPr>
        <p:spPr>
          <a:xfrm>
            <a:off x="360363" y="732471"/>
            <a:ext cx="8402637" cy="5744529"/>
          </a:xfrm>
        </p:spPr>
        <p:txBody>
          <a:bodyPr>
            <a:normAutofit/>
          </a:bodyPr>
          <a:lstStyle/>
          <a:p>
            <a:pPr marL="342900" indent="-342900">
              <a:buFont typeface="Arial" charset="0"/>
              <a:buChar char="•"/>
            </a:pPr>
            <a:r>
              <a:rPr lang="en-US" altLang="en-US" sz="2200" dirty="0"/>
              <a:t>Once all services up and running, change msg property in the git repo and refresh the client.</a:t>
            </a:r>
          </a:p>
          <a:p>
            <a:pPr marL="342900" indent="-342900">
              <a:buFont typeface="Arial" charset="0"/>
              <a:buChar char="•"/>
            </a:pPr>
            <a:r>
              <a:rPr lang="en-US" altLang="en-US" sz="2200" dirty="0"/>
              <a:t>Client is able to see </a:t>
            </a:r>
            <a:r>
              <a:rPr lang="en-US" altLang="en-US" sz="2200"/>
              <a:t>the changes</a:t>
            </a:r>
            <a:endParaRPr lang="en-US" altLang="en-US" sz="2200" dirty="0"/>
          </a:p>
        </p:txBody>
      </p:sp>
    </p:spTree>
    <p:extLst>
      <p:ext uri="{BB962C8B-B14F-4D97-AF65-F5344CB8AC3E}">
        <p14:creationId xmlns:p14="http://schemas.microsoft.com/office/powerpoint/2010/main" val="294364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t Is An HVAC System? | Service Champ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33400"/>
            <a:ext cx="8380751" cy="58586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0606" y="0"/>
            <a:ext cx="1522789" cy="369332"/>
          </a:xfrm>
          <a:prstGeom prst="rect">
            <a:avLst/>
          </a:prstGeom>
          <a:noFill/>
        </p:spPr>
        <p:txBody>
          <a:bodyPr wrap="none" rtlCol="0">
            <a:spAutoFit/>
          </a:bodyPr>
          <a:lstStyle/>
          <a:p>
            <a:pPr algn="ctr"/>
            <a:r>
              <a:rPr lang="en-US" b="1" dirty="0"/>
              <a:t>HVAC SYSTEM</a:t>
            </a:r>
          </a:p>
        </p:txBody>
      </p:sp>
    </p:spTree>
    <p:extLst>
      <p:ext uri="{BB962C8B-B14F-4D97-AF65-F5344CB8AC3E}">
        <p14:creationId xmlns:p14="http://schemas.microsoft.com/office/powerpoint/2010/main" val="205766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Microservices Setup</a:t>
            </a:r>
            <a:endParaRPr lang="en-IN" b="1" dirty="0"/>
          </a:p>
        </p:txBody>
      </p:sp>
    </p:spTree>
    <p:extLst>
      <p:ext uri="{BB962C8B-B14F-4D97-AF65-F5344CB8AC3E}">
        <p14:creationId xmlns:p14="http://schemas.microsoft.com/office/powerpoint/2010/main" val="3511616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US" sz="2800" dirty="0"/>
              <a:t>Spring Boot Projects</a:t>
            </a:r>
          </a:p>
        </p:txBody>
      </p:sp>
      <p:sp>
        <p:nvSpPr>
          <p:cNvPr id="45058" name="Content Placeholder 2"/>
          <p:cNvSpPr>
            <a:spLocks noGrp="1"/>
          </p:cNvSpPr>
          <p:nvPr>
            <p:ph idx="1"/>
          </p:nvPr>
        </p:nvSpPr>
        <p:spPr>
          <a:xfrm>
            <a:off x="360363" y="685800"/>
            <a:ext cx="8250237" cy="5562600"/>
          </a:xfrm>
        </p:spPr>
        <p:txBody>
          <a:bodyPr/>
          <a:lstStyle/>
          <a:p>
            <a:pPr marL="342900" indent="-342900">
              <a:buFont typeface="Arial" charset="0"/>
              <a:buChar char="•"/>
            </a:pPr>
            <a:r>
              <a:rPr lang="en-US" altLang="en-US" sz="2200" dirty="0"/>
              <a:t>Accounts Microservice : Port 8080</a:t>
            </a:r>
          </a:p>
          <a:p>
            <a:pPr marL="342900" indent="-342900">
              <a:buFont typeface="Arial" charset="0"/>
              <a:buChar char="•"/>
            </a:pPr>
            <a:r>
              <a:rPr lang="en-US" altLang="en-US" sz="2200" dirty="0"/>
              <a:t>Cards Microservice : Port 9000</a:t>
            </a:r>
          </a:p>
          <a:p>
            <a:pPr marL="342900" indent="-342900">
              <a:buFont typeface="Arial" charset="0"/>
              <a:buChar char="•"/>
            </a:pPr>
            <a:r>
              <a:rPr lang="en-US" altLang="en-US" sz="2200" dirty="0"/>
              <a:t>Loans Microservice : Port 8090</a:t>
            </a:r>
          </a:p>
        </p:txBody>
      </p:sp>
    </p:spTree>
    <p:extLst>
      <p:ext uri="{BB962C8B-B14F-4D97-AF65-F5344CB8AC3E}">
        <p14:creationId xmlns:p14="http://schemas.microsoft.com/office/powerpoint/2010/main" val="3805918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US" sz="2800" dirty="0"/>
              <a:t>Projects Convert to MS</a:t>
            </a:r>
          </a:p>
        </p:txBody>
      </p:sp>
      <p:sp>
        <p:nvSpPr>
          <p:cNvPr id="45058" name="Content Placeholder 2"/>
          <p:cNvSpPr>
            <a:spLocks noGrp="1"/>
          </p:cNvSpPr>
          <p:nvPr>
            <p:ph idx="1"/>
          </p:nvPr>
        </p:nvSpPr>
        <p:spPr>
          <a:xfrm>
            <a:off x="360363" y="685800"/>
            <a:ext cx="8250237" cy="6038850"/>
          </a:xfrm>
        </p:spPr>
        <p:txBody>
          <a:bodyPr>
            <a:normAutofit fontScale="92500" lnSpcReduction="20000"/>
          </a:bodyPr>
          <a:lstStyle/>
          <a:p>
            <a:pPr marL="342900" indent="-342900">
              <a:buFont typeface="Arial" charset="0"/>
              <a:buChar char="•"/>
            </a:pPr>
            <a:r>
              <a:rPr lang="en-US" altLang="en-US" dirty="0">
                <a:solidFill>
                  <a:schemeClr val="tx1"/>
                </a:solidFill>
              </a:rPr>
              <a:t>Add below in </a:t>
            </a:r>
            <a:r>
              <a:rPr lang="en-US" altLang="en-US" dirty="0" err="1">
                <a:solidFill>
                  <a:schemeClr val="tx1"/>
                </a:solidFill>
              </a:rPr>
              <a:t>pom.xml</a:t>
            </a:r>
            <a:r>
              <a:rPr lang="en-US" altLang="en-US" dirty="0">
                <a:solidFill>
                  <a:schemeClr val="tx1"/>
                </a:solidFill>
              </a:rPr>
              <a:t> of all the 3 projects:</a:t>
            </a:r>
            <a:br>
              <a:rPr lang="en-US" altLang="en-US" dirty="0">
                <a:solidFill>
                  <a:schemeClr val="tx1"/>
                </a:solidFill>
              </a:rPr>
            </a:br>
            <a:br>
              <a:rPr lang="en-US" altLang="en-US" dirty="0">
                <a:solidFill>
                  <a:schemeClr val="tx1"/>
                </a:solidFill>
              </a:rPr>
            </a:br>
            <a:r>
              <a:rPr lang="en-IN" sz="2000" dirty="0">
                <a:solidFill>
                  <a:schemeClr val="tx1"/>
                </a:solidFill>
                <a:effectLst/>
              </a:rPr>
              <a:t>&lt;spring-</a:t>
            </a:r>
            <a:r>
              <a:rPr lang="en-IN" sz="2000" dirty="0" err="1">
                <a:solidFill>
                  <a:schemeClr val="tx1"/>
                </a:solidFill>
                <a:effectLst/>
              </a:rPr>
              <a:t>cloud.version</a:t>
            </a:r>
            <a:r>
              <a:rPr lang="en-IN" sz="2000" dirty="0">
                <a:solidFill>
                  <a:schemeClr val="tx1"/>
                </a:solidFill>
                <a:effectLst/>
              </a:rPr>
              <a:t>&gt;2023.0.3&lt;/spring-</a:t>
            </a:r>
            <a:r>
              <a:rPr lang="en-IN" sz="2000" dirty="0" err="1">
                <a:solidFill>
                  <a:schemeClr val="tx1"/>
                </a:solidFill>
                <a:effectLst/>
              </a:rPr>
              <a:t>cloud.version</a:t>
            </a:r>
            <a:r>
              <a:rPr lang="en-IN" sz="2000" dirty="0">
                <a:solidFill>
                  <a:schemeClr val="tx1"/>
                </a:solidFill>
                <a:effectLst/>
              </a:rPr>
              <a:t>&gt;</a:t>
            </a:r>
            <a:br>
              <a:rPr lang="en-IN" sz="2000" dirty="0">
                <a:solidFill>
                  <a:schemeClr val="tx1"/>
                </a:solidFill>
                <a:effectLst/>
              </a:rPr>
            </a:br>
            <a:br>
              <a:rPr lang="en-IN" sz="2000" dirty="0">
                <a:solidFill>
                  <a:schemeClr val="tx1"/>
                </a:solidFill>
                <a:effectLst/>
              </a:rPr>
            </a:br>
            <a:r>
              <a:rPr lang="en-IN" sz="2000" dirty="0">
                <a:solidFill>
                  <a:schemeClr val="tx1"/>
                </a:solidFill>
                <a:effectLst/>
              </a:rPr>
              <a:t>&lt;dependency&gt;</a:t>
            </a:r>
            <a:br>
              <a:rPr lang="en-IN" sz="2000" dirty="0">
                <a:solidFill>
                  <a:schemeClr val="tx1"/>
                </a:solidFill>
                <a:effectLst/>
              </a:rPr>
            </a:br>
            <a:r>
              <a:rPr lang="en-IN" sz="2000" dirty="0">
                <a:solidFill>
                  <a:schemeClr val="tx1"/>
                </a:solidFill>
                <a:effectLst/>
              </a:rPr>
              <a:t>    &lt;</a:t>
            </a:r>
            <a:r>
              <a:rPr lang="en-IN" sz="2000" dirty="0" err="1">
                <a:solidFill>
                  <a:schemeClr val="tx1"/>
                </a:solidFill>
                <a:effectLst/>
              </a:rPr>
              <a:t>groupId</a:t>
            </a:r>
            <a:r>
              <a:rPr lang="en-IN" sz="2000" dirty="0">
                <a:solidFill>
                  <a:schemeClr val="tx1"/>
                </a:solidFill>
                <a:effectLst/>
              </a:rPr>
              <a:t>&gt;</a:t>
            </a:r>
            <a:r>
              <a:rPr lang="en-IN" sz="2000" dirty="0" err="1">
                <a:solidFill>
                  <a:schemeClr val="tx1"/>
                </a:solidFill>
                <a:effectLst/>
              </a:rPr>
              <a:t>org.springframework.cloud</a:t>
            </a:r>
            <a:r>
              <a:rPr lang="en-IN" sz="2000" dirty="0">
                <a:solidFill>
                  <a:schemeClr val="tx1"/>
                </a:solidFill>
                <a:effectLst/>
              </a:rPr>
              <a:t>&lt;/</a:t>
            </a:r>
            <a:r>
              <a:rPr lang="en-IN" sz="2000" dirty="0" err="1">
                <a:solidFill>
                  <a:schemeClr val="tx1"/>
                </a:solidFill>
                <a:effectLst/>
              </a:rPr>
              <a:t>groupId</a:t>
            </a:r>
            <a:r>
              <a:rPr lang="en-IN" sz="2000" dirty="0">
                <a:solidFill>
                  <a:schemeClr val="tx1"/>
                </a:solidFill>
                <a:effectLst/>
              </a:rPr>
              <a:t>&gt;</a:t>
            </a:r>
            <a:br>
              <a:rPr lang="en-IN" sz="2000" dirty="0">
                <a:solidFill>
                  <a:schemeClr val="tx1"/>
                </a:solidFill>
                <a:effectLst/>
              </a:rPr>
            </a:br>
            <a:r>
              <a:rPr lang="en-IN" sz="2000" dirty="0">
                <a:solidFill>
                  <a:schemeClr val="tx1"/>
                </a:solidFill>
                <a:effectLst/>
              </a:rPr>
              <a:t>    &lt;</a:t>
            </a:r>
            <a:r>
              <a:rPr lang="en-IN" sz="2000" dirty="0" err="1">
                <a:solidFill>
                  <a:schemeClr val="tx1"/>
                </a:solidFill>
                <a:effectLst/>
              </a:rPr>
              <a:t>artifactId</a:t>
            </a:r>
            <a:r>
              <a:rPr lang="en-IN" sz="2000" dirty="0">
                <a:solidFill>
                  <a:schemeClr val="tx1"/>
                </a:solidFill>
                <a:effectLst/>
              </a:rPr>
              <a:t>&gt;spring-cloud-starter-config&lt;/</a:t>
            </a:r>
            <a:r>
              <a:rPr lang="en-IN" sz="2000" dirty="0" err="1">
                <a:solidFill>
                  <a:schemeClr val="tx1"/>
                </a:solidFill>
                <a:effectLst/>
              </a:rPr>
              <a:t>artifactId</a:t>
            </a:r>
            <a:r>
              <a:rPr lang="en-IN" sz="2000" dirty="0">
                <a:solidFill>
                  <a:schemeClr val="tx1"/>
                </a:solidFill>
                <a:effectLst/>
              </a:rPr>
              <a:t>&gt;</a:t>
            </a:r>
            <a:br>
              <a:rPr lang="en-IN" sz="2000" dirty="0">
                <a:solidFill>
                  <a:schemeClr val="tx1"/>
                </a:solidFill>
                <a:effectLst/>
              </a:rPr>
            </a:br>
            <a:r>
              <a:rPr lang="en-IN" sz="2000" dirty="0">
                <a:solidFill>
                  <a:schemeClr val="tx1"/>
                </a:solidFill>
                <a:effectLst/>
              </a:rPr>
              <a:t>&lt;/dependency&gt;</a:t>
            </a:r>
            <a:br>
              <a:rPr lang="en-IN" sz="2000" dirty="0">
                <a:solidFill>
                  <a:schemeClr val="tx1"/>
                </a:solidFill>
                <a:effectLst/>
              </a:rPr>
            </a:br>
            <a:r>
              <a:rPr lang="en-IN" sz="2100" dirty="0">
                <a:solidFill>
                  <a:schemeClr val="tx1"/>
                </a:solidFill>
              </a:rPr>
              <a:t>&lt;dependency&gt;</a:t>
            </a:r>
            <a:br>
              <a:rPr lang="en-IN" sz="2100" dirty="0">
                <a:solidFill>
                  <a:schemeClr val="tx1"/>
                </a:solidFill>
              </a:rPr>
            </a:br>
            <a:r>
              <a:rPr lang="en-IN" sz="2100" dirty="0">
                <a:solidFill>
                  <a:schemeClr val="tx1"/>
                </a:solidFill>
              </a:rPr>
              <a:t>    &lt;</a:t>
            </a:r>
            <a:r>
              <a:rPr lang="en-IN" sz="2100" dirty="0" err="1">
                <a:solidFill>
                  <a:schemeClr val="tx1"/>
                </a:solidFill>
              </a:rPr>
              <a:t>groupId</a:t>
            </a:r>
            <a:r>
              <a:rPr lang="en-IN" sz="2100" dirty="0">
                <a:solidFill>
                  <a:schemeClr val="tx1"/>
                </a:solidFill>
              </a:rPr>
              <a:t>&gt;</a:t>
            </a:r>
            <a:r>
              <a:rPr lang="en-IN" sz="2100" dirty="0" err="1">
                <a:solidFill>
                  <a:schemeClr val="tx1"/>
                </a:solidFill>
              </a:rPr>
              <a:t>org.springframework.cloud</a:t>
            </a:r>
            <a:r>
              <a:rPr lang="en-IN" sz="2100" dirty="0">
                <a:solidFill>
                  <a:schemeClr val="tx1"/>
                </a:solidFill>
              </a:rPr>
              <a:t>&lt;/</a:t>
            </a:r>
            <a:r>
              <a:rPr lang="en-IN" sz="2100" dirty="0" err="1">
                <a:solidFill>
                  <a:schemeClr val="tx1"/>
                </a:solidFill>
              </a:rPr>
              <a:t>groupId</a:t>
            </a:r>
            <a:r>
              <a:rPr lang="en-IN" sz="2100" dirty="0">
                <a:solidFill>
                  <a:schemeClr val="tx1"/>
                </a:solidFill>
              </a:rPr>
              <a:t>&gt;</a:t>
            </a:r>
            <a:br>
              <a:rPr lang="en-IN" sz="2100" dirty="0">
                <a:solidFill>
                  <a:schemeClr val="tx1"/>
                </a:solidFill>
              </a:rPr>
            </a:br>
            <a:r>
              <a:rPr lang="en-IN" sz="2100" dirty="0">
                <a:solidFill>
                  <a:schemeClr val="tx1"/>
                </a:solidFill>
              </a:rPr>
              <a:t>    &lt;</a:t>
            </a:r>
            <a:r>
              <a:rPr lang="en-IN" sz="2100" dirty="0" err="1">
                <a:solidFill>
                  <a:schemeClr val="tx1"/>
                </a:solidFill>
              </a:rPr>
              <a:t>artifactId</a:t>
            </a:r>
            <a:r>
              <a:rPr lang="en-IN" sz="2100" dirty="0">
                <a:solidFill>
                  <a:schemeClr val="tx1"/>
                </a:solidFill>
              </a:rPr>
              <a:t>&gt;spring-cloud-starter-bus-</a:t>
            </a:r>
            <a:r>
              <a:rPr lang="en-IN" sz="2100" dirty="0" err="1">
                <a:solidFill>
                  <a:schemeClr val="tx1"/>
                </a:solidFill>
              </a:rPr>
              <a:t>amqp</a:t>
            </a:r>
            <a:r>
              <a:rPr lang="en-IN" sz="2100" dirty="0">
                <a:solidFill>
                  <a:schemeClr val="tx1"/>
                </a:solidFill>
              </a:rPr>
              <a:t>&lt;/</a:t>
            </a:r>
            <a:r>
              <a:rPr lang="en-IN" sz="2100" dirty="0" err="1">
                <a:solidFill>
                  <a:schemeClr val="tx1"/>
                </a:solidFill>
              </a:rPr>
              <a:t>artifactId</a:t>
            </a:r>
            <a:r>
              <a:rPr lang="en-IN" sz="2100" dirty="0">
                <a:solidFill>
                  <a:schemeClr val="tx1"/>
                </a:solidFill>
              </a:rPr>
              <a:t>&gt;</a:t>
            </a:r>
            <a:br>
              <a:rPr lang="en-IN" sz="2100" dirty="0">
                <a:solidFill>
                  <a:schemeClr val="tx1"/>
                </a:solidFill>
              </a:rPr>
            </a:br>
            <a:r>
              <a:rPr lang="en-IN" sz="2100" dirty="0">
                <a:solidFill>
                  <a:schemeClr val="tx1"/>
                </a:solidFill>
              </a:rPr>
              <a:t>&lt;/dependency&gt;</a:t>
            </a:r>
            <a:br>
              <a:rPr lang="en-IN" sz="2000" dirty="0">
                <a:solidFill>
                  <a:schemeClr val="tx1"/>
                </a:solidFill>
                <a:effectLst/>
              </a:rPr>
            </a:br>
            <a:br>
              <a:rPr lang="en-IN" sz="2000" dirty="0">
                <a:solidFill>
                  <a:schemeClr val="tx1"/>
                </a:solidFill>
                <a:effectLst/>
              </a:rPr>
            </a:br>
            <a:r>
              <a:rPr lang="en-IN" sz="2000" dirty="0">
                <a:solidFill>
                  <a:schemeClr val="tx1"/>
                </a:solidFill>
                <a:effectLst/>
              </a:rPr>
              <a:t>&lt;</a:t>
            </a:r>
            <a:r>
              <a:rPr lang="en-IN" sz="2000" dirty="0" err="1">
                <a:solidFill>
                  <a:schemeClr val="tx1"/>
                </a:solidFill>
                <a:effectLst/>
              </a:rPr>
              <a:t>dependencyManagement</a:t>
            </a:r>
            <a:r>
              <a:rPr lang="en-IN" sz="2000" dirty="0">
                <a:solidFill>
                  <a:schemeClr val="tx1"/>
                </a:solidFill>
                <a:effectLst/>
              </a:rPr>
              <a:t>&gt;</a:t>
            </a:r>
            <a:br>
              <a:rPr lang="en-IN" sz="2000" dirty="0">
                <a:solidFill>
                  <a:schemeClr val="tx1"/>
                </a:solidFill>
                <a:effectLst/>
              </a:rPr>
            </a:br>
            <a:r>
              <a:rPr lang="en-IN" sz="2000" dirty="0">
                <a:solidFill>
                  <a:schemeClr val="tx1"/>
                </a:solidFill>
                <a:effectLst/>
              </a:rPr>
              <a:t>    &lt;dependencies&gt;</a:t>
            </a:r>
            <a:br>
              <a:rPr lang="en-IN" sz="2000" dirty="0">
                <a:solidFill>
                  <a:schemeClr val="tx1"/>
                </a:solidFill>
                <a:effectLst/>
              </a:rPr>
            </a:br>
            <a:r>
              <a:rPr lang="en-IN" sz="2000" dirty="0">
                <a:solidFill>
                  <a:schemeClr val="tx1"/>
                </a:solidFill>
                <a:effectLst/>
              </a:rPr>
              <a:t>       &lt;dependency&gt;</a:t>
            </a:r>
            <a:br>
              <a:rPr lang="en-IN" sz="2000" dirty="0">
                <a:solidFill>
                  <a:schemeClr val="tx1"/>
                </a:solidFill>
                <a:effectLst/>
              </a:rPr>
            </a:br>
            <a:r>
              <a:rPr lang="en-IN" sz="2000" dirty="0">
                <a:solidFill>
                  <a:schemeClr val="tx1"/>
                </a:solidFill>
                <a:effectLst/>
              </a:rPr>
              <a:t>          &lt;</a:t>
            </a:r>
            <a:r>
              <a:rPr lang="en-IN" sz="2000" dirty="0" err="1">
                <a:solidFill>
                  <a:schemeClr val="tx1"/>
                </a:solidFill>
                <a:effectLst/>
              </a:rPr>
              <a:t>groupId</a:t>
            </a:r>
            <a:r>
              <a:rPr lang="en-IN" sz="2000" dirty="0">
                <a:solidFill>
                  <a:schemeClr val="tx1"/>
                </a:solidFill>
                <a:effectLst/>
              </a:rPr>
              <a:t>&gt;</a:t>
            </a:r>
            <a:r>
              <a:rPr lang="en-IN" sz="2000" dirty="0" err="1">
                <a:solidFill>
                  <a:schemeClr val="tx1"/>
                </a:solidFill>
                <a:effectLst/>
              </a:rPr>
              <a:t>org.springframework.cloud</a:t>
            </a:r>
            <a:r>
              <a:rPr lang="en-IN" sz="2000" dirty="0">
                <a:solidFill>
                  <a:schemeClr val="tx1"/>
                </a:solidFill>
                <a:effectLst/>
              </a:rPr>
              <a:t>&lt;/</a:t>
            </a:r>
            <a:r>
              <a:rPr lang="en-IN" sz="2000" dirty="0" err="1">
                <a:solidFill>
                  <a:schemeClr val="tx1"/>
                </a:solidFill>
                <a:effectLst/>
              </a:rPr>
              <a:t>groupId</a:t>
            </a:r>
            <a:r>
              <a:rPr lang="en-IN" sz="2000" dirty="0">
                <a:solidFill>
                  <a:schemeClr val="tx1"/>
                </a:solidFill>
                <a:effectLst/>
              </a:rPr>
              <a:t>&gt;</a:t>
            </a:r>
            <a:br>
              <a:rPr lang="en-IN" sz="2000" dirty="0">
                <a:solidFill>
                  <a:schemeClr val="tx1"/>
                </a:solidFill>
                <a:effectLst/>
              </a:rPr>
            </a:br>
            <a:r>
              <a:rPr lang="en-IN" sz="2000" dirty="0">
                <a:solidFill>
                  <a:schemeClr val="tx1"/>
                </a:solidFill>
                <a:effectLst/>
              </a:rPr>
              <a:t>          &lt;</a:t>
            </a:r>
            <a:r>
              <a:rPr lang="en-IN" sz="2000" dirty="0" err="1">
                <a:solidFill>
                  <a:schemeClr val="tx1"/>
                </a:solidFill>
                <a:effectLst/>
              </a:rPr>
              <a:t>artifactId</a:t>
            </a:r>
            <a:r>
              <a:rPr lang="en-IN" sz="2000" dirty="0">
                <a:solidFill>
                  <a:schemeClr val="tx1"/>
                </a:solidFill>
                <a:effectLst/>
              </a:rPr>
              <a:t>&gt;spring-cloud-dependencies&lt;/</a:t>
            </a:r>
            <a:r>
              <a:rPr lang="en-IN" sz="2000" dirty="0" err="1">
                <a:solidFill>
                  <a:schemeClr val="tx1"/>
                </a:solidFill>
                <a:effectLst/>
              </a:rPr>
              <a:t>artifactId</a:t>
            </a:r>
            <a:r>
              <a:rPr lang="en-IN" sz="2000" dirty="0">
                <a:solidFill>
                  <a:schemeClr val="tx1"/>
                </a:solidFill>
                <a:effectLst/>
              </a:rPr>
              <a:t>&gt;</a:t>
            </a:r>
            <a:br>
              <a:rPr lang="en-IN" sz="2000" dirty="0">
                <a:solidFill>
                  <a:schemeClr val="tx1"/>
                </a:solidFill>
                <a:effectLst/>
              </a:rPr>
            </a:br>
            <a:r>
              <a:rPr lang="en-IN" sz="2000" dirty="0">
                <a:solidFill>
                  <a:schemeClr val="tx1"/>
                </a:solidFill>
                <a:effectLst/>
              </a:rPr>
              <a:t>          &lt;version&gt;${spring-</a:t>
            </a:r>
            <a:r>
              <a:rPr lang="en-IN" sz="2000" dirty="0" err="1">
                <a:solidFill>
                  <a:schemeClr val="tx1"/>
                </a:solidFill>
                <a:effectLst/>
              </a:rPr>
              <a:t>cloud.version</a:t>
            </a:r>
            <a:r>
              <a:rPr lang="en-IN" sz="2000" dirty="0">
                <a:solidFill>
                  <a:schemeClr val="tx1"/>
                </a:solidFill>
                <a:effectLst/>
              </a:rPr>
              <a:t>}&lt;/version&gt;</a:t>
            </a:r>
            <a:br>
              <a:rPr lang="en-IN" sz="2000" dirty="0">
                <a:solidFill>
                  <a:schemeClr val="tx1"/>
                </a:solidFill>
                <a:effectLst/>
              </a:rPr>
            </a:br>
            <a:r>
              <a:rPr lang="en-IN" sz="2000" dirty="0">
                <a:solidFill>
                  <a:schemeClr val="tx1"/>
                </a:solidFill>
                <a:effectLst/>
              </a:rPr>
              <a:t>          &lt;type&gt;pom&lt;/type&gt;</a:t>
            </a:r>
            <a:br>
              <a:rPr lang="en-IN" sz="2000" dirty="0">
                <a:solidFill>
                  <a:schemeClr val="tx1"/>
                </a:solidFill>
                <a:effectLst/>
              </a:rPr>
            </a:br>
            <a:r>
              <a:rPr lang="en-IN" sz="2000" dirty="0">
                <a:solidFill>
                  <a:schemeClr val="tx1"/>
                </a:solidFill>
                <a:effectLst/>
              </a:rPr>
              <a:t>          &lt;scope&gt;import&lt;/scope&gt;</a:t>
            </a:r>
            <a:br>
              <a:rPr lang="en-IN" sz="2000" dirty="0">
                <a:solidFill>
                  <a:schemeClr val="tx1"/>
                </a:solidFill>
                <a:effectLst/>
              </a:rPr>
            </a:br>
            <a:r>
              <a:rPr lang="en-IN" sz="2000" dirty="0">
                <a:solidFill>
                  <a:schemeClr val="tx1"/>
                </a:solidFill>
                <a:effectLst/>
              </a:rPr>
              <a:t>       &lt;/dependency&gt;</a:t>
            </a:r>
            <a:br>
              <a:rPr lang="en-IN" sz="2000" dirty="0">
                <a:solidFill>
                  <a:schemeClr val="tx1"/>
                </a:solidFill>
                <a:effectLst/>
              </a:rPr>
            </a:br>
            <a:r>
              <a:rPr lang="en-IN" sz="2000" dirty="0">
                <a:solidFill>
                  <a:schemeClr val="tx1"/>
                </a:solidFill>
                <a:effectLst/>
              </a:rPr>
              <a:t>    &lt;/dependencies&gt;</a:t>
            </a:r>
            <a:br>
              <a:rPr lang="en-IN" sz="2000" dirty="0">
                <a:solidFill>
                  <a:schemeClr val="tx1"/>
                </a:solidFill>
                <a:effectLst/>
              </a:rPr>
            </a:br>
            <a:r>
              <a:rPr lang="en-IN" sz="2000" dirty="0">
                <a:solidFill>
                  <a:schemeClr val="tx1"/>
                </a:solidFill>
                <a:effectLst/>
              </a:rPr>
              <a:t>&lt;/</a:t>
            </a:r>
            <a:r>
              <a:rPr lang="en-IN" sz="2000" dirty="0" err="1">
                <a:solidFill>
                  <a:schemeClr val="tx1"/>
                </a:solidFill>
                <a:effectLst/>
              </a:rPr>
              <a:t>dependencyManagement</a:t>
            </a:r>
            <a:r>
              <a:rPr lang="en-IN" sz="2000" dirty="0">
                <a:solidFill>
                  <a:schemeClr val="tx1"/>
                </a:solidFill>
                <a:effectLst/>
              </a:rPr>
              <a:t>&gt;</a:t>
            </a:r>
          </a:p>
        </p:txBody>
      </p:sp>
    </p:spTree>
    <p:extLst>
      <p:ext uri="{BB962C8B-B14F-4D97-AF65-F5344CB8AC3E}">
        <p14:creationId xmlns:p14="http://schemas.microsoft.com/office/powerpoint/2010/main" val="31133455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US" sz="2800" dirty="0"/>
              <a:t>Read properties from config server</a:t>
            </a:r>
          </a:p>
        </p:txBody>
      </p:sp>
      <p:sp>
        <p:nvSpPr>
          <p:cNvPr id="45058" name="Content Placeholder 2"/>
          <p:cNvSpPr>
            <a:spLocks noGrp="1"/>
          </p:cNvSpPr>
          <p:nvPr>
            <p:ph idx="1"/>
          </p:nvPr>
        </p:nvSpPr>
        <p:spPr>
          <a:xfrm>
            <a:off x="360363" y="685800"/>
            <a:ext cx="8250237" cy="5562600"/>
          </a:xfrm>
        </p:spPr>
        <p:txBody>
          <a:bodyPr/>
          <a:lstStyle/>
          <a:p>
            <a:pPr marL="342900" indent="-342900">
              <a:buFont typeface="Arial" charset="0"/>
              <a:buChar char="•"/>
            </a:pPr>
            <a:r>
              <a:rPr lang="en-US" altLang="en-US" sz="2200" dirty="0"/>
              <a:t>Add below 3 classes in respective projects, configure for enabling configuration properties. Add rest-</a:t>
            </a:r>
            <a:r>
              <a:rPr lang="en-US" altLang="en-US" sz="2200" dirty="0" err="1"/>
              <a:t>api</a:t>
            </a:r>
            <a:r>
              <a:rPr lang="en-US" altLang="en-US" sz="2200" dirty="0"/>
              <a:t> in controller of all 3 projects to get data from config server</a:t>
            </a:r>
          </a:p>
        </p:txBody>
      </p:sp>
      <p:sp>
        <p:nvSpPr>
          <p:cNvPr id="4" name="TextBox 3">
            <a:extLst>
              <a:ext uri="{FF2B5EF4-FFF2-40B4-BE49-F238E27FC236}">
                <a16:creationId xmlns:a16="http://schemas.microsoft.com/office/drawing/2014/main" id="{F7F6CC4D-8B35-4669-93AA-D96F0E5F7C7D}"/>
              </a:ext>
            </a:extLst>
          </p:cNvPr>
          <p:cNvSpPr txBox="1"/>
          <p:nvPr/>
        </p:nvSpPr>
        <p:spPr>
          <a:xfrm>
            <a:off x="224913" y="1894298"/>
            <a:ext cx="4572000" cy="2308324"/>
          </a:xfrm>
          <a:prstGeom prst="rect">
            <a:avLst/>
          </a:prstGeom>
          <a:noFill/>
        </p:spPr>
        <p:txBody>
          <a:bodyPr wrap="square">
            <a:spAutoFit/>
          </a:bodyPr>
          <a:lstStyle/>
          <a:p>
            <a:r>
              <a:rPr lang="en-IN" dirty="0">
                <a:solidFill>
                  <a:srgbClr val="B3AE60"/>
                </a:solidFill>
                <a:effectLst/>
              </a:rPr>
              <a:t>@</a:t>
            </a:r>
            <a:r>
              <a:rPr lang="en-IN" dirty="0" err="1">
                <a:solidFill>
                  <a:srgbClr val="B3AE60"/>
                </a:solidFill>
                <a:effectLst/>
              </a:rPr>
              <a:t>ConfigurationProperties</a:t>
            </a:r>
            <a:r>
              <a:rPr lang="en-IN" dirty="0">
                <a:solidFill>
                  <a:srgbClr val="BCBEC4"/>
                </a:solidFill>
                <a:effectLst/>
              </a:rPr>
              <a:t>(prefix = </a:t>
            </a:r>
            <a:r>
              <a:rPr lang="en-IN" dirty="0">
                <a:solidFill>
                  <a:srgbClr val="6AAB73"/>
                </a:solidFill>
                <a:effectLst/>
              </a:rPr>
              <a:t>"accounts"</a:t>
            </a:r>
            <a:r>
              <a:rPr lang="en-IN" dirty="0">
                <a:solidFill>
                  <a:srgbClr val="BCBEC4"/>
                </a:solidFill>
                <a:effectLst/>
              </a:rPr>
              <a:t>)</a:t>
            </a:r>
            <a:br>
              <a:rPr lang="en-IN" dirty="0">
                <a:solidFill>
                  <a:srgbClr val="BCBEC4"/>
                </a:solidFill>
                <a:effectLst/>
              </a:rPr>
            </a:br>
            <a:r>
              <a:rPr lang="en-IN" dirty="0">
                <a:solidFill>
                  <a:srgbClr val="B3AE60"/>
                </a:solidFill>
                <a:effectLst/>
              </a:rPr>
              <a:t>@Getter</a:t>
            </a:r>
            <a:br>
              <a:rPr lang="en-IN" dirty="0">
                <a:solidFill>
                  <a:srgbClr val="B3AE60"/>
                </a:solidFill>
                <a:effectLst/>
              </a:rPr>
            </a:br>
            <a:r>
              <a:rPr lang="en-IN" dirty="0">
                <a:solidFill>
                  <a:srgbClr val="B3AE60"/>
                </a:solidFill>
                <a:effectLst/>
              </a:rPr>
              <a:t>@Setter</a:t>
            </a:r>
            <a:br>
              <a:rPr lang="en-IN" dirty="0">
                <a:solidFill>
                  <a:srgbClr val="B3AE60"/>
                </a:solidFill>
                <a:effectLst/>
              </a:rPr>
            </a:br>
            <a:r>
              <a:rPr lang="en-IN" dirty="0">
                <a:solidFill>
                  <a:srgbClr val="CF8E6D"/>
                </a:solidFill>
                <a:effectLst/>
              </a:rPr>
              <a:t>public class </a:t>
            </a:r>
            <a:r>
              <a:rPr lang="en-IN" dirty="0" err="1">
                <a:solidFill>
                  <a:srgbClr val="BCBEC4"/>
                </a:solidFill>
                <a:effectLst/>
              </a:rPr>
              <a:t>AccountsContactInfoDto</a:t>
            </a:r>
            <a:r>
              <a:rPr lang="en-IN" dirty="0">
                <a:solidFill>
                  <a:srgbClr val="BCBEC4"/>
                </a:solidFill>
                <a:effectLst/>
              </a:rPr>
              <a:t> {</a:t>
            </a:r>
            <a:br>
              <a:rPr lang="en-IN" dirty="0">
                <a:solidFill>
                  <a:srgbClr val="BCBEC4"/>
                </a:solidFill>
                <a:effectLst/>
              </a:rPr>
            </a:br>
            <a:r>
              <a:rPr lang="en-IN" dirty="0">
                <a:solidFill>
                  <a:srgbClr val="BCBEC4"/>
                </a:solidFill>
                <a:effectLst/>
              </a:rPr>
              <a:t>    </a:t>
            </a:r>
            <a:r>
              <a:rPr lang="en-IN" dirty="0">
                <a:solidFill>
                  <a:srgbClr val="CF8E6D"/>
                </a:solidFill>
                <a:effectLst/>
              </a:rPr>
              <a:t>private </a:t>
            </a:r>
            <a:r>
              <a:rPr lang="en-IN" dirty="0">
                <a:solidFill>
                  <a:srgbClr val="BCBEC4"/>
                </a:solidFill>
                <a:effectLst/>
              </a:rPr>
              <a:t>String </a:t>
            </a:r>
            <a:r>
              <a:rPr lang="en-IN" dirty="0">
                <a:solidFill>
                  <a:srgbClr val="C77DBB"/>
                </a:solidFill>
                <a:effectLst/>
              </a:rPr>
              <a:t>message</a:t>
            </a:r>
            <a:r>
              <a:rPr lang="en-IN" dirty="0">
                <a:solidFill>
                  <a:srgbClr val="BCBEC4"/>
                </a:solidFill>
                <a:effectLst/>
              </a:rPr>
              <a:t>;</a:t>
            </a:r>
            <a:br>
              <a:rPr lang="en-IN" dirty="0">
                <a:solidFill>
                  <a:srgbClr val="BCBEC4"/>
                </a:solidFill>
                <a:effectLst/>
              </a:rPr>
            </a:br>
            <a:r>
              <a:rPr lang="en-IN" dirty="0">
                <a:solidFill>
                  <a:srgbClr val="BCBEC4"/>
                </a:solidFill>
                <a:effectLst/>
              </a:rPr>
              <a:t>    </a:t>
            </a:r>
            <a:r>
              <a:rPr lang="en-IN" dirty="0">
                <a:solidFill>
                  <a:srgbClr val="CF8E6D"/>
                </a:solidFill>
                <a:effectLst/>
              </a:rPr>
              <a:t>private </a:t>
            </a:r>
            <a:r>
              <a:rPr lang="en-IN" dirty="0">
                <a:solidFill>
                  <a:srgbClr val="BCBEC4"/>
                </a:solidFill>
                <a:effectLst/>
              </a:rPr>
              <a:t>Map&lt;String, String&gt; </a:t>
            </a:r>
            <a:r>
              <a:rPr lang="en-IN" dirty="0" err="1">
                <a:solidFill>
                  <a:srgbClr val="C77DBB"/>
                </a:solidFill>
                <a:effectLst/>
              </a:rPr>
              <a:t>contactDetails</a:t>
            </a:r>
            <a:r>
              <a:rPr lang="en-IN" dirty="0">
                <a:solidFill>
                  <a:srgbClr val="BCBEC4"/>
                </a:solidFill>
                <a:effectLst/>
              </a:rPr>
              <a:t>;</a:t>
            </a:r>
            <a:br>
              <a:rPr lang="en-IN" dirty="0">
                <a:solidFill>
                  <a:srgbClr val="BCBEC4"/>
                </a:solidFill>
                <a:effectLst/>
              </a:rPr>
            </a:br>
            <a:r>
              <a:rPr lang="en-IN" dirty="0">
                <a:solidFill>
                  <a:srgbClr val="BCBEC4"/>
                </a:solidFill>
                <a:effectLst/>
              </a:rPr>
              <a:t>    </a:t>
            </a:r>
            <a:r>
              <a:rPr lang="en-IN" dirty="0">
                <a:solidFill>
                  <a:srgbClr val="CF8E6D"/>
                </a:solidFill>
                <a:effectLst/>
              </a:rPr>
              <a:t>private </a:t>
            </a:r>
            <a:r>
              <a:rPr lang="en-IN" dirty="0">
                <a:solidFill>
                  <a:srgbClr val="BCBEC4"/>
                </a:solidFill>
                <a:effectLst/>
              </a:rPr>
              <a:t>List&lt;String&gt; </a:t>
            </a:r>
            <a:r>
              <a:rPr lang="en-IN" dirty="0" err="1">
                <a:solidFill>
                  <a:srgbClr val="C77DBB"/>
                </a:solidFill>
                <a:effectLst/>
              </a:rPr>
              <a:t>onCallSupport</a:t>
            </a:r>
            <a:r>
              <a:rPr lang="en-IN" dirty="0">
                <a:solidFill>
                  <a:srgbClr val="BCBEC4"/>
                </a:solidFill>
                <a:effectLst/>
              </a:rPr>
              <a:t>;</a:t>
            </a:r>
            <a:br>
              <a:rPr lang="en-IN" dirty="0">
                <a:solidFill>
                  <a:srgbClr val="BCBEC4"/>
                </a:solidFill>
                <a:effectLst/>
              </a:rPr>
            </a:br>
            <a:r>
              <a:rPr lang="en-IN" dirty="0">
                <a:solidFill>
                  <a:srgbClr val="BCBEC4"/>
                </a:solidFill>
                <a:effectLst/>
              </a:rPr>
              <a:t>}</a:t>
            </a:r>
          </a:p>
        </p:txBody>
      </p:sp>
      <p:sp>
        <p:nvSpPr>
          <p:cNvPr id="6" name="TextBox 5">
            <a:extLst>
              <a:ext uri="{FF2B5EF4-FFF2-40B4-BE49-F238E27FC236}">
                <a16:creationId xmlns:a16="http://schemas.microsoft.com/office/drawing/2014/main" id="{BAC998F0-3D7A-3A4E-C64F-0615DEA144DF}"/>
              </a:ext>
            </a:extLst>
          </p:cNvPr>
          <p:cNvSpPr txBox="1"/>
          <p:nvPr/>
        </p:nvSpPr>
        <p:spPr>
          <a:xfrm>
            <a:off x="202790" y="4321076"/>
            <a:ext cx="4572000" cy="2308324"/>
          </a:xfrm>
          <a:prstGeom prst="rect">
            <a:avLst/>
          </a:prstGeom>
          <a:noFill/>
        </p:spPr>
        <p:txBody>
          <a:bodyPr wrap="square">
            <a:spAutoFit/>
          </a:bodyPr>
          <a:lstStyle/>
          <a:p>
            <a:r>
              <a:rPr lang="en-IN" dirty="0">
                <a:solidFill>
                  <a:srgbClr val="B3AE60"/>
                </a:solidFill>
                <a:effectLst/>
              </a:rPr>
              <a:t>@</a:t>
            </a:r>
            <a:r>
              <a:rPr lang="en-IN" dirty="0" err="1">
                <a:solidFill>
                  <a:srgbClr val="B3AE60"/>
                </a:solidFill>
                <a:effectLst/>
              </a:rPr>
              <a:t>ConfigurationProperties</a:t>
            </a:r>
            <a:r>
              <a:rPr lang="en-IN" dirty="0">
                <a:solidFill>
                  <a:srgbClr val="BCBEC4"/>
                </a:solidFill>
                <a:effectLst/>
              </a:rPr>
              <a:t>(prefix = </a:t>
            </a:r>
            <a:r>
              <a:rPr lang="en-IN" dirty="0">
                <a:solidFill>
                  <a:srgbClr val="6AAB73"/>
                </a:solidFill>
                <a:effectLst/>
              </a:rPr>
              <a:t>"cards"</a:t>
            </a:r>
            <a:r>
              <a:rPr lang="en-IN" dirty="0">
                <a:solidFill>
                  <a:srgbClr val="BCBEC4"/>
                </a:solidFill>
                <a:effectLst/>
              </a:rPr>
              <a:t>)</a:t>
            </a:r>
            <a:br>
              <a:rPr lang="en-IN" dirty="0">
                <a:solidFill>
                  <a:srgbClr val="BCBEC4"/>
                </a:solidFill>
                <a:effectLst/>
              </a:rPr>
            </a:br>
            <a:r>
              <a:rPr lang="en-IN" dirty="0">
                <a:solidFill>
                  <a:srgbClr val="B3AE60"/>
                </a:solidFill>
                <a:effectLst/>
              </a:rPr>
              <a:t>@Getter</a:t>
            </a:r>
            <a:br>
              <a:rPr lang="en-IN" dirty="0">
                <a:solidFill>
                  <a:srgbClr val="B3AE60"/>
                </a:solidFill>
                <a:effectLst/>
              </a:rPr>
            </a:br>
            <a:r>
              <a:rPr lang="en-IN" dirty="0">
                <a:solidFill>
                  <a:srgbClr val="B3AE60"/>
                </a:solidFill>
                <a:effectLst/>
              </a:rPr>
              <a:t>@Setter</a:t>
            </a:r>
            <a:br>
              <a:rPr lang="en-IN" dirty="0">
                <a:solidFill>
                  <a:srgbClr val="B3AE60"/>
                </a:solidFill>
                <a:effectLst/>
              </a:rPr>
            </a:br>
            <a:r>
              <a:rPr lang="en-IN" dirty="0">
                <a:solidFill>
                  <a:srgbClr val="CF8E6D"/>
                </a:solidFill>
                <a:effectLst/>
              </a:rPr>
              <a:t>public class </a:t>
            </a:r>
            <a:r>
              <a:rPr lang="en-IN" dirty="0" err="1">
                <a:solidFill>
                  <a:srgbClr val="BCBEC4"/>
                </a:solidFill>
                <a:effectLst/>
              </a:rPr>
              <a:t>CardsContactInfoDto</a:t>
            </a:r>
            <a:r>
              <a:rPr lang="en-IN" dirty="0">
                <a:solidFill>
                  <a:srgbClr val="BCBEC4"/>
                </a:solidFill>
                <a:effectLst/>
              </a:rPr>
              <a:t> {</a:t>
            </a:r>
            <a:br>
              <a:rPr lang="en-IN" dirty="0">
                <a:solidFill>
                  <a:srgbClr val="BCBEC4"/>
                </a:solidFill>
                <a:effectLst/>
              </a:rPr>
            </a:br>
            <a:r>
              <a:rPr lang="en-IN" dirty="0">
                <a:solidFill>
                  <a:srgbClr val="BCBEC4"/>
                </a:solidFill>
                <a:effectLst/>
              </a:rPr>
              <a:t>    </a:t>
            </a:r>
            <a:r>
              <a:rPr lang="en-IN" dirty="0">
                <a:solidFill>
                  <a:srgbClr val="CF8E6D"/>
                </a:solidFill>
                <a:effectLst/>
              </a:rPr>
              <a:t>private </a:t>
            </a:r>
            <a:r>
              <a:rPr lang="en-IN" dirty="0">
                <a:solidFill>
                  <a:srgbClr val="BCBEC4"/>
                </a:solidFill>
                <a:effectLst/>
              </a:rPr>
              <a:t>String </a:t>
            </a:r>
            <a:r>
              <a:rPr lang="en-IN" dirty="0">
                <a:solidFill>
                  <a:srgbClr val="C77DBB"/>
                </a:solidFill>
                <a:effectLst/>
              </a:rPr>
              <a:t>message</a:t>
            </a:r>
            <a:r>
              <a:rPr lang="en-IN" dirty="0">
                <a:solidFill>
                  <a:srgbClr val="BCBEC4"/>
                </a:solidFill>
                <a:effectLst/>
              </a:rPr>
              <a:t>;</a:t>
            </a:r>
            <a:br>
              <a:rPr lang="en-IN" dirty="0">
                <a:solidFill>
                  <a:srgbClr val="BCBEC4"/>
                </a:solidFill>
                <a:effectLst/>
              </a:rPr>
            </a:br>
            <a:r>
              <a:rPr lang="en-IN" dirty="0">
                <a:solidFill>
                  <a:srgbClr val="BCBEC4"/>
                </a:solidFill>
                <a:effectLst/>
              </a:rPr>
              <a:t>    </a:t>
            </a:r>
            <a:r>
              <a:rPr lang="en-IN" dirty="0">
                <a:solidFill>
                  <a:srgbClr val="CF8E6D"/>
                </a:solidFill>
                <a:effectLst/>
              </a:rPr>
              <a:t>private </a:t>
            </a:r>
            <a:r>
              <a:rPr lang="en-IN" dirty="0">
                <a:solidFill>
                  <a:srgbClr val="BCBEC4"/>
                </a:solidFill>
                <a:effectLst/>
              </a:rPr>
              <a:t>Map&lt;String, String&gt; </a:t>
            </a:r>
            <a:r>
              <a:rPr lang="en-IN" dirty="0" err="1">
                <a:solidFill>
                  <a:srgbClr val="C77DBB"/>
                </a:solidFill>
                <a:effectLst/>
              </a:rPr>
              <a:t>contactDetails</a:t>
            </a:r>
            <a:r>
              <a:rPr lang="en-IN" dirty="0">
                <a:solidFill>
                  <a:srgbClr val="BCBEC4"/>
                </a:solidFill>
                <a:effectLst/>
              </a:rPr>
              <a:t>;</a:t>
            </a:r>
            <a:br>
              <a:rPr lang="en-IN" dirty="0">
                <a:solidFill>
                  <a:srgbClr val="BCBEC4"/>
                </a:solidFill>
                <a:effectLst/>
              </a:rPr>
            </a:br>
            <a:r>
              <a:rPr lang="en-IN" dirty="0">
                <a:solidFill>
                  <a:srgbClr val="BCBEC4"/>
                </a:solidFill>
                <a:effectLst/>
              </a:rPr>
              <a:t>    </a:t>
            </a:r>
            <a:r>
              <a:rPr lang="en-IN" dirty="0">
                <a:solidFill>
                  <a:srgbClr val="CF8E6D"/>
                </a:solidFill>
                <a:effectLst/>
              </a:rPr>
              <a:t>private </a:t>
            </a:r>
            <a:r>
              <a:rPr lang="en-IN" dirty="0">
                <a:solidFill>
                  <a:srgbClr val="BCBEC4"/>
                </a:solidFill>
                <a:effectLst/>
              </a:rPr>
              <a:t>List&lt;String&gt; </a:t>
            </a:r>
            <a:r>
              <a:rPr lang="en-IN" dirty="0" err="1">
                <a:solidFill>
                  <a:srgbClr val="C77DBB"/>
                </a:solidFill>
                <a:effectLst/>
              </a:rPr>
              <a:t>onCallSupport</a:t>
            </a:r>
            <a:r>
              <a:rPr lang="en-IN" dirty="0">
                <a:solidFill>
                  <a:srgbClr val="BCBEC4"/>
                </a:solidFill>
                <a:effectLst/>
              </a:rPr>
              <a:t>;</a:t>
            </a:r>
            <a:br>
              <a:rPr lang="en-IN" dirty="0">
                <a:solidFill>
                  <a:srgbClr val="BCBEC4"/>
                </a:solidFill>
                <a:effectLst/>
              </a:rPr>
            </a:br>
            <a:r>
              <a:rPr lang="en-IN" dirty="0">
                <a:solidFill>
                  <a:srgbClr val="BCBEC4"/>
                </a:solidFill>
                <a:effectLst/>
              </a:rPr>
              <a:t>}s</a:t>
            </a:r>
          </a:p>
        </p:txBody>
      </p:sp>
      <p:sp>
        <p:nvSpPr>
          <p:cNvPr id="8" name="TextBox 7">
            <a:extLst>
              <a:ext uri="{FF2B5EF4-FFF2-40B4-BE49-F238E27FC236}">
                <a16:creationId xmlns:a16="http://schemas.microsoft.com/office/drawing/2014/main" id="{1741654B-648A-4699-0026-A08CD97266AA}"/>
              </a:ext>
            </a:extLst>
          </p:cNvPr>
          <p:cNvSpPr txBox="1"/>
          <p:nvPr/>
        </p:nvSpPr>
        <p:spPr>
          <a:xfrm>
            <a:off x="4740377" y="2652945"/>
            <a:ext cx="4572000" cy="2308324"/>
          </a:xfrm>
          <a:prstGeom prst="rect">
            <a:avLst/>
          </a:prstGeom>
          <a:noFill/>
        </p:spPr>
        <p:txBody>
          <a:bodyPr wrap="square">
            <a:spAutoFit/>
          </a:bodyPr>
          <a:lstStyle/>
          <a:p>
            <a:r>
              <a:rPr lang="en-IN" dirty="0">
                <a:solidFill>
                  <a:srgbClr val="B3AE60"/>
                </a:solidFill>
                <a:effectLst/>
              </a:rPr>
              <a:t>@</a:t>
            </a:r>
            <a:r>
              <a:rPr lang="en-IN" dirty="0" err="1">
                <a:solidFill>
                  <a:srgbClr val="B3AE60"/>
                </a:solidFill>
                <a:effectLst/>
              </a:rPr>
              <a:t>ConfigurationProperties</a:t>
            </a:r>
            <a:r>
              <a:rPr lang="en-IN" dirty="0">
                <a:solidFill>
                  <a:srgbClr val="BCBEC4"/>
                </a:solidFill>
                <a:effectLst/>
              </a:rPr>
              <a:t>(prefix = </a:t>
            </a:r>
            <a:r>
              <a:rPr lang="en-IN" dirty="0">
                <a:solidFill>
                  <a:srgbClr val="6AAB73"/>
                </a:solidFill>
                <a:effectLst/>
              </a:rPr>
              <a:t>"loans"</a:t>
            </a:r>
            <a:r>
              <a:rPr lang="en-IN" dirty="0">
                <a:solidFill>
                  <a:srgbClr val="BCBEC4"/>
                </a:solidFill>
                <a:effectLst/>
              </a:rPr>
              <a:t>)</a:t>
            </a:r>
            <a:br>
              <a:rPr lang="en-IN" dirty="0">
                <a:solidFill>
                  <a:srgbClr val="BCBEC4"/>
                </a:solidFill>
                <a:effectLst/>
              </a:rPr>
            </a:br>
            <a:r>
              <a:rPr lang="en-IN" dirty="0">
                <a:solidFill>
                  <a:srgbClr val="B3AE60"/>
                </a:solidFill>
                <a:effectLst/>
              </a:rPr>
              <a:t>@Getter</a:t>
            </a:r>
            <a:br>
              <a:rPr lang="en-IN" dirty="0">
                <a:solidFill>
                  <a:srgbClr val="B3AE60"/>
                </a:solidFill>
                <a:effectLst/>
              </a:rPr>
            </a:br>
            <a:r>
              <a:rPr lang="en-IN" dirty="0">
                <a:solidFill>
                  <a:srgbClr val="B3AE60"/>
                </a:solidFill>
                <a:effectLst/>
              </a:rPr>
              <a:t>@Setter</a:t>
            </a:r>
            <a:br>
              <a:rPr lang="en-IN" dirty="0">
                <a:solidFill>
                  <a:srgbClr val="B3AE60"/>
                </a:solidFill>
                <a:effectLst/>
              </a:rPr>
            </a:br>
            <a:r>
              <a:rPr lang="en-IN" dirty="0">
                <a:solidFill>
                  <a:srgbClr val="CF8E6D"/>
                </a:solidFill>
                <a:effectLst/>
              </a:rPr>
              <a:t>public class </a:t>
            </a:r>
            <a:r>
              <a:rPr lang="en-IN" dirty="0" err="1">
                <a:solidFill>
                  <a:srgbClr val="BCBEC4"/>
                </a:solidFill>
                <a:effectLst/>
              </a:rPr>
              <a:t>LoansContactInfoDto</a:t>
            </a:r>
            <a:r>
              <a:rPr lang="en-IN" dirty="0">
                <a:solidFill>
                  <a:srgbClr val="BCBEC4"/>
                </a:solidFill>
                <a:effectLst/>
              </a:rPr>
              <a:t> {</a:t>
            </a:r>
            <a:br>
              <a:rPr lang="en-IN" dirty="0">
                <a:solidFill>
                  <a:srgbClr val="BCBEC4"/>
                </a:solidFill>
                <a:effectLst/>
              </a:rPr>
            </a:br>
            <a:r>
              <a:rPr lang="en-IN" dirty="0">
                <a:solidFill>
                  <a:srgbClr val="BCBEC4"/>
                </a:solidFill>
                <a:effectLst/>
              </a:rPr>
              <a:t>    </a:t>
            </a:r>
            <a:r>
              <a:rPr lang="en-IN" dirty="0">
                <a:solidFill>
                  <a:srgbClr val="CF8E6D"/>
                </a:solidFill>
                <a:effectLst/>
              </a:rPr>
              <a:t>private </a:t>
            </a:r>
            <a:r>
              <a:rPr lang="en-IN" dirty="0">
                <a:solidFill>
                  <a:srgbClr val="BCBEC4"/>
                </a:solidFill>
                <a:effectLst/>
              </a:rPr>
              <a:t>String </a:t>
            </a:r>
            <a:r>
              <a:rPr lang="en-IN" dirty="0">
                <a:solidFill>
                  <a:srgbClr val="C77DBB"/>
                </a:solidFill>
                <a:effectLst/>
              </a:rPr>
              <a:t>message</a:t>
            </a:r>
            <a:r>
              <a:rPr lang="en-IN" dirty="0">
                <a:solidFill>
                  <a:srgbClr val="BCBEC4"/>
                </a:solidFill>
                <a:effectLst/>
              </a:rPr>
              <a:t>;</a:t>
            </a:r>
            <a:br>
              <a:rPr lang="en-IN" dirty="0">
                <a:solidFill>
                  <a:srgbClr val="BCBEC4"/>
                </a:solidFill>
                <a:effectLst/>
              </a:rPr>
            </a:br>
            <a:r>
              <a:rPr lang="en-IN" dirty="0">
                <a:solidFill>
                  <a:srgbClr val="BCBEC4"/>
                </a:solidFill>
                <a:effectLst/>
              </a:rPr>
              <a:t>    </a:t>
            </a:r>
            <a:r>
              <a:rPr lang="en-IN" dirty="0">
                <a:solidFill>
                  <a:srgbClr val="CF8E6D"/>
                </a:solidFill>
                <a:effectLst/>
              </a:rPr>
              <a:t>private </a:t>
            </a:r>
            <a:r>
              <a:rPr lang="en-IN" dirty="0">
                <a:solidFill>
                  <a:srgbClr val="BCBEC4"/>
                </a:solidFill>
                <a:effectLst/>
              </a:rPr>
              <a:t>Map&lt;String, String&gt; </a:t>
            </a:r>
            <a:r>
              <a:rPr lang="en-IN" dirty="0" err="1">
                <a:solidFill>
                  <a:srgbClr val="C77DBB"/>
                </a:solidFill>
                <a:effectLst/>
              </a:rPr>
              <a:t>contactDetails</a:t>
            </a:r>
            <a:r>
              <a:rPr lang="en-IN" dirty="0">
                <a:solidFill>
                  <a:srgbClr val="BCBEC4"/>
                </a:solidFill>
                <a:effectLst/>
              </a:rPr>
              <a:t>;</a:t>
            </a:r>
            <a:br>
              <a:rPr lang="en-IN" dirty="0">
                <a:solidFill>
                  <a:srgbClr val="BCBEC4"/>
                </a:solidFill>
                <a:effectLst/>
              </a:rPr>
            </a:br>
            <a:r>
              <a:rPr lang="en-IN" dirty="0">
                <a:solidFill>
                  <a:srgbClr val="BCBEC4"/>
                </a:solidFill>
                <a:effectLst/>
              </a:rPr>
              <a:t>    </a:t>
            </a:r>
            <a:r>
              <a:rPr lang="en-IN" dirty="0">
                <a:solidFill>
                  <a:srgbClr val="CF8E6D"/>
                </a:solidFill>
                <a:effectLst/>
              </a:rPr>
              <a:t>private </a:t>
            </a:r>
            <a:r>
              <a:rPr lang="en-IN" dirty="0">
                <a:solidFill>
                  <a:srgbClr val="BCBEC4"/>
                </a:solidFill>
                <a:effectLst/>
              </a:rPr>
              <a:t>List&lt;String&gt; </a:t>
            </a:r>
            <a:r>
              <a:rPr lang="en-IN" dirty="0" err="1">
                <a:solidFill>
                  <a:srgbClr val="C77DBB"/>
                </a:solidFill>
                <a:effectLst/>
              </a:rPr>
              <a:t>onCallSupport</a:t>
            </a:r>
            <a:r>
              <a:rPr lang="en-IN" dirty="0">
                <a:solidFill>
                  <a:srgbClr val="BCBEC4"/>
                </a:solidFill>
                <a:effectLst/>
              </a:rPr>
              <a:t>;</a:t>
            </a:r>
            <a:br>
              <a:rPr lang="en-IN" dirty="0">
                <a:solidFill>
                  <a:srgbClr val="BCBEC4"/>
                </a:solidFill>
                <a:effectLst/>
              </a:rPr>
            </a:br>
            <a:r>
              <a:rPr lang="en-IN" dirty="0">
                <a:solidFill>
                  <a:srgbClr val="BCBEC4"/>
                </a:solidFill>
                <a:effectLst/>
              </a:rPr>
              <a:t>}s</a:t>
            </a:r>
          </a:p>
        </p:txBody>
      </p:sp>
    </p:spTree>
    <p:extLst>
      <p:ext uri="{BB962C8B-B14F-4D97-AF65-F5344CB8AC3E}">
        <p14:creationId xmlns:p14="http://schemas.microsoft.com/office/powerpoint/2010/main" val="370423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US" sz="2800" dirty="0"/>
              <a:t>Liveness vs Readiness</a:t>
            </a:r>
          </a:p>
        </p:txBody>
      </p:sp>
      <p:pic>
        <p:nvPicPr>
          <p:cNvPr id="10" name="Content Placeholder 9">
            <a:extLst>
              <a:ext uri="{FF2B5EF4-FFF2-40B4-BE49-F238E27FC236}">
                <a16:creationId xmlns:a16="http://schemas.microsoft.com/office/drawing/2014/main" id="{DFB53ABA-EA96-EC38-D262-FB9CAAE8A3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0363" y="1495032"/>
            <a:ext cx="8639175" cy="4448568"/>
          </a:xfrm>
        </p:spPr>
      </p:pic>
    </p:spTree>
    <p:extLst>
      <p:ext uri="{BB962C8B-B14F-4D97-AF65-F5344CB8AC3E}">
        <p14:creationId xmlns:p14="http://schemas.microsoft.com/office/powerpoint/2010/main" val="2186517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US" sz="2800" dirty="0"/>
              <a:t>Configure for liveness and readiness</a:t>
            </a:r>
          </a:p>
        </p:txBody>
      </p:sp>
      <p:sp>
        <p:nvSpPr>
          <p:cNvPr id="45058" name="Content Placeholder 2"/>
          <p:cNvSpPr>
            <a:spLocks noGrp="1"/>
          </p:cNvSpPr>
          <p:nvPr>
            <p:ph idx="1"/>
          </p:nvPr>
        </p:nvSpPr>
        <p:spPr>
          <a:xfrm>
            <a:off x="360363" y="685800"/>
            <a:ext cx="8250237" cy="5562600"/>
          </a:xfrm>
        </p:spPr>
        <p:txBody>
          <a:bodyPr/>
          <a:lstStyle/>
          <a:p>
            <a:pPr marL="342900" indent="-342900">
              <a:buFont typeface="Arial" charset="0"/>
              <a:buChar char="•"/>
            </a:pPr>
            <a:r>
              <a:rPr lang="en-US" altLang="en-US" sz="2200" dirty="0"/>
              <a:t>Add below in Config server application </a:t>
            </a:r>
            <a:r>
              <a:rPr lang="en-US" altLang="en-US" sz="2200" dirty="0" err="1"/>
              <a:t>yml</a:t>
            </a:r>
            <a:r>
              <a:rPr lang="en-US" altLang="en-US" sz="2200" dirty="0"/>
              <a:t> file under management:</a:t>
            </a: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r>
              <a:rPr lang="en-US" altLang="en-US" sz="2200" dirty="0"/>
              <a:t>Restart the config server and check the status as follows:</a:t>
            </a:r>
            <a:br>
              <a:rPr lang="en-US" altLang="en-US" sz="2200" dirty="0"/>
            </a:br>
            <a:r>
              <a:rPr lang="en-US" altLang="en-US" sz="2200" dirty="0">
                <a:hlinkClick r:id="rId3"/>
              </a:rPr>
              <a:t>http://localhost:8888/actuator/health</a:t>
            </a:r>
            <a:endParaRPr lang="en-US" altLang="en-US" sz="2200" dirty="0"/>
          </a:p>
          <a:p>
            <a:pPr marL="342900" indent="-342900">
              <a:buFont typeface="Arial" charset="0"/>
              <a:buChar char="•"/>
            </a:pPr>
            <a:r>
              <a:rPr lang="en-US" altLang="en-US" sz="2200" dirty="0"/>
              <a:t>To see the status down, stop the </a:t>
            </a:r>
            <a:r>
              <a:rPr lang="en-US" altLang="en-US" sz="2200" dirty="0" err="1"/>
              <a:t>rabbitmq</a:t>
            </a:r>
            <a:r>
              <a:rPr lang="en-US" altLang="en-US" sz="2200" dirty="0"/>
              <a:t> else </a:t>
            </a:r>
            <a:r>
              <a:rPr lang="en-US" altLang="en-US" sz="2200"/>
              <a:t>it will be up</a:t>
            </a:r>
            <a:br>
              <a:rPr lang="en-US" altLang="en-US" sz="2200" dirty="0"/>
            </a:br>
            <a:endParaRPr lang="en-US" altLang="en-US" sz="2200" dirty="0"/>
          </a:p>
          <a:p>
            <a:pPr marL="342900" indent="-342900">
              <a:buFont typeface="Arial" charset="0"/>
              <a:buChar char="•"/>
            </a:pPr>
            <a:endParaRPr lang="en-US" altLang="en-US" sz="2200" dirty="0"/>
          </a:p>
        </p:txBody>
      </p:sp>
      <p:sp>
        <p:nvSpPr>
          <p:cNvPr id="4" name="TextBox 3">
            <a:extLst>
              <a:ext uri="{FF2B5EF4-FFF2-40B4-BE49-F238E27FC236}">
                <a16:creationId xmlns:a16="http://schemas.microsoft.com/office/drawing/2014/main" id="{EE243294-267A-9F8A-EC68-779D2AAC283D}"/>
              </a:ext>
            </a:extLst>
          </p:cNvPr>
          <p:cNvSpPr txBox="1"/>
          <p:nvPr/>
        </p:nvSpPr>
        <p:spPr>
          <a:xfrm>
            <a:off x="1752600" y="1295400"/>
            <a:ext cx="4572000" cy="2585323"/>
          </a:xfrm>
          <a:prstGeom prst="rect">
            <a:avLst/>
          </a:prstGeom>
          <a:noFill/>
        </p:spPr>
        <p:txBody>
          <a:bodyPr wrap="square">
            <a:spAutoFit/>
          </a:bodyPr>
          <a:lstStyle/>
          <a:p>
            <a:r>
              <a:rPr lang="en-IN" dirty="0">
                <a:solidFill>
                  <a:srgbClr val="CF8E6D"/>
                </a:solidFill>
                <a:effectLst/>
              </a:rPr>
              <a:t>health</a:t>
            </a:r>
            <a:r>
              <a:rPr lang="en-IN" dirty="0">
                <a:solidFill>
                  <a:srgbClr val="BCBEC4"/>
                </a:solidFill>
                <a:effectLst/>
              </a:rPr>
              <a:t>:</a:t>
            </a:r>
            <a:br>
              <a:rPr lang="en-IN" dirty="0">
                <a:solidFill>
                  <a:srgbClr val="BCBEC4"/>
                </a:solidFill>
                <a:effectLst/>
              </a:rPr>
            </a:br>
            <a:r>
              <a:rPr lang="en-IN" dirty="0">
                <a:solidFill>
                  <a:srgbClr val="BCBEC4"/>
                </a:solidFill>
                <a:effectLst/>
              </a:rPr>
              <a:t>  </a:t>
            </a:r>
            <a:r>
              <a:rPr lang="en-IN" dirty="0">
                <a:solidFill>
                  <a:srgbClr val="CF8E6D"/>
                </a:solidFill>
                <a:effectLst/>
              </a:rPr>
              <a:t>readiness-state</a:t>
            </a:r>
            <a:r>
              <a:rPr lang="en-IN" dirty="0">
                <a:solidFill>
                  <a:srgbClr val="BCBEC4"/>
                </a:solidFill>
                <a:effectLst/>
              </a:rPr>
              <a:t>:</a:t>
            </a:r>
            <a:br>
              <a:rPr lang="en-IN" dirty="0">
                <a:solidFill>
                  <a:srgbClr val="BCBEC4"/>
                </a:solidFill>
                <a:effectLst/>
              </a:rPr>
            </a:br>
            <a:r>
              <a:rPr lang="en-IN" dirty="0">
                <a:solidFill>
                  <a:srgbClr val="BCBEC4"/>
                </a:solidFill>
                <a:effectLst/>
              </a:rPr>
              <a:t>    </a:t>
            </a:r>
            <a:r>
              <a:rPr lang="en-IN" dirty="0">
                <a:solidFill>
                  <a:srgbClr val="CF8E6D"/>
                </a:solidFill>
                <a:effectLst/>
              </a:rPr>
              <a:t>enabled</a:t>
            </a:r>
            <a:r>
              <a:rPr lang="en-IN" dirty="0">
                <a:solidFill>
                  <a:srgbClr val="BCBEC4"/>
                </a:solidFill>
                <a:effectLst/>
              </a:rPr>
              <a:t>: </a:t>
            </a:r>
            <a:r>
              <a:rPr lang="en-IN" dirty="0">
                <a:solidFill>
                  <a:srgbClr val="CF8E6D"/>
                </a:solidFill>
                <a:effectLst/>
              </a:rPr>
              <a:t>true</a:t>
            </a:r>
            <a:br>
              <a:rPr lang="en-IN" dirty="0">
                <a:solidFill>
                  <a:srgbClr val="CF8E6D"/>
                </a:solidFill>
                <a:effectLst/>
              </a:rPr>
            </a:br>
            <a:r>
              <a:rPr lang="en-IN" dirty="0">
                <a:solidFill>
                  <a:srgbClr val="CF8E6D"/>
                </a:solidFill>
                <a:effectLst/>
              </a:rPr>
              <a:t>  liveness-state</a:t>
            </a:r>
            <a:r>
              <a:rPr lang="en-IN" dirty="0">
                <a:solidFill>
                  <a:srgbClr val="BCBEC4"/>
                </a:solidFill>
                <a:effectLst/>
              </a:rPr>
              <a:t>:</a:t>
            </a:r>
            <a:br>
              <a:rPr lang="en-IN" dirty="0">
                <a:solidFill>
                  <a:srgbClr val="BCBEC4"/>
                </a:solidFill>
                <a:effectLst/>
              </a:rPr>
            </a:br>
            <a:r>
              <a:rPr lang="en-IN" dirty="0">
                <a:solidFill>
                  <a:srgbClr val="BCBEC4"/>
                </a:solidFill>
                <a:effectLst/>
              </a:rPr>
              <a:t>    </a:t>
            </a:r>
            <a:r>
              <a:rPr lang="en-IN" dirty="0">
                <a:solidFill>
                  <a:srgbClr val="CF8E6D"/>
                </a:solidFill>
                <a:effectLst/>
              </a:rPr>
              <a:t>enabled</a:t>
            </a:r>
            <a:r>
              <a:rPr lang="en-IN" dirty="0">
                <a:solidFill>
                  <a:srgbClr val="BCBEC4"/>
                </a:solidFill>
                <a:effectLst/>
              </a:rPr>
              <a:t>: </a:t>
            </a:r>
            <a:r>
              <a:rPr lang="en-IN" dirty="0">
                <a:solidFill>
                  <a:srgbClr val="CF8E6D"/>
                </a:solidFill>
                <a:effectLst/>
              </a:rPr>
              <a:t>true</a:t>
            </a:r>
            <a:br>
              <a:rPr lang="en-IN" dirty="0">
                <a:solidFill>
                  <a:srgbClr val="CF8E6D"/>
                </a:solidFill>
                <a:effectLst/>
              </a:rPr>
            </a:br>
            <a:r>
              <a:rPr lang="en-IN" dirty="0">
                <a:solidFill>
                  <a:srgbClr val="CF8E6D"/>
                </a:solidFill>
                <a:effectLst/>
              </a:rPr>
              <a:t>endpoint</a:t>
            </a:r>
            <a:r>
              <a:rPr lang="en-IN" dirty="0">
                <a:solidFill>
                  <a:srgbClr val="BCBEC4"/>
                </a:solidFill>
                <a:effectLst/>
              </a:rPr>
              <a:t>:</a:t>
            </a:r>
            <a:br>
              <a:rPr lang="en-IN" dirty="0">
                <a:solidFill>
                  <a:srgbClr val="BCBEC4"/>
                </a:solidFill>
                <a:effectLst/>
              </a:rPr>
            </a:br>
            <a:r>
              <a:rPr lang="en-IN" dirty="0">
                <a:solidFill>
                  <a:srgbClr val="BCBEC4"/>
                </a:solidFill>
                <a:effectLst/>
              </a:rPr>
              <a:t>  </a:t>
            </a:r>
            <a:r>
              <a:rPr lang="en-IN" dirty="0">
                <a:solidFill>
                  <a:srgbClr val="CF8E6D"/>
                </a:solidFill>
                <a:effectLst/>
              </a:rPr>
              <a:t>health</a:t>
            </a:r>
            <a:r>
              <a:rPr lang="en-IN" dirty="0">
                <a:solidFill>
                  <a:srgbClr val="BCBEC4"/>
                </a:solidFill>
                <a:effectLst/>
              </a:rPr>
              <a:t>:</a:t>
            </a:r>
            <a:br>
              <a:rPr lang="en-IN" dirty="0">
                <a:solidFill>
                  <a:srgbClr val="BCBEC4"/>
                </a:solidFill>
                <a:effectLst/>
              </a:rPr>
            </a:br>
            <a:r>
              <a:rPr lang="en-IN" dirty="0">
                <a:solidFill>
                  <a:srgbClr val="BCBEC4"/>
                </a:solidFill>
                <a:effectLst/>
              </a:rPr>
              <a:t>    </a:t>
            </a:r>
            <a:r>
              <a:rPr lang="en-IN" dirty="0">
                <a:solidFill>
                  <a:srgbClr val="CF8E6D"/>
                </a:solidFill>
                <a:effectLst/>
              </a:rPr>
              <a:t>probes</a:t>
            </a:r>
            <a:r>
              <a:rPr lang="en-IN" dirty="0">
                <a:solidFill>
                  <a:srgbClr val="BCBEC4"/>
                </a:solidFill>
                <a:effectLst/>
              </a:rPr>
              <a:t>:</a:t>
            </a:r>
            <a:br>
              <a:rPr lang="en-IN" dirty="0">
                <a:solidFill>
                  <a:srgbClr val="BCBEC4"/>
                </a:solidFill>
                <a:effectLst/>
              </a:rPr>
            </a:br>
            <a:r>
              <a:rPr lang="en-IN" dirty="0">
                <a:solidFill>
                  <a:srgbClr val="BCBEC4"/>
                </a:solidFill>
                <a:effectLst/>
              </a:rPr>
              <a:t>      </a:t>
            </a:r>
            <a:r>
              <a:rPr lang="en-IN" dirty="0">
                <a:solidFill>
                  <a:srgbClr val="CF8E6D"/>
                </a:solidFill>
                <a:effectLst/>
              </a:rPr>
              <a:t>enabled</a:t>
            </a:r>
            <a:r>
              <a:rPr lang="en-IN" dirty="0">
                <a:solidFill>
                  <a:srgbClr val="BCBEC4"/>
                </a:solidFill>
                <a:effectLst/>
              </a:rPr>
              <a:t>: </a:t>
            </a:r>
            <a:r>
              <a:rPr lang="en-IN" dirty="0">
                <a:solidFill>
                  <a:srgbClr val="CF8E6D"/>
                </a:solidFill>
                <a:effectLst/>
              </a:rPr>
              <a:t>true</a:t>
            </a:r>
            <a:endParaRPr lang="en-IN" dirty="0">
              <a:solidFill>
                <a:srgbClr val="BCBEC4"/>
              </a:solidFill>
              <a:effectLst/>
            </a:endParaRPr>
          </a:p>
        </p:txBody>
      </p:sp>
    </p:spTree>
    <p:extLst>
      <p:ext uri="{BB962C8B-B14F-4D97-AF65-F5344CB8AC3E}">
        <p14:creationId xmlns:p14="http://schemas.microsoft.com/office/powerpoint/2010/main" val="246058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478567" y="1403151"/>
            <a:ext cx="1060339"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Policy</a:t>
            </a:r>
          </a:p>
        </p:txBody>
      </p:sp>
      <p:sp>
        <p:nvSpPr>
          <p:cNvPr id="7" name="Rectangle 6"/>
          <p:cNvSpPr/>
          <p:nvPr/>
        </p:nvSpPr>
        <p:spPr>
          <a:xfrm>
            <a:off x="6441627" y="3459031"/>
            <a:ext cx="109728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Support</a:t>
            </a:r>
          </a:p>
        </p:txBody>
      </p:sp>
      <p:sp>
        <p:nvSpPr>
          <p:cNvPr id="8" name="Rectangle 7"/>
          <p:cNvSpPr/>
          <p:nvPr/>
        </p:nvSpPr>
        <p:spPr>
          <a:xfrm>
            <a:off x="6478568" y="2419996"/>
            <a:ext cx="109728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Claims</a:t>
            </a:r>
          </a:p>
        </p:txBody>
      </p:sp>
      <p:sp>
        <p:nvSpPr>
          <p:cNvPr id="59" name="TextBox 58"/>
          <p:cNvSpPr txBox="1"/>
          <p:nvPr/>
        </p:nvSpPr>
        <p:spPr>
          <a:xfrm>
            <a:off x="502360" y="268069"/>
            <a:ext cx="3546292" cy="646331"/>
          </a:xfrm>
          <a:prstGeom prst="rect">
            <a:avLst/>
          </a:prstGeom>
          <a:noFill/>
        </p:spPr>
        <p:txBody>
          <a:bodyPr wrap="none" rtlCol="0">
            <a:spAutoFit/>
          </a:bodyPr>
          <a:lstStyle/>
          <a:p>
            <a:r>
              <a:rPr lang="en-US" sz="3600" b="1" dirty="0"/>
              <a:t>Real Life Scenario</a:t>
            </a:r>
          </a:p>
        </p:txBody>
      </p:sp>
      <p:sp>
        <p:nvSpPr>
          <p:cNvPr id="36" name="Can 35"/>
          <p:cNvSpPr/>
          <p:nvPr/>
        </p:nvSpPr>
        <p:spPr>
          <a:xfrm>
            <a:off x="8122632" y="1072618"/>
            <a:ext cx="661419"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a:off x="8148032" y="2243397"/>
            <a:ext cx="661419"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a:off x="8122632" y="3384117"/>
            <a:ext cx="661419"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379871" y="2084456"/>
            <a:ext cx="1809515" cy="1585480"/>
          </a:xfrm>
          <a:prstGeom prst="rect">
            <a:avLst/>
          </a:prstGeom>
        </p:spPr>
      </p:pic>
      <p:pic>
        <p:nvPicPr>
          <p:cNvPr id="11" name="Picture 10"/>
          <p:cNvPicPr>
            <a:picLocks noChangeAspect="1"/>
          </p:cNvPicPr>
          <p:nvPr/>
        </p:nvPicPr>
        <p:blipFill>
          <a:blip r:embed="rId4"/>
          <a:stretch>
            <a:fillRect/>
          </a:stretch>
        </p:blipFill>
        <p:spPr>
          <a:xfrm>
            <a:off x="2590800" y="1834618"/>
            <a:ext cx="2463800" cy="2463800"/>
          </a:xfrm>
          <a:prstGeom prst="rect">
            <a:avLst/>
          </a:prstGeom>
        </p:spPr>
      </p:pic>
      <p:sp>
        <p:nvSpPr>
          <p:cNvPr id="16" name="TextBox 15"/>
          <p:cNvSpPr txBox="1"/>
          <p:nvPr/>
        </p:nvSpPr>
        <p:spPr>
          <a:xfrm>
            <a:off x="2895600" y="1285163"/>
            <a:ext cx="1916075" cy="369332"/>
          </a:xfrm>
          <a:prstGeom prst="rect">
            <a:avLst/>
          </a:prstGeom>
          <a:noFill/>
        </p:spPr>
        <p:txBody>
          <a:bodyPr wrap="square" rtlCol="0">
            <a:spAutoFit/>
          </a:bodyPr>
          <a:lstStyle/>
          <a:p>
            <a:r>
              <a:rPr lang="en-US" dirty="0" err="1"/>
              <a:t>Insurance.com</a:t>
            </a:r>
            <a:endParaRPr lang="en-US" dirty="0"/>
          </a:p>
        </p:txBody>
      </p:sp>
      <p:cxnSp>
        <p:nvCxnSpPr>
          <p:cNvPr id="19" name="Straight Arrow Connector 18"/>
          <p:cNvCxnSpPr>
            <a:endCxn id="6" idx="1"/>
          </p:cNvCxnSpPr>
          <p:nvPr/>
        </p:nvCxnSpPr>
        <p:spPr>
          <a:xfrm flipV="1">
            <a:off x="4811675" y="1631751"/>
            <a:ext cx="1666892" cy="137364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8" idx="1"/>
          </p:cNvCxnSpPr>
          <p:nvPr/>
        </p:nvCxnSpPr>
        <p:spPr>
          <a:xfrm flipV="1">
            <a:off x="4781527" y="2648596"/>
            <a:ext cx="1697041" cy="38206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7" idx="1"/>
          </p:cNvCxnSpPr>
          <p:nvPr/>
        </p:nvCxnSpPr>
        <p:spPr>
          <a:xfrm>
            <a:off x="4781526" y="3041185"/>
            <a:ext cx="1660101" cy="64644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304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p:cTn id="47" dur="500" fill="hold"/>
                                        <p:tgtEl>
                                          <p:spTgt spid="36"/>
                                        </p:tgtEl>
                                        <p:attrNameLst>
                                          <p:attrName>ppt_w</p:attrName>
                                        </p:attrNameLst>
                                      </p:cBhvr>
                                      <p:tavLst>
                                        <p:tav tm="0">
                                          <p:val>
                                            <p:fltVal val="0"/>
                                          </p:val>
                                        </p:tav>
                                        <p:tav tm="100000">
                                          <p:val>
                                            <p:strVal val="#ppt_w"/>
                                          </p:val>
                                        </p:tav>
                                      </p:tavLst>
                                    </p:anim>
                                    <p:anim calcmode="lin" valueType="num">
                                      <p:cBhvr>
                                        <p:cTn id="48" dur="500" fill="hold"/>
                                        <p:tgtEl>
                                          <p:spTgt spid="36"/>
                                        </p:tgtEl>
                                        <p:attrNameLst>
                                          <p:attrName>ppt_h</p:attrName>
                                        </p:attrNameLst>
                                      </p:cBhvr>
                                      <p:tavLst>
                                        <p:tav tm="0">
                                          <p:val>
                                            <p:fltVal val="0"/>
                                          </p:val>
                                        </p:tav>
                                        <p:tav tm="100000">
                                          <p:val>
                                            <p:strVal val="#ppt_h"/>
                                          </p:val>
                                        </p:tav>
                                      </p:tavLst>
                                    </p:anim>
                                    <p:animEffect transition="in" filter="fade">
                                      <p:cBhvr>
                                        <p:cTn id="49" dur="500"/>
                                        <p:tgtEl>
                                          <p:spTgt spid="3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p:cTn id="52" dur="500" fill="hold"/>
                                        <p:tgtEl>
                                          <p:spTgt spid="52"/>
                                        </p:tgtEl>
                                        <p:attrNameLst>
                                          <p:attrName>ppt_w</p:attrName>
                                        </p:attrNameLst>
                                      </p:cBhvr>
                                      <p:tavLst>
                                        <p:tav tm="0">
                                          <p:val>
                                            <p:fltVal val="0"/>
                                          </p:val>
                                        </p:tav>
                                        <p:tav tm="100000">
                                          <p:val>
                                            <p:strVal val="#ppt_w"/>
                                          </p:val>
                                        </p:tav>
                                      </p:tavLst>
                                    </p:anim>
                                    <p:anim calcmode="lin" valueType="num">
                                      <p:cBhvr>
                                        <p:cTn id="53" dur="500" fill="hold"/>
                                        <p:tgtEl>
                                          <p:spTgt spid="52"/>
                                        </p:tgtEl>
                                        <p:attrNameLst>
                                          <p:attrName>ppt_h</p:attrName>
                                        </p:attrNameLst>
                                      </p:cBhvr>
                                      <p:tavLst>
                                        <p:tav tm="0">
                                          <p:val>
                                            <p:fltVal val="0"/>
                                          </p:val>
                                        </p:tav>
                                        <p:tav tm="100000">
                                          <p:val>
                                            <p:strVal val="#ppt_h"/>
                                          </p:val>
                                        </p:tav>
                                      </p:tavLst>
                                    </p:anim>
                                    <p:animEffect transition="in" filter="fade">
                                      <p:cBhvr>
                                        <p:cTn id="54" dur="500"/>
                                        <p:tgtEl>
                                          <p:spTgt spid="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 calcmode="lin" valueType="num">
                                      <p:cBhvr>
                                        <p:cTn id="57" dur="500" fill="hold"/>
                                        <p:tgtEl>
                                          <p:spTgt spid="53"/>
                                        </p:tgtEl>
                                        <p:attrNameLst>
                                          <p:attrName>ppt_w</p:attrName>
                                        </p:attrNameLst>
                                      </p:cBhvr>
                                      <p:tavLst>
                                        <p:tav tm="0">
                                          <p:val>
                                            <p:fltVal val="0"/>
                                          </p:val>
                                        </p:tav>
                                        <p:tav tm="100000">
                                          <p:val>
                                            <p:strVal val="#ppt_w"/>
                                          </p:val>
                                        </p:tav>
                                      </p:tavLst>
                                    </p:anim>
                                    <p:anim calcmode="lin" valueType="num">
                                      <p:cBhvr>
                                        <p:cTn id="58" dur="500" fill="hold"/>
                                        <p:tgtEl>
                                          <p:spTgt spid="53"/>
                                        </p:tgtEl>
                                        <p:attrNameLst>
                                          <p:attrName>ppt_h</p:attrName>
                                        </p:attrNameLst>
                                      </p:cBhvr>
                                      <p:tavLst>
                                        <p:tav tm="0">
                                          <p:val>
                                            <p:fltVal val="0"/>
                                          </p:val>
                                        </p:tav>
                                        <p:tav tm="100000">
                                          <p:val>
                                            <p:strVal val="#ppt_h"/>
                                          </p:val>
                                        </p:tav>
                                      </p:tavLst>
                                    </p:anim>
                                    <p:animEffect transition="in" filter="fade">
                                      <p:cBhvr>
                                        <p:cTn id="59" dur="500"/>
                                        <p:tgtEl>
                                          <p:spTgt spid="53"/>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4"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p:tgtEl>
                                          <p:spTgt spid="19"/>
                                        </p:tgtEl>
                                        <p:attrNameLst>
                                          <p:attrName>ppt_y</p:attrName>
                                        </p:attrNameLst>
                                      </p:cBhvr>
                                      <p:tavLst>
                                        <p:tav tm="0">
                                          <p:val>
                                            <p:strVal val="#ppt_y+#ppt_h*1.125000"/>
                                          </p:val>
                                        </p:tav>
                                        <p:tav tm="100000">
                                          <p:val>
                                            <p:strVal val="#ppt_y"/>
                                          </p:val>
                                        </p:tav>
                                      </p:tavLst>
                                    </p:anim>
                                    <p:animEffect transition="in" filter="wipe(up)">
                                      <p:cBhvr>
                                        <p:cTn id="65" dur="500"/>
                                        <p:tgtEl>
                                          <p:spTgt spid="19"/>
                                        </p:tgtEl>
                                      </p:cBhvr>
                                    </p:animEffect>
                                  </p:childTnLst>
                                </p:cTn>
                              </p:par>
                              <p:par>
                                <p:cTn id="66" presetID="12" presetClass="entr" presetSubtype="4" fill="hold" nodeType="withEffect">
                                  <p:stCondLst>
                                    <p:cond delay="0"/>
                                  </p:stCondLst>
                                  <p:childTnLst>
                                    <p:set>
                                      <p:cBhvr>
                                        <p:cTn id="67" dur="1" fill="hold">
                                          <p:stCondLst>
                                            <p:cond delay="0"/>
                                          </p:stCondLst>
                                        </p:cTn>
                                        <p:tgtEl>
                                          <p:spTgt spid="20"/>
                                        </p:tgtEl>
                                        <p:attrNameLst>
                                          <p:attrName>style.visibility</p:attrName>
                                        </p:attrNameLst>
                                      </p:cBhvr>
                                      <p:to>
                                        <p:strVal val="visible"/>
                                      </p:to>
                                    </p:set>
                                    <p:anim calcmode="lin" valueType="num">
                                      <p:cBhvr additive="base">
                                        <p:cTn id="68" dur="500"/>
                                        <p:tgtEl>
                                          <p:spTgt spid="20"/>
                                        </p:tgtEl>
                                        <p:attrNameLst>
                                          <p:attrName>ppt_y</p:attrName>
                                        </p:attrNameLst>
                                      </p:cBhvr>
                                      <p:tavLst>
                                        <p:tav tm="0">
                                          <p:val>
                                            <p:strVal val="#ppt_y+#ppt_h*1.125000"/>
                                          </p:val>
                                        </p:tav>
                                        <p:tav tm="100000">
                                          <p:val>
                                            <p:strVal val="#ppt_y"/>
                                          </p:val>
                                        </p:tav>
                                      </p:tavLst>
                                    </p:anim>
                                    <p:animEffect transition="in" filter="wipe(up)">
                                      <p:cBhvr>
                                        <p:cTn id="69" dur="500"/>
                                        <p:tgtEl>
                                          <p:spTgt spid="20"/>
                                        </p:tgtEl>
                                      </p:cBhvr>
                                    </p:animEffect>
                                  </p:childTnLst>
                                </p:cTn>
                              </p:par>
                              <p:par>
                                <p:cTn id="70" presetID="12" presetClass="entr" presetSubtype="4"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additive="base">
                                        <p:cTn id="72" dur="500"/>
                                        <p:tgtEl>
                                          <p:spTgt spid="24"/>
                                        </p:tgtEl>
                                        <p:attrNameLst>
                                          <p:attrName>ppt_y</p:attrName>
                                        </p:attrNameLst>
                                      </p:cBhvr>
                                      <p:tavLst>
                                        <p:tav tm="0">
                                          <p:val>
                                            <p:strVal val="#ppt_y+#ppt_h*1.125000"/>
                                          </p:val>
                                        </p:tav>
                                        <p:tav tm="100000">
                                          <p:val>
                                            <p:strVal val="#ppt_y"/>
                                          </p:val>
                                        </p:tav>
                                      </p:tavLst>
                                    </p:anim>
                                    <p:animEffect transition="in" filter="wipe(up)">
                                      <p:cBhvr>
                                        <p:cTn id="7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36" grpId="0" animBg="1"/>
      <p:bldP spid="52" grpId="0" animBg="1"/>
      <p:bldP spid="53"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657600" y="1225442"/>
            <a:ext cx="2438400" cy="3886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810000" y="1377842"/>
            <a:ext cx="2133600" cy="3505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Monolithic Architecture</a:t>
            </a:r>
          </a:p>
        </p:txBody>
      </p:sp>
      <p:sp>
        <p:nvSpPr>
          <p:cNvPr id="4" name="Rectangle 3"/>
          <p:cNvSpPr/>
          <p:nvPr/>
        </p:nvSpPr>
        <p:spPr>
          <a:xfrm>
            <a:off x="762000" y="2940565"/>
            <a:ext cx="1060339"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Browser</a:t>
            </a:r>
          </a:p>
        </p:txBody>
      </p:sp>
      <p:sp>
        <p:nvSpPr>
          <p:cNvPr id="5" name="Rectangle 4"/>
          <p:cNvSpPr/>
          <p:nvPr/>
        </p:nvSpPr>
        <p:spPr>
          <a:xfrm>
            <a:off x="2286000" y="2940565"/>
            <a:ext cx="1060339"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Apache</a:t>
            </a:r>
          </a:p>
        </p:txBody>
      </p:sp>
      <p:sp>
        <p:nvSpPr>
          <p:cNvPr id="6" name="Rectangle 5"/>
          <p:cNvSpPr/>
          <p:nvPr/>
        </p:nvSpPr>
        <p:spPr>
          <a:xfrm>
            <a:off x="3951590" y="1654535"/>
            <a:ext cx="183961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UI</a:t>
            </a:r>
          </a:p>
        </p:txBody>
      </p:sp>
      <p:sp>
        <p:nvSpPr>
          <p:cNvPr id="7" name="Rectangle 6"/>
          <p:cNvSpPr/>
          <p:nvPr/>
        </p:nvSpPr>
        <p:spPr>
          <a:xfrm>
            <a:off x="3951589" y="2520842"/>
            <a:ext cx="1839611"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Policy Service</a:t>
            </a:r>
            <a:endParaRPr lang="en-US" b="1" dirty="0">
              <a:solidFill>
                <a:schemeClr val="tx1"/>
              </a:solidFill>
            </a:endParaRPr>
          </a:p>
        </p:txBody>
      </p:sp>
      <p:sp>
        <p:nvSpPr>
          <p:cNvPr id="8" name="Rectangle 7"/>
          <p:cNvSpPr/>
          <p:nvPr/>
        </p:nvSpPr>
        <p:spPr>
          <a:xfrm>
            <a:off x="3956586" y="3387149"/>
            <a:ext cx="1834614"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Claim Service</a:t>
            </a:r>
            <a:endParaRPr lang="en-US" b="1" dirty="0">
              <a:solidFill>
                <a:schemeClr val="tx1"/>
              </a:solidFill>
            </a:endParaRPr>
          </a:p>
        </p:txBody>
      </p:sp>
      <p:sp>
        <p:nvSpPr>
          <p:cNvPr id="9" name="Rectangle 8"/>
          <p:cNvSpPr/>
          <p:nvPr/>
        </p:nvSpPr>
        <p:spPr>
          <a:xfrm>
            <a:off x="3972825" y="4230971"/>
            <a:ext cx="1818375"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Support Service</a:t>
            </a:r>
            <a:endParaRPr lang="en-US" b="1" dirty="0">
              <a:solidFill>
                <a:schemeClr val="tx1"/>
              </a:solidFill>
            </a:endParaRPr>
          </a:p>
        </p:txBody>
      </p:sp>
      <p:sp>
        <p:nvSpPr>
          <p:cNvPr id="11" name="TextBox 10"/>
          <p:cNvSpPr txBox="1"/>
          <p:nvPr/>
        </p:nvSpPr>
        <p:spPr>
          <a:xfrm>
            <a:off x="3942845" y="1379092"/>
            <a:ext cx="827775" cy="261610"/>
          </a:xfrm>
          <a:prstGeom prst="rect">
            <a:avLst/>
          </a:prstGeom>
          <a:noFill/>
        </p:spPr>
        <p:txBody>
          <a:bodyPr wrap="square" rtlCol="0">
            <a:spAutoFit/>
          </a:bodyPr>
          <a:lstStyle/>
          <a:p>
            <a:r>
              <a:rPr lang="en-US" sz="1100" b="1"/>
              <a:t>WAR</a:t>
            </a:r>
          </a:p>
        </p:txBody>
      </p:sp>
      <p:sp>
        <p:nvSpPr>
          <p:cNvPr id="13" name="TextBox 12"/>
          <p:cNvSpPr txBox="1"/>
          <p:nvPr/>
        </p:nvSpPr>
        <p:spPr>
          <a:xfrm>
            <a:off x="3775023" y="4856949"/>
            <a:ext cx="827775" cy="261610"/>
          </a:xfrm>
          <a:prstGeom prst="rect">
            <a:avLst/>
          </a:prstGeom>
          <a:noFill/>
        </p:spPr>
        <p:txBody>
          <a:bodyPr wrap="square" rtlCol="0">
            <a:spAutoFit/>
          </a:bodyPr>
          <a:lstStyle/>
          <a:p>
            <a:r>
              <a:rPr lang="en-US" sz="1100" b="1"/>
              <a:t>TOMCAT</a:t>
            </a:r>
          </a:p>
        </p:txBody>
      </p:sp>
      <p:cxnSp>
        <p:nvCxnSpPr>
          <p:cNvPr id="15" name="Straight Arrow Connector 14"/>
          <p:cNvCxnSpPr>
            <a:stCxn id="4" idx="3"/>
            <a:endCxn id="5" idx="1"/>
          </p:cNvCxnSpPr>
          <p:nvPr/>
        </p:nvCxnSpPr>
        <p:spPr>
          <a:xfrm>
            <a:off x="1822339" y="3169165"/>
            <a:ext cx="463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an 13"/>
          <p:cNvSpPr/>
          <p:nvPr/>
        </p:nvSpPr>
        <p:spPr>
          <a:xfrm>
            <a:off x="6729980" y="2749442"/>
            <a:ext cx="1201281"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Database</a:t>
            </a:r>
          </a:p>
        </p:txBody>
      </p:sp>
      <p:cxnSp>
        <p:nvCxnSpPr>
          <p:cNvPr id="16" name="Straight Arrow Connector 15"/>
          <p:cNvCxnSpPr>
            <a:stCxn id="5" idx="3"/>
            <a:endCxn id="12" idx="1"/>
          </p:cNvCxnSpPr>
          <p:nvPr/>
        </p:nvCxnSpPr>
        <p:spPr>
          <a:xfrm flipV="1">
            <a:off x="3346339" y="3168542"/>
            <a:ext cx="311261" cy="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3"/>
          </p:cNvCxnSpPr>
          <p:nvPr/>
        </p:nvCxnSpPr>
        <p:spPr>
          <a:xfrm>
            <a:off x="6096000" y="3168542"/>
            <a:ext cx="633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42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a:t>
            </a:r>
          </a:p>
        </p:txBody>
      </p:sp>
      <p:sp>
        <p:nvSpPr>
          <p:cNvPr id="3" name="Rectangle 2"/>
          <p:cNvSpPr/>
          <p:nvPr/>
        </p:nvSpPr>
        <p:spPr>
          <a:xfrm>
            <a:off x="457200" y="914400"/>
            <a:ext cx="3276600" cy="6858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t>Pros</a:t>
            </a:r>
          </a:p>
        </p:txBody>
      </p:sp>
      <p:sp>
        <p:nvSpPr>
          <p:cNvPr id="5" name="Rectangle 4"/>
          <p:cNvSpPr/>
          <p:nvPr/>
        </p:nvSpPr>
        <p:spPr>
          <a:xfrm>
            <a:off x="4793105" y="914400"/>
            <a:ext cx="3276600" cy="6858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t>Cons</a:t>
            </a:r>
          </a:p>
        </p:txBody>
      </p:sp>
      <p:sp>
        <p:nvSpPr>
          <p:cNvPr id="6" name="Rectangle 5"/>
          <p:cNvSpPr/>
          <p:nvPr/>
        </p:nvSpPr>
        <p:spPr>
          <a:xfrm>
            <a:off x="457200" y="2057400"/>
            <a:ext cx="3276600" cy="45720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charset="0"/>
              <a:buChar char="•"/>
            </a:pPr>
            <a:r>
              <a:rPr lang="en-US" sz="2200" dirty="0"/>
              <a:t>Simple to develop </a:t>
            </a:r>
          </a:p>
          <a:p>
            <a:pPr marL="285750" indent="-285750">
              <a:buFont typeface="Arial" charset="0"/>
              <a:buChar char="•"/>
            </a:pPr>
            <a:r>
              <a:rPr lang="en-US" sz="2200" dirty="0"/>
              <a:t>Simple to deploy </a:t>
            </a:r>
          </a:p>
          <a:p>
            <a:pPr marL="285750" indent="-285750">
              <a:buFont typeface="Arial" charset="0"/>
              <a:buChar char="•"/>
            </a:pPr>
            <a:r>
              <a:rPr lang="en-US" sz="2200" dirty="0"/>
              <a:t>Simple to scale</a:t>
            </a:r>
          </a:p>
        </p:txBody>
      </p:sp>
      <p:sp>
        <p:nvSpPr>
          <p:cNvPr id="7" name="Rectangle 6"/>
          <p:cNvSpPr/>
          <p:nvPr/>
        </p:nvSpPr>
        <p:spPr>
          <a:xfrm>
            <a:off x="4191000" y="2036164"/>
            <a:ext cx="4480810" cy="45720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charset="0"/>
              <a:buChar char="•"/>
            </a:pPr>
            <a:r>
              <a:rPr lang="en-US" sz="2200" dirty="0"/>
              <a:t>Difficult to maintain</a:t>
            </a:r>
          </a:p>
          <a:p>
            <a:pPr marL="285750" indent="-285750">
              <a:buFont typeface="Arial" charset="0"/>
              <a:buChar char="•"/>
            </a:pPr>
            <a:r>
              <a:rPr lang="en-US" sz="2200" dirty="0"/>
              <a:t>Overloaded IDE</a:t>
            </a:r>
          </a:p>
          <a:p>
            <a:pPr marL="285750" indent="-285750">
              <a:buFont typeface="Arial" charset="0"/>
              <a:buChar char="•"/>
            </a:pPr>
            <a:r>
              <a:rPr lang="en-US" sz="2200" dirty="0"/>
              <a:t>Overloaded </a:t>
            </a:r>
            <a:r>
              <a:rPr lang="en-US" sz="2200" dirty="0" err="1"/>
              <a:t>WebContainer</a:t>
            </a:r>
            <a:endParaRPr lang="en-US" sz="2200" dirty="0"/>
          </a:p>
          <a:p>
            <a:pPr marL="285750" indent="-285750">
              <a:buFont typeface="Arial" charset="0"/>
              <a:buChar char="•"/>
            </a:pPr>
            <a:r>
              <a:rPr lang="en-US" sz="2200" dirty="0"/>
              <a:t>Continuous deployment is difficult</a:t>
            </a:r>
          </a:p>
          <a:p>
            <a:pPr marL="285750" indent="-285750">
              <a:buFont typeface="Arial" charset="0"/>
              <a:buChar char="•"/>
            </a:pPr>
            <a:r>
              <a:rPr lang="en-US" sz="2200" dirty="0"/>
              <a:t>Scaling the application can be difficult</a:t>
            </a:r>
          </a:p>
          <a:p>
            <a:pPr marL="285750" indent="-285750">
              <a:buFont typeface="Arial" charset="0"/>
              <a:buChar char="•"/>
            </a:pPr>
            <a:r>
              <a:rPr lang="en-US" sz="2200" dirty="0"/>
              <a:t>Obstacle to scaling development</a:t>
            </a:r>
          </a:p>
          <a:p>
            <a:pPr marL="285750" indent="-285750">
              <a:buFont typeface="Arial" charset="0"/>
              <a:buChar char="•"/>
            </a:pPr>
            <a:r>
              <a:rPr lang="en-US" sz="2200" dirty="0"/>
              <a:t>Requires a long-term commitment to a technology stack</a:t>
            </a:r>
          </a:p>
        </p:txBody>
      </p:sp>
    </p:spTree>
    <p:extLst>
      <p:ext uri="{BB962C8B-B14F-4D97-AF65-F5344CB8AC3E}">
        <p14:creationId xmlns:p14="http://schemas.microsoft.com/office/powerpoint/2010/main" val="34751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pic>
        <p:nvPicPr>
          <p:cNvPr id="1026" name="Picture 2" descr="https://microservices.io/i/Microservice_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20" y="838199"/>
            <a:ext cx="8410080" cy="57731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19400" y="47244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ysClr val="windowText" lastClr="000000"/>
                </a:solidFill>
              </a:rPr>
              <a:t>UI</a:t>
            </a:r>
          </a:p>
        </p:txBody>
      </p:sp>
      <p:sp>
        <p:nvSpPr>
          <p:cNvPr id="5" name="Rectangle 4"/>
          <p:cNvSpPr/>
          <p:nvPr/>
        </p:nvSpPr>
        <p:spPr>
          <a:xfrm>
            <a:off x="5257800" y="1676400"/>
            <a:ext cx="990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ysClr val="windowText" lastClr="000000"/>
                </a:solidFill>
              </a:rPr>
              <a:t>Policy Service</a:t>
            </a:r>
          </a:p>
        </p:txBody>
      </p:sp>
      <p:sp>
        <p:nvSpPr>
          <p:cNvPr id="6" name="Rectangle 5"/>
          <p:cNvSpPr/>
          <p:nvPr/>
        </p:nvSpPr>
        <p:spPr>
          <a:xfrm>
            <a:off x="5334000" y="3639205"/>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ysClr val="windowText" lastClr="000000"/>
                </a:solidFill>
              </a:rPr>
              <a:t>Claim Service</a:t>
            </a:r>
          </a:p>
        </p:txBody>
      </p:sp>
      <p:sp>
        <p:nvSpPr>
          <p:cNvPr id="7" name="Rectangle 6"/>
          <p:cNvSpPr/>
          <p:nvPr/>
        </p:nvSpPr>
        <p:spPr>
          <a:xfrm>
            <a:off x="5257800" y="5791200"/>
            <a:ext cx="990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ysClr val="windowText" lastClr="000000"/>
                </a:solidFill>
              </a:rPr>
              <a:t>Support Service</a:t>
            </a:r>
          </a:p>
        </p:txBody>
      </p:sp>
      <p:sp>
        <p:nvSpPr>
          <p:cNvPr id="8" name="Rectangle 7"/>
          <p:cNvSpPr/>
          <p:nvPr/>
        </p:nvSpPr>
        <p:spPr>
          <a:xfrm>
            <a:off x="7543800" y="14859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Policy DB</a:t>
            </a:r>
          </a:p>
        </p:txBody>
      </p:sp>
      <p:sp>
        <p:nvSpPr>
          <p:cNvPr id="9" name="Rectangle 8"/>
          <p:cNvSpPr/>
          <p:nvPr/>
        </p:nvSpPr>
        <p:spPr>
          <a:xfrm>
            <a:off x="7526311" y="3386871"/>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Claim DB</a:t>
            </a:r>
          </a:p>
        </p:txBody>
      </p:sp>
      <p:sp>
        <p:nvSpPr>
          <p:cNvPr id="10" name="Rectangle 9"/>
          <p:cNvSpPr/>
          <p:nvPr/>
        </p:nvSpPr>
        <p:spPr>
          <a:xfrm>
            <a:off x="7391400" y="5600700"/>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Customer DB</a:t>
            </a:r>
            <a:endParaRPr lang="en-US" dirty="0">
              <a:solidFill>
                <a:sysClr val="windowText" lastClr="000000"/>
              </a:solidFill>
            </a:endParaRPr>
          </a:p>
        </p:txBody>
      </p:sp>
    </p:spTree>
    <p:extLst>
      <p:ext uri="{BB962C8B-B14F-4D97-AF65-F5344CB8AC3E}">
        <p14:creationId xmlns:p14="http://schemas.microsoft.com/office/powerpoint/2010/main" val="1132181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a:t>
            </a:r>
          </a:p>
        </p:txBody>
      </p:sp>
      <p:sp>
        <p:nvSpPr>
          <p:cNvPr id="3" name="Rectangle 2"/>
          <p:cNvSpPr/>
          <p:nvPr/>
        </p:nvSpPr>
        <p:spPr>
          <a:xfrm>
            <a:off x="457200" y="914400"/>
            <a:ext cx="3276600" cy="6858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t>Pros</a:t>
            </a:r>
          </a:p>
        </p:txBody>
      </p:sp>
      <p:sp>
        <p:nvSpPr>
          <p:cNvPr id="5" name="Rectangle 4"/>
          <p:cNvSpPr/>
          <p:nvPr/>
        </p:nvSpPr>
        <p:spPr>
          <a:xfrm>
            <a:off x="5029200" y="914400"/>
            <a:ext cx="3276600" cy="6858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t>Cons</a:t>
            </a:r>
          </a:p>
        </p:txBody>
      </p:sp>
      <p:sp>
        <p:nvSpPr>
          <p:cNvPr id="6" name="Rectangle 5"/>
          <p:cNvSpPr/>
          <p:nvPr/>
        </p:nvSpPr>
        <p:spPr>
          <a:xfrm>
            <a:off x="304800" y="2036164"/>
            <a:ext cx="4267200" cy="4593236"/>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charset="0"/>
              <a:buChar char="•"/>
            </a:pPr>
            <a:r>
              <a:rPr lang="en-US" sz="2200" dirty="0"/>
              <a:t>Enables the continuous delivery and deployment of large, complex applications.</a:t>
            </a:r>
          </a:p>
          <a:p>
            <a:pPr marL="285750" indent="-285750">
              <a:buFont typeface="Arial" charset="0"/>
              <a:buChar char="•"/>
            </a:pPr>
            <a:r>
              <a:rPr lang="en-US" sz="2200" dirty="0"/>
              <a:t>Relatively small</a:t>
            </a:r>
          </a:p>
          <a:p>
            <a:pPr marL="285750" indent="-285750">
              <a:buFont typeface="Arial" charset="0"/>
              <a:buChar char="•"/>
            </a:pPr>
            <a:r>
              <a:rPr lang="en-US" sz="2200" dirty="0"/>
              <a:t>Improved fault isolation </a:t>
            </a:r>
          </a:p>
          <a:p>
            <a:pPr marL="285750" indent="-285750">
              <a:buFont typeface="Arial" charset="0"/>
              <a:buChar char="•"/>
            </a:pPr>
            <a:r>
              <a:rPr lang="en-US" sz="2200" dirty="0"/>
              <a:t>Eliminates long-term commitment to technology stack</a:t>
            </a:r>
          </a:p>
          <a:p>
            <a:pPr marL="285750" indent="-285750">
              <a:buFont typeface="Arial" charset="0"/>
              <a:buChar char="•"/>
            </a:pPr>
            <a:r>
              <a:rPr lang="en-US" sz="2200" dirty="0"/>
              <a:t>Agile teams to create a service</a:t>
            </a:r>
          </a:p>
          <a:p>
            <a:pPr marL="285750" indent="-285750">
              <a:buFont typeface="Arial" charset="0"/>
              <a:buChar char="•"/>
            </a:pPr>
            <a:r>
              <a:rPr lang="en-US" sz="2200" dirty="0"/>
              <a:t>Two-Pizza Rule</a:t>
            </a:r>
          </a:p>
          <a:p>
            <a:pPr marL="285750" indent="-285750">
              <a:buFont typeface="Arial" charset="0"/>
              <a:buChar char="•"/>
            </a:pPr>
            <a:r>
              <a:rPr lang="en-US" sz="2200" dirty="0"/>
              <a:t>Failure </a:t>
            </a:r>
            <a:r>
              <a:rPr lang="en-US" sz="2200" dirty="0" err="1"/>
              <a:t>Resitant</a:t>
            </a:r>
            <a:endParaRPr lang="en-US" sz="2200" dirty="0"/>
          </a:p>
        </p:txBody>
      </p:sp>
      <p:sp>
        <p:nvSpPr>
          <p:cNvPr id="7" name="Rectangle 6"/>
          <p:cNvSpPr/>
          <p:nvPr/>
        </p:nvSpPr>
        <p:spPr>
          <a:xfrm>
            <a:off x="4739390" y="2036164"/>
            <a:ext cx="4176010" cy="45720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charset="0"/>
              <a:buChar char="•"/>
            </a:pPr>
            <a:r>
              <a:rPr lang="en-US" sz="2200" dirty="0"/>
              <a:t>Developers must deal with the additional complexity of creating a distributed system</a:t>
            </a:r>
          </a:p>
          <a:p>
            <a:pPr marL="285750" indent="-285750">
              <a:buFont typeface="Arial" charset="0"/>
              <a:buChar char="•"/>
            </a:pPr>
            <a:r>
              <a:rPr lang="en-US" sz="2200" dirty="0"/>
              <a:t>Deployment complexity</a:t>
            </a:r>
          </a:p>
          <a:p>
            <a:pPr marL="285750" indent="-285750">
              <a:buFont typeface="Arial" charset="0"/>
              <a:buChar char="•"/>
            </a:pPr>
            <a:r>
              <a:rPr lang="en-US" sz="2200" dirty="0"/>
              <a:t>Increased memory consumption</a:t>
            </a:r>
          </a:p>
          <a:p>
            <a:pPr marL="285750" indent="-285750">
              <a:buFont typeface="Arial" charset="0"/>
              <a:buChar char="•"/>
            </a:pPr>
            <a:r>
              <a:rPr lang="en-US" sz="2200" dirty="0"/>
              <a:t>Handling transactions across </a:t>
            </a:r>
            <a:r>
              <a:rPr lang="en-US" sz="2200" dirty="0" err="1"/>
              <a:t>microservices</a:t>
            </a:r>
            <a:endParaRPr lang="en-US" sz="2200" dirty="0"/>
          </a:p>
          <a:p>
            <a:pPr marL="285750" indent="-285750">
              <a:buFont typeface="Arial" charset="0"/>
              <a:buChar char="•"/>
            </a:pPr>
            <a:r>
              <a:rPr lang="en-US" sz="2200" dirty="0"/>
              <a:t>Expensive remote calls</a:t>
            </a:r>
          </a:p>
          <a:p>
            <a:pPr marL="285750" indent="-285750">
              <a:buFont typeface="Arial" charset="0"/>
              <a:buChar char="•"/>
            </a:pPr>
            <a:r>
              <a:rPr lang="en-US" sz="2200" dirty="0"/>
              <a:t>Testing can be complicated</a:t>
            </a:r>
          </a:p>
          <a:p>
            <a:pPr marL="285750" indent="-285750">
              <a:buFont typeface="Arial" charset="0"/>
              <a:buChar char="•"/>
            </a:pPr>
            <a:r>
              <a:rPr lang="en-US" sz="2200" dirty="0"/>
              <a:t>2PC	- 2 Phase Commit</a:t>
            </a:r>
          </a:p>
          <a:p>
            <a:pPr marL="285750" indent="-285750">
              <a:buFont typeface="Arial" charset="0"/>
              <a:buChar char="•"/>
            </a:pPr>
            <a:endParaRPr lang="en-US" sz="2200" dirty="0"/>
          </a:p>
        </p:txBody>
      </p:sp>
    </p:spTree>
    <p:extLst>
      <p:ext uri="{BB962C8B-B14F-4D97-AF65-F5344CB8AC3E}">
        <p14:creationId xmlns:p14="http://schemas.microsoft.com/office/powerpoint/2010/main" val="6811004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customXml/itemProps2.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15CF3E-B7B2-4757-A9A7-BF8CDE2155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CT_Core_Java_OOP</Template>
  <TotalTime>31289</TotalTime>
  <Words>7367</Words>
  <Application>Microsoft Macintosh PowerPoint</Application>
  <PresentationFormat>On-screen Show (4:3)</PresentationFormat>
  <Paragraphs>604</Paragraphs>
  <Slides>45</Slides>
  <Notes>45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Courier New</vt:lpstr>
      <vt:lpstr>Menlo</vt:lpstr>
      <vt:lpstr>source-serif-pro</vt:lpstr>
      <vt:lpstr>Tahoma</vt:lpstr>
      <vt:lpstr>Times New Roman</vt:lpstr>
      <vt:lpstr>Wingdings</vt:lpstr>
      <vt:lpstr>CT_Core_Java_OOP</vt:lpstr>
      <vt:lpstr>Microservice – 01</vt:lpstr>
      <vt:lpstr>Make small programs from an entire application. The application still needs to behave as a single entity but having properties of smaller programs  </vt:lpstr>
      <vt:lpstr>A distinctive method of developing software systems that tries to focus on building single-function modules with well-defined interfaces and operations.  </vt:lpstr>
      <vt:lpstr>PowerPoint Presentation</vt:lpstr>
      <vt:lpstr>PowerPoint Presentation</vt:lpstr>
      <vt:lpstr>Monolithic Architecture</vt:lpstr>
      <vt:lpstr>Pros and Cons</vt:lpstr>
      <vt:lpstr>Solution</vt:lpstr>
      <vt:lpstr>Pros and Cons</vt:lpstr>
      <vt:lpstr>Issues </vt:lpstr>
      <vt:lpstr>Where to Use?</vt:lpstr>
      <vt:lpstr>Known Uses</vt:lpstr>
      <vt:lpstr>Important Spring Cloud Modules</vt:lpstr>
      <vt:lpstr>Cloud Config </vt:lpstr>
      <vt:lpstr>PowerPoint Presentation</vt:lpstr>
      <vt:lpstr>Cloud Config</vt:lpstr>
      <vt:lpstr>Config Server Application</vt:lpstr>
      <vt:lpstr>Config ClassPath SetUp -1/2</vt:lpstr>
      <vt:lpstr>Config ClassPath SetUp -2/2</vt:lpstr>
      <vt:lpstr>Config Server Client</vt:lpstr>
      <vt:lpstr>Config Server Client Properties</vt:lpstr>
      <vt:lpstr>Configure for Accounts yml</vt:lpstr>
      <vt:lpstr>Read from Accounts yml</vt:lpstr>
      <vt:lpstr>Config File SetUp</vt:lpstr>
      <vt:lpstr>Refresh Properties</vt:lpstr>
      <vt:lpstr>Config Server Application. GIT</vt:lpstr>
      <vt:lpstr>Verify Config Client</vt:lpstr>
      <vt:lpstr>Encrypt properties</vt:lpstr>
      <vt:lpstr>Configure for Broker – Local Setup</vt:lpstr>
      <vt:lpstr>WebHook Github</vt:lpstr>
      <vt:lpstr>Configure Cloud Config Client for Broker</vt:lpstr>
      <vt:lpstr>Broker Properties</vt:lpstr>
      <vt:lpstr>AWS</vt:lpstr>
      <vt:lpstr>AWS Security</vt:lpstr>
      <vt:lpstr>Deploy applications on remote</vt:lpstr>
      <vt:lpstr>Start services</vt:lpstr>
      <vt:lpstr>View services</vt:lpstr>
      <vt:lpstr>Git Webhook</vt:lpstr>
      <vt:lpstr>View the changes</vt:lpstr>
      <vt:lpstr>Microservices Setup</vt:lpstr>
      <vt:lpstr>Spring Boot Projects</vt:lpstr>
      <vt:lpstr>Projects Convert to MS</vt:lpstr>
      <vt:lpstr>Read properties from config server</vt:lpstr>
      <vt:lpstr>Liveness vs Readiness</vt:lpstr>
      <vt:lpstr>Configure for liveness and readiness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959</cp:revision>
  <dcterms:created xsi:type="dcterms:W3CDTF">2014-09-30T12:24:12Z</dcterms:created>
  <dcterms:modified xsi:type="dcterms:W3CDTF">2024-11-12T16:09:19Z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