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0"/>
  </p:notesMasterIdLst>
  <p:handoutMasterIdLst>
    <p:handoutMasterId r:id="rId51"/>
  </p:handoutMasterIdLst>
  <p:sldIdLst>
    <p:sldId id="271" r:id="rId5"/>
    <p:sldId id="281" r:id="rId6"/>
    <p:sldId id="370" r:id="rId7"/>
    <p:sldId id="372" r:id="rId8"/>
    <p:sldId id="373" r:id="rId9"/>
    <p:sldId id="374" r:id="rId10"/>
    <p:sldId id="375" r:id="rId11"/>
    <p:sldId id="384" r:id="rId12"/>
    <p:sldId id="354" r:id="rId13"/>
    <p:sldId id="344" r:id="rId14"/>
    <p:sldId id="399" r:id="rId15"/>
    <p:sldId id="400" r:id="rId16"/>
    <p:sldId id="364" r:id="rId17"/>
    <p:sldId id="365" r:id="rId18"/>
    <p:sldId id="366" r:id="rId19"/>
    <p:sldId id="341" r:id="rId20"/>
    <p:sldId id="350" r:id="rId21"/>
    <p:sldId id="349" r:id="rId22"/>
    <p:sldId id="369" r:id="rId23"/>
    <p:sldId id="353" r:id="rId24"/>
    <p:sldId id="371" r:id="rId25"/>
    <p:sldId id="351" r:id="rId26"/>
    <p:sldId id="386" r:id="rId27"/>
    <p:sldId id="385" r:id="rId28"/>
    <p:sldId id="395" r:id="rId29"/>
    <p:sldId id="388" r:id="rId30"/>
    <p:sldId id="389" r:id="rId31"/>
    <p:sldId id="390" r:id="rId32"/>
    <p:sldId id="387" r:id="rId33"/>
    <p:sldId id="394" r:id="rId34"/>
    <p:sldId id="391" r:id="rId35"/>
    <p:sldId id="392" r:id="rId36"/>
    <p:sldId id="393" r:id="rId37"/>
    <p:sldId id="396" r:id="rId38"/>
    <p:sldId id="397" r:id="rId39"/>
    <p:sldId id="398" r:id="rId40"/>
    <p:sldId id="377" r:id="rId41"/>
    <p:sldId id="378" r:id="rId42"/>
    <p:sldId id="379" r:id="rId43"/>
    <p:sldId id="380" r:id="rId44"/>
    <p:sldId id="381" r:id="rId45"/>
    <p:sldId id="382" r:id="rId46"/>
    <p:sldId id="383" r:id="rId47"/>
    <p:sldId id="322" r:id="rId48"/>
    <p:sldId id="342" r:id="rId49"/>
  </p:sldIdLst>
  <p:sldSz cx="9144000" cy="6858000" type="screen4x3"/>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70"/>
            <p14:sldId id="372"/>
            <p14:sldId id="373"/>
            <p14:sldId id="374"/>
            <p14:sldId id="375"/>
            <p14:sldId id="384"/>
            <p14:sldId id="354"/>
            <p14:sldId id="344"/>
            <p14:sldId id="399"/>
            <p14:sldId id="400"/>
            <p14:sldId id="364"/>
            <p14:sldId id="365"/>
            <p14:sldId id="366"/>
            <p14:sldId id="341"/>
            <p14:sldId id="350"/>
            <p14:sldId id="349"/>
            <p14:sldId id="369"/>
            <p14:sldId id="353"/>
            <p14:sldId id="371"/>
            <p14:sldId id="351"/>
            <p14:sldId id="386"/>
            <p14:sldId id="385"/>
            <p14:sldId id="395"/>
            <p14:sldId id="388"/>
            <p14:sldId id="389"/>
            <p14:sldId id="390"/>
            <p14:sldId id="387"/>
            <p14:sldId id="394"/>
            <p14:sldId id="391"/>
            <p14:sldId id="392"/>
            <p14:sldId id="393"/>
            <p14:sldId id="396"/>
            <p14:sldId id="397"/>
            <p14:sldId id="398"/>
            <p14:sldId id="377"/>
            <p14:sldId id="378"/>
            <p14:sldId id="379"/>
            <p14:sldId id="380"/>
            <p14:sldId id="381"/>
            <p14:sldId id="382"/>
            <p14:sldId id="383"/>
            <p14:sldId id="322"/>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autoAdjust="0"/>
    <p:restoredTop sz="88393" autoAdjust="0"/>
  </p:normalViewPr>
  <p:slideViewPr>
    <p:cSldViewPr>
      <p:cViewPr>
        <p:scale>
          <a:sx n="81" d="100"/>
          <a:sy n="81" d="100"/>
        </p:scale>
        <p:origin x="1488" y="240"/>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tags" Target="tags/tag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28/05/20</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dirty="0"/>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5/28/20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 Id="rId3" Type="http://schemas.openxmlformats.org/officeDocument/2006/relationships/hyperlink" Target="https://openpyxl.readthedocs.io/en/stable/api/openpyxl.drawing.spreadsheet_drawing.html#module-openpyxl.drawing.spreadsheet_drawing"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hyperlink" Target="https://openpyxl.readthedocs.io/en/stable/api/openpyxl.drawing.spreadsheet_drawing.html#module-openpyxl.drawing.spreadsheet_drawing"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http://www.programiz.com/python-programming/tuple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http://www.programiz.com/python-programming/tuple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738461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http://www.programiz.com/python-programming/tuple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476796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http://www.programiz.com/python-programming/tuple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http://www.programiz.com/python-programming/tuple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http://www.python-course.eu/python3_object_oriented_programming.php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180179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smtClean="0"/>
              <a:t>A particular item can be removed from set using methods like discard() and remove(). The only difference between the two is that, while using discard() if the item does not exist in the set, it remains unchanged. But remove() will raise an error in such condition. The following example will illustrate this.</a:t>
            </a:r>
          </a:p>
          <a:p>
            <a:pPr fontAlgn="base"/>
            <a:endParaRPr lang="en-US" sz="1200" dirty="0" smtClean="0"/>
          </a:p>
          <a:p>
            <a:pPr fontAlgn="base"/>
            <a:r>
              <a:rPr lang="en-US" sz="1200" dirty="0" smtClean="0"/>
              <a:t>http://www.programiz.com/python-programming/set</a:t>
            </a:r>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a:t>
            </a:r>
            <a:r>
              <a:rPr lang="en-IN" dirty="0" err="1" smtClean="0"/>
              <a:t>openpyxl.readthedocs.io</a:t>
            </a:r>
            <a:r>
              <a:rPr lang="en-IN" dirty="0" smtClean="0"/>
              <a:t>/</a:t>
            </a:r>
            <a:r>
              <a:rPr lang="en-IN" dirty="0" err="1" smtClean="0"/>
              <a:t>en</a:t>
            </a:r>
            <a:r>
              <a:rPr lang="en-IN" dirty="0" smtClean="0"/>
              <a:t>/stable/</a:t>
            </a:r>
            <a:r>
              <a:rPr lang="en-IN" dirty="0" err="1" smtClean="0"/>
              <a:t>tutorial.html</a:t>
            </a:r>
            <a:endParaRPr lang="en-IN" dirty="0" smtClean="0"/>
          </a:p>
          <a:p>
            <a:endParaRPr lang="en-IN" dirty="0" smtClean="0"/>
          </a:p>
          <a:p>
            <a:r>
              <a:rPr lang="en-IN" dirty="0" smtClean="0"/>
              <a:t>https://</a:t>
            </a:r>
            <a:r>
              <a:rPr lang="en-IN" dirty="0" err="1" smtClean="0"/>
              <a:t>medium.com</a:t>
            </a:r>
            <a:r>
              <a:rPr lang="en-IN" dirty="0" smtClean="0"/>
              <a:t>/aubergine-solutions/working-with-excel-sheets-in-python-using-openpyxl-4f9fd32de87f</a:t>
            </a:r>
          </a:p>
          <a:p>
            <a:endParaRPr lang="en-IN" dirty="0" smtClean="0"/>
          </a:p>
          <a:p>
            <a:r>
              <a:rPr lang="en-IN" dirty="0" smtClean="0"/>
              <a:t>https://</a:t>
            </a:r>
            <a:r>
              <a:rPr lang="en-IN" dirty="0" err="1" smtClean="0"/>
              <a:t>openpyxl.readthedocs.io</a:t>
            </a:r>
            <a:r>
              <a:rPr lang="en-IN" dirty="0" smtClean="0"/>
              <a:t>/</a:t>
            </a:r>
            <a:r>
              <a:rPr lang="en-IN" dirty="0" err="1" smtClean="0"/>
              <a:t>en</a:t>
            </a:r>
            <a:r>
              <a:rPr lang="en-IN" dirty="0" smtClean="0"/>
              <a:t>/stable/</a:t>
            </a:r>
            <a:r>
              <a:rPr lang="en-IN" dirty="0" err="1" smtClean="0"/>
              <a:t>worksheet_properties.html</a:t>
            </a:r>
            <a:endParaRPr lang="en-IN" dirty="0" smtClean="0"/>
          </a:p>
          <a:p>
            <a:endParaRPr lang="en-IN" dirty="0" smtClean="0"/>
          </a:p>
          <a:p>
            <a:r>
              <a:rPr lang="en-IN" dirty="0" smtClean="0"/>
              <a:t>https://</a:t>
            </a:r>
            <a:r>
              <a:rPr lang="en-IN" dirty="0" err="1" smtClean="0"/>
              <a:t>openpyxl.readthedocs.io</a:t>
            </a:r>
            <a:r>
              <a:rPr lang="en-IN" dirty="0" smtClean="0"/>
              <a:t>/</a:t>
            </a:r>
            <a:r>
              <a:rPr lang="en-IN" dirty="0" err="1" smtClean="0"/>
              <a:t>en</a:t>
            </a:r>
            <a:r>
              <a:rPr lang="en-IN" dirty="0" smtClean="0"/>
              <a:t>/stable/</a:t>
            </a:r>
            <a:r>
              <a:rPr lang="en-IN" dirty="0" err="1" smtClean="0"/>
              <a:t>editing_worksheets.html</a:t>
            </a:r>
            <a:endParaRPr lang="en-IN" dirty="0" smtClean="0"/>
          </a:p>
          <a:p>
            <a:endParaRPr lang="en-IN" dirty="0" smtClean="0"/>
          </a:p>
          <a:p>
            <a:r>
              <a:rPr lang="en-IN" dirty="0" smtClean="0"/>
              <a:t>https://</a:t>
            </a:r>
            <a:r>
              <a:rPr lang="en-IN" dirty="0" err="1" smtClean="0"/>
              <a:t>openpyxl.readthedocs.io</a:t>
            </a:r>
            <a:r>
              <a:rPr lang="en-IN" dirty="0" smtClean="0"/>
              <a:t>/</a:t>
            </a:r>
            <a:r>
              <a:rPr lang="en-IN" dirty="0" err="1" smtClean="0"/>
              <a:t>en</a:t>
            </a:r>
            <a:r>
              <a:rPr lang="en-IN" dirty="0" smtClean="0"/>
              <a:t>/stable/</a:t>
            </a:r>
            <a:r>
              <a:rPr lang="en-IN" dirty="0" err="1" smtClean="0"/>
              <a:t>usage.html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1931879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https://code.tutsplus.com/tutorials/how-to-work-with-excel-documents-using-python--cms-25698</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2069610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https://code.tutsplus.com/tutorials/how-to-work-with-excel-documents-using-python--cms-25698</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1423777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https://code.tutsplus.com/tutorials/how-to-work-with-excel-documents-using-python--cms-25698</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2047983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https://code.tutsplus.com/tutorials/how-to-work-with-excel-documents-using-python--cms-25698</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1010828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https://code.tutsplus.com/tutorials/how-to-work-with-excel-documents-using-python--cms-25698</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1417637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code.tutsplus.com</a:t>
            </a:r>
            <a:r>
              <a:rPr lang="en-US" sz="1200" b="0" i="0" kern="1200" dirty="0" smtClean="0">
                <a:solidFill>
                  <a:schemeClr val="tx1"/>
                </a:solidFill>
                <a:effectLst/>
                <a:latin typeface="+mn-lt"/>
                <a:ea typeface="+mn-ea"/>
                <a:cs typeface="+mn-cs"/>
              </a:rPr>
              <a:t>/tutorials/how-to-work-with-excel-</a:t>
            </a:r>
            <a:r>
              <a:rPr lang="en-US" sz="1200" b="0" i="0" kern="1200" dirty="0" err="1" smtClean="0">
                <a:solidFill>
                  <a:schemeClr val="tx1"/>
                </a:solidFill>
                <a:effectLst/>
                <a:latin typeface="+mn-lt"/>
                <a:ea typeface="+mn-ea"/>
                <a:cs typeface="+mn-cs"/>
              </a:rPr>
              <a:t>documentsBecause</a:t>
            </a:r>
            <a:r>
              <a:rPr lang="en-US" sz="1200" b="0" i="0" kern="1200" dirty="0" smtClean="0">
                <a:solidFill>
                  <a:schemeClr val="tx1"/>
                </a:solidFill>
                <a:effectLst/>
                <a:latin typeface="+mn-lt"/>
                <a:ea typeface="+mn-ea"/>
                <a:cs typeface="+mn-cs"/>
              </a:rPr>
              <a:t> of this feature, scrolling through cells instead of accessing them directly will create them all in memory, even if you don’t assign them a value.</a:t>
            </a:r>
          </a:p>
          <a:p>
            <a:r>
              <a:rPr lang="en-US" sz="1200" b="0" i="0" kern="1200" dirty="0" smtClean="0">
                <a:solidFill>
                  <a:schemeClr val="tx1"/>
                </a:solidFill>
                <a:effectLst/>
                <a:latin typeface="+mn-lt"/>
                <a:ea typeface="+mn-ea"/>
                <a:cs typeface="+mn-cs"/>
              </a:rPr>
              <a:t>Something like</a:t>
            </a:r>
          </a:p>
          <a:p>
            <a:r>
              <a:rPr lang="en-US" sz="1200" b="1" i="0" kern="1200" dirty="0" smtClean="0">
                <a:solidFill>
                  <a:schemeClr val="tx1"/>
                </a:solidFill>
                <a:effectLst/>
                <a:latin typeface="+mn-lt"/>
                <a:ea typeface="+mn-ea"/>
                <a:cs typeface="+mn-cs"/>
              </a:rPr>
              <a:t>&gt;&gt;&gt; for</a:t>
            </a:r>
            <a:r>
              <a:rPr lang="en-US" sz="1200" b="0" i="0" kern="1200" dirty="0" smtClean="0">
                <a:solidFill>
                  <a:schemeClr val="tx1"/>
                </a:solidFill>
                <a:effectLst/>
                <a:latin typeface="+mn-lt"/>
                <a:ea typeface="+mn-ea"/>
                <a:cs typeface="+mn-cs"/>
              </a:rPr>
              <a:t> x </a:t>
            </a:r>
            <a:r>
              <a:rPr lang="en-US" sz="1200" b="1" i="0" kern="1200" dirty="0" smtClean="0">
                <a:solidFill>
                  <a:schemeClr val="tx1"/>
                </a:solidFill>
                <a:effectLst/>
                <a:latin typeface="+mn-lt"/>
                <a:ea typeface="+mn-ea"/>
                <a:cs typeface="+mn-cs"/>
              </a:rPr>
              <a:t>in</a:t>
            </a:r>
            <a:r>
              <a:rPr lang="en-US" sz="1200" b="0" i="0" kern="1200" dirty="0" smtClean="0">
                <a:solidFill>
                  <a:schemeClr val="tx1"/>
                </a:solidFill>
                <a:effectLst/>
                <a:latin typeface="+mn-lt"/>
                <a:ea typeface="+mn-ea"/>
                <a:cs typeface="+mn-cs"/>
              </a:rPr>
              <a:t> range(1,101): </a:t>
            </a:r>
            <a:r>
              <a:rPr lang="en-US" sz="1200" b="1" i="0" kern="1200" dirty="0" smtClean="0">
                <a:solidFill>
                  <a:schemeClr val="tx1"/>
                </a:solidFill>
                <a:effectLst/>
                <a:latin typeface="+mn-lt"/>
                <a:ea typeface="+mn-ea"/>
                <a:cs typeface="+mn-cs"/>
              </a:rPr>
              <a:t>... for</a:t>
            </a:r>
            <a:r>
              <a:rPr lang="en-US" sz="1200" b="0" i="0" kern="1200" dirty="0" smtClean="0">
                <a:solidFill>
                  <a:schemeClr val="tx1"/>
                </a:solidFill>
                <a:effectLst/>
                <a:latin typeface="+mn-lt"/>
                <a:ea typeface="+mn-ea"/>
                <a:cs typeface="+mn-cs"/>
              </a:rPr>
              <a:t> y </a:t>
            </a:r>
            <a:r>
              <a:rPr lang="en-US" sz="1200" b="1" i="0" kern="1200" dirty="0" smtClean="0">
                <a:solidFill>
                  <a:schemeClr val="tx1"/>
                </a:solidFill>
                <a:effectLst/>
                <a:latin typeface="+mn-lt"/>
                <a:ea typeface="+mn-ea"/>
                <a:cs typeface="+mn-cs"/>
              </a:rPr>
              <a:t>in</a:t>
            </a:r>
            <a:r>
              <a:rPr lang="en-US" sz="1200" b="0" i="0" kern="1200" dirty="0" smtClean="0">
                <a:solidFill>
                  <a:schemeClr val="tx1"/>
                </a:solidFill>
                <a:effectLst/>
                <a:latin typeface="+mn-lt"/>
                <a:ea typeface="+mn-ea"/>
                <a:cs typeface="+mn-cs"/>
              </a:rPr>
              <a:t> range(1,101): </a:t>
            </a:r>
            <a:r>
              <a:rPr lang="en-US" sz="1200" b="1"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ws.cell</a:t>
            </a:r>
            <a:r>
              <a:rPr lang="en-US" sz="1200" b="0" i="0" kern="1200" dirty="0" smtClean="0">
                <a:solidFill>
                  <a:schemeClr val="tx1"/>
                </a:solidFill>
                <a:effectLst/>
                <a:latin typeface="+mn-lt"/>
                <a:ea typeface="+mn-ea"/>
                <a:cs typeface="+mn-cs"/>
              </a:rPr>
              <a:t>(row=x, column=y) </a:t>
            </a:r>
          </a:p>
          <a:p>
            <a:r>
              <a:rPr lang="en-US" sz="1200" b="0" i="0" kern="1200" dirty="0" smtClean="0">
                <a:solidFill>
                  <a:schemeClr val="tx1"/>
                </a:solidFill>
                <a:effectLst/>
                <a:latin typeface="+mn-lt"/>
                <a:ea typeface="+mn-ea"/>
                <a:cs typeface="+mn-cs"/>
              </a:rPr>
              <a:t>will create 100x100 cells in memory, for nothing.</a:t>
            </a:r>
          </a:p>
          <a:p>
            <a:r>
              <a:rPr lang="en-US" sz="1200" b="0" i="0" kern="1200" dirty="0" smtClean="0">
                <a:solidFill>
                  <a:schemeClr val="tx1"/>
                </a:solidFill>
                <a:effectLst/>
                <a:latin typeface="+mn-lt"/>
                <a:ea typeface="+mn-ea"/>
                <a:cs typeface="+mn-cs"/>
              </a:rPr>
              <a:t>-using-python--cms-25698</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294780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https://code.tutsplus.com/tutorials/how-to-work-with-excel-documents-using-python--cms-25698</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237123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https://code.tutsplus.com/tutorials/how-to-work-with-excel-documents-using-python--cms-25698</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99343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https://code.tutsplus.com/tutorials/how-to-work-with-excel-documents-using-python--cms-25698</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319917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https://code.tutsplus.com/tutorials/how-to-work-with-excel-documents-using-python--cms-25698</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33</a:t>
            </a:fld>
            <a:endParaRPr lang="en-US" dirty="0"/>
          </a:p>
        </p:txBody>
      </p:sp>
    </p:spTree>
    <p:extLst>
      <p:ext uri="{BB962C8B-B14F-4D97-AF65-F5344CB8AC3E}">
        <p14:creationId xmlns:p14="http://schemas.microsoft.com/office/powerpoint/2010/main" val="510102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https://code.tutsplus.com/tutorials/how-to-work-with-excel-documents-using-python--cms-25698</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34</a:t>
            </a:fld>
            <a:endParaRPr lang="en-US" dirty="0"/>
          </a:p>
        </p:txBody>
      </p:sp>
    </p:spTree>
    <p:extLst>
      <p:ext uri="{BB962C8B-B14F-4D97-AF65-F5344CB8AC3E}">
        <p14:creationId xmlns:p14="http://schemas.microsoft.com/office/powerpoint/2010/main" val="1899410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smtClean="0">
                <a:solidFill>
                  <a:schemeClr val="tx1"/>
                </a:solidFill>
                <a:effectLst/>
                <a:latin typeface="+mn-lt"/>
                <a:ea typeface="+mn-ea"/>
                <a:cs typeface="+mn-cs"/>
              </a:rPr>
              <a:t>://openpyxl.readthedocs.io/en/stable/charts/intro</a:t>
            </a:r>
          </a:p>
          <a:p>
            <a:r>
              <a:rPr lang="en-US" sz="1200" b="0" i="0" kern="1200" smtClean="0">
                <a:solidFill>
                  <a:schemeClr val="tx1"/>
                </a:solidFill>
                <a:effectLst/>
                <a:latin typeface="+mn-lt"/>
                <a:ea typeface="+mn-ea"/>
                <a:cs typeface="+mn-cs"/>
              </a:rPr>
              <a:t>By default the top-left corner of a chart is anchored to cell E15 and the size is 15 x 7.5 cm (approximately 5 columns by 14 rows). This can be changed by setting the </a:t>
            </a:r>
            <a:r>
              <a:rPr lang="en-US" sz="1200" b="0" i="1" kern="1200" smtClean="0">
                <a:solidFill>
                  <a:schemeClr val="tx1"/>
                </a:solidFill>
                <a:effectLst/>
                <a:latin typeface="+mn-lt"/>
                <a:ea typeface="+mn-ea"/>
                <a:cs typeface="+mn-cs"/>
              </a:rPr>
              <a:t>anchor</a:t>
            </a:r>
            <a:r>
              <a:rPr lang="en-US" sz="1200" b="0" i="0" kern="1200" smtClean="0">
                <a:solidFill>
                  <a:schemeClr val="tx1"/>
                </a:solidFill>
                <a:effectLst/>
                <a:latin typeface="+mn-lt"/>
                <a:ea typeface="+mn-ea"/>
                <a:cs typeface="+mn-cs"/>
              </a:rPr>
              <a:t>, </a:t>
            </a:r>
            <a:r>
              <a:rPr lang="en-US" sz="1200" b="0" i="1" kern="1200" smtClean="0">
                <a:solidFill>
                  <a:schemeClr val="tx1"/>
                </a:solidFill>
                <a:effectLst/>
                <a:latin typeface="+mn-lt"/>
                <a:ea typeface="+mn-ea"/>
                <a:cs typeface="+mn-cs"/>
              </a:rPr>
              <a:t>width</a:t>
            </a:r>
            <a:r>
              <a:rPr lang="en-US" sz="1200" b="0" i="0" kern="1200" smtClean="0">
                <a:solidFill>
                  <a:schemeClr val="tx1"/>
                </a:solidFill>
                <a:effectLst/>
                <a:latin typeface="+mn-lt"/>
                <a:ea typeface="+mn-ea"/>
                <a:cs typeface="+mn-cs"/>
              </a:rPr>
              <a:t> and </a:t>
            </a:r>
            <a:r>
              <a:rPr lang="en-US" sz="1200" b="0" i="1" kern="1200" smtClean="0">
                <a:solidFill>
                  <a:schemeClr val="tx1"/>
                </a:solidFill>
                <a:effectLst/>
                <a:latin typeface="+mn-lt"/>
                <a:ea typeface="+mn-ea"/>
                <a:cs typeface="+mn-cs"/>
              </a:rPr>
              <a:t>height</a:t>
            </a:r>
            <a:r>
              <a:rPr lang="en-US" sz="1200" b="0" i="0" kern="1200" smtClean="0">
                <a:solidFill>
                  <a:schemeClr val="tx1"/>
                </a:solidFill>
                <a:effectLst/>
                <a:latin typeface="+mn-lt"/>
                <a:ea typeface="+mn-ea"/>
                <a:cs typeface="+mn-cs"/>
              </a:rPr>
              <a:t>properties of the chart. The actual size will depend on operating system and device. Other anchors are possible see </a:t>
            </a:r>
            <a:r>
              <a:rPr lang="en-US" sz="1200" b="0" i="0" u="none" strike="noStrike" kern="1200" smtClean="0">
                <a:solidFill>
                  <a:schemeClr val="tx1"/>
                </a:solidFill>
                <a:effectLst/>
                <a:latin typeface="+mn-lt"/>
                <a:ea typeface="+mn-ea"/>
                <a:cs typeface="+mn-cs"/>
                <a:hlinkClick r:id="rId3" tooltip="openpyxl.drawing.spreadsheet_drawing"/>
              </a:rPr>
              <a:t>openpyxl.drawing.spreadsheet_drawing</a:t>
            </a:r>
            <a:r>
              <a:rPr lang="en-US" sz="1200" b="0" i="0" kern="1200" smtClean="0">
                <a:solidFill>
                  <a:schemeClr val="tx1"/>
                </a:solidFill>
                <a:effectLst/>
                <a:latin typeface="+mn-lt"/>
                <a:ea typeface="+mn-ea"/>
                <a:cs typeface="+mn-cs"/>
              </a:rPr>
              <a:t> for further information.duction.html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35</a:t>
            </a:fld>
            <a:endParaRPr lang="en-US" dirty="0"/>
          </a:p>
        </p:txBody>
      </p:sp>
    </p:spTree>
    <p:extLst>
      <p:ext uri="{BB962C8B-B14F-4D97-AF65-F5344CB8AC3E}">
        <p14:creationId xmlns:p14="http://schemas.microsoft.com/office/powerpoint/2010/main" val="426625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smtClean="0">
                <a:solidFill>
                  <a:schemeClr val="tx1"/>
                </a:solidFill>
                <a:effectLst/>
                <a:latin typeface="+mn-lt"/>
                <a:ea typeface="+mn-ea"/>
                <a:cs typeface="+mn-cs"/>
              </a:rPr>
              <a:t>://openpyxl.readthedocs.io/en/stable/charts/intro</a:t>
            </a:r>
          </a:p>
          <a:p>
            <a:r>
              <a:rPr lang="en-US" sz="1200" b="0" i="0" kern="1200" smtClean="0">
                <a:solidFill>
                  <a:schemeClr val="tx1"/>
                </a:solidFill>
                <a:effectLst/>
                <a:latin typeface="+mn-lt"/>
                <a:ea typeface="+mn-ea"/>
                <a:cs typeface="+mn-cs"/>
              </a:rPr>
              <a:t>By default the top-left corner of a chart is anchored to cell E15 and the size is 15 x 7.5 cm (approximately 5 columns by 14 rows). This can be changed by setting the </a:t>
            </a:r>
            <a:r>
              <a:rPr lang="en-US" sz="1200" b="0" i="1" kern="1200" smtClean="0">
                <a:solidFill>
                  <a:schemeClr val="tx1"/>
                </a:solidFill>
                <a:effectLst/>
                <a:latin typeface="+mn-lt"/>
                <a:ea typeface="+mn-ea"/>
                <a:cs typeface="+mn-cs"/>
              </a:rPr>
              <a:t>anchor</a:t>
            </a:r>
            <a:r>
              <a:rPr lang="en-US" sz="1200" b="0" i="0" kern="1200" smtClean="0">
                <a:solidFill>
                  <a:schemeClr val="tx1"/>
                </a:solidFill>
                <a:effectLst/>
                <a:latin typeface="+mn-lt"/>
                <a:ea typeface="+mn-ea"/>
                <a:cs typeface="+mn-cs"/>
              </a:rPr>
              <a:t>, </a:t>
            </a:r>
            <a:r>
              <a:rPr lang="en-US" sz="1200" b="0" i="1" kern="1200" smtClean="0">
                <a:solidFill>
                  <a:schemeClr val="tx1"/>
                </a:solidFill>
                <a:effectLst/>
                <a:latin typeface="+mn-lt"/>
                <a:ea typeface="+mn-ea"/>
                <a:cs typeface="+mn-cs"/>
              </a:rPr>
              <a:t>width</a:t>
            </a:r>
            <a:r>
              <a:rPr lang="en-US" sz="1200" b="0" i="0" kern="1200" smtClean="0">
                <a:solidFill>
                  <a:schemeClr val="tx1"/>
                </a:solidFill>
                <a:effectLst/>
                <a:latin typeface="+mn-lt"/>
                <a:ea typeface="+mn-ea"/>
                <a:cs typeface="+mn-cs"/>
              </a:rPr>
              <a:t> and </a:t>
            </a:r>
            <a:r>
              <a:rPr lang="en-US" sz="1200" b="0" i="1" kern="1200" smtClean="0">
                <a:solidFill>
                  <a:schemeClr val="tx1"/>
                </a:solidFill>
                <a:effectLst/>
                <a:latin typeface="+mn-lt"/>
                <a:ea typeface="+mn-ea"/>
                <a:cs typeface="+mn-cs"/>
              </a:rPr>
              <a:t>height</a:t>
            </a:r>
            <a:r>
              <a:rPr lang="en-US" sz="1200" b="0" i="0" kern="1200" smtClean="0">
                <a:solidFill>
                  <a:schemeClr val="tx1"/>
                </a:solidFill>
                <a:effectLst/>
                <a:latin typeface="+mn-lt"/>
                <a:ea typeface="+mn-ea"/>
                <a:cs typeface="+mn-cs"/>
              </a:rPr>
              <a:t>properties of the chart. The actual size will depend on operating system and device. Other anchors are possible see </a:t>
            </a:r>
            <a:r>
              <a:rPr lang="en-US" sz="1200" b="0" i="0" u="none" strike="noStrike" kern="1200" smtClean="0">
                <a:solidFill>
                  <a:schemeClr val="tx1"/>
                </a:solidFill>
                <a:effectLst/>
                <a:latin typeface="+mn-lt"/>
                <a:ea typeface="+mn-ea"/>
                <a:cs typeface="+mn-cs"/>
                <a:hlinkClick r:id="rId3" tooltip="openpyxl.drawing.spreadsheet_drawing"/>
              </a:rPr>
              <a:t>openpyxl.drawing.spreadsheet_drawing</a:t>
            </a:r>
            <a:r>
              <a:rPr lang="en-US" sz="1200" b="0" i="0" kern="1200" smtClean="0">
                <a:solidFill>
                  <a:schemeClr val="tx1"/>
                </a:solidFill>
                <a:effectLst/>
                <a:latin typeface="+mn-lt"/>
                <a:ea typeface="+mn-ea"/>
                <a:cs typeface="+mn-cs"/>
              </a:rPr>
              <a:t> for further information.duction.html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36</a:t>
            </a:fld>
            <a:endParaRPr lang="en-US" dirty="0"/>
          </a:p>
        </p:txBody>
      </p:sp>
    </p:spTree>
    <p:extLst>
      <p:ext uri="{BB962C8B-B14F-4D97-AF65-F5344CB8AC3E}">
        <p14:creationId xmlns:p14="http://schemas.microsoft.com/office/powerpoint/2010/main" val="123843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www.dataquest.io</a:t>
            </a:r>
            <a:r>
              <a:rPr lang="en-US" sz="1200" b="0" i="0" kern="1200" smtClean="0">
                <a:solidFill>
                  <a:schemeClr val="tx1"/>
                </a:solidFill>
                <a:effectLst/>
                <a:latin typeface="+mn-lt"/>
                <a:ea typeface="+mn-ea"/>
                <a:cs typeface="+mn-cs"/>
              </a:rPr>
              <a:t>/blog/regular-expressions-data-scientists/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39</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Since the version 3.x, Python has made a clear distinction between str (text) and bytes (8-bits). Unlike other languages, the character 'a' does not imply the number 97 until it is encoded using ASCII(or other equivalent encodings). Hence, when working with files in text mode, it is recommended to specify the encoding type. Files are stored in bytes in the disk, we need to decode them into strwhen we read into Python. Similarly, encoding is performed while writing texts to the file.</a:t>
            </a:r>
          </a:p>
          <a:p>
            <a:pPr fontAlgn="base"/>
            <a:r>
              <a:rPr lang="en-US" sz="1200" b="0" i="0" kern="1200" dirty="0" smtClean="0">
                <a:solidFill>
                  <a:schemeClr val="tx1"/>
                </a:solidFill>
                <a:effectLst/>
                <a:latin typeface="+mn-lt"/>
                <a:ea typeface="+mn-ea"/>
                <a:cs typeface="+mn-cs"/>
              </a:rPr>
              <a:t>The default encoding is platform dependent. In windows, it is 'cp1252' but 'utf-8' in Linux. Hence, we must not rely on the default encoding otherwise, our code will behave differently in different platforms. Thus, this is the preferred way to open a file for reading in text mode.</a:t>
            </a:r>
          </a:p>
          <a:p>
            <a:r>
              <a:rPr lang="en-US" sz="1200" kern="1200" dirty="0" smtClean="0">
                <a:solidFill>
                  <a:schemeClr val="tx1"/>
                </a:solidFill>
                <a:effectLst/>
                <a:latin typeface="+mn-lt"/>
                <a:ea typeface="+mn-ea"/>
                <a:cs typeface="+mn-cs"/>
              </a:rPr>
              <a:t>f = open("test.txt",mode = 'r',encoding = 'utf-8')</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40</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41</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43</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https://www.pythonforbeginners.com/files/reading-and-writing-files-in-python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856530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2891208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029200"/>
            <a:ext cx="2667000" cy="914400"/>
          </a:xfrm>
        </p:spPr>
        <p:txBody>
          <a:bodyPr>
            <a:normAutofit fontScale="90000"/>
          </a:bodyPr>
          <a:lstStyle/>
          <a:p>
            <a:pPr algn="ctr"/>
            <a:r>
              <a:rPr lang="en-US" b="1" dirty="0" smtClean="0"/>
              <a:t>Python 3.4	</a:t>
            </a:r>
            <a:endParaRPr lang="en-IN" b="1" dirty="0"/>
          </a:p>
        </p:txBody>
      </p:sp>
      <p:pic>
        <p:nvPicPr>
          <p:cNvPr id="1026" name="Picture 2" descr="D:\python\ppt\python-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2514600"/>
            <a:ext cx="3971925" cy="1152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83616" y="4778514"/>
            <a:ext cx="3026984" cy="707886"/>
          </a:xfrm>
          <a:prstGeom prst="rect">
            <a:avLst/>
          </a:prstGeom>
        </p:spPr>
        <p:txBody>
          <a:bodyPr vert="horz" lIns="91440" tIns="45720" rIns="91440" bIns="45720" rtlCol="0" anchor="ctr">
            <a:normAutofit fontScale="97500"/>
          </a:bodyPr>
          <a:lstStyle>
            <a:lvl1pPr algn="ctr">
              <a:spcBef>
                <a:spcPct val="0"/>
              </a:spcBef>
              <a:buNone/>
              <a:defRPr sz="4000" b="1">
                <a:solidFill>
                  <a:schemeClr val="tx1">
                    <a:lumMod val="75000"/>
                    <a:lumOff val="25000"/>
                  </a:schemeClr>
                </a:solidFill>
                <a:latin typeface="+mj-lt"/>
                <a:ea typeface="+mj-ea"/>
                <a:cs typeface="+mj-cs"/>
              </a:defRPr>
            </a:lvl1pPr>
          </a:lstStyle>
          <a:p>
            <a:r>
              <a:rPr lang="en-US" dirty="0"/>
              <a:t>Shalini Mittal</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r>
              <a:rPr lang="en-US" sz="1800" dirty="0" smtClean="0"/>
              <a:t>An </a:t>
            </a:r>
            <a:r>
              <a:rPr lang="en-US" sz="1800" dirty="0"/>
              <a:t>error that happens during the execution of a program</a:t>
            </a:r>
            <a:r>
              <a:rPr lang="en-US" sz="1800" dirty="0" smtClean="0"/>
              <a:t>.</a:t>
            </a:r>
            <a:endParaRPr lang="en-US" sz="1800" dirty="0"/>
          </a:p>
          <a:p>
            <a:r>
              <a:rPr lang="en-US" sz="1800" dirty="0"/>
              <a:t>Error handling is generally resolved by saving the state of execution at the moment the error occurred and interrupting the normal flow of the program to execute a special function or piece of code, which is known as the exception handler</a:t>
            </a:r>
            <a:r>
              <a:rPr lang="en-US" sz="1800" dirty="0" smtClean="0"/>
              <a:t>.</a:t>
            </a:r>
          </a:p>
          <a:p>
            <a:r>
              <a:rPr lang="en-US" sz="1800" dirty="0" smtClean="0"/>
              <a:t>Depending </a:t>
            </a:r>
            <a:r>
              <a:rPr lang="en-US" sz="1800" dirty="0"/>
              <a:t>on the kind of error ("division by zero", "file open error" and so on) which had occurred, the error handler can "fix" the problem and the programm can be continued afterwards with the previously saved data</a:t>
            </a:r>
            <a:r>
              <a:rPr lang="en-US" sz="1800" dirty="0" smtClean="0"/>
              <a:t>.</a:t>
            </a:r>
          </a:p>
          <a:p>
            <a:r>
              <a:rPr lang="en-US" sz="1800" dirty="0"/>
              <a:t>Even if a statement or expression is syntactically correct, it may cause an error when an attempt is made to execute it. </a:t>
            </a:r>
            <a:endParaRPr lang="en-US" sz="1800" dirty="0" smtClean="0"/>
          </a:p>
          <a:p>
            <a:r>
              <a:rPr lang="en-US" sz="1800" dirty="0" smtClean="0"/>
              <a:t>Errors </a:t>
            </a:r>
            <a:r>
              <a:rPr lang="en-US" sz="1800" dirty="0"/>
              <a:t>detected during execution are called </a:t>
            </a:r>
            <a:r>
              <a:rPr lang="en-US" sz="1800" i="1" dirty="0"/>
              <a:t>exceptions</a:t>
            </a:r>
            <a:r>
              <a:rPr lang="en-US" sz="1800" dirty="0"/>
              <a:t> and are not unconditionally fatal: you will soon learn how to handle them in Python programs. </a:t>
            </a:r>
            <a:endParaRPr lang="en-US" sz="1800" dirty="0" smtClean="0"/>
          </a:p>
          <a:p>
            <a:r>
              <a:rPr lang="en-US" sz="1800" dirty="0" smtClean="0"/>
              <a:t>Most </a:t>
            </a:r>
            <a:r>
              <a:rPr lang="en-US" sz="1800" dirty="0"/>
              <a:t>exceptions are not handled by programs, however, and result in error messages as shown </a:t>
            </a:r>
            <a:r>
              <a:rPr lang="en-US" sz="1800" dirty="0" smtClean="0"/>
              <a:t>here</a:t>
            </a:r>
          </a:p>
          <a:p>
            <a:pPr marL="0" indent="0">
              <a:buNone/>
            </a:pPr>
            <a:r>
              <a:rPr lang="en-US" sz="1800" dirty="0" smtClean="0"/>
              <a:t>		10 </a:t>
            </a:r>
            <a:r>
              <a:rPr lang="en-US" sz="1800" dirty="0"/>
              <a:t>* (1/0) </a:t>
            </a:r>
            <a:r>
              <a:rPr lang="en-US" sz="1800" dirty="0" smtClean="0"/>
              <a:t>	ZeroDivisionError</a:t>
            </a:r>
            <a:r>
              <a:rPr lang="en-US" sz="1800" dirty="0"/>
              <a:t>: division by zero </a:t>
            </a:r>
            <a:endParaRPr lang="en-US" sz="1800" b="1" dirty="0"/>
          </a:p>
          <a:p>
            <a:pPr marL="0" indent="0">
              <a:buNone/>
            </a:pPr>
            <a:r>
              <a:rPr lang="en-US" sz="1800" b="1" dirty="0" smtClean="0"/>
              <a:t>		</a:t>
            </a:r>
            <a:r>
              <a:rPr lang="en-US" sz="1800" dirty="0" smtClean="0"/>
              <a:t>4 </a:t>
            </a:r>
            <a:r>
              <a:rPr lang="en-US" sz="1800" dirty="0"/>
              <a:t>+ spam*3 </a:t>
            </a:r>
            <a:r>
              <a:rPr lang="en-US" sz="1800" dirty="0" smtClean="0"/>
              <a:t>	NameError</a:t>
            </a:r>
            <a:r>
              <a:rPr lang="en-US" sz="1800" dirty="0"/>
              <a:t>: name 'spam' is not defined </a:t>
            </a:r>
            <a:endParaRPr lang="en-US" sz="1800" dirty="0" smtClean="0"/>
          </a:p>
          <a:p>
            <a:pPr marL="0" indent="0">
              <a:buNone/>
            </a:pPr>
            <a:r>
              <a:rPr lang="en-US" sz="1800" b="1" dirty="0"/>
              <a:t>	</a:t>
            </a:r>
            <a:r>
              <a:rPr lang="en-US" sz="1800" b="1" dirty="0" smtClean="0"/>
              <a:t>	</a:t>
            </a:r>
            <a:r>
              <a:rPr lang="en-US" sz="1800" dirty="0" smtClean="0"/>
              <a:t>'2</a:t>
            </a:r>
            <a:r>
              <a:rPr lang="en-US" sz="1800" dirty="0"/>
              <a:t>' + 2 </a:t>
            </a:r>
            <a:r>
              <a:rPr lang="en-US" sz="1800" dirty="0" smtClean="0"/>
              <a:t>		TypeError</a:t>
            </a:r>
            <a:r>
              <a:rPr lang="en-US" sz="1800" dirty="0"/>
              <a:t>: Can't convert 'int' object to str </a:t>
            </a:r>
            <a:r>
              <a:rPr lang="en-US" sz="1800" dirty="0" smtClean="0"/>
              <a:t>					implicitly</a:t>
            </a:r>
            <a:endParaRPr lang="en-US" sz="1800" dirty="0"/>
          </a:p>
        </p:txBody>
      </p:sp>
    </p:spTree>
    <p:extLst>
      <p:ext uri="{BB962C8B-B14F-4D97-AF65-F5344CB8AC3E}">
        <p14:creationId xmlns:p14="http://schemas.microsoft.com/office/powerpoint/2010/main" val="3689595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 Use Case</a:t>
            </a:r>
            <a:endParaRPr lang="en-IN" dirty="0"/>
          </a:p>
        </p:txBody>
      </p:sp>
      <p:sp>
        <p:nvSpPr>
          <p:cNvPr id="4" name="Rectangle 3"/>
          <p:cNvSpPr/>
          <p:nvPr/>
        </p:nvSpPr>
        <p:spPr>
          <a:xfrm>
            <a:off x="533400" y="4495800"/>
            <a:ext cx="5943600" cy="1754326"/>
          </a:xfrm>
          <a:prstGeom prst="rect">
            <a:avLst/>
          </a:prstGeom>
          <a:ln>
            <a:solidFill>
              <a:schemeClr val="accent1"/>
            </a:solidFill>
          </a:ln>
        </p:spPr>
        <p:txBody>
          <a:bodyPr wrap="square">
            <a:spAutoFit/>
          </a:bodyPr>
          <a:lstStyle/>
          <a:p>
            <a:r>
              <a:rPr lang="en-US" b="1" dirty="0">
                <a:latin typeface="CourierNewPS" charset="0"/>
              </a:rPr>
              <a:t>data = open('</a:t>
            </a:r>
            <a:r>
              <a:rPr lang="en-US" b="1" dirty="0" err="1">
                <a:latin typeface="CourierNewPS" charset="0"/>
              </a:rPr>
              <a:t>sketch.txt</a:t>
            </a:r>
            <a:r>
              <a:rPr lang="en-US" b="1" dirty="0" smtClean="0">
                <a:latin typeface="CourierNewPS" charset="0"/>
              </a:rPr>
              <a:t>')</a:t>
            </a:r>
          </a:p>
          <a:p>
            <a:r>
              <a:rPr lang="en-US" b="1" dirty="0" smtClean="0">
                <a:latin typeface="CourierNewPS" charset="0"/>
              </a:rPr>
              <a:t>for </a:t>
            </a:r>
            <a:r>
              <a:rPr lang="en-US" b="1" dirty="0" err="1">
                <a:latin typeface="CourierNewPS" charset="0"/>
              </a:rPr>
              <a:t>each_line</a:t>
            </a:r>
            <a:r>
              <a:rPr lang="en-US" b="1" dirty="0">
                <a:latin typeface="CourierNewPS" charset="0"/>
              </a:rPr>
              <a:t> in data: </a:t>
            </a:r>
            <a:endParaRPr lang="en-US" dirty="0"/>
          </a:p>
          <a:p>
            <a:r>
              <a:rPr lang="en-US" b="1" dirty="0" smtClean="0">
                <a:latin typeface="CourierNewPS" charset="0"/>
              </a:rPr>
              <a:t>	(</a:t>
            </a:r>
            <a:r>
              <a:rPr lang="en-US" b="1" dirty="0">
                <a:latin typeface="CourierNewPS" charset="0"/>
              </a:rPr>
              <a:t>role, </a:t>
            </a:r>
            <a:r>
              <a:rPr lang="en-US" b="1" dirty="0" err="1">
                <a:latin typeface="CourierNewPS" charset="0"/>
              </a:rPr>
              <a:t>line_spoken</a:t>
            </a:r>
            <a:r>
              <a:rPr lang="en-US" b="1" dirty="0">
                <a:latin typeface="CourierNewPS" charset="0"/>
              </a:rPr>
              <a:t>) = </a:t>
            </a:r>
            <a:r>
              <a:rPr lang="en-US" b="1" dirty="0" err="1">
                <a:latin typeface="CourierNewPS" charset="0"/>
              </a:rPr>
              <a:t>each_line.split</a:t>
            </a:r>
            <a:r>
              <a:rPr lang="en-US" b="1" dirty="0">
                <a:latin typeface="CourierNewPS" charset="0"/>
              </a:rPr>
              <a:t>(':') </a:t>
            </a:r>
            <a:r>
              <a:rPr lang="en-US" b="1" dirty="0" smtClean="0">
                <a:latin typeface="CourierNewPS" charset="0"/>
              </a:rPr>
              <a:t>	print(role</a:t>
            </a:r>
            <a:r>
              <a:rPr lang="en-US" b="1" dirty="0">
                <a:latin typeface="CourierNewPS" charset="0"/>
              </a:rPr>
              <a:t>, end='')</a:t>
            </a:r>
            <a:br>
              <a:rPr lang="en-US" b="1" dirty="0">
                <a:latin typeface="CourierNewPS" charset="0"/>
              </a:rPr>
            </a:br>
            <a:r>
              <a:rPr lang="en-US" b="1" dirty="0" smtClean="0">
                <a:latin typeface="CourierNewPS" charset="0"/>
              </a:rPr>
              <a:t>	print</a:t>
            </a:r>
            <a:r>
              <a:rPr lang="en-US" b="1" dirty="0">
                <a:latin typeface="CourierNewPS" charset="0"/>
              </a:rPr>
              <a:t>(' said: ', end='') </a:t>
            </a:r>
            <a:r>
              <a:rPr lang="en-US" b="1" dirty="0" smtClean="0">
                <a:latin typeface="CourierNewPS" charset="0"/>
              </a:rPr>
              <a:t/>
            </a:r>
            <a:br>
              <a:rPr lang="en-US" b="1" dirty="0" smtClean="0">
                <a:latin typeface="CourierNewPS" charset="0"/>
              </a:rPr>
            </a:br>
            <a:r>
              <a:rPr lang="en-US" b="1" dirty="0" smtClean="0">
                <a:latin typeface="CourierNewPS" charset="0"/>
              </a:rPr>
              <a:t>	print(</a:t>
            </a:r>
            <a:r>
              <a:rPr lang="en-US" b="1" dirty="0" err="1" smtClean="0">
                <a:latin typeface="CourierNewPS" charset="0"/>
              </a:rPr>
              <a:t>line_spoken</a:t>
            </a:r>
            <a:r>
              <a:rPr lang="en-US" b="1" dirty="0">
                <a:latin typeface="CourierNewPS" charset="0"/>
              </a:rPr>
              <a:t>, end='') </a:t>
            </a:r>
            <a:endParaRPr lang="en-US" dirty="0"/>
          </a:p>
        </p:txBody>
      </p:sp>
      <p:sp>
        <p:nvSpPr>
          <p:cNvPr id="5" name="TextBox 4"/>
          <p:cNvSpPr txBox="1"/>
          <p:nvPr/>
        </p:nvSpPr>
        <p:spPr>
          <a:xfrm>
            <a:off x="5496726" y="1780531"/>
            <a:ext cx="3012107" cy="646331"/>
          </a:xfrm>
          <a:prstGeom prst="rect">
            <a:avLst/>
          </a:prstGeom>
          <a:noFill/>
          <a:ln>
            <a:solidFill>
              <a:schemeClr val="accent1"/>
            </a:solidFill>
          </a:ln>
        </p:spPr>
        <p:txBody>
          <a:bodyPr wrap="none" rtlCol="0">
            <a:spAutoFit/>
          </a:bodyPr>
          <a:lstStyle/>
          <a:p>
            <a:r>
              <a:rPr lang="en-US" dirty="0" smtClean="0"/>
              <a:t>This code gives error as </a:t>
            </a:r>
          </a:p>
          <a:p>
            <a:r>
              <a:rPr lang="en-US" dirty="0" smtClean="0"/>
              <a:t>All lines cannot be split using :</a:t>
            </a:r>
            <a:endParaRPr lang="en-US" dirty="0"/>
          </a:p>
        </p:txBody>
      </p:sp>
      <p:sp>
        <p:nvSpPr>
          <p:cNvPr id="7" name="Rectangle 6"/>
          <p:cNvSpPr/>
          <p:nvPr/>
        </p:nvSpPr>
        <p:spPr>
          <a:xfrm>
            <a:off x="533400" y="728400"/>
            <a:ext cx="4800600" cy="3693319"/>
          </a:xfrm>
          <a:prstGeom prst="rect">
            <a:avLst/>
          </a:prstGeom>
          <a:ln>
            <a:solidFill>
              <a:schemeClr val="accent1"/>
            </a:solidFill>
          </a:ln>
        </p:spPr>
        <p:txBody>
          <a:bodyPr wrap="square">
            <a:spAutoFit/>
          </a:bodyPr>
          <a:lstStyle/>
          <a:p>
            <a:r>
              <a:rPr lang="en-US" b="1" dirty="0">
                <a:solidFill>
                  <a:srgbClr val="0019E5"/>
                </a:solidFill>
                <a:latin typeface="CourierNewPS" charset="0"/>
              </a:rPr>
              <a:t>Man: Is this the right room for an argument? </a:t>
            </a:r>
            <a:endParaRPr lang="en-US" b="1" dirty="0" smtClean="0">
              <a:solidFill>
                <a:srgbClr val="0019E5"/>
              </a:solidFill>
              <a:latin typeface="CourierNewPS" charset="0"/>
            </a:endParaRPr>
          </a:p>
          <a:p>
            <a:r>
              <a:rPr lang="en-US" b="1" dirty="0" smtClean="0">
                <a:solidFill>
                  <a:srgbClr val="0019E5"/>
                </a:solidFill>
                <a:latin typeface="CourierNewPS" charset="0"/>
              </a:rPr>
              <a:t>Other </a:t>
            </a:r>
            <a:r>
              <a:rPr lang="en-US" b="1" dirty="0">
                <a:solidFill>
                  <a:srgbClr val="0019E5"/>
                </a:solidFill>
                <a:latin typeface="CourierNewPS" charset="0"/>
              </a:rPr>
              <a:t>Man: I've told you once.</a:t>
            </a:r>
            <a:br>
              <a:rPr lang="en-US" b="1" dirty="0">
                <a:solidFill>
                  <a:srgbClr val="0019E5"/>
                </a:solidFill>
                <a:latin typeface="CourierNewPS" charset="0"/>
              </a:rPr>
            </a:br>
            <a:r>
              <a:rPr lang="en-US" b="1" dirty="0">
                <a:solidFill>
                  <a:srgbClr val="0019E5"/>
                </a:solidFill>
                <a:latin typeface="CourierNewPS" charset="0"/>
              </a:rPr>
              <a:t>Man: No you haven't!</a:t>
            </a:r>
            <a:br>
              <a:rPr lang="en-US" b="1" dirty="0">
                <a:solidFill>
                  <a:srgbClr val="0019E5"/>
                </a:solidFill>
                <a:latin typeface="CourierNewPS" charset="0"/>
              </a:rPr>
            </a:br>
            <a:r>
              <a:rPr lang="en-US" b="1" dirty="0">
                <a:solidFill>
                  <a:srgbClr val="0019E5"/>
                </a:solidFill>
                <a:latin typeface="CourierNewPS" charset="0"/>
              </a:rPr>
              <a:t>Other Man: Yes I have. </a:t>
            </a:r>
            <a:endParaRPr lang="en-US" dirty="0"/>
          </a:p>
          <a:p>
            <a:r>
              <a:rPr lang="en-US" b="1" dirty="0">
                <a:solidFill>
                  <a:srgbClr val="0019E5"/>
                </a:solidFill>
                <a:latin typeface="CourierNewPS" charset="0"/>
              </a:rPr>
              <a:t>Man: When?</a:t>
            </a:r>
            <a:br>
              <a:rPr lang="en-US" b="1" dirty="0">
                <a:solidFill>
                  <a:srgbClr val="0019E5"/>
                </a:solidFill>
                <a:latin typeface="CourierNewPS" charset="0"/>
              </a:rPr>
            </a:br>
            <a:r>
              <a:rPr lang="en-US" b="1" dirty="0">
                <a:solidFill>
                  <a:srgbClr val="0019E5"/>
                </a:solidFill>
                <a:latin typeface="CourierNewPS" charset="0"/>
              </a:rPr>
              <a:t>Other Man: Just now. </a:t>
            </a:r>
            <a:endParaRPr lang="en-US" b="1" dirty="0" smtClean="0">
              <a:solidFill>
                <a:srgbClr val="0019E5"/>
              </a:solidFill>
              <a:latin typeface="CourierNewPS" charset="0"/>
            </a:endParaRPr>
          </a:p>
          <a:p>
            <a:r>
              <a:rPr lang="en-US" b="1" dirty="0" smtClean="0">
                <a:solidFill>
                  <a:srgbClr val="0019E5"/>
                </a:solidFill>
                <a:latin typeface="CourierNewPS" charset="0"/>
              </a:rPr>
              <a:t>Man</a:t>
            </a:r>
            <a:r>
              <a:rPr lang="en-US" b="1" dirty="0">
                <a:solidFill>
                  <a:srgbClr val="0019E5"/>
                </a:solidFill>
                <a:latin typeface="CourierNewPS" charset="0"/>
              </a:rPr>
              <a:t>: No you didn't! </a:t>
            </a:r>
            <a:endParaRPr lang="en-US" dirty="0"/>
          </a:p>
          <a:p>
            <a:r>
              <a:rPr lang="en-US" b="1" dirty="0">
                <a:solidFill>
                  <a:srgbClr val="0019E5"/>
                </a:solidFill>
                <a:latin typeface="CourierNewPS" charset="0"/>
              </a:rPr>
              <a:t>...</a:t>
            </a:r>
            <a:br>
              <a:rPr lang="en-US" b="1" dirty="0">
                <a:solidFill>
                  <a:srgbClr val="0019E5"/>
                </a:solidFill>
                <a:latin typeface="CourierNewPS" charset="0"/>
              </a:rPr>
            </a:br>
            <a:r>
              <a:rPr lang="en-US" b="1" dirty="0">
                <a:solidFill>
                  <a:srgbClr val="0019E5"/>
                </a:solidFill>
                <a:latin typeface="CourierNewPS" charset="0"/>
              </a:rPr>
              <a:t>Man: (exasperated) Oh, this is futile!! </a:t>
            </a:r>
            <a:endParaRPr lang="en-US" dirty="0"/>
          </a:p>
          <a:p>
            <a:r>
              <a:rPr lang="en-US" b="1" dirty="0">
                <a:solidFill>
                  <a:srgbClr val="0019E5"/>
                </a:solidFill>
                <a:latin typeface="CourierNewPS" charset="0"/>
              </a:rPr>
              <a:t>(pause)</a:t>
            </a:r>
            <a:br>
              <a:rPr lang="en-US" b="1" dirty="0">
                <a:solidFill>
                  <a:srgbClr val="0019E5"/>
                </a:solidFill>
                <a:latin typeface="CourierNewPS" charset="0"/>
              </a:rPr>
            </a:br>
            <a:r>
              <a:rPr lang="en-US" b="1" dirty="0">
                <a:solidFill>
                  <a:srgbClr val="0019E5"/>
                </a:solidFill>
                <a:latin typeface="CourierNewPS" charset="0"/>
              </a:rPr>
              <a:t>Other Man: No it isn't! </a:t>
            </a:r>
            <a:endParaRPr lang="en-US" b="1" dirty="0" smtClean="0">
              <a:solidFill>
                <a:srgbClr val="0019E5"/>
              </a:solidFill>
              <a:latin typeface="CourierNewPS" charset="0"/>
            </a:endParaRPr>
          </a:p>
          <a:p>
            <a:r>
              <a:rPr lang="en-US" b="1" dirty="0" smtClean="0">
                <a:solidFill>
                  <a:srgbClr val="0019E5"/>
                </a:solidFill>
                <a:latin typeface="CourierNewPS" charset="0"/>
              </a:rPr>
              <a:t>Man</a:t>
            </a:r>
            <a:r>
              <a:rPr lang="en-US" b="1" dirty="0">
                <a:solidFill>
                  <a:srgbClr val="0019E5"/>
                </a:solidFill>
                <a:latin typeface="CourierNewPS" charset="0"/>
              </a:rPr>
              <a:t>: Yes it is!</a:t>
            </a:r>
            <a:br>
              <a:rPr lang="en-US" b="1" dirty="0">
                <a:solidFill>
                  <a:srgbClr val="0019E5"/>
                </a:solidFill>
                <a:latin typeface="CourierNewPS" charset="0"/>
              </a:rPr>
            </a:br>
            <a:endParaRPr lang="en-US" dirty="0"/>
          </a:p>
        </p:txBody>
      </p:sp>
    </p:spTree>
    <p:extLst>
      <p:ext uri="{BB962C8B-B14F-4D97-AF65-F5344CB8AC3E}">
        <p14:creationId xmlns:p14="http://schemas.microsoft.com/office/powerpoint/2010/main" val="609836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 Use Case - Solution</a:t>
            </a:r>
            <a:endParaRPr lang="en-IN" dirty="0"/>
          </a:p>
        </p:txBody>
      </p:sp>
      <p:sp>
        <p:nvSpPr>
          <p:cNvPr id="4" name="Rectangle 3"/>
          <p:cNvSpPr/>
          <p:nvPr/>
        </p:nvSpPr>
        <p:spPr>
          <a:xfrm>
            <a:off x="1828800" y="1752600"/>
            <a:ext cx="5943600" cy="2308324"/>
          </a:xfrm>
          <a:prstGeom prst="rect">
            <a:avLst/>
          </a:prstGeom>
          <a:ln>
            <a:solidFill>
              <a:schemeClr val="accent1"/>
            </a:solidFill>
          </a:ln>
        </p:spPr>
        <p:txBody>
          <a:bodyPr wrap="square">
            <a:spAutoFit/>
          </a:bodyPr>
          <a:lstStyle/>
          <a:p>
            <a:r>
              <a:rPr lang="en-US" b="1" dirty="0">
                <a:latin typeface="CourierNewPS" charset="0"/>
              </a:rPr>
              <a:t>data = open('</a:t>
            </a:r>
            <a:r>
              <a:rPr lang="en-US" b="1" dirty="0" err="1">
                <a:latin typeface="CourierNewPS" charset="0"/>
              </a:rPr>
              <a:t>sketch.txt</a:t>
            </a:r>
            <a:r>
              <a:rPr lang="en-US" b="1" dirty="0" smtClean="0">
                <a:latin typeface="CourierNewPS" charset="0"/>
              </a:rPr>
              <a:t>')</a:t>
            </a:r>
          </a:p>
          <a:p>
            <a:r>
              <a:rPr lang="en-US" b="1" dirty="0" smtClean="0">
                <a:latin typeface="CourierNewPS" charset="0"/>
              </a:rPr>
              <a:t>for </a:t>
            </a:r>
            <a:r>
              <a:rPr lang="en-US" b="1" dirty="0" err="1">
                <a:latin typeface="CourierNewPS" charset="0"/>
              </a:rPr>
              <a:t>each_line</a:t>
            </a:r>
            <a:r>
              <a:rPr lang="en-US" b="1" dirty="0">
                <a:latin typeface="CourierNewPS" charset="0"/>
              </a:rPr>
              <a:t> in data: </a:t>
            </a:r>
            <a:endParaRPr lang="en-US" b="1" dirty="0" smtClean="0">
              <a:latin typeface="CourierNewPS" charset="0"/>
            </a:endParaRPr>
          </a:p>
          <a:p>
            <a:r>
              <a:rPr lang="en-US" b="1" dirty="0" smtClean="0">
                <a:latin typeface="CourierNewPS" charset="0"/>
              </a:rPr>
              <a:t>    try:</a:t>
            </a:r>
            <a:endParaRPr lang="en-US" dirty="0"/>
          </a:p>
          <a:p>
            <a:r>
              <a:rPr lang="en-US" b="1" dirty="0" smtClean="0">
                <a:latin typeface="CourierNewPS" charset="0"/>
              </a:rPr>
              <a:t>	(</a:t>
            </a:r>
            <a:r>
              <a:rPr lang="en-US" b="1" dirty="0">
                <a:latin typeface="CourierNewPS" charset="0"/>
              </a:rPr>
              <a:t>role, </a:t>
            </a:r>
            <a:r>
              <a:rPr lang="en-US" b="1" dirty="0" err="1">
                <a:latin typeface="CourierNewPS" charset="0"/>
              </a:rPr>
              <a:t>line_spoken</a:t>
            </a:r>
            <a:r>
              <a:rPr lang="en-US" b="1" dirty="0">
                <a:latin typeface="CourierNewPS" charset="0"/>
              </a:rPr>
              <a:t>) = </a:t>
            </a:r>
            <a:r>
              <a:rPr lang="en-US" b="1" dirty="0" err="1">
                <a:latin typeface="CourierNewPS" charset="0"/>
              </a:rPr>
              <a:t>each_line.split</a:t>
            </a:r>
            <a:r>
              <a:rPr lang="en-US" b="1" dirty="0">
                <a:latin typeface="CourierNewPS" charset="0"/>
              </a:rPr>
              <a:t>(':') </a:t>
            </a:r>
            <a:r>
              <a:rPr lang="en-US" b="1" dirty="0" smtClean="0">
                <a:latin typeface="CourierNewPS" charset="0"/>
              </a:rPr>
              <a:t>	print(role</a:t>
            </a:r>
            <a:r>
              <a:rPr lang="en-US" b="1" dirty="0">
                <a:latin typeface="CourierNewPS" charset="0"/>
              </a:rPr>
              <a:t>, end='')</a:t>
            </a:r>
            <a:br>
              <a:rPr lang="en-US" b="1" dirty="0">
                <a:latin typeface="CourierNewPS" charset="0"/>
              </a:rPr>
            </a:br>
            <a:r>
              <a:rPr lang="en-US" b="1" dirty="0" smtClean="0">
                <a:latin typeface="CourierNewPS" charset="0"/>
              </a:rPr>
              <a:t>	print</a:t>
            </a:r>
            <a:r>
              <a:rPr lang="en-US" b="1" dirty="0">
                <a:latin typeface="CourierNewPS" charset="0"/>
              </a:rPr>
              <a:t>(' said: ', end='') print(</a:t>
            </a:r>
            <a:r>
              <a:rPr lang="en-US" b="1" dirty="0" err="1">
                <a:latin typeface="CourierNewPS" charset="0"/>
              </a:rPr>
              <a:t>line_spoken</a:t>
            </a:r>
            <a:r>
              <a:rPr lang="en-US" b="1" dirty="0">
                <a:latin typeface="CourierNewPS" charset="0"/>
              </a:rPr>
              <a:t>, end</a:t>
            </a:r>
            <a:r>
              <a:rPr lang="en-US" b="1" dirty="0" smtClean="0">
                <a:latin typeface="CourierNewPS" charset="0"/>
              </a:rPr>
              <a:t>='')</a:t>
            </a:r>
          </a:p>
          <a:p>
            <a:r>
              <a:rPr lang="en-US" b="1" dirty="0">
                <a:latin typeface="CourierNewPS" charset="0"/>
              </a:rPr>
              <a:t> </a:t>
            </a:r>
            <a:r>
              <a:rPr lang="en-US" b="1" dirty="0" smtClean="0">
                <a:latin typeface="CourierNewPS" charset="0"/>
              </a:rPr>
              <a:t>   except:</a:t>
            </a:r>
          </a:p>
          <a:p>
            <a:r>
              <a:rPr lang="en-US" b="1" dirty="0">
                <a:latin typeface="CourierNewPS" charset="0"/>
              </a:rPr>
              <a:t> </a:t>
            </a:r>
            <a:r>
              <a:rPr lang="en-US" b="1" dirty="0" smtClean="0">
                <a:latin typeface="CourierNewPS" charset="0"/>
              </a:rPr>
              <a:t>   	pass </a:t>
            </a:r>
            <a:endParaRPr lang="en-US" dirty="0"/>
          </a:p>
        </p:txBody>
      </p:sp>
    </p:spTree>
    <p:extLst>
      <p:ext uri="{BB962C8B-B14F-4D97-AF65-F5344CB8AC3E}">
        <p14:creationId xmlns:p14="http://schemas.microsoft.com/office/powerpoint/2010/main" val="75797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smtClean="0"/>
              <a:t>Handling Exception</a:t>
            </a:r>
            <a:endParaRPr lang="en-IN" dirty="0"/>
          </a:p>
        </p:txBody>
      </p:sp>
      <p:sp>
        <p:nvSpPr>
          <p:cNvPr id="6" name="Text Placeholder 2"/>
          <p:cNvSpPr>
            <a:spLocks noGrp="1"/>
          </p:cNvSpPr>
          <p:nvPr>
            <p:ph type="body" sz="quarter" idx="10"/>
          </p:nvPr>
        </p:nvSpPr>
        <p:spPr>
          <a:xfrm>
            <a:off x="276720" y="838200"/>
            <a:ext cx="8534400" cy="4724400"/>
          </a:xfrm>
        </p:spPr>
        <p:txBody>
          <a:bodyPr>
            <a:noAutofit/>
          </a:bodyPr>
          <a:lstStyle/>
          <a:p>
            <a:pPr fontAlgn="base"/>
            <a:r>
              <a:rPr lang="en-US" sz="1800" dirty="0" smtClean="0"/>
              <a:t>try block : The </a:t>
            </a:r>
            <a:r>
              <a:rPr lang="en-US" sz="1800" dirty="0"/>
              <a:t>code, which harbours the risk of an exception, is embedded in </a:t>
            </a:r>
            <a:r>
              <a:rPr lang="en-US" sz="1800" dirty="0" smtClean="0"/>
              <a:t>try. </a:t>
            </a:r>
          </a:p>
          <a:p>
            <a:pPr fontAlgn="base"/>
            <a:r>
              <a:rPr lang="en-US" sz="1800" dirty="0" smtClean="0"/>
              <a:t>except : exceptions </a:t>
            </a:r>
            <a:r>
              <a:rPr lang="en-US" sz="1800" dirty="0"/>
              <a:t>are caught by </a:t>
            </a:r>
            <a:r>
              <a:rPr lang="en-US" sz="1800" dirty="0" smtClean="0"/>
              <a:t>"</a:t>
            </a:r>
            <a:r>
              <a:rPr lang="en-US" sz="1800" dirty="0"/>
              <a:t>except" keyword in Python. </a:t>
            </a:r>
            <a:endParaRPr lang="en-US" sz="1800" dirty="0" smtClean="0"/>
          </a:p>
          <a:p>
            <a:pPr fontAlgn="base"/>
            <a:r>
              <a:rPr lang="en-US" sz="1800" dirty="0" smtClean="0"/>
              <a:t>It's </a:t>
            </a:r>
            <a:r>
              <a:rPr lang="en-US" sz="1800" dirty="0"/>
              <a:t>possible to "create custom-made" </a:t>
            </a:r>
            <a:r>
              <a:rPr lang="en-US" sz="1800" dirty="0" smtClean="0"/>
              <a:t>exceptions.</a:t>
            </a:r>
          </a:p>
          <a:p>
            <a:pPr fontAlgn="base"/>
            <a:r>
              <a:rPr lang="en-US" sz="1800" dirty="0" smtClean="0"/>
              <a:t>Raise : it's </a:t>
            </a:r>
            <a:r>
              <a:rPr lang="en-US" sz="1800" dirty="0"/>
              <a:t>possible to force a specified exception to occur</a:t>
            </a:r>
            <a:r>
              <a:rPr lang="en-US" sz="1800" dirty="0" smtClean="0"/>
              <a:t>.</a:t>
            </a:r>
          </a:p>
          <a:p>
            <a:pPr fontAlgn="base"/>
            <a:r>
              <a:rPr lang="en-US" sz="1800" dirty="0" smtClean="0"/>
              <a:t>Syntax : </a:t>
            </a:r>
          </a:p>
          <a:p>
            <a:pPr fontAlgn="base"/>
            <a:endParaRPr lang="en-US" sz="1800" dirty="0" smtClean="0"/>
          </a:p>
          <a:p>
            <a:pPr marL="0" indent="0" fontAlgn="base">
              <a:buNone/>
            </a:pPr>
            <a:r>
              <a:rPr lang="en-US" sz="1800" dirty="0" smtClean="0"/>
              <a:t>	while </a:t>
            </a:r>
            <a:r>
              <a:rPr lang="en-US" sz="1800" dirty="0"/>
              <a:t>True: </a:t>
            </a:r>
            <a:endParaRPr lang="en-US" sz="1800" dirty="0" smtClean="0"/>
          </a:p>
          <a:p>
            <a:pPr marL="0" indent="0" fontAlgn="base">
              <a:buNone/>
            </a:pPr>
            <a:r>
              <a:rPr lang="en-US" sz="1800" dirty="0" smtClean="0"/>
              <a:t>	</a:t>
            </a:r>
            <a:r>
              <a:rPr lang="en-US" sz="1800" dirty="0"/>
              <a:t>	</a:t>
            </a:r>
            <a:r>
              <a:rPr lang="en-US" sz="1800" dirty="0" smtClean="0"/>
              <a:t>try</a:t>
            </a:r>
            <a:r>
              <a:rPr lang="en-US" sz="1800" dirty="0"/>
              <a:t>: </a:t>
            </a:r>
            <a:endParaRPr lang="en-US" sz="1800" dirty="0" smtClean="0"/>
          </a:p>
          <a:p>
            <a:pPr marL="0" indent="0" fontAlgn="base">
              <a:buNone/>
            </a:pPr>
            <a:r>
              <a:rPr lang="en-US" sz="1800" dirty="0" smtClean="0"/>
              <a:t>			n </a:t>
            </a:r>
            <a:r>
              <a:rPr lang="en-US" sz="1800" dirty="0"/>
              <a:t>= input("Please enter an integer: ") </a:t>
            </a:r>
            <a:endParaRPr lang="en-US" sz="1800" dirty="0" smtClean="0"/>
          </a:p>
          <a:p>
            <a:pPr marL="0" indent="0" fontAlgn="base">
              <a:buNone/>
            </a:pPr>
            <a:r>
              <a:rPr lang="en-US" sz="1800" dirty="0" smtClean="0"/>
              <a:t>	</a:t>
            </a:r>
            <a:r>
              <a:rPr lang="en-US" sz="1800" dirty="0"/>
              <a:t>	</a:t>
            </a:r>
            <a:r>
              <a:rPr lang="en-US" sz="1800" dirty="0" smtClean="0"/>
              <a:t>	n </a:t>
            </a:r>
            <a:r>
              <a:rPr lang="en-US" sz="1800" dirty="0"/>
              <a:t>= int(n) </a:t>
            </a:r>
            <a:endParaRPr lang="en-US" sz="1800" dirty="0" smtClean="0"/>
          </a:p>
          <a:p>
            <a:pPr marL="0" indent="0" fontAlgn="base">
              <a:buNone/>
            </a:pPr>
            <a:r>
              <a:rPr lang="en-US" sz="1800" dirty="0"/>
              <a:t>	</a:t>
            </a:r>
            <a:r>
              <a:rPr lang="en-US" sz="1800" dirty="0" smtClean="0"/>
              <a:t>		break </a:t>
            </a:r>
          </a:p>
          <a:p>
            <a:pPr marL="0" indent="0" fontAlgn="base">
              <a:buNone/>
            </a:pPr>
            <a:r>
              <a:rPr lang="en-US" sz="1800" dirty="0"/>
              <a:t>		</a:t>
            </a:r>
            <a:r>
              <a:rPr lang="en-US" sz="1800" dirty="0" smtClean="0"/>
              <a:t>except </a:t>
            </a:r>
            <a:r>
              <a:rPr lang="en-US" sz="1800" dirty="0"/>
              <a:t>ValueError: </a:t>
            </a:r>
            <a:endParaRPr lang="en-US" sz="1800" dirty="0" smtClean="0"/>
          </a:p>
          <a:p>
            <a:pPr marL="0" indent="0" fontAlgn="base">
              <a:buNone/>
            </a:pPr>
            <a:r>
              <a:rPr lang="en-US" sz="1800" dirty="0"/>
              <a:t>	</a:t>
            </a:r>
            <a:r>
              <a:rPr lang="en-US" sz="1800" dirty="0" smtClean="0"/>
              <a:t>		print</a:t>
            </a:r>
            <a:r>
              <a:rPr lang="en-US" sz="1800" dirty="0"/>
              <a:t>("No valid integer! Please try again ...") </a:t>
            </a:r>
            <a:endParaRPr lang="en-US" sz="1800" dirty="0" smtClean="0"/>
          </a:p>
          <a:p>
            <a:pPr marL="0" indent="0" fontAlgn="base">
              <a:buNone/>
            </a:pPr>
            <a:r>
              <a:rPr lang="en-US" sz="1800" dirty="0"/>
              <a:t>	</a:t>
            </a:r>
            <a:r>
              <a:rPr lang="en-US" sz="1800" dirty="0" smtClean="0"/>
              <a:t>print</a:t>
            </a:r>
            <a:r>
              <a:rPr lang="en-US" sz="1800" dirty="0"/>
              <a:t>("Great, you successfully entered an integer!")</a:t>
            </a:r>
          </a:p>
        </p:txBody>
      </p:sp>
    </p:spTree>
    <p:extLst>
      <p:ext uri="{BB962C8B-B14F-4D97-AF65-F5344CB8AC3E}">
        <p14:creationId xmlns:p14="http://schemas.microsoft.com/office/powerpoint/2010/main" val="1763913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except clauses</a:t>
            </a:r>
            <a:endParaRPr lang="en-IN" dirty="0"/>
          </a:p>
        </p:txBody>
      </p:sp>
      <p:sp>
        <p:nvSpPr>
          <p:cNvPr id="3" name="TextBox 2"/>
          <p:cNvSpPr txBox="1"/>
          <p:nvPr/>
        </p:nvSpPr>
        <p:spPr>
          <a:xfrm>
            <a:off x="429120" y="836474"/>
            <a:ext cx="8029080"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a:t>A try statement may have more than one except clause for different </a:t>
            </a:r>
            <a:r>
              <a:rPr lang="en-US" dirty="0" smtClean="0"/>
              <a:t>exceptions.</a:t>
            </a:r>
          </a:p>
          <a:p>
            <a:pPr marL="285750" indent="-285750">
              <a:buFont typeface="Wingdings" panose="05000000000000000000" pitchFamily="2" charset="2"/>
              <a:buChar char="§"/>
            </a:pPr>
            <a:r>
              <a:rPr lang="en-US" dirty="0" smtClean="0"/>
              <a:t>But </a:t>
            </a:r>
            <a:r>
              <a:rPr lang="en-US" dirty="0"/>
              <a:t>at most one except clause will be </a:t>
            </a:r>
            <a:r>
              <a:rPr lang="en-US" dirty="0" smtClean="0"/>
              <a:t>executed.</a:t>
            </a:r>
          </a:p>
          <a:p>
            <a:pPr marL="285750" indent="-285750">
              <a:buFont typeface="Wingdings" panose="05000000000000000000" pitchFamily="2" charset="2"/>
              <a:buChar char="§"/>
            </a:pPr>
            <a:r>
              <a:rPr lang="en-US" dirty="0" smtClean="0"/>
              <a:t>An </a:t>
            </a:r>
            <a:r>
              <a:rPr lang="en-US" dirty="0"/>
              <a:t>except clause may name multiple exceptions as a parenthesized </a:t>
            </a:r>
            <a:r>
              <a:rPr lang="en-US" dirty="0" smtClean="0"/>
              <a:t>tuple</a:t>
            </a:r>
          </a:p>
          <a:p>
            <a:pPr marL="285750" indent="-285750">
              <a:buFont typeface="Wingdings" panose="05000000000000000000" pitchFamily="2" charset="2"/>
              <a:buChar char="§"/>
            </a:pPr>
            <a:r>
              <a:rPr lang="en-US" dirty="0" smtClean="0"/>
              <a:t>For </a:t>
            </a:r>
            <a:r>
              <a:rPr lang="en-US" dirty="0"/>
              <a:t>example:</a:t>
            </a:r>
          </a:p>
          <a:p>
            <a:r>
              <a:rPr lang="en-US" dirty="0"/>
              <a:t>	</a:t>
            </a:r>
            <a:r>
              <a:rPr lang="en-US" b="1" dirty="0" smtClean="0"/>
              <a:t>except</a:t>
            </a:r>
            <a:r>
              <a:rPr lang="en-US" dirty="0" smtClean="0"/>
              <a:t> </a:t>
            </a:r>
            <a:r>
              <a:rPr lang="en-US" dirty="0"/>
              <a:t>(RuntimeError, TypeError, NameError): </a:t>
            </a:r>
          </a:p>
          <a:p>
            <a:r>
              <a:rPr lang="en-US" dirty="0" smtClean="0"/>
              <a:t>			 </a:t>
            </a:r>
            <a:r>
              <a:rPr lang="en-US" b="1" dirty="0" smtClean="0"/>
              <a:t>pass</a:t>
            </a:r>
          </a:p>
          <a:p>
            <a:r>
              <a:rPr lang="en-US" b="1" dirty="0" smtClean="0"/>
              <a:t>       OR</a:t>
            </a:r>
          </a:p>
          <a:p>
            <a:r>
              <a:rPr lang="en-US" b="1" dirty="0"/>
              <a:t>	</a:t>
            </a:r>
            <a:r>
              <a:rPr lang="en-US" dirty="0"/>
              <a:t>try:</a:t>
            </a:r>
          </a:p>
          <a:p>
            <a:r>
              <a:rPr lang="en-US" dirty="0"/>
              <a:t>  </a:t>
            </a:r>
            <a:r>
              <a:rPr lang="en-US" dirty="0" smtClean="0"/>
              <a:t>		  </a:t>
            </a:r>
            <a:r>
              <a:rPr lang="en-US" dirty="0"/>
              <a:t>f = open(</a:t>
            </a:r>
            <a:r>
              <a:rPr lang="en-US" i="1" dirty="0"/>
              <a:t>'lines.txt</a:t>
            </a:r>
            <a:r>
              <a:rPr lang="en-US" i="1" dirty="0" smtClean="0"/>
              <a:t>')</a:t>
            </a:r>
          </a:p>
          <a:p>
            <a:r>
              <a:rPr lang="en-US" i="1" dirty="0" smtClean="0"/>
              <a:t> 		  </a:t>
            </a:r>
            <a:r>
              <a:rPr lang="en-US" dirty="0" smtClean="0"/>
              <a:t>i </a:t>
            </a:r>
            <a:r>
              <a:rPr lang="en-US" dirty="0"/>
              <a:t>= int(s.strip())</a:t>
            </a:r>
            <a:endParaRPr lang="en-US" i="1" dirty="0"/>
          </a:p>
          <a:p>
            <a:r>
              <a:rPr lang="en-US" dirty="0" smtClean="0"/>
              <a:t>	except </a:t>
            </a:r>
            <a:r>
              <a:rPr lang="en-US" dirty="0"/>
              <a:t>IOError as (errno, strerror):</a:t>
            </a:r>
          </a:p>
          <a:p>
            <a:r>
              <a:rPr lang="en-US" dirty="0"/>
              <a:t>    </a:t>
            </a:r>
            <a:r>
              <a:rPr lang="en-US" dirty="0" smtClean="0"/>
              <a:t>		print</a:t>
            </a:r>
            <a:r>
              <a:rPr lang="en-US" dirty="0"/>
              <a:t>(</a:t>
            </a:r>
            <a:r>
              <a:rPr lang="en-US" i="1" dirty="0"/>
              <a:t>"I/O error({0}): {1}".format(errno, strerror))</a:t>
            </a:r>
          </a:p>
          <a:p>
            <a:r>
              <a:rPr lang="en-US" dirty="0" smtClean="0"/>
              <a:t>	except </a:t>
            </a:r>
            <a:r>
              <a:rPr lang="en-US" dirty="0"/>
              <a:t>ValueError:</a:t>
            </a:r>
          </a:p>
          <a:p>
            <a:r>
              <a:rPr lang="en-US" dirty="0" smtClean="0"/>
              <a:t>		    </a:t>
            </a:r>
            <a:r>
              <a:rPr lang="en-US" dirty="0"/>
              <a:t>print(</a:t>
            </a:r>
            <a:r>
              <a:rPr lang="en-US" i="1" dirty="0"/>
              <a:t>"Could not convert data to an integer.")</a:t>
            </a:r>
          </a:p>
          <a:p>
            <a:r>
              <a:rPr lang="en-US" dirty="0" smtClean="0"/>
              <a:t>	except</a:t>
            </a:r>
            <a:r>
              <a:rPr lang="en-US" dirty="0"/>
              <a:t>:</a:t>
            </a:r>
          </a:p>
          <a:p>
            <a:r>
              <a:rPr lang="en-US" dirty="0" smtClean="0"/>
              <a:t>		    </a:t>
            </a:r>
            <a:r>
              <a:rPr lang="en-US" dirty="0"/>
              <a:t>print(</a:t>
            </a:r>
            <a:r>
              <a:rPr lang="en-US" i="1" dirty="0"/>
              <a:t>"Unexpected error:", sys.exc_info()[0])</a:t>
            </a:r>
          </a:p>
          <a:p>
            <a:r>
              <a:rPr lang="en-US" dirty="0" smtClean="0"/>
              <a:t>	    </a:t>
            </a:r>
            <a:r>
              <a:rPr lang="en-US" dirty="0"/>
              <a:t>raise</a:t>
            </a:r>
            <a:endParaRPr lang="en-US" b="1" dirty="0" smtClean="0"/>
          </a:p>
          <a:p>
            <a:pPr marL="285750" indent="-285750">
              <a:buFont typeface="Wingdings" panose="05000000000000000000" pitchFamily="2" charset="2"/>
              <a:buChar char="§"/>
            </a:pPr>
            <a:r>
              <a:rPr lang="en-US" dirty="0"/>
              <a:t>The last except clause may omit the exception name(s), to serve as a wildcard. </a:t>
            </a:r>
          </a:p>
        </p:txBody>
      </p:sp>
    </p:spTree>
    <p:extLst>
      <p:ext uri="{BB962C8B-B14F-4D97-AF65-F5344CB8AC3E}">
        <p14:creationId xmlns:p14="http://schemas.microsoft.com/office/powerpoint/2010/main" val="184066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Else clause</a:t>
            </a:r>
            <a:endParaRPr lang="en-IN" dirty="0"/>
          </a:p>
        </p:txBody>
      </p:sp>
      <p:sp>
        <p:nvSpPr>
          <p:cNvPr id="6" name="Text Placeholder 2"/>
          <p:cNvSpPr>
            <a:spLocks noGrp="1"/>
          </p:cNvSpPr>
          <p:nvPr>
            <p:ph type="body" sz="quarter" idx="10"/>
          </p:nvPr>
        </p:nvSpPr>
        <p:spPr>
          <a:xfrm>
            <a:off x="304800" y="1066800"/>
            <a:ext cx="8534400" cy="2819400"/>
          </a:xfrm>
        </p:spPr>
        <p:txBody>
          <a:bodyPr>
            <a:noAutofit/>
          </a:bodyPr>
          <a:lstStyle/>
          <a:p>
            <a:pPr fontAlgn="base"/>
            <a:r>
              <a:rPr lang="en-US" sz="1800" i="1" dirty="0"/>
              <a:t>else clause</a:t>
            </a:r>
            <a:r>
              <a:rPr lang="en-US" sz="1800" dirty="0"/>
              <a:t>, which, when present, must follow all except clauses. </a:t>
            </a:r>
            <a:endParaRPr lang="en-US" sz="1800" dirty="0" smtClean="0"/>
          </a:p>
          <a:p>
            <a:pPr fontAlgn="base"/>
            <a:r>
              <a:rPr lang="en-US" sz="1800" dirty="0"/>
              <a:t>I</a:t>
            </a:r>
            <a:r>
              <a:rPr lang="en-US" sz="1800" dirty="0" smtClean="0"/>
              <a:t>t </a:t>
            </a:r>
            <a:r>
              <a:rPr lang="en-US" sz="1800" dirty="0"/>
              <a:t>is useful for code that must be executed if the try clause does not raise an </a:t>
            </a:r>
            <a:r>
              <a:rPr lang="en-US" sz="1800" dirty="0" smtClean="0"/>
              <a:t>exception</a:t>
            </a:r>
          </a:p>
          <a:p>
            <a:pPr marL="0" indent="0" fontAlgn="base">
              <a:buNone/>
            </a:pPr>
            <a:r>
              <a:rPr lang="en-US" sz="1800" b="1" dirty="0" smtClean="0"/>
              <a:t>	</a:t>
            </a:r>
            <a:r>
              <a:rPr lang="en-US" sz="1800" dirty="0" smtClean="0"/>
              <a:t> </a:t>
            </a:r>
            <a:r>
              <a:rPr lang="en-US" sz="1800" b="1" dirty="0"/>
              <a:t>try</a:t>
            </a:r>
            <a:r>
              <a:rPr lang="en-US" sz="1800" dirty="0" smtClean="0"/>
              <a:t>:</a:t>
            </a:r>
          </a:p>
          <a:p>
            <a:pPr marL="0" indent="0" fontAlgn="base">
              <a:buNone/>
            </a:pPr>
            <a:r>
              <a:rPr lang="en-US" sz="1800" dirty="0" smtClean="0"/>
              <a:t>		 </a:t>
            </a:r>
            <a:r>
              <a:rPr lang="en-US" sz="1800" dirty="0"/>
              <a:t>f = open(arg, 'r</a:t>
            </a:r>
            <a:r>
              <a:rPr lang="en-US" sz="1800" dirty="0" smtClean="0"/>
              <a:t>')</a:t>
            </a:r>
          </a:p>
          <a:p>
            <a:pPr marL="0" indent="0" fontAlgn="base">
              <a:buNone/>
            </a:pPr>
            <a:r>
              <a:rPr lang="en-US" sz="1800" dirty="0" smtClean="0"/>
              <a:t>	 </a:t>
            </a:r>
            <a:r>
              <a:rPr lang="en-US" sz="1800" b="1" dirty="0"/>
              <a:t>except</a:t>
            </a:r>
            <a:r>
              <a:rPr lang="en-US" sz="1800" dirty="0"/>
              <a:t> IOError: </a:t>
            </a:r>
            <a:endParaRPr lang="en-US" sz="1800" dirty="0" smtClean="0"/>
          </a:p>
          <a:p>
            <a:pPr marL="0" indent="0" fontAlgn="base">
              <a:buNone/>
            </a:pPr>
            <a:r>
              <a:rPr lang="en-US" sz="1800" dirty="0" smtClean="0"/>
              <a:t>		print</a:t>
            </a:r>
            <a:r>
              <a:rPr lang="en-US" sz="1800" dirty="0"/>
              <a:t>('cannot open', arg) </a:t>
            </a:r>
            <a:endParaRPr lang="en-US" sz="1800" dirty="0" smtClean="0"/>
          </a:p>
          <a:p>
            <a:pPr marL="0" indent="0" fontAlgn="base">
              <a:buNone/>
            </a:pPr>
            <a:r>
              <a:rPr lang="en-US" sz="1800" b="1" dirty="0"/>
              <a:t>	</a:t>
            </a:r>
            <a:r>
              <a:rPr lang="en-US" sz="1800" b="1" dirty="0" smtClean="0"/>
              <a:t>else</a:t>
            </a:r>
            <a:r>
              <a:rPr lang="en-US" sz="1800" dirty="0"/>
              <a:t>: </a:t>
            </a:r>
            <a:endParaRPr lang="en-US" sz="1800" dirty="0" smtClean="0"/>
          </a:p>
          <a:p>
            <a:pPr marL="0" indent="0" fontAlgn="base">
              <a:buNone/>
            </a:pPr>
            <a:r>
              <a:rPr lang="en-US" sz="1800" dirty="0"/>
              <a:t>	</a:t>
            </a:r>
            <a:r>
              <a:rPr lang="en-US" sz="1800" dirty="0" smtClean="0"/>
              <a:t>	print(arg</a:t>
            </a:r>
            <a:r>
              <a:rPr lang="en-US" sz="1800" dirty="0"/>
              <a:t>, 'has', </a:t>
            </a:r>
            <a:r>
              <a:rPr lang="en-US" sz="1800" dirty="0" smtClean="0"/>
              <a:t>len(f.readlines</a:t>
            </a:r>
            <a:r>
              <a:rPr lang="en-US" sz="1800" dirty="0"/>
              <a:t>()), 'lines') f.close()</a:t>
            </a:r>
          </a:p>
        </p:txBody>
      </p:sp>
    </p:spTree>
    <p:extLst>
      <p:ext uri="{BB962C8B-B14F-4D97-AF65-F5344CB8AC3E}">
        <p14:creationId xmlns:p14="http://schemas.microsoft.com/office/powerpoint/2010/main" val="4111406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Up Actions – try and finally</a:t>
            </a:r>
            <a:endParaRPr lang="en-IN" dirty="0"/>
          </a:p>
        </p:txBody>
      </p:sp>
      <p:sp>
        <p:nvSpPr>
          <p:cNvPr id="6" name="Text Placeholder 2"/>
          <p:cNvSpPr>
            <a:spLocks noGrp="1"/>
          </p:cNvSpPr>
          <p:nvPr>
            <p:ph type="body" sz="quarter" idx="10"/>
          </p:nvPr>
        </p:nvSpPr>
        <p:spPr>
          <a:xfrm>
            <a:off x="304800" y="1143000"/>
            <a:ext cx="8534400" cy="4495800"/>
          </a:xfrm>
        </p:spPr>
        <p:txBody>
          <a:bodyPr>
            <a:noAutofit/>
          </a:bodyPr>
          <a:lstStyle/>
          <a:p>
            <a:pPr>
              <a:buClr>
                <a:schemeClr val="tx1"/>
              </a:buClr>
            </a:pPr>
            <a:r>
              <a:rPr lang="en-US" sz="1800" dirty="0"/>
              <a:t>The try statement can be followed by </a:t>
            </a:r>
            <a:r>
              <a:rPr lang="en-US" sz="1800" dirty="0" smtClean="0"/>
              <a:t>a </a:t>
            </a:r>
            <a:r>
              <a:rPr lang="en-US" sz="1800" dirty="0"/>
              <a:t>finally clause. </a:t>
            </a:r>
            <a:endParaRPr lang="en-US" sz="1800" dirty="0" smtClean="0"/>
          </a:p>
          <a:p>
            <a:pPr>
              <a:buClr>
                <a:schemeClr val="tx1"/>
              </a:buClr>
            </a:pPr>
            <a:r>
              <a:rPr lang="en-US" sz="1800" dirty="0" smtClean="0"/>
              <a:t>Finally </a:t>
            </a:r>
            <a:r>
              <a:rPr lang="en-US" sz="1800" dirty="0"/>
              <a:t>clauses are called clean-up or termination clauses, because they must be executed under all circumstances, i.e. a "finally" clause is always executed regardless if an exception occurred in a try block or not. </a:t>
            </a:r>
            <a:endParaRPr lang="en-US" sz="1800" dirty="0" smtClean="0"/>
          </a:p>
          <a:p>
            <a:pPr>
              <a:buClr>
                <a:schemeClr val="tx1"/>
              </a:buClr>
            </a:pPr>
            <a:r>
              <a:rPr lang="en-US" sz="1800" dirty="0"/>
              <a:t>A simple example to demonstrate the finally clause</a:t>
            </a:r>
            <a:r>
              <a:rPr lang="en-US" sz="1800" dirty="0" smtClean="0"/>
              <a:t>:</a:t>
            </a:r>
          </a:p>
          <a:p>
            <a:pPr marL="0" indent="0">
              <a:buClr>
                <a:schemeClr val="tx1"/>
              </a:buClr>
              <a:buNone/>
            </a:pPr>
            <a:r>
              <a:rPr lang="en-US" sz="1800" dirty="0"/>
              <a:t>	</a:t>
            </a:r>
            <a:r>
              <a:rPr lang="en-US" sz="1800" dirty="0" smtClean="0"/>
              <a:t>try</a:t>
            </a:r>
            <a:r>
              <a:rPr lang="en-US" sz="1800" dirty="0"/>
              <a:t>: </a:t>
            </a:r>
            <a:endParaRPr lang="en-US" sz="1800" dirty="0" smtClean="0"/>
          </a:p>
          <a:p>
            <a:pPr marL="0" indent="0">
              <a:buClr>
                <a:schemeClr val="tx1"/>
              </a:buClr>
              <a:buNone/>
            </a:pPr>
            <a:r>
              <a:rPr lang="en-US" sz="1800" dirty="0"/>
              <a:t>	</a:t>
            </a:r>
            <a:r>
              <a:rPr lang="en-US" sz="1800" dirty="0" smtClean="0"/>
              <a:t>	x </a:t>
            </a:r>
            <a:r>
              <a:rPr lang="en-US" sz="1800" dirty="0"/>
              <a:t>= float(input("Your number: ")) </a:t>
            </a:r>
            <a:endParaRPr lang="en-US" sz="1800" dirty="0" smtClean="0"/>
          </a:p>
          <a:p>
            <a:pPr marL="0" indent="0">
              <a:buClr>
                <a:schemeClr val="tx1"/>
              </a:buClr>
              <a:buNone/>
            </a:pPr>
            <a:r>
              <a:rPr lang="en-US" sz="1800" dirty="0"/>
              <a:t>	</a:t>
            </a:r>
            <a:r>
              <a:rPr lang="en-US" sz="1800" dirty="0" smtClean="0"/>
              <a:t>	inverse </a:t>
            </a:r>
            <a:r>
              <a:rPr lang="en-US" sz="1800" dirty="0"/>
              <a:t>= 1.0 / x </a:t>
            </a:r>
            <a:endParaRPr lang="en-US" sz="1800" dirty="0" smtClean="0"/>
          </a:p>
          <a:p>
            <a:pPr marL="0" indent="0">
              <a:buClr>
                <a:schemeClr val="tx1"/>
              </a:buClr>
              <a:buNone/>
            </a:pPr>
            <a:r>
              <a:rPr lang="en-US" sz="1800" dirty="0"/>
              <a:t>	</a:t>
            </a:r>
            <a:r>
              <a:rPr lang="en-US" sz="1800" dirty="0" smtClean="0"/>
              <a:t>finally</a:t>
            </a:r>
            <a:r>
              <a:rPr lang="en-US" sz="1800" dirty="0"/>
              <a:t>: </a:t>
            </a:r>
            <a:endParaRPr lang="en-US" sz="1800" dirty="0" smtClean="0"/>
          </a:p>
          <a:p>
            <a:pPr marL="0" indent="0">
              <a:buClr>
                <a:schemeClr val="tx1"/>
              </a:buClr>
              <a:buNone/>
            </a:pPr>
            <a:r>
              <a:rPr lang="en-US" sz="1800" dirty="0"/>
              <a:t>	</a:t>
            </a:r>
            <a:r>
              <a:rPr lang="en-US" sz="1800" dirty="0" smtClean="0"/>
              <a:t>	print</a:t>
            </a:r>
            <a:r>
              <a:rPr lang="en-US" sz="1800" dirty="0"/>
              <a:t>("There may or may not have been an exception.") </a:t>
            </a:r>
            <a:endParaRPr lang="en-US" sz="1800" dirty="0" smtClean="0"/>
          </a:p>
          <a:p>
            <a:pPr marL="0" indent="0">
              <a:buClr>
                <a:schemeClr val="tx1"/>
              </a:buClr>
              <a:buNone/>
            </a:pPr>
            <a:r>
              <a:rPr lang="en-US" sz="1800" dirty="0"/>
              <a:t>	</a:t>
            </a:r>
            <a:r>
              <a:rPr lang="en-US" sz="1800" dirty="0" smtClean="0"/>
              <a:t>print</a:t>
            </a:r>
            <a:r>
              <a:rPr lang="en-US" sz="1800" dirty="0"/>
              <a:t>("The </a:t>
            </a:r>
            <a:r>
              <a:rPr lang="en-US" sz="1800" dirty="0" smtClean="0"/>
              <a:t>inverse</a:t>
            </a:r>
            <a:r>
              <a:rPr lang="en-US" sz="1800" dirty="0"/>
              <a:t>: ", inverse</a:t>
            </a:r>
            <a:r>
              <a:rPr lang="en-US" sz="1800" dirty="0" smtClean="0"/>
              <a:t>)</a:t>
            </a:r>
          </a:p>
          <a:p>
            <a:pPr>
              <a:buClr>
                <a:schemeClr val="tx1"/>
              </a:buClr>
            </a:pPr>
            <a:r>
              <a:rPr lang="en-US" sz="1800" dirty="0"/>
              <a:t>"finally" and "except" can be used together for the same try block</a:t>
            </a:r>
            <a:endParaRPr lang="en-US" altLang="en-US" sz="1800" dirty="0"/>
          </a:p>
        </p:txBody>
      </p:sp>
    </p:spTree>
    <p:extLst>
      <p:ext uri="{BB962C8B-B14F-4D97-AF65-F5344CB8AC3E}">
        <p14:creationId xmlns:p14="http://schemas.microsoft.com/office/powerpoint/2010/main" val="227341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exception</a:t>
            </a:r>
            <a:endParaRPr lang="en-IN" dirty="0"/>
          </a:p>
        </p:txBody>
      </p:sp>
      <p:sp>
        <p:nvSpPr>
          <p:cNvPr id="5" name="Text Placeholder 4"/>
          <p:cNvSpPr>
            <a:spLocks noGrp="1" noChangeArrowheads="1"/>
          </p:cNvSpPr>
          <p:nvPr>
            <p:ph type="body" idx="4294967295"/>
          </p:nvPr>
        </p:nvSpPr>
        <p:spPr>
          <a:xfrm>
            <a:off x="381000" y="990600"/>
            <a:ext cx="8229600" cy="5257800"/>
          </a:xfrm>
          <a:prstGeom prst="rect">
            <a:avLst/>
          </a:prstGeom>
          <a:noFill/>
        </p:spPr>
        <p:txBody>
          <a:bodyPr>
            <a:noAutofit/>
          </a:bodyPr>
          <a:lstStyle/>
          <a:p>
            <a:r>
              <a:rPr lang="en-US" sz="1800" dirty="0"/>
              <a:t>The raise statement allows the programmer to force a specified exception to </a:t>
            </a:r>
            <a:r>
              <a:rPr lang="en-US" sz="1800" dirty="0" smtClean="0"/>
              <a:t>occur.</a:t>
            </a:r>
          </a:p>
          <a:p>
            <a:r>
              <a:rPr lang="en-US" sz="1800" dirty="0" smtClean="0"/>
              <a:t>For </a:t>
            </a:r>
            <a:r>
              <a:rPr lang="en-US" sz="1800" dirty="0"/>
              <a:t>example:</a:t>
            </a:r>
          </a:p>
          <a:p>
            <a:pPr marL="0" indent="0">
              <a:buNone/>
            </a:pPr>
            <a:r>
              <a:rPr lang="en-US" sz="1800" dirty="0"/>
              <a:t>	</a:t>
            </a:r>
            <a:r>
              <a:rPr lang="en-US" sz="1800" b="1" dirty="0" smtClean="0"/>
              <a:t>raise</a:t>
            </a:r>
            <a:r>
              <a:rPr lang="en-US" sz="1800" dirty="0" smtClean="0"/>
              <a:t> </a:t>
            </a:r>
            <a:r>
              <a:rPr lang="en-US" sz="1800" dirty="0"/>
              <a:t>NameError('HiThere</a:t>
            </a:r>
            <a:r>
              <a:rPr lang="en-US" sz="1800" dirty="0" smtClean="0"/>
              <a:t>')</a:t>
            </a:r>
          </a:p>
          <a:p>
            <a:r>
              <a:rPr lang="en-US" sz="1800" dirty="0"/>
              <a:t>The sole argument to </a:t>
            </a:r>
            <a:r>
              <a:rPr lang="en-US" sz="1800" dirty="0" smtClean="0"/>
              <a:t>raise</a:t>
            </a:r>
            <a:r>
              <a:rPr lang="en-US" sz="1800" dirty="0"/>
              <a:t> </a:t>
            </a:r>
            <a:r>
              <a:rPr lang="en-US" sz="1800" dirty="0" smtClean="0"/>
              <a:t>indicates </a:t>
            </a:r>
            <a:r>
              <a:rPr lang="en-US" sz="1800" dirty="0"/>
              <a:t>the exception to be raised. This must be either an exception instance or an exception class (a class that derives from Exception).</a:t>
            </a:r>
          </a:p>
          <a:p>
            <a:r>
              <a:rPr lang="en-US" sz="1800" dirty="0"/>
              <a:t>If you need to determine whether an exception was raised but don’t intend to handle it, a simpler form of the </a:t>
            </a:r>
            <a:r>
              <a:rPr lang="en-US" sz="1800" dirty="0" smtClean="0"/>
              <a:t>raise</a:t>
            </a:r>
            <a:r>
              <a:rPr lang="en-US" sz="1800" dirty="0"/>
              <a:t> </a:t>
            </a:r>
            <a:r>
              <a:rPr lang="en-US" sz="1800" dirty="0" smtClean="0"/>
              <a:t>statement </a:t>
            </a:r>
            <a:r>
              <a:rPr lang="en-US" sz="1800" dirty="0"/>
              <a:t>allows you to re-raise the exception</a:t>
            </a:r>
            <a:r>
              <a:rPr lang="en-US" sz="1800" dirty="0" smtClean="0"/>
              <a:t>: by just using rasie without any argument</a:t>
            </a:r>
          </a:p>
          <a:p>
            <a:pPr marL="0" indent="0">
              <a:buNone/>
            </a:pPr>
            <a:r>
              <a:rPr lang="en-US" sz="1800" dirty="0" smtClean="0"/>
              <a:t>	def </a:t>
            </a:r>
            <a:r>
              <a:rPr lang="en-US" sz="1800" b="1" dirty="0"/>
              <a:t>readFile(fname):</a:t>
            </a:r>
          </a:p>
          <a:p>
            <a:pPr marL="0" indent="0">
              <a:buNone/>
            </a:pPr>
            <a:r>
              <a:rPr lang="en-US" sz="1800" dirty="0" smtClean="0"/>
              <a:t>		if </a:t>
            </a:r>
            <a:r>
              <a:rPr lang="en-US" sz="1800" dirty="0"/>
              <a:t>fname.endswith</a:t>
            </a:r>
            <a:r>
              <a:rPr lang="en-US" sz="1800" dirty="0" smtClean="0"/>
              <a:t>(</a:t>
            </a:r>
            <a:r>
              <a:rPr lang="en-US" sz="1800" i="1" dirty="0" smtClean="0"/>
              <a:t>‘.txt’)</a:t>
            </a:r>
          </a:p>
          <a:p>
            <a:pPr marL="0" indent="0">
              <a:buNone/>
            </a:pPr>
            <a:r>
              <a:rPr lang="en-US" sz="1800" i="1" dirty="0"/>
              <a:t>	</a:t>
            </a:r>
            <a:r>
              <a:rPr lang="en-US" sz="1800" i="1" dirty="0" smtClean="0"/>
              <a:t>		</a:t>
            </a:r>
            <a:r>
              <a:rPr lang="en-US" sz="1800" dirty="0" smtClean="0"/>
              <a:t>fh </a:t>
            </a:r>
            <a:r>
              <a:rPr lang="en-US" sz="1800" dirty="0"/>
              <a:t>= open(fname)</a:t>
            </a:r>
          </a:p>
          <a:p>
            <a:pPr marL="0" indent="0">
              <a:buNone/>
            </a:pPr>
            <a:r>
              <a:rPr lang="en-US" sz="1800" dirty="0" smtClean="0"/>
              <a:t>			return </a:t>
            </a:r>
            <a:r>
              <a:rPr lang="en-US" sz="1800" dirty="0"/>
              <a:t>fh.readlines()    </a:t>
            </a:r>
            <a:r>
              <a:rPr lang="en-US" sz="1800" dirty="0" smtClean="0"/>
              <a:t>	</a:t>
            </a:r>
            <a:endParaRPr lang="en-US" sz="1800" dirty="0"/>
          </a:p>
          <a:p>
            <a:pPr marL="0" indent="0">
              <a:buNone/>
            </a:pPr>
            <a:r>
              <a:rPr lang="en-US" sz="1800" dirty="0"/>
              <a:t>	</a:t>
            </a:r>
            <a:r>
              <a:rPr lang="en-US" sz="1800" dirty="0" smtClean="0"/>
              <a:t>	else</a:t>
            </a:r>
            <a:r>
              <a:rPr lang="en-US" sz="1800" dirty="0"/>
              <a:t>:</a:t>
            </a:r>
          </a:p>
          <a:p>
            <a:pPr marL="0" indent="0">
              <a:buNone/>
            </a:pPr>
            <a:r>
              <a:rPr lang="en-US" sz="1800" dirty="0" smtClean="0"/>
              <a:t>		        </a:t>
            </a:r>
            <a:r>
              <a:rPr lang="en-US" sz="1800" dirty="0"/>
              <a:t>raise ValueError(</a:t>
            </a:r>
            <a:r>
              <a:rPr lang="en-US" sz="1800" i="1" dirty="0"/>
              <a:t>"filename must end with </a:t>
            </a:r>
            <a:r>
              <a:rPr lang="en-US" sz="1800" i="1" u="sng" dirty="0"/>
              <a:t>txt")   </a:t>
            </a:r>
          </a:p>
          <a:p>
            <a:endParaRPr lang="en-US" sz="1800" dirty="0"/>
          </a:p>
          <a:p>
            <a:pPr marL="0" indent="0">
              <a:buNone/>
            </a:pPr>
            <a:endParaRPr lang="en-US" sz="1800" dirty="0"/>
          </a:p>
        </p:txBody>
      </p:sp>
    </p:spTree>
    <p:extLst>
      <p:ext uri="{BB962C8B-B14F-4D97-AF65-F5344CB8AC3E}">
        <p14:creationId xmlns:p14="http://schemas.microsoft.com/office/powerpoint/2010/main" val="2844859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Custom-made Exceptions</a:t>
            </a:r>
            <a:endParaRPr lang="en-IN" dirty="0"/>
          </a:p>
        </p:txBody>
      </p:sp>
      <p:sp>
        <p:nvSpPr>
          <p:cNvPr id="5" name="Text Placeholder 4"/>
          <p:cNvSpPr>
            <a:spLocks noGrp="1" noChangeArrowheads="1"/>
          </p:cNvSpPr>
          <p:nvPr>
            <p:ph type="body" idx="4294967295"/>
          </p:nvPr>
        </p:nvSpPr>
        <p:spPr>
          <a:xfrm>
            <a:off x="381000" y="990600"/>
            <a:ext cx="8229600" cy="5181600"/>
          </a:xfrm>
          <a:prstGeom prst="rect">
            <a:avLst/>
          </a:prstGeom>
          <a:noFill/>
        </p:spPr>
        <p:txBody>
          <a:bodyPr>
            <a:noAutofit/>
          </a:bodyPr>
          <a:lstStyle/>
          <a:p>
            <a:r>
              <a:rPr lang="en-US" sz="1800" dirty="0"/>
              <a:t>Programs may name their own exceptions by creating a new exception </a:t>
            </a:r>
            <a:r>
              <a:rPr lang="en-US" sz="1800" dirty="0" smtClean="0"/>
              <a:t>class.</a:t>
            </a:r>
          </a:p>
          <a:p>
            <a:r>
              <a:rPr lang="en-US" sz="1800" dirty="0" smtClean="0"/>
              <a:t>Exceptions </a:t>
            </a:r>
            <a:r>
              <a:rPr lang="en-US" sz="1800" dirty="0"/>
              <a:t>should typically be derived from the Exception class, either directly or indirectly. </a:t>
            </a:r>
            <a:endParaRPr lang="en-US" sz="1800" dirty="0" smtClean="0"/>
          </a:p>
          <a:p>
            <a:r>
              <a:rPr lang="en-US" sz="1800" dirty="0" smtClean="0"/>
              <a:t>For </a:t>
            </a:r>
            <a:r>
              <a:rPr lang="en-US" sz="1800" dirty="0"/>
              <a:t>example:</a:t>
            </a:r>
          </a:p>
          <a:p>
            <a:pPr marL="0" indent="0">
              <a:buNone/>
            </a:pPr>
            <a:r>
              <a:rPr lang="en-US" sz="1800" dirty="0" smtClean="0"/>
              <a:t>	</a:t>
            </a:r>
            <a:r>
              <a:rPr lang="en-US" sz="1800" b="1" dirty="0" smtClean="0"/>
              <a:t>class</a:t>
            </a:r>
            <a:r>
              <a:rPr lang="en-US" sz="1800" dirty="0" smtClean="0"/>
              <a:t> </a:t>
            </a:r>
            <a:r>
              <a:rPr lang="en-US" sz="1800" b="1" dirty="0"/>
              <a:t>MyError</a:t>
            </a:r>
            <a:r>
              <a:rPr lang="en-US" sz="1800" dirty="0"/>
              <a:t>(Exception): </a:t>
            </a:r>
            <a:endParaRPr lang="en-US" sz="1800" dirty="0" smtClean="0"/>
          </a:p>
          <a:p>
            <a:pPr marL="0" indent="0">
              <a:buNone/>
            </a:pPr>
            <a:r>
              <a:rPr lang="en-US" sz="1800" b="1" dirty="0"/>
              <a:t>	</a:t>
            </a:r>
            <a:r>
              <a:rPr lang="en-US" sz="1800" b="1" dirty="0" smtClean="0"/>
              <a:t>	def</a:t>
            </a:r>
            <a:r>
              <a:rPr lang="en-US" sz="1800" dirty="0" smtClean="0"/>
              <a:t> </a:t>
            </a:r>
            <a:r>
              <a:rPr lang="en-US" sz="1800" dirty="0"/>
              <a:t>__init__(self, value</a:t>
            </a:r>
            <a:r>
              <a:rPr lang="en-US" sz="1800" dirty="0" smtClean="0"/>
              <a:t>):</a:t>
            </a:r>
          </a:p>
          <a:p>
            <a:pPr marL="0" indent="0">
              <a:buNone/>
            </a:pPr>
            <a:r>
              <a:rPr lang="en-US" sz="1800" dirty="0"/>
              <a:t>	</a:t>
            </a:r>
            <a:r>
              <a:rPr lang="en-US" sz="1800" dirty="0" smtClean="0"/>
              <a:t>		self.value </a:t>
            </a:r>
            <a:r>
              <a:rPr lang="en-US" sz="1800" dirty="0"/>
              <a:t>= value </a:t>
            </a:r>
            <a:endParaRPr lang="en-US" sz="1800" dirty="0" smtClean="0"/>
          </a:p>
          <a:p>
            <a:pPr marL="0" indent="0">
              <a:buNone/>
            </a:pPr>
            <a:r>
              <a:rPr lang="en-US" sz="1800" dirty="0"/>
              <a:t>	</a:t>
            </a:r>
            <a:r>
              <a:rPr lang="en-US" sz="1800" dirty="0" smtClean="0"/>
              <a:t>	d</a:t>
            </a:r>
            <a:r>
              <a:rPr lang="en-US" sz="1800" b="1" dirty="0" smtClean="0"/>
              <a:t>ef</a:t>
            </a:r>
            <a:r>
              <a:rPr lang="en-US" sz="1800" dirty="0" smtClean="0"/>
              <a:t> </a:t>
            </a:r>
            <a:r>
              <a:rPr lang="en-US" sz="1800" dirty="0"/>
              <a:t>__str__(self): </a:t>
            </a:r>
            <a:endParaRPr lang="en-US" sz="1800" dirty="0" smtClean="0"/>
          </a:p>
          <a:p>
            <a:pPr marL="0" indent="0">
              <a:buNone/>
            </a:pPr>
            <a:r>
              <a:rPr lang="en-US" sz="1800" b="1" dirty="0"/>
              <a:t>	</a:t>
            </a:r>
            <a:r>
              <a:rPr lang="en-US" sz="1800" b="1" dirty="0" smtClean="0"/>
              <a:t>		return</a:t>
            </a:r>
            <a:r>
              <a:rPr lang="en-US" sz="1800" dirty="0" smtClean="0"/>
              <a:t> </a:t>
            </a:r>
            <a:r>
              <a:rPr lang="en-US" sz="1800" dirty="0"/>
              <a:t>repr(self.value</a:t>
            </a:r>
            <a:r>
              <a:rPr lang="en-US" sz="1800" dirty="0" smtClean="0"/>
              <a:t>)</a:t>
            </a:r>
          </a:p>
          <a:p>
            <a:r>
              <a:rPr lang="en-US" sz="1800" dirty="0"/>
              <a:t>In this example, the default __init__() of Exception has been overridden. </a:t>
            </a:r>
            <a:endParaRPr lang="en-US" sz="1800" dirty="0" smtClean="0"/>
          </a:p>
          <a:p>
            <a:r>
              <a:rPr lang="en-US" sz="1800" dirty="0" smtClean="0"/>
              <a:t>The </a:t>
            </a:r>
            <a:r>
              <a:rPr lang="en-US" sz="1800" dirty="0"/>
              <a:t>new behavior simply creates the </a:t>
            </a:r>
            <a:r>
              <a:rPr lang="en-US" sz="1800" i="1" dirty="0"/>
              <a:t>value</a:t>
            </a:r>
            <a:r>
              <a:rPr lang="en-US" sz="1800" dirty="0"/>
              <a:t> attribute. </a:t>
            </a:r>
          </a:p>
          <a:p>
            <a:r>
              <a:rPr lang="en-US" sz="1800" dirty="0"/>
              <a:t>Exception classes can be defined which do anything any other class can do, but are usually kept simple, often only offering a number of attributes that allow information about the error to be extracted by handlers for the exception. </a:t>
            </a:r>
            <a:endParaRPr lang="en-US" sz="1800" dirty="0" smtClean="0"/>
          </a:p>
          <a:p>
            <a:r>
              <a:rPr lang="en-US" sz="1800" dirty="0"/>
              <a:t>Most exceptions are defined with names that end in “Error,” similar to the naming of the standard exceptions.</a:t>
            </a:r>
          </a:p>
        </p:txBody>
      </p:sp>
    </p:spTree>
    <p:extLst>
      <p:ext uri="{BB962C8B-B14F-4D97-AF65-F5344CB8AC3E}">
        <p14:creationId xmlns:p14="http://schemas.microsoft.com/office/powerpoint/2010/main" val="4155937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smtClean="0"/>
              <a:t>Input and Output in python</a:t>
            </a:r>
            <a:endParaRPr lang="en-IN" dirty="0"/>
          </a:p>
        </p:txBody>
      </p:sp>
      <p:sp>
        <p:nvSpPr>
          <p:cNvPr id="5" name="Text Placeholder 4"/>
          <p:cNvSpPr>
            <a:spLocks noGrp="1" noChangeArrowheads="1"/>
          </p:cNvSpPr>
          <p:nvPr>
            <p:ph type="body" idx="4294967295"/>
          </p:nvPr>
        </p:nvSpPr>
        <p:spPr>
          <a:xfrm>
            <a:off x="276720" y="990600"/>
            <a:ext cx="8229600" cy="685800"/>
          </a:xfrm>
          <a:prstGeom prst="rect">
            <a:avLst/>
          </a:prstGeom>
          <a:noFill/>
        </p:spPr>
        <p:txBody>
          <a:bodyPr>
            <a:noAutofit/>
          </a:bodyPr>
          <a:lstStyle/>
          <a:p>
            <a:pPr>
              <a:lnSpc>
                <a:spcPct val="90000"/>
              </a:lnSpc>
              <a:buClr>
                <a:schemeClr val="tx1"/>
              </a:buClr>
            </a:pPr>
            <a:r>
              <a:rPr lang="en-US" sz="1800" dirty="0" smtClean="0"/>
              <a:t>There </a:t>
            </a:r>
            <a:r>
              <a:rPr lang="en-US" sz="1800" dirty="0"/>
              <a:t>are several ways to present the output of a </a:t>
            </a:r>
            <a:r>
              <a:rPr lang="en-US" sz="1800" dirty="0" smtClean="0"/>
              <a:t>program.</a:t>
            </a:r>
          </a:p>
          <a:p>
            <a:pPr>
              <a:lnSpc>
                <a:spcPct val="90000"/>
              </a:lnSpc>
              <a:buClr>
                <a:schemeClr val="tx1"/>
              </a:buClr>
            </a:pPr>
            <a:r>
              <a:rPr lang="en-US" sz="1800" dirty="0" smtClean="0"/>
              <a:t>Data </a:t>
            </a:r>
            <a:r>
              <a:rPr lang="en-US" sz="1800" dirty="0"/>
              <a:t>can be printed in a human-readable form, or written to a file for future </a:t>
            </a:r>
            <a:r>
              <a:rPr lang="en-US" sz="1800" dirty="0" smtClean="0"/>
              <a:t>use.</a:t>
            </a:r>
          </a:p>
          <a:p>
            <a:pPr>
              <a:lnSpc>
                <a:spcPct val="90000"/>
              </a:lnSpc>
              <a:buClr>
                <a:schemeClr val="tx1"/>
              </a:buClr>
            </a:pPr>
            <a:endParaRPr lang="en-US" altLang="en-US" sz="1800" dirty="0" smtClean="0"/>
          </a:p>
        </p:txBody>
      </p:sp>
      <p:sp>
        <p:nvSpPr>
          <p:cNvPr id="6" name="Title 1"/>
          <p:cNvSpPr txBox="1">
            <a:spLocks/>
          </p:cNvSpPr>
          <p:nvPr/>
        </p:nvSpPr>
        <p:spPr>
          <a:xfrm>
            <a:off x="276720" y="19050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smtClean="0"/>
              <a:t>Fancier Output Formatting</a:t>
            </a:r>
            <a:endParaRPr lang="en-IN" dirty="0"/>
          </a:p>
        </p:txBody>
      </p:sp>
      <p:sp>
        <p:nvSpPr>
          <p:cNvPr id="7" name="Text Placeholder 6"/>
          <p:cNvSpPr>
            <a:spLocks noGrp="1" noChangeArrowheads="1"/>
          </p:cNvSpPr>
          <p:nvPr>
            <p:ph type="body" idx="4294967295"/>
          </p:nvPr>
        </p:nvSpPr>
        <p:spPr>
          <a:xfrm>
            <a:off x="276720" y="2743200"/>
            <a:ext cx="8229600" cy="3124200"/>
          </a:xfrm>
          <a:prstGeom prst="rect">
            <a:avLst/>
          </a:prstGeom>
          <a:noFill/>
        </p:spPr>
        <p:txBody>
          <a:bodyPr>
            <a:noAutofit/>
          </a:bodyPr>
          <a:lstStyle/>
          <a:p>
            <a:pPr>
              <a:lnSpc>
                <a:spcPct val="90000"/>
              </a:lnSpc>
              <a:buClr>
                <a:schemeClr val="tx1"/>
              </a:buClr>
            </a:pPr>
            <a:r>
              <a:rPr lang="en-US" sz="1800" dirty="0" smtClean="0"/>
              <a:t>Rather </a:t>
            </a:r>
            <a:r>
              <a:rPr lang="en-US" sz="1800" dirty="0"/>
              <a:t>than simply printing space-separated </a:t>
            </a:r>
            <a:r>
              <a:rPr lang="en-US" sz="1800" dirty="0" smtClean="0"/>
              <a:t>values , you’ll </a:t>
            </a:r>
            <a:r>
              <a:rPr lang="en-US" sz="1800" dirty="0"/>
              <a:t>want more control over the formatting of your </a:t>
            </a:r>
            <a:r>
              <a:rPr lang="en-US" sz="1800" dirty="0" smtClean="0"/>
              <a:t>output</a:t>
            </a:r>
          </a:p>
          <a:p>
            <a:pPr>
              <a:lnSpc>
                <a:spcPct val="90000"/>
              </a:lnSpc>
              <a:buClr>
                <a:schemeClr val="tx1"/>
              </a:buClr>
            </a:pPr>
            <a:r>
              <a:rPr lang="en-US" sz="1800" dirty="0"/>
              <a:t>There are two ways to format your output</a:t>
            </a:r>
            <a:r>
              <a:rPr lang="en-US" sz="1800" dirty="0" smtClean="0"/>
              <a:t>;</a:t>
            </a:r>
          </a:p>
          <a:p>
            <a:pPr lvl="1">
              <a:lnSpc>
                <a:spcPct val="90000"/>
              </a:lnSpc>
              <a:buClr>
                <a:schemeClr val="tx1"/>
              </a:buClr>
            </a:pPr>
            <a:r>
              <a:rPr lang="en-US" sz="1800" dirty="0" smtClean="0"/>
              <a:t>Do </a:t>
            </a:r>
            <a:r>
              <a:rPr lang="en-US" sz="1800" dirty="0"/>
              <a:t>all the string handling yourself; using string slicing and concatenation </a:t>
            </a:r>
            <a:r>
              <a:rPr lang="en-US" sz="1800" dirty="0" smtClean="0"/>
              <a:t>operations</a:t>
            </a:r>
          </a:p>
          <a:p>
            <a:pPr lvl="1">
              <a:lnSpc>
                <a:spcPct val="90000"/>
              </a:lnSpc>
              <a:buClr>
                <a:schemeClr val="tx1"/>
              </a:buClr>
            </a:pPr>
            <a:r>
              <a:rPr lang="en-US" sz="1800" dirty="0" smtClean="0"/>
              <a:t>The </a:t>
            </a:r>
            <a:r>
              <a:rPr lang="en-US" sz="1800" dirty="0"/>
              <a:t>second way is to use the str.format() method</a:t>
            </a:r>
            <a:r>
              <a:rPr lang="en-US" sz="1800" dirty="0" smtClean="0"/>
              <a:t>.</a:t>
            </a:r>
          </a:p>
          <a:p>
            <a:pPr>
              <a:lnSpc>
                <a:spcPct val="90000"/>
              </a:lnSpc>
              <a:buClr>
                <a:schemeClr val="tx1"/>
              </a:buClr>
            </a:pPr>
            <a:r>
              <a:rPr lang="en-US" sz="1800" dirty="0" smtClean="0"/>
              <a:t>To convert </a:t>
            </a:r>
            <a:r>
              <a:rPr lang="en-US" sz="1800" dirty="0"/>
              <a:t>values to </a:t>
            </a:r>
            <a:r>
              <a:rPr lang="en-US" sz="1800" dirty="0" smtClean="0"/>
              <a:t>strings, Python </a:t>
            </a:r>
            <a:r>
              <a:rPr lang="en-US" sz="1800" dirty="0"/>
              <a:t>has ways to convert any value to a string: pass it to </a:t>
            </a:r>
            <a:r>
              <a:rPr lang="en-US" sz="1800" dirty="0" smtClean="0"/>
              <a:t>the repr</a:t>
            </a:r>
            <a:r>
              <a:rPr lang="en-US" sz="1800" dirty="0"/>
              <a:t>() or str() functions.</a:t>
            </a:r>
            <a:endParaRPr lang="en-US" altLang="en-US" sz="1800" dirty="0" smtClean="0"/>
          </a:p>
        </p:txBody>
      </p:sp>
    </p:spTree>
    <p:extLst>
      <p:ext uri="{BB962C8B-B14F-4D97-AF65-F5344CB8AC3E}">
        <p14:creationId xmlns:p14="http://schemas.microsoft.com/office/powerpoint/2010/main" val="715790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IN" sz="2900" dirty="0"/>
          </a:p>
        </p:txBody>
      </p:sp>
      <p:sp>
        <p:nvSpPr>
          <p:cNvPr id="6" name="Content Placeholder 2"/>
          <p:cNvSpPr txBox="1">
            <a:spLocks/>
          </p:cNvSpPr>
          <p:nvPr/>
        </p:nvSpPr>
        <p:spPr>
          <a:xfrm>
            <a:off x="838200" y="8382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solidFill>
                  <a:schemeClr val="tx1">
                    <a:lumMod val="75000"/>
                    <a:lumOff val="25000"/>
                  </a:schemeClr>
                </a:solidFill>
                <a:ea typeface="Tahoma" pitchFamily="34" charset="0"/>
                <a:cs typeface="Tahoma" pitchFamily="34" charset="0"/>
              </a:rPr>
              <a:t>File </a:t>
            </a:r>
            <a:r>
              <a:rPr lang="en-US" sz="2000" dirty="0" smtClean="0">
                <a:solidFill>
                  <a:schemeClr val="tx1">
                    <a:lumMod val="75000"/>
                    <a:lumOff val="25000"/>
                  </a:schemeClr>
                </a:solidFill>
                <a:ea typeface="Tahoma" pitchFamily="34" charset="0"/>
                <a:cs typeface="Tahoma" pitchFamily="34" charset="0"/>
              </a:rPr>
              <a:t>I/O</a:t>
            </a:r>
            <a:endParaRPr lang="en-US" sz="2000" dirty="0" smtClean="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r>
              <a:rPr lang="en-US" sz="2000" dirty="0" smtClean="0">
                <a:solidFill>
                  <a:schemeClr val="tx1">
                    <a:lumMod val="75000"/>
                    <a:lumOff val="25000"/>
                  </a:schemeClr>
                </a:solidFill>
                <a:latin typeface="+mj-lt"/>
                <a:ea typeface="Tahoma" pitchFamily="34" charset="0"/>
                <a:cs typeface="Tahoma" pitchFamily="34" charset="0"/>
              </a:rPr>
              <a:t>Exception handling</a:t>
            </a:r>
          </a:p>
          <a:p>
            <a:pPr marL="0" indent="0">
              <a:lnSpc>
                <a:spcPct val="114000"/>
              </a:lnSpc>
              <a:spcBef>
                <a:spcPts val="1800"/>
              </a:spcBef>
              <a:spcAft>
                <a:spcPts val="1200"/>
              </a:spcAft>
              <a:buNone/>
            </a:pPr>
            <a:r>
              <a:rPr lang="en-US" sz="2000" dirty="0" smtClean="0">
                <a:solidFill>
                  <a:schemeClr val="tx1">
                    <a:lumMod val="75000"/>
                    <a:lumOff val="25000"/>
                  </a:schemeClr>
                </a:solidFill>
                <a:latin typeface="+mj-lt"/>
                <a:ea typeface="Tahoma" pitchFamily="34" charset="0"/>
                <a:cs typeface="Tahoma" pitchFamily="34" charset="0"/>
              </a:rPr>
              <a:t>Formatting Output</a:t>
            </a:r>
          </a:p>
          <a:p>
            <a:pPr marL="0" indent="0">
              <a:lnSpc>
                <a:spcPct val="114000"/>
              </a:lnSpc>
              <a:spcBef>
                <a:spcPts val="1800"/>
              </a:spcBef>
              <a:spcAft>
                <a:spcPts val="1200"/>
              </a:spcAft>
              <a:buNone/>
            </a:pPr>
            <a:r>
              <a:rPr lang="en-US" sz="2000" dirty="0" smtClean="0">
                <a:solidFill>
                  <a:schemeClr val="tx1">
                    <a:lumMod val="75000"/>
                    <a:lumOff val="25000"/>
                  </a:schemeClr>
                </a:solidFill>
                <a:ea typeface="Tahoma" pitchFamily="34" charset="0"/>
                <a:cs typeface="Tahoma" pitchFamily="34" charset="0"/>
              </a:rPr>
              <a:t>Regular </a:t>
            </a:r>
            <a:r>
              <a:rPr lang="en-US" sz="2000" dirty="0">
                <a:solidFill>
                  <a:schemeClr val="tx1">
                    <a:lumMod val="75000"/>
                    <a:lumOff val="25000"/>
                  </a:schemeClr>
                </a:solidFill>
                <a:ea typeface="Tahoma" pitchFamily="34" charset="0"/>
                <a:cs typeface="Tahoma" pitchFamily="34" charset="0"/>
              </a:rPr>
              <a:t>Expressions</a:t>
            </a:r>
          </a:p>
          <a:p>
            <a:pPr marL="0" indent="0">
              <a:lnSpc>
                <a:spcPct val="114000"/>
              </a:lnSpc>
              <a:spcBef>
                <a:spcPts val="1800"/>
              </a:spcBef>
              <a:spcAft>
                <a:spcPts val="1200"/>
              </a:spcAft>
              <a:buNone/>
            </a:pPr>
            <a:endParaRPr lang="en-US" sz="2000" dirty="0" smtClean="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 and str()</a:t>
            </a:r>
            <a:endParaRPr lang="en-IN" dirty="0"/>
          </a:p>
        </p:txBody>
      </p:sp>
      <p:sp>
        <p:nvSpPr>
          <p:cNvPr id="5" name="Text Placeholder 4"/>
          <p:cNvSpPr>
            <a:spLocks noGrp="1" noChangeArrowheads="1"/>
          </p:cNvSpPr>
          <p:nvPr>
            <p:ph type="body" idx="4294967295"/>
          </p:nvPr>
        </p:nvSpPr>
        <p:spPr>
          <a:xfrm>
            <a:off x="381000" y="762000"/>
            <a:ext cx="8229600" cy="5638800"/>
          </a:xfrm>
          <a:prstGeom prst="rect">
            <a:avLst/>
          </a:prstGeom>
          <a:noFill/>
        </p:spPr>
        <p:txBody>
          <a:bodyPr>
            <a:noAutofit/>
          </a:bodyPr>
          <a:lstStyle/>
          <a:p>
            <a:pPr marL="0" indent="0">
              <a:lnSpc>
                <a:spcPct val="90000"/>
              </a:lnSpc>
              <a:buClr>
                <a:schemeClr val="tx1"/>
              </a:buClr>
              <a:buNone/>
            </a:pPr>
            <a:r>
              <a:rPr lang="en-US" sz="1800" b="1" dirty="0" smtClean="0"/>
              <a:t>repr</a:t>
            </a:r>
          </a:p>
          <a:p>
            <a:pPr>
              <a:lnSpc>
                <a:spcPct val="90000"/>
              </a:lnSpc>
              <a:buClr>
                <a:schemeClr val="tx1"/>
              </a:buClr>
            </a:pPr>
            <a:r>
              <a:rPr lang="en-US" sz="1800" dirty="0" smtClean="0"/>
              <a:t>To generate </a:t>
            </a:r>
            <a:r>
              <a:rPr lang="en-US" sz="1800" dirty="0"/>
              <a:t>representations which can be read by the interpreter</a:t>
            </a:r>
            <a:r>
              <a:rPr lang="en-US" sz="1800" dirty="0" smtClean="0"/>
              <a:t> </a:t>
            </a:r>
            <a:endParaRPr lang="en-US" sz="1800" b="1" dirty="0" smtClean="0"/>
          </a:p>
          <a:p>
            <a:pPr marL="0" indent="0">
              <a:lnSpc>
                <a:spcPct val="90000"/>
              </a:lnSpc>
              <a:buClr>
                <a:schemeClr val="tx1"/>
              </a:buClr>
              <a:buNone/>
            </a:pPr>
            <a:r>
              <a:rPr lang="en-US" sz="1800" b="1" dirty="0" smtClean="0"/>
              <a:t>rjust</a:t>
            </a:r>
            <a:endParaRPr lang="en-US" sz="1800" b="1" dirty="0"/>
          </a:p>
          <a:p>
            <a:pPr>
              <a:lnSpc>
                <a:spcPct val="90000"/>
              </a:lnSpc>
              <a:buClr>
                <a:schemeClr val="tx1"/>
              </a:buClr>
            </a:pPr>
            <a:r>
              <a:rPr lang="en-US" sz="1800" dirty="0" smtClean="0"/>
              <a:t>Right-justifies </a:t>
            </a:r>
            <a:r>
              <a:rPr lang="en-US" sz="1800" dirty="0"/>
              <a:t>a string in a field of a given width by padding it with spaces on the left. </a:t>
            </a:r>
            <a:endParaRPr lang="en-US" sz="1800" dirty="0" smtClean="0"/>
          </a:p>
          <a:p>
            <a:pPr>
              <a:lnSpc>
                <a:spcPct val="90000"/>
              </a:lnSpc>
              <a:buClr>
                <a:schemeClr val="tx1"/>
              </a:buClr>
            </a:pPr>
            <a:r>
              <a:rPr lang="en-US" sz="1800" dirty="0" smtClean="0"/>
              <a:t>There </a:t>
            </a:r>
            <a:r>
              <a:rPr lang="en-US" sz="1800" dirty="0"/>
              <a:t>are similar methods str.ljust() and str.center</a:t>
            </a:r>
            <a:r>
              <a:rPr lang="en-US" sz="1800" dirty="0" smtClean="0"/>
              <a:t>()</a:t>
            </a:r>
          </a:p>
          <a:p>
            <a:pPr>
              <a:lnSpc>
                <a:spcPct val="90000"/>
              </a:lnSpc>
              <a:buClr>
                <a:schemeClr val="tx1"/>
              </a:buClr>
            </a:pPr>
            <a:r>
              <a:rPr lang="en-US" sz="1800" dirty="0" smtClean="0"/>
              <a:t>These </a:t>
            </a:r>
            <a:r>
              <a:rPr lang="en-US" sz="1800" dirty="0"/>
              <a:t>methods do not write anything, they just return a new string. </a:t>
            </a:r>
            <a:endParaRPr lang="en-US" sz="1800" dirty="0" smtClean="0"/>
          </a:p>
          <a:p>
            <a:pPr>
              <a:lnSpc>
                <a:spcPct val="90000"/>
              </a:lnSpc>
              <a:buClr>
                <a:schemeClr val="tx1"/>
              </a:buClr>
            </a:pPr>
            <a:r>
              <a:rPr lang="en-US" sz="1800" dirty="0" smtClean="0"/>
              <a:t>If </a:t>
            </a:r>
            <a:r>
              <a:rPr lang="en-US" sz="1800" dirty="0"/>
              <a:t>the input string is too long, they don’t truncate it, but return it unchanged; this will mess up your column </a:t>
            </a:r>
            <a:r>
              <a:rPr lang="en-US" sz="1800" dirty="0" smtClean="0"/>
              <a:t>lay-out(</a:t>
            </a:r>
            <a:r>
              <a:rPr lang="en-US" sz="1800" dirty="0"/>
              <a:t> </a:t>
            </a:r>
            <a:r>
              <a:rPr lang="en-US" sz="1800" dirty="0" smtClean="0"/>
              <a:t>you can truncate by adding </a:t>
            </a:r>
            <a:r>
              <a:rPr lang="en-US" sz="1800" dirty="0"/>
              <a:t>a slice operation, as in x.ljust(n)[:n</a:t>
            </a:r>
            <a:r>
              <a:rPr lang="en-US" sz="1800" dirty="0" smtClean="0"/>
              <a:t>].)</a:t>
            </a:r>
            <a:endParaRPr lang="en-US" sz="1800" b="1" dirty="0" smtClean="0"/>
          </a:p>
          <a:p>
            <a:pPr marL="0" indent="0">
              <a:lnSpc>
                <a:spcPct val="90000"/>
              </a:lnSpc>
              <a:buClr>
                <a:schemeClr val="tx1"/>
              </a:buClr>
              <a:buNone/>
            </a:pPr>
            <a:r>
              <a:rPr lang="en-US" sz="1800" b="1" dirty="0" smtClean="0"/>
              <a:t>zfill</a:t>
            </a:r>
            <a:endParaRPr lang="en-US" sz="1800" b="1" dirty="0"/>
          </a:p>
          <a:p>
            <a:pPr>
              <a:lnSpc>
                <a:spcPct val="90000"/>
              </a:lnSpc>
              <a:buClr>
                <a:schemeClr val="tx1"/>
              </a:buClr>
            </a:pPr>
            <a:r>
              <a:rPr lang="en-US" sz="1800" dirty="0"/>
              <a:t> str.zfill</a:t>
            </a:r>
            <a:r>
              <a:rPr lang="en-US" sz="1800" dirty="0" smtClean="0"/>
              <a:t>(, </a:t>
            </a:r>
            <a:r>
              <a:rPr lang="en-US" sz="1800" dirty="0"/>
              <a:t>which pads a numeric string on the left with zeros. It understands about plus and minus signs</a:t>
            </a:r>
            <a:r>
              <a:rPr lang="en-US" sz="1800" dirty="0" smtClean="0"/>
              <a:t>:</a:t>
            </a:r>
          </a:p>
          <a:p>
            <a:pPr marL="0" indent="0">
              <a:lnSpc>
                <a:spcPct val="90000"/>
              </a:lnSpc>
              <a:buClr>
                <a:schemeClr val="tx1"/>
              </a:buClr>
              <a:buNone/>
            </a:pPr>
            <a:r>
              <a:rPr lang="en-US" sz="1800" dirty="0" smtClean="0"/>
              <a:t>	'12</a:t>
            </a:r>
            <a:r>
              <a:rPr lang="en-US" sz="1800" dirty="0"/>
              <a:t>'.zfill(5</a:t>
            </a:r>
            <a:r>
              <a:rPr lang="en-US" sz="1800" dirty="0" smtClean="0"/>
              <a:t>) prints  </a:t>
            </a:r>
            <a:r>
              <a:rPr lang="en-US" sz="1800" dirty="0"/>
              <a:t>'00012' </a:t>
            </a:r>
            <a:endParaRPr lang="en-US" sz="1800" dirty="0" smtClean="0"/>
          </a:p>
          <a:p>
            <a:pPr marL="0" indent="0">
              <a:lnSpc>
                <a:spcPct val="90000"/>
              </a:lnSpc>
              <a:buClr>
                <a:schemeClr val="tx1"/>
              </a:buClr>
              <a:buNone/>
            </a:pPr>
            <a:r>
              <a:rPr lang="en-US" sz="1800" b="1" dirty="0"/>
              <a:t>	</a:t>
            </a:r>
            <a:r>
              <a:rPr lang="en-US" sz="1800" dirty="0" smtClean="0"/>
              <a:t>'-</a:t>
            </a:r>
            <a:r>
              <a:rPr lang="en-US" sz="1800" dirty="0"/>
              <a:t>3.14'.zfill(7</a:t>
            </a:r>
            <a:r>
              <a:rPr lang="en-US" sz="1800" dirty="0" smtClean="0"/>
              <a:t>) prints </a:t>
            </a:r>
            <a:r>
              <a:rPr lang="en-US" sz="1800" dirty="0"/>
              <a:t>'-003.14'</a:t>
            </a:r>
            <a:endParaRPr lang="en-US" sz="1800" b="1" dirty="0" smtClean="0"/>
          </a:p>
          <a:p>
            <a:pPr marL="0" indent="0">
              <a:lnSpc>
                <a:spcPct val="90000"/>
              </a:lnSpc>
              <a:buClr>
                <a:schemeClr val="tx1"/>
              </a:buClr>
              <a:buNone/>
            </a:pPr>
            <a:r>
              <a:rPr lang="en-US" sz="1800" b="1" dirty="0" smtClean="0"/>
              <a:t>str</a:t>
            </a:r>
            <a:endParaRPr lang="en-US" sz="1800" dirty="0" smtClean="0"/>
          </a:p>
          <a:p>
            <a:pPr>
              <a:lnSpc>
                <a:spcPct val="90000"/>
              </a:lnSpc>
              <a:buClr>
                <a:schemeClr val="tx1"/>
              </a:buClr>
            </a:pPr>
            <a:r>
              <a:rPr lang="en-US" sz="1800" dirty="0" smtClean="0"/>
              <a:t>Returns </a:t>
            </a:r>
            <a:r>
              <a:rPr lang="en-US" sz="1800" dirty="0"/>
              <a:t>representations of values which are fairly </a:t>
            </a:r>
            <a:r>
              <a:rPr lang="en-US" sz="1800" dirty="0" smtClean="0"/>
              <a:t>human-readable</a:t>
            </a:r>
          </a:p>
          <a:p>
            <a:pPr>
              <a:lnSpc>
                <a:spcPct val="90000"/>
              </a:lnSpc>
              <a:buClr>
                <a:schemeClr val="tx1"/>
              </a:buClr>
            </a:pPr>
            <a:r>
              <a:rPr lang="en-US" sz="1800" dirty="0" smtClean="0"/>
              <a:t>Many </a:t>
            </a:r>
            <a:r>
              <a:rPr lang="en-US" sz="1800" dirty="0"/>
              <a:t>values, such as numbers or structures like lists and dictionaries, have the same representation using either function</a:t>
            </a:r>
            <a:endParaRPr lang="en-US" sz="1800" dirty="0" smtClean="0"/>
          </a:p>
        </p:txBody>
      </p:sp>
    </p:spTree>
    <p:extLst>
      <p:ext uri="{BB962C8B-B14F-4D97-AF65-F5344CB8AC3E}">
        <p14:creationId xmlns:p14="http://schemas.microsoft.com/office/powerpoint/2010/main" val="2202474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a:t>
            </a:r>
            <a:endParaRPr lang="en-IN" dirty="0"/>
          </a:p>
        </p:txBody>
      </p:sp>
      <p:sp>
        <p:nvSpPr>
          <p:cNvPr id="8" name="Text Placeholder 7"/>
          <p:cNvSpPr>
            <a:spLocks noGrp="1" noChangeArrowheads="1"/>
          </p:cNvSpPr>
          <p:nvPr>
            <p:ph type="body" idx="4294967295"/>
          </p:nvPr>
        </p:nvSpPr>
        <p:spPr>
          <a:xfrm>
            <a:off x="533400" y="990600"/>
            <a:ext cx="8229600" cy="5105400"/>
          </a:xfrm>
          <a:prstGeom prst="rect">
            <a:avLst/>
          </a:prstGeom>
          <a:noFill/>
        </p:spPr>
        <p:txBody>
          <a:bodyPr>
            <a:noAutofit/>
          </a:bodyPr>
          <a:lstStyle/>
          <a:p>
            <a:r>
              <a:rPr lang="en-US" sz="1800" dirty="0"/>
              <a:t>Basic usage of the str.format() method looks like this:</a:t>
            </a:r>
          </a:p>
          <a:p>
            <a:pPr marL="0" indent="0">
              <a:buNone/>
            </a:pPr>
            <a:r>
              <a:rPr lang="en-US" sz="1800" dirty="0" smtClean="0"/>
              <a:t>	print</a:t>
            </a:r>
            <a:r>
              <a:rPr lang="en-US" sz="1800" dirty="0"/>
              <a:t>('We are the {} who say "{}!"'.format('knights', 'Ni')) </a:t>
            </a:r>
          </a:p>
          <a:p>
            <a:pPr marL="0" indent="0">
              <a:buNone/>
            </a:pPr>
            <a:r>
              <a:rPr lang="en-US" sz="1800" b="1" dirty="0" smtClean="0"/>
              <a:t>	Output</a:t>
            </a:r>
            <a:r>
              <a:rPr lang="en-US" sz="1800" dirty="0" smtClean="0"/>
              <a:t> : We </a:t>
            </a:r>
            <a:r>
              <a:rPr lang="en-US" sz="1800" dirty="0"/>
              <a:t>are the knights who say "Ni!" </a:t>
            </a:r>
          </a:p>
          <a:p>
            <a:r>
              <a:rPr lang="en-US" sz="1800" dirty="0"/>
              <a:t>The brackets and characters within them (called format fields) are replaced with the objects passed into the str.format() method. </a:t>
            </a:r>
            <a:endParaRPr lang="en-US" sz="1800" dirty="0" smtClean="0"/>
          </a:p>
          <a:p>
            <a:r>
              <a:rPr lang="en-US" sz="1800" dirty="0" smtClean="0"/>
              <a:t>A </a:t>
            </a:r>
            <a:r>
              <a:rPr lang="en-US" sz="1800" dirty="0"/>
              <a:t>number in the brackets can be used to refer to the position of the object passed into the str.format() method.</a:t>
            </a:r>
          </a:p>
          <a:p>
            <a:pPr marL="0" indent="0">
              <a:buNone/>
            </a:pPr>
            <a:r>
              <a:rPr lang="en-US" sz="1800" dirty="0" smtClean="0"/>
              <a:t>	print</a:t>
            </a:r>
            <a:r>
              <a:rPr lang="en-US" sz="1800" dirty="0"/>
              <a:t>('{0} and {1}'.format('spam', 'eggs')) </a:t>
            </a:r>
            <a:r>
              <a:rPr lang="en-US" sz="1800" b="1" dirty="0" smtClean="0"/>
              <a:t>#can interchange number</a:t>
            </a:r>
          </a:p>
          <a:p>
            <a:pPr marL="0" indent="0">
              <a:buNone/>
            </a:pPr>
            <a:r>
              <a:rPr lang="en-US" sz="1800" b="1" dirty="0"/>
              <a:t>	</a:t>
            </a:r>
            <a:r>
              <a:rPr lang="en-US" sz="1800" b="1" dirty="0" smtClean="0"/>
              <a:t>Output : </a:t>
            </a:r>
            <a:r>
              <a:rPr lang="en-US" sz="1800" dirty="0" smtClean="0"/>
              <a:t>spam </a:t>
            </a:r>
            <a:r>
              <a:rPr lang="en-US" sz="1800" dirty="0"/>
              <a:t>and eggs </a:t>
            </a:r>
            <a:endParaRPr lang="en-US" sz="1800" b="1" dirty="0"/>
          </a:p>
          <a:p>
            <a:r>
              <a:rPr lang="en-US" sz="1800" dirty="0" smtClean="0"/>
              <a:t>If keyword arguments are used in the str.format() method, their values are referred to by using the name of the argument.</a:t>
            </a:r>
          </a:p>
          <a:p>
            <a:pPr marL="0" indent="0">
              <a:buNone/>
            </a:pPr>
            <a:r>
              <a:rPr lang="en-US" sz="1800" dirty="0" smtClean="0"/>
              <a:t>	print</a:t>
            </a:r>
            <a:r>
              <a:rPr lang="en-US" sz="1800" dirty="0"/>
              <a:t>('This {food} is {adjective</a:t>
            </a:r>
            <a:r>
              <a:rPr lang="en-US" sz="1800" dirty="0" smtClean="0"/>
              <a:t>}'.format(food</a:t>
            </a:r>
            <a:r>
              <a:rPr lang="en-US" sz="1800" dirty="0"/>
              <a:t>='spam', adjective</a:t>
            </a:r>
            <a:r>
              <a:rPr lang="en-US" sz="1800" dirty="0" smtClean="0"/>
              <a:t>='horrible</a:t>
            </a:r>
            <a:r>
              <a:rPr lang="en-US" sz="1800" dirty="0"/>
              <a:t>')) </a:t>
            </a:r>
            <a:endParaRPr lang="en-US" sz="1800" dirty="0" smtClean="0"/>
          </a:p>
          <a:p>
            <a:pPr marL="0" indent="0">
              <a:buNone/>
            </a:pPr>
            <a:r>
              <a:rPr lang="en-US" sz="1800" b="1" dirty="0" smtClean="0"/>
              <a:t>	Output:</a:t>
            </a:r>
            <a:r>
              <a:rPr lang="en-US" sz="1800" dirty="0" smtClean="0"/>
              <a:t> This </a:t>
            </a:r>
            <a:r>
              <a:rPr lang="en-US" sz="1800" dirty="0"/>
              <a:t>spam is absolutely horrible.</a:t>
            </a:r>
          </a:p>
        </p:txBody>
      </p:sp>
    </p:spTree>
    <p:extLst>
      <p:ext uri="{BB962C8B-B14F-4D97-AF65-F5344CB8AC3E}">
        <p14:creationId xmlns:p14="http://schemas.microsoft.com/office/powerpoint/2010/main" val="2112749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 format()</a:t>
            </a:r>
            <a:endParaRPr lang="en-IN" dirty="0"/>
          </a:p>
        </p:txBody>
      </p:sp>
      <p:sp>
        <p:nvSpPr>
          <p:cNvPr id="8" name="Text Placeholder 7"/>
          <p:cNvSpPr>
            <a:spLocks noGrp="1" noChangeArrowheads="1"/>
          </p:cNvSpPr>
          <p:nvPr>
            <p:ph type="body" idx="4294967295"/>
          </p:nvPr>
        </p:nvSpPr>
        <p:spPr>
          <a:xfrm>
            <a:off x="533400" y="990600"/>
            <a:ext cx="8229600" cy="4267200"/>
          </a:xfrm>
          <a:prstGeom prst="rect">
            <a:avLst/>
          </a:prstGeom>
          <a:noFill/>
        </p:spPr>
        <p:txBody>
          <a:bodyPr>
            <a:noAutofit/>
          </a:bodyPr>
          <a:lstStyle/>
          <a:p>
            <a:pPr fontAlgn="base"/>
            <a:r>
              <a:rPr lang="en-US" sz="1800" dirty="0"/>
              <a:t>An optional ':' and format specifier can follow the field name</a:t>
            </a:r>
            <a:r>
              <a:rPr lang="en-US" sz="1800" dirty="0" smtClean="0"/>
              <a:t>.</a:t>
            </a:r>
          </a:p>
          <a:p>
            <a:pPr fontAlgn="base"/>
            <a:r>
              <a:rPr lang="en-US" sz="1800" dirty="0" smtClean="0"/>
              <a:t>This </a:t>
            </a:r>
            <a:r>
              <a:rPr lang="en-US" sz="1800" dirty="0"/>
              <a:t>allows greater control over how the value is formatted. </a:t>
            </a:r>
            <a:endParaRPr lang="en-US" sz="1800" dirty="0" smtClean="0"/>
          </a:p>
          <a:p>
            <a:pPr fontAlgn="base"/>
            <a:r>
              <a:rPr lang="en-US" sz="1800" dirty="0" smtClean="0"/>
              <a:t>The </a:t>
            </a:r>
            <a:r>
              <a:rPr lang="en-US" sz="1800" dirty="0"/>
              <a:t>following example rounds Pi to three places after the </a:t>
            </a:r>
            <a:r>
              <a:rPr lang="en-US" sz="1800" dirty="0" smtClean="0"/>
              <a:t>decimal.</a:t>
            </a:r>
          </a:p>
          <a:p>
            <a:pPr marL="0" indent="0" fontAlgn="base">
              <a:buNone/>
            </a:pPr>
            <a:r>
              <a:rPr lang="en-US" sz="1800" b="1" dirty="0"/>
              <a:t>	</a:t>
            </a:r>
            <a:r>
              <a:rPr lang="en-US" sz="1800" b="1" dirty="0" smtClean="0"/>
              <a:t>import</a:t>
            </a:r>
            <a:r>
              <a:rPr lang="en-US" sz="1800" dirty="0" smtClean="0"/>
              <a:t> </a:t>
            </a:r>
            <a:r>
              <a:rPr lang="en-US" sz="1800" b="1" dirty="0"/>
              <a:t>math</a:t>
            </a:r>
            <a:r>
              <a:rPr lang="en-US" sz="1800" dirty="0"/>
              <a:t> </a:t>
            </a:r>
            <a:endParaRPr lang="en-US" sz="1800" dirty="0" smtClean="0"/>
          </a:p>
          <a:p>
            <a:pPr marL="0" indent="0" fontAlgn="base">
              <a:buNone/>
            </a:pPr>
            <a:r>
              <a:rPr lang="en-US" sz="1800" dirty="0"/>
              <a:t>	</a:t>
            </a:r>
            <a:r>
              <a:rPr lang="en-US" sz="1800" dirty="0" smtClean="0"/>
              <a:t>print</a:t>
            </a:r>
            <a:r>
              <a:rPr lang="en-US" sz="1800" dirty="0"/>
              <a:t>('The value of PI is approximately {0:.3f}.'.format(math.pi)) </a:t>
            </a:r>
            <a:endParaRPr lang="en-US" sz="1800" dirty="0" smtClean="0"/>
          </a:p>
          <a:p>
            <a:pPr marL="0" indent="0" fontAlgn="base">
              <a:buNone/>
            </a:pPr>
            <a:r>
              <a:rPr lang="en-US" sz="1800" b="1" dirty="0"/>
              <a:t>	</a:t>
            </a:r>
            <a:r>
              <a:rPr lang="en-US" sz="1800" b="1" dirty="0" smtClean="0"/>
              <a:t>Output : </a:t>
            </a:r>
            <a:r>
              <a:rPr lang="en-US" sz="1800" dirty="0" smtClean="0"/>
              <a:t>The </a:t>
            </a:r>
            <a:r>
              <a:rPr lang="en-US" sz="1800" dirty="0"/>
              <a:t>value of PI is approximately 3.142</a:t>
            </a:r>
            <a:r>
              <a:rPr lang="en-US" sz="1800" dirty="0" smtClean="0"/>
              <a:t>.</a:t>
            </a:r>
          </a:p>
          <a:p>
            <a:r>
              <a:rPr lang="en-US" sz="1800" dirty="0"/>
              <a:t>Passing an integer after the ':' will cause that field to be a minimum number of characters wide. This is useful for making tables pretty.</a:t>
            </a:r>
          </a:p>
          <a:p>
            <a:pPr marL="0" indent="0">
              <a:buNone/>
            </a:pPr>
            <a:r>
              <a:rPr lang="en-US" sz="1800" dirty="0"/>
              <a:t>	</a:t>
            </a:r>
            <a:r>
              <a:rPr lang="en-US" sz="1800" b="1" dirty="0" smtClean="0"/>
              <a:t> </a:t>
            </a:r>
            <a:r>
              <a:rPr lang="en-US" sz="1800" dirty="0"/>
              <a:t>table = {'Sjoerd': 4127, 'Jack': 4098, 'Dcab': 7678} </a:t>
            </a:r>
            <a:endParaRPr lang="en-US" sz="1800" b="1" dirty="0" smtClean="0"/>
          </a:p>
          <a:p>
            <a:pPr marL="0" indent="0">
              <a:buNone/>
            </a:pPr>
            <a:r>
              <a:rPr lang="en-US" sz="1800" b="1" dirty="0"/>
              <a:t>	</a:t>
            </a:r>
            <a:r>
              <a:rPr lang="en-US" sz="1800" b="1" dirty="0" smtClean="0"/>
              <a:t>for</a:t>
            </a:r>
            <a:r>
              <a:rPr lang="en-US" sz="1800" dirty="0" smtClean="0"/>
              <a:t> </a:t>
            </a:r>
            <a:r>
              <a:rPr lang="en-US" sz="1800" dirty="0"/>
              <a:t>name, phone </a:t>
            </a:r>
            <a:r>
              <a:rPr lang="en-US" sz="1800" b="1" dirty="0"/>
              <a:t>in</a:t>
            </a:r>
            <a:r>
              <a:rPr lang="en-US" sz="1800" dirty="0"/>
              <a:t> table.items</a:t>
            </a:r>
            <a:r>
              <a:rPr lang="en-US" sz="1800" dirty="0" smtClean="0"/>
              <a:t>():</a:t>
            </a:r>
          </a:p>
          <a:p>
            <a:pPr marL="0" indent="0">
              <a:buNone/>
            </a:pPr>
            <a:r>
              <a:rPr lang="en-US" sz="1800" dirty="0"/>
              <a:t>	</a:t>
            </a:r>
            <a:r>
              <a:rPr lang="en-US" sz="1800" dirty="0" smtClean="0"/>
              <a:t>	print</a:t>
            </a:r>
            <a:r>
              <a:rPr lang="en-US" sz="1800" dirty="0"/>
              <a:t>('{0:10} ==&gt; {1:10d}'.format(name, phone))</a:t>
            </a:r>
          </a:p>
          <a:p>
            <a:pPr marL="0" indent="0" fontAlgn="base">
              <a:buNone/>
            </a:pPr>
            <a:endParaRPr lang="en-US" altLang="en-US" sz="1800" dirty="0" smtClean="0"/>
          </a:p>
        </p:txBody>
      </p:sp>
    </p:spTree>
    <p:extLst>
      <p:ext uri="{BB962C8B-B14F-4D97-AF65-F5344CB8AC3E}">
        <p14:creationId xmlns:p14="http://schemas.microsoft.com/office/powerpoint/2010/main" val="4070223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3141000"/>
            <a:ext cx="8562480" cy="576000"/>
          </a:xfrm>
        </p:spPr>
        <p:txBody>
          <a:bodyPr/>
          <a:lstStyle/>
          <a:p>
            <a:pPr algn="ctr"/>
            <a:r>
              <a:rPr lang="en-US" dirty="0" smtClean="0"/>
              <a:t>Excel Read/Write</a:t>
            </a:r>
            <a:endParaRPr lang="en-IN" sz="2900" dirty="0"/>
          </a:p>
        </p:txBody>
      </p:sp>
    </p:spTree>
    <p:extLst>
      <p:ext uri="{BB962C8B-B14F-4D97-AF65-F5344CB8AC3E}">
        <p14:creationId xmlns:p14="http://schemas.microsoft.com/office/powerpoint/2010/main" val="1688765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Module and Use</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dirty="0"/>
              <a:t>pip install </a:t>
            </a:r>
            <a:r>
              <a:rPr lang="en-US" sz="1800" dirty="0" smtClean="0"/>
              <a:t>openpyxl</a:t>
            </a:r>
          </a:p>
          <a:p>
            <a:pPr fontAlgn="base"/>
            <a:r>
              <a:rPr lang="en-US" sz="1800" dirty="0"/>
              <a:t>import openpyxl</a:t>
            </a:r>
          </a:p>
          <a:p>
            <a:pPr fontAlgn="base"/>
            <a:r>
              <a:rPr lang="en-US" sz="1800" dirty="0"/>
              <a:t>excel_document = openpyxl.load_workbook('sample.xlsx')</a:t>
            </a:r>
          </a:p>
          <a:p>
            <a:r>
              <a:rPr lang="en-US" sz="1800" dirty="0"/>
              <a:t>excel_document.get_sheet_names() OR excel_document.sheetnames</a:t>
            </a:r>
            <a:endParaRPr lang="en-US" sz="1800" dirty="0" smtClean="0"/>
          </a:p>
          <a:p>
            <a:r>
              <a:rPr lang="en-US" sz="1800" dirty="0"/>
              <a:t>M</a:t>
            </a:r>
            <a:r>
              <a:rPr lang="en-US" sz="1800" dirty="0" smtClean="0"/>
              <a:t>ultiple </a:t>
            </a:r>
            <a:r>
              <a:rPr lang="en-US" sz="1800" dirty="0"/>
              <a:t>sheets</a:t>
            </a:r>
            <a:r>
              <a:rPr lang="en-US" sz="1800" dirty="0" smtClean="0"/>
              <a:t>, can be  accessed by a </a:t>
            </a:r>
            <a:r>
              <a:rPr lang="en-US" sz="1800" dirty="0"/>
              <a:t>specific sheet </a:t>
            </a:r>
            <a:r>
              <a:rPr lang="en-US" sz="1800" dirty="0" smtClean="0"/>
              <a:t>name </a:t>
            </a:r>
            <a:r>
              <a:rPr lang="en-US" sz="1800" dirty="0"/>
              <a:t>using </a:t>
            </a:r>
            <a:r>
              <a:rPr lang="en-US" sz="1800" dirty="0" smtClean="0"/>
              <a:t>:</a:t>
            </a:r>
            <a:r>
              <a:rPr lang="en-US" sz="1800" dirty="0"/>
              <a:t> get_sheet_by_name</a:t>
            </a:r>
            <a:r>
              <a:rPr lang="en-US" sz="1800" dirty="0" smtClean="0"/>
              <a:t>().</a:t>
            </a:r>
          </a:p>
          <a:p>
            <a:pPr fontAlgn="base"/>
            <a:r>
              <a:rPr lang="en-US" sz="1800" dirty="0" smtClean="0"/>
              <a:t>Access Value</a:t>
            </a:r>
            <a:br>
              <a:rPr lang="en-US" sz="1800" dirty="0" smtClean="0"/>
            </a:br>
            <a:r>
              <a:rPr lang="en-US" sz="1800" dirty="0"/>
              <a:t>sheet = excel_document.get_sheet_by_name('Sheet1') OR excel_document[</a:t>
            </a:r>
            <a:r>
              <a:rPr lang="en-US" sz="1800" b="1" dirty="0"/>
              <a:t>'Sheet1'</a:t>
            </a:r>
            <a:r>
              <a:rPr lang="en-US" sz="1800" dirty="0"/>
              <a:t>]</a:t>
            </a:r>
            <a:r>
              <a:rPr lang="en-US" sz="1800" dirty="0" smtClean="0"/>
              <a:t/>
            </a:r>
            <a:br>
              <a:rPr lang="en-US" sz="1800" dirty="0" smtClean="0"/>
            </a:br>
            <a:r>
              <a:rPr lang="en-US" sz="1800" dirty="0" smtClean="0"/>
              <a:t>print( </a:t>
            </a:r>
            <a:r>
              <a:rPr lang="en-US" sz="1800" dirty="0"/>
              <a:t>sheet['A2'].</a:t>
            </a:r>
            <a:r>
              <a:rPr lang="en-US" sz="1800" dirty="0" smtClean="0"/>
              <a:t>value)</a:t>
            </a:r>
            <a:endParaRPr lang="en-US" sz="1800" dirty="0"/>
          </a:p>
          <a:p>
            <a:r>
              <a:rPr lang="en-US" sz="1800" dirty="0"/>
              <a:t> row-column notation. </a:t>
            </a:r>
            <a:r>
              <a:rPr lang="en-US" sz="1800" dirty="0" smtClean="0"/>
              <a:t/>
            </a:r>
            <a:br>
              <a:rPr lang="en-US" sz="1800" dirty="0" smtClean="0"/>
            </a:br>
            <a:r>
              <a:rPr lang="en-US" sz="1800" dirty="0"/>
              <a:t>sheet.cell(row = 5, column = 2).</a:t>
            </a:r>
            <a:r>
              <a:rPr lang="en-US" sz="1800" dirty="0" smtClean="0"/>
              <a:t>value</a:t>
            </a:r>
          </a:p>
          <a:p>
            <a:endParaRPr lang="en-US" sz="1800" dirty="0"/>
          </a:p>
          <a:p>
            <a:r>
              <a:rPr lang="en-US" sz="1800" dirty="0" smtClean="0"/>
              <a:t>To </a:t>
            </a:r>
            <a:r>
              <a:rPr lang="en-US" sz="1800" smtClean="0"/>
              <a:t>read the column letter</a:t>
            </a:r>
            <a:r>
              <a:rPr lang="en-US" sz="1800" dirty="0" smtClean="0"/>
              <a:t/>
            </a:r>
            <a:br>
              <a:rPr lang="en-US" sz="1800" dirty="0" smtClean="0"/>
            </a:br>
            <a:r>
              <a:rPr lang="en-US" sz="1800" dirty="0" smtClean="0"/>
              <a:t>from </a:t>
            </a:r>
            <a:r>
              <a:rPr lang="en-US" sz="1800" dirty="0" err="1"/>
              <a:t>openpyxl.utils</a:t>
            </a:r>
            <a:r>
              <a:rPr lang="en-US" sz="1800" dirty="0"/>
              <a:t> import </a:t>
            </a:r>
            <a:r>
              <a:rPr lang="en-US" sz="1800" dirty="0" err="1" smtClean="0"/>
              <a:t>get_column_letter</a:t>
            </a:r>
            <a:r>
              <a:rPr lang="en-US" sz="1800" dirty="0" smtClean="0"/>
              <a:t/>
            </a:r>
            <a:br>
              <a:rPr lang="en-US" sz="1800" dirty="0" smtClean="0"/>
            </a:br>
            <a:r>
              <a:rPr lang="en-US" sz="1800" dirty="0"/>
              <a:t>print(</a:t>
            </a:r>
            <a:r>
              <a:rPr lang="en-US" sz="1800" dirty="0" err="1"/>
              <a:t>get_column_letter</a:t>
            </a:r>
            <a:r>
              <a:rPr lang="en-US" sz="1800" dirty="0"/>
              <a:t>(5))</a:t>
            </a:r>
            <a:br>
              <a:rPr lang="en-US" sz="1800" dirty="0"/>
            </a:br>
            <a:endParaRPr lang="en-US" sz="1800" dirty="0"/>
          </a:p>
        </p:txBody>
      </p:sp>
    </p:spTree>
    <p:extLst>
      <p:ext uri="{BB962C8B-B14F-4D97-AF65-F5344CB8AC3E}">
        <p14:creationId xmlns:p14="http://schemas.microsoft.com/office/powerpoint/2010/main" val="977843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Data</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dirty="0"/>
              <a:t># select </a:t>
            </a:r>
            <a:r>
              <a:rPr lang="en-US" sz="1800" dirty="0" smtClean="0"/>
              <a:t>filename</a:t>
            </a:r>
            <a:r>
              <a:rPr lang="en-US" sz="1800" dirty="0"/>
              <a:t/>
            </a:r>
            <a:br>
              <a:rPr lang="en-US" sz="1800" dirty="0"/>
            </a:br>
            <a:r>
              <a:rPr lang="en-US" sz="1800" dirty="0" smtClean="0"/>
              <a:t>sheet=</a:t>
            </a:r>
            <a:r>
              <a:rPr lang="en-US" sz="1800" dirty="0" err="1" smtClean="0"/>
              <a:t>wb.active</a:t>
            </a:r>
            <a:r>
              <a:rPr lang="en-US" sz="1800" dirty="0" smtClean="0"/>
              <a:t/>
            </a:r>
            <a:br>
              <a:rPr lang="en-US" sz="1800" dirty="0" smtClean="0"/>
            </a:br>
            <a:r>
              <a:rPr lang="en-US" sz="1800" dirty="0" smtClean="0"/>
              <a:t>b1=sheet</a:t>
            </a:r>
            <a:r>
              <a:rPr lang="en-US" sz="1800" dirty="0"/>
              <a:t>[</a:t>
            </a:r>
            <a:r>
              <a:rPr lang="en-US" sz="1800" dirty="0" smtClean="0"/>
              <a:t>'B1']			# </a:t>
            </a:r>
            <a:r>
              <a:rPr lang="en-US" sz="1800" dirty="0"/>
              <a:t>get </a:t>
            </a:r>
            <a:r>
              <a:rPr lang="en-US" sz="1800" dirty="0" smtClean="0"/>
              <a:t>b1 </a:t>
            </a:r>
            <a:r>
              <a:rPr lang="en-US" sz="1800" dirty="0"/>
              <a:t>cell value</a:t>
            </a:r>
            <a:br>
              <a:rPr lang="en-US" sz="1800" dirty="0"/>
            </a:br>
            <a:r>
              <a:rPr lang="en-US" sz="1800" dirty="0" smtClean="0"/>
              <a:t>b2=sheet</a:t>
            </a:r>
            <a:r>
              <a:rPr lang="en-US" sz="1800" dirty="0"/>
              <a:t>[</a:t>
            </a:r>
            <a:r>
              <a:rPr lang="en-US" sz="1800" dirty="0" smtClean="0"/>
              <a:t>'B2']			# </a:t>
            </a:r>
            <a:r>
              <a:rPr lang="en-US" sz="1800" dirty="0"/>
              <a:t>get </a:t>
            </a:r>
            <a:r>
              <a:rPr lang="en-US" sz="1800" dirty="0" smtClean="0"/>
              <a:t>b2 </a:t>
            </a:r>
            <a:r>
              <a:rPr lang="en-US" sz="1800" dirty="0"/>
              <a:t>cell </a:t>
            </a:r>
            <a:r>
              <a:rPr lang="en-US" sz="1800" dirty="0" smtClean="0"/>
              <a:t>value</a:t>
            </a:r>
            <a:br>
              <a:rPr lang="en-US" sz="1800" dirty="0" smtClean="0"/>
            </a:br>
            <a:r>
              <a:rPr lang="en-US" sz="1800" dirty="0" smtClean="0"/>
              <a:t>b3=</a:t>
            </a:r>
            <a:r>
              <a:rPr lang="en-US" sz="1800" dirty="0" err="1" smtClean="0"/>
              <a:t>sheet.cell</a:t>
            </a:r>
            <a:r>
              <a:rPr lang="en-US" sz="1800" dirty="0" smtClean="0"/>
              <a:t>(row=3,column=2)</a:t>
            </a:r>
            <a:r>
              <a:rPr lang="en-US" sz="1800" dirty="0"/>
              <a:t> </a:t>
            </a:r>
            <a:r>
              <a:rPr lang="en-US" sz="1800" dirty="0" smtClean="0"/>
              <a:t>']	# </a:t>
            </a:r>
            <a:r>
              <a:rPr lang="en-US" sz="1800" dirty="0"/>
              <a:t>get b3 cell value</a:t>
            </a:r>
            <a:br>
              <a:rPr lang="en-US" sz="1800" dirty="0"/>
            </a:br>
            <a:endParaRPr lang="en-US" sz="1800" dirty="0" smtClean="0"/>
          </a:p>
          <a:p>
            <a:pPr fontAlgn="base"/>
            <a:r>
              <a:rPr lang="en-US" sz="1800" b="1" dirty="0"/>
              <a:t>Iterating by </a:t>
            </a:r>
            <a:r>
              <a:rPr lang="en-US" sz="1800" b="1" dirty="0" smtClean="0"/>
              <a:t>rows</a:t>
            </a:r>
            <a:br>
              <a:rPr lang="en-US" sz="1800" b="1" dirty="0" smtClean="0"/>
            </a:br>
            <a:r>
              <a:rPr lang="en-US" sz="1800" dirty="0"/>
              <a:t># select </a:t>
            </a:r>
            <a:r>
              <a:rPr lang="en-US" sz="1800" dirty="0" err="1"/>
              <a:t>demo.xlsx</a:t>
            </a:r>
            <a:r>
              <a:rPr lang="en-US" sz="1800" dirty="0"/>
              <a:t/>
            </a:r>
            <a:br>
              <a:rPr lang="en-US" sz="1800" dirty="0"/>
            </a:br>
            <a:r>
              <a:rPr lang="en-US" sz="1800" dirty="0" smtClean="0"/>
              <a:t>sheet=</a:t>
            </a:r>
            <a:r>
              <a:rPr lang="en-US" sz="1800" dirty="0" err="1" smtClean="0"/>
              <a:t>wb.active</a:t>
            </a:r>
            <a:r>
              <a:rPr lang="en-US" sz="1800" dirty="0" smtClean="0"/>
              <a:t/>
            </a:r>
            <a:br>
              <a:rPr lang="en-US" sz="1800" dirty="0" smtClean="0"/>
            </a:br>
            <a:r>
              <a:rPr lang="en-US" sz="1800" dirty="0" err="1" smtClean="0"/>
              <a:t>max_row</a:t>
            </a:r>
            <a:r>
              <a:rPr lang="en-US" sz="1800" dirty="0" smtClean="0"/>
              <a:t>=</a:t>
            </a:r>
            <a:r>
              <a:rPr lang="en-US" sz="1800" dirty="0" err="1" smtClean="0"/>
              <a:t>sheet.max_row</a:t>
            </a:r>
            <a:r>
              <a:rPr lang="en-US" sz="1800" dirty="0" smtClean="0"/>
              <a:t>	# </a:t>
            </a:r>
            <a:r>
              <a:rPr lang="en-US" sz="1800" dirty="0"/>
              <a:t>get max </a:t>
            </a:r>
            <a:r>
              <a:rPr lang="en-US" sz="1800" dirty="0" smtClean="0"/>
              <a:t>row count</a:t>
            </a:r>
            <a:br>
              <a:rPr lang="en-US" sz="1800" dirty="0" smtClean="0"/>
            </a:br>
            <a:r>
              <a:rPr lang="en-US" sz="1800" dirty="0" err="1" smtClean="0"/>
              <a:t>max_column</a:t>
            </a:r>
            <a:r>
              <a:rPr lang="en-US" sz="1800" dirty="0" smtClean="0"/>
              <a:t>=</a:t>
            </a:r>
            <a:r>
              <a:rPr lang="en-US" sz="1800" dirty="0" err="1" smtClean="0"/>
              <a:t>sheet.max_column</a:t>
            </a:r>
            <a:r>
              <a:rPr lang="en-US" sz="1800" dirty="0" smtClean="0"/>
              <a:t>	# </a:t>
            </a:r>
            <a:r>
              <a:rPr lang="en-US" sz="1800" dirty="0"/>
              <a:t>get max column </a:t>
            </a:r>
            <a:r>
              <a:rPr lang="en-US" sz="1800" dirty="0" smtClean="0"/>
              <a:t>count</a:t>
            </a:r>
          </a:p>
          <a:p>
            <a:pPr fontAlgn="base"/>
            <a:endParaRPr lang="en-US" sz="1800" dirty="0"/>
          </a:p>
          <a:p>
            <a:pPr fontAlgn="base"/>
            <a:r>
              <a:rPr lang="en-US" sz="1800" dirty="0" smtClean="0"/>
              <a:t># </a:t>
            </a:r>
            <a:r>
              <a:rPr lang="en-US" sz="1800" dirty="0"/>
              <a:t>iterate over all cells </a:t>
            </a:r>
            <a:r>
              <a:rPr lang="en-US" sz="1800" dirty="0" smtClean="0"/>
              <a:t>and </a:t>
            </a:r>
            <a:r>
              <a:rPr lang="en-US" sz="1800" dirty="0"/>
              <a:t>all rows</a:t>
            </a:r>
            <a:br>
              <a:rPr lang="en-US" sz="1800" dirty="0"/>
            </a:br>
            <a:r>
              <a:rPr lang="en-US" sz="1800" dirty="0"/>
              <a:t>for </a:t>
            </a:r>
            <a:r>
              <a:rPr lang="en-US" sz="1800" dirty="0" err="1"/>
              <a:t>i</a:t>
            </a:r>
            <a:r>
              <a:rPr lang="en-US" sz="1800" dirty="0"/>
              <a:t> in range(1,max_row+1</a:t>
            </a:r>
            <a:r>
              <a:rPr lang="en-US" sz="1800" dirty="0" smtClean="0"/>
              <a:t>):</a:t>
            </a:r>
            <a:r>
              <a:rPr lang="en-US" sz="1800" dirty="0"/>
              <a:t/>
            </a:r>
            <a:br>
              <a:rPr lang="en-US" sz="1800" dirty="0"/>
            </a:br>
            <a:r>
              <a:rPr lang="en-US" sz="1800" dirty="0" smtClean="0"/>
              <a:t>	for </a:t>
            </a:r>
            <a:r>
              <a:rPr lang="en-US" sz="1800" dirty="0"/>
              <a:t>j in range(1,max_column+1): # iterate over all columns</a:t>
            </a:r>
            <a:br>
              <a:rPr lang="en-US" sz="1800" dirty="0"/>
            </a:br>
            <a:r>
              <a:rPr lang="en-US" sz="1800" dirty="0" smtClean="0"/>
              <a:t>		</a:t>
            </a:r>
            <a:r>
              <a:rPr lang="en-US" sz="1800" dirty="0" err="1" smtClean="0"/>
              <a:t>cell_obj</a:t>
            </a:r>
            <a:r>
              <a:rPr lang="en-US" sz="1800" dirty="0" smtClean="0"/>
              <a:t>=</a:t>
            </a:r>
            <a:r>
              <a:rPr lang="en-US" sz="1800" dirty="0" err="1" smtClean="0"/>
              <a:t>ws.cell</a:t>
            </a:r>
            <a:r>
              <a:rPr lang="en-US" sz="1800" dirty="0" smtClean="0"/>
              <a:t>(row=</a:t>
            </a:r>
            <a:r>
              <a:rPr lang="en-US" sz="1800" dirty="0" err="1" smtClean="0"/>
              <a:t>i,column</a:t>
            </a:r>
            <a:r>
              <a:rPr lang="en-US" sz="1800" dirty="0" smtClean="0"/>
              <a:t>=j</a:t>
            </a:r>
            <a:r>
              <a:rPr lang="en-US" sz="1800" dirty="0"/>
              <a:t>) # get particular cell value </a:t>
            </a:r>
            <a:br>
              <a:rPr lang="en-US" sz="1800" dirty="0"/>
            </a:br>
            <a:r>
              <a:rPr lang="en-US" sz="1800" dirty="0" smtClean="0"/>
              <a:t>		print(</a:t>
            </a:r>
            <a:r>
              <a:rPr lang="en-US" sz="1800" dirty="0" err="1" smtClean="0"/>
              <a:t>cell_obj.value,end</a:t>
            </a:r>
            <a:r>
              <a:rPr lang="en-US" sz="1800" dirty="0"/>
              <a:t>=' | ') # print cell value </a:t>
            </a:r>
            <a:br>
              <a:rPr lang="en-US" sz="1800" dirty="0"/>
            </a:br>
            <a:r>
              <a:rPr lang="en-US" sz="1800" dirty="0" smtClean="0"/>
              <a:t>	print</a:t>
            </a:r>
            <a:r>
              <a:rPr lang="en-US" sz="1800" dirty="0"/>
              <a:t>('\n</a:t>
            </a:r>
            <a:r>
              <a:rPr lang="en-US" sz="1800" dirty="0" smtClean="0"/>
              <a:t>')			</a:t>
            </a:r>
            <a:r>
              <a:rPr lang="en-US" sz="1800" dirty="0"/>
              <a:t># print new line</a:t>
            </a:r>
            <a:br>
              <a:rPr lang="en-US" sz="1800" dirty="0"/>
            </a:br>
            <a:endParaRPr lang="en-US" sz="1800" b="1" dirty="0"/>
          </a:p>
          <a:p>
            <a:pPr fontAlgn="base"/>
            <a:endParaRPr lang="en-US" sz="1800" dirty="0"/>
          </a:p>
        </p:txBody>
      </p:sp>
    </p:spTree>
    <p:extLst>
      <p:ext uri="{BB962C8B-B14F-4D97-AF65-F5344CB8AC3E}">
        <p14:creationId xmlns:p14="http://schemas.microsoft.com/office/powerpoint/2010/main" val="564714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workbook</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dirty="0" smtClean="0"/>
              <a:t>wb </a:t>
            </a:r>
            <a:r>
              <a:rPr lang="en-US" sz="1800" dirty="0"/>
              <a:t>= Workbook</a:t>
            </a:r>
            <a:r>
              <a:rPr lang="en-US" sz="1800" dirty="0" smtClean="0"/>
              <a:t>()</a:t>
            </a:r>
          </a:p>
          <a:p>
            <a:pPr fontAlgn="base"/>
            <a:r>
              <a:rPr lang="en-US" sz="1800" i="1" dirty="0" smtClean="0"/>
              <a:t>This </a:t>
            </a:r>
            <a:r>
              <a:rPr lang="en-US" sz="1800" i="1" dirty="0"/>
              <a:t>is set to 0 by default. Unless you modify its value, you will always get the first worksheet by using this method.</a:t>
            </a:r>
            <a:br>
              <a:rPr lang="en-US" sz="1800" i="1" dirty="0"/>
            </a:br>
            <a:r>
              <a:rPr lang="en-US" sz="1800" dirty="0"/>
              <a:t>ws = wb.active</a:t>
            </a:r>
            <a:br>
              <a:rPr lang="en-US" sz="1800" dirty="0"/>
            </a:br>
            <a:r>
              <a:rPr lang="en-US" sz="1800" dirty="0" smtClean="0"/>
              <a:t>print(ws)</a:t>
            </a:r>
          </a:p>
          <a:p>
            <a:pPr fontAlgn="base"/>
            <a:r>
              <a:rPr lang="en-US" sz="1800" i="1" dirty="0" smtClean="0"/>
              <a:t>You </a:t>
            </a:r>
            <a:r>
              <a:rPr lang="en-US" sz="1800" i="1" dirty="0"/>
              <a:t>can create new worksheets using the Workbook.create_sheet() method</a:t>
            </a:r>
            <a:r>
              <a:rPr lang="en-US" sz="1800" i="1" dirty="0" smtClean="0"/>
              <a:t>:</a:t>
            </a:r>
            <a:r>
              <a:rPr lang="en-US" sz="1800" i="1" dirty="0"/>
              <a:t/>
            </a:r>
            <a:br>
              <a:rPr lang="en-US" sz="1800" i="1" dirty="0"/>
            </a:br>
            <a:r>
              <a:rPr lang="en-US" sz="1800" dirty="0"/>
              <a:t>ws1 = wb.create_sheet(</a:t>
            </a:r>
            <a:r>
              <a:rPr lang="en-US" sz="1800" b="1" dirty="0"/>
              <a:t>"Mysheet"</a:t>
            </a:r>
            <a:r>
              <a:rPr lang="en-US" sz="1800" dirty="0"/>
              <a:t>) </a:t>
            </a:r>
            <a:r>
              <a:rPr lang="en-US" sz="1800" i="1" dirty="0"/>
              <a:t># insert at the end (default)</a:t>
            </a:r>
            <a:br>
              <a:rPr lang="en-US" sz="1800" i="1" dirty="0"/>
            </a:br>
            <a:r>
              <a:rPr lang="en-US" sz="1800" i="1" dirty="0"/>
              <a:t># or</a:t>
            </a:r>
            <a:br>
              <a:rPr lang="en-US" sz="1800" i="1" dirty="0"/>
            </a:br>
            <a:r>
              <a:rPr lang="en-US" sz="1800" dirty="0"/>
              <a:t>ws2 = wb.create_sheet(</a:t>
            </a:r>
            <a:r>
              <a:rPr lang="en-US" sz="1800" b="1" dirty="0"/>
              <a:t>"Mysheet"</a:t>
            </a:r>
            <a:r>
              <a:rPr lang="en-US" sz="1800" dirty="0"/>
              <a:t>, 0) </a:t>
            </a:r>
            <a:r>
              <a:rPr lang="en-US" sz="1800" i="1" dirty="0"/>
              <a:t># insert at first position</a:t>
            </a:r>
            <a:br>
              <a:rPr lang="en-US" sz="1800" i="1" dirty="0"/>
            </a:br>
            <a:r>
              <a:rPr lang="en-US" sz="1800" dirty="0"/>
              <a:t>print(wb._sheets)</a:t>
            </a:r>
            <a:br>
              <a:rPr lang="en-US" sz="1800" dirty="0"/>
            </a:br>
            <a:r>
              <a:rPr lang="en-US" sz="1800" i="1" dirty="0"/>
              <a:t>#Sheets are given a name automatically when they are created.</a:t>
            </a:r>
            <a:br>
              <a:rPr lang="en-US" sz="1800" i="1" dirty="0"/>
            </a:br>
            <a:r>
              <a:rPr lang="en-US" sz="1800" i="1" dirty="0"/>
              <a:t># They are numbered in sequence (Sheet, Sheet1, Sheet2, …).</a:t>
            </a:r>
            <a:br>
              <a:rPr lang="en-US" sz="1800" i="1" dirty="0"/>
            </a:br>
            <a:r>
              <a:rPr lang="en-US" sz="1800" i="1" dirty="0"/>
              <a:t># You can change this name at any time with the Worksheet.title property:</a:t>
            </a:r>
            <a:br>
              <a:rPr lang="en-US" sz="1800" i="1" dirty="0"/>
            </a:br>
            <a:r>
              <a:rPr lang="en-US" sz="1800" i="1" dirty="0"/>
              <a:t/>
            </a:r>
            <a:br>
              <a:rPr lang="en-US" sz="1800" i="1" dirty="0"/>
            </a:br>
            <a:r>
              <a:rPr lang="en-US" sz="1800" dirty="0"/>
              <a:t>ws.title = </a:t>
            </a:r>
            <a:r>
              <a:rPr lang="en-US" sz="1800" b="1" dirty="0"/>
              <a:t>"New Title"</a:t>
            </a:r>
            <a:br>
              <a:rPr lang="en-US" sz="1800" b="1" dirty="0"/>
            </a:br>
            <a:r>
              <a:rPr lang="en-US" sz="1800" dirty="0"/>
              <a:t>print(wb._sheets</a:t>
            </a:r>
            <a:r>
              <a:rPr lang="en-US" sz="1800" dirty="0" smtClean="0"/>
              <a:t>)</a:t>
            </a:r>
            <a:br>
              <a:rPr lang="en-US" sz="1800" dirty="0" smtClean="0"/>
            </a:br>
            <a:r>
              <a:rPr lang="en-US" sz="1800" dirty="0" err="1" smtClean="0"/>
              <a:t>wb</a:t>
            </a:r>
            <a:r>
              <a:rPr lang="en-US" sz="1800" dirty="0" smtClean="0"/>
              <a:t>.</a:t>
            </a:r>
            <a:r>
              <a:rPr lang="en-US" sz="1800" dirty="0"/>
              <a:t> </a:t>
            </a:r>
            <a:r>
              <a:rPr lang="en-US" sz="1800" dirty="0" err="1"/>
              <a:t>sheetnames</a:t>
            </a:r>
            <a:r>
              <a:rPr lang="en-US" sz="1800" dirty="0"/>
              <a:t/>
            </a:r>
            <a:br>
              <a:rPr lang="en-US" sz="1800" dirty="0"/>
            </a:br>
            <a:endParaRPr lang="en-US" sz="1800" dirty="0"/>
          </a:p>
        </p:txBody>
      </p:sp>
    </p:spTree>
    <p:extLst>
      <p:ext uri="{BB962C8B-B14F-4D97-AF65-F5344CB8AC3E}">
        <p14:creationId xmlns:p14="http://schemas.microsoft.com/office/powerpoint/2010/main" val="1984055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Properties</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i="1" dirty="0" smtClean="0"/>
              <a:t>#</a:t>
            </a:r>
            <a:r>
              <a:rPr lang="en-US" sz="1800" i="1" dirty="0"/>
              <a:t>The background color of the tab holding this title is white by default.</a:t>
            </a:r>
            <a:br>
              <a:rPr lang="en-US" sz="1800" i="1" dirty="0"/>
            </a:br>
            <a:r>
              <a:rPr lang="en-US" sz="1800" i="1" dirty="0"/>
              <a:t># You can change this providing an RRGGBB color code to the Worksheet.sheet_properties.tabColor attribute:</a:t>
            </a:r>
            <a:br>
              <a:rPr lang="en-US" sz="1800" i="1" dirty="0"/>
            </a:br>
            <a:r>
              <a:rPr lang="en-US" sz="1800" i="1" dirty="0"/>
              <a:t/>
            </a:r>
            <a:br>
              <a:rPr lang="en-US" sz="1800" i="1" dirty="0"/>
            </a:br>
            <a:r>
              <a:rPr lang="en-US" sz="1800" dirty="0"/>
              <a:t>ws.sheet_properties.tabColor = </a:t>
            </a:r>
            <a:r>
              <a:rPr lang="en-US" sz="1800" b="1" dirty="0"/>
              <a:t>"1072BA"</a:t>
            </a:r>
            <a:br>
              <a:rPr lang="en-US" sz="1800" b="1" dirty="0"/>
            </a:br>
            <a:r>
              <a:rPr lang="en-US" sz="1800" b="1" dirty="0"/>
              <a:t/>
            </a:r>
            <a:br>
              <a:rPr lang="en-US" sz="1800" b="1" dirty="0"/>
            </a:br>
            <a:r>
              <a:rPr lang="en-US" sz="1800" i="1" dirty="0"/>
              <a:t>#Once you gave a worksheet a name, you can get it as a key of the workbook:</a:t>
            </a:r>
            <a:br>
              <a:rPr lang="en-US" sz="1800" i="1" dirty="0"/>
            </a:br>
            <a:r>
              <a:rPr lang="en-US" sz="1800" dirty="0"/>
              <a:t>ws3 = wb[</a:t>
            </a:r>
            <a:r>
              <a:rPr lang="en-US" sz="1800" b="1" dirty="0"/>
              <a:t>"New Title"</a:t>
            </a:r>
            <a:r>
              <a:rPr lang="en-US" sz="1800" dirty="0"/>
              <a:t>]</a:t>
            </a:r>
            <a:br>
              <a:rPr lang="en-US" sz="1800" dirty="0"/>
            </a:br>
            <a:r>
              <a:rPr lang="en-US" sz="1800" dirty="0"/>
              <a:t/>
            </a:r>
            <a:br>
              <a:rPr lang="en-US" sz="1800" dirty="0"/>
            </a:br>
            <a:r>
              <a:rPr lang="en-US" sz="1800" i="1" dirty="0"/>
              <a:t>#You can review the names of all worksheets of the workbook with the Workbook.sheetname attribute</a:t>
            </a:r>
            <a:br>
              <a:rPr lang="en-US" sz="1800" i="1" dirty="0"/>
            </a:br>
            <a:r>
              <a:rPr lang="en-US" sz="1800" dirty="0"/>
              <a:t>print(wb.sheetnames)</a:t>
            </a:r>
            <a:br>
              <a:rPr lang="en-US" sz="1800" dirty="0"/>
            </a:br>
            <a:r>
              <a:rPr lang="en-US" sz="1800" dirty="0"/>
              <a:t/>
            </a:r>
            <a:br>
              <a:rPr lang="en-US" sz="1800" dirty="0"/>
            </a:br>
            <a:r>
              <a:rPr lang="en-US" sz="1800" i="1" dirty="0"/>
              <a:t>#You can loop through worksheets</a:t>
            </a:r>
            <a:br>
              <a:rPr lang="en-US" sz="1800" i="1" dirty="0"/>
            </a:br>
            <a:r>
              <a:rPr lang="en-US" sz="1800" i="1" dirty="0"/>
              <a:t/>
            </a:r>
            <a:br>
              <a:rPr lang="en-US" sz="1800" i="1" dirty="0"/>
            </a:br>
            <a:r>
              <a:rPr lang="en-US" sz="1800" b="1" dirty="0"/>
              <a:t>for </a:t>
            </a:r>
            <a:r>
              <a:rPr lang="en-US" sz="1800" dirty="0"/>
              <a:t>sheet </a:t>
            </a:r>
            <a:r>
              <a:rPr lang="en-US" sz="1800" b="1" dirty="0"/>
              <a:t>in </a:t>
            </a:r>
            <a:r>
              <a:rPr lang="en-US" sz="1800" dirty="0"/>
              <a:t>wb:</a:t>
            </a:r>
            <a:br>
              <a:rPr lang="en-US" sz="1800" dirty="0"/>
            </a:br>
            <a:r>
              <a:rPr lang="en-US" sz="1800" dirty="0"/>
              <a:t>   print(sheet.title)</a:t>
            </a:r>
            <a:br>
              <a:rPr lang="en-US" sz="1800" dirty="0"/>
            </a:br>
            <a:r>
              <a:rPr lang="en-US" sz="1800" dirty="0"/>
              <a:t/>
            </a:r>
            <a:br>
              <a:rPr lang="en-US" sz="1800" dirty="0"/>
            </a:br>
            <a:endParaRPr lang="en-US" sz="1800" dirty="0"/>
          </a:p>
        </p:txBody>
      </p:sp>
    </p:spTree>
    <p:extLst>
      <p:ext uri="{BB962C8B-B14F-4D97-AF65-F5344CB8AC3E}">
        <p14:creationId xmlns:p14="http://schemas.microsoft.com/office/powerpoint/2010/main" val="64202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save</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i="1" dirty="0" smtClean="0"/>
              <a:t>#</a:t>
            </a:r>
            <a:r>
              <a:rPr lang="en-US" sz="1800" i="1" dirty="0"/>
              <a:t>You can create copies of worksheets within a single workbook:</a:t>
            </a:r>
            <a:br>
              <a:rPr lang="en-US" sz="1800" i="1" dirty="0"/>
            </a:br>
            <a:r>
              <a:rPr lang="en-US" sz="1800" i="1" dirty="0"/>
              <a:t/>
            </a:r>
            <a:br>
              <a:rPr lang="en-US" sz="1800" i="1" dirty="0"/>
            </a:br>
            <a:r>
              <a:rPr lang="en-US" sz="1800" dirty="0"/>
              <a:t>source = wb.active</a:t>
            </a:r>
            <a:br>
              <a:rPr lang="en-US" sz="1800" dirty="0"/>
            </a:br>
            <a:r>
              <a:rPr lang="en-US" sz="1800" i="1" dirty="0"/>
              <a:t>#target = wb.copy_worksheet(source)</a:t>
            </a:r>
            <a:br>
              <a:rPr lang="en-US" sz="1800" i="1" dirty="0"/>
            </a:br>
            <a:r>
              <a:rPr lang="en-US" sz="1800" i="1" dirty="0"/>
              <a:t>#print(target.path)</a:t>
            </a:r>
            <a:br>
              <a:rPr lang="en-US" sz="1800" i="1" dirty="0"/>
            </a:br>
            <a:r>
              <a:rPr lang="en-US" sz="1800" dirty="0"/>
              <a:t>print(wb.sheetnames)</a:t>
            </a:r>
            <a:br>
              <a:rPr lang="en-US" sz="1800" dirty="0"/>
            </a:br>
            <a:r>
              <a:rPr lang="en-US" sz="1800" dirty="0"/>
              <a:t>wb.save(</a:t>
            </a:r>
            <a:r>
              <a:rPr lang="en-US" sz="1800" b="1" dirty="0"/>
              <a:t>'test.xlsx'</a:t>
            </a:r>
            <a:r>
              <a:rPr lang="en-US" sz="1800" dirty="0"/>
              <a:t>)</a:t>
            </a:r>
            <a:br>
              <a:rPr lang="en-US" sz="1800" dirty="0"/>
            </a:br>
            <a:r>
              <a:rPr lang="en-US" sz="1800" i="1" dirty="0"/>
              <a:t>#wb.save('/Users/manishmittal/test.xlsx')</a:t>
            </a:r>
            <a:br>
              <a:rPr lang="en-US" sz="1800" i="1" dirty="0"/>
            </a:br>
            <a:r>
              <a:rPr lang="en-US" sz="1800" b="1" dirty="0"/>
              <a:t>'''</a:t>
            </a:r>
            <a:br>
              <a:rPr lang="en-US" sz="1800" b="1" dirty="0"/>
            </a:br>
            <a:r>
              <a:rPr lang="en-US" sz="1800" b="1" dirty="0"/>
              <a:t>Only cells (including values, styles, hyperlinks and comments) and certain worksheet attribues </a:t>
            </a:r>
            <a:br>
              <a:rPr lang="en-US" sz="1800" b="1" dirty="0"/>
            </a:br>
            <a:r>
              <a:rPr lang="en-US" sz="1800" b="1" dirty="0"/>
              <a:t>(including dimensions, format and properties) are copied. </a:t>
            </a:r>
            <a:br>
              <a:rPr lang="en-US" sz="1800" b="1" dirty="0"/>
            </a:br>
            <a:r>
              <a:rPr lang="en-US" sz="1800" b="1" dirty="0"/>
              <a:t>All other workbook / worksheet attributes are not copied - e.g. Images, Charts.</a:t>
            </a:r>
            <a:br>
              <a:rPr lang="en-US" sz="1800" b="1" dirty="0"/>
            </a:br>
            <a:r>
              <a:rPr lang="en-US" sz="1800" b="1" dirty="0"/>
              <a:t/>
            </a:r>
            <a:br>
              <a:rPr lang="en-US" sz="1800" b="1" dirty="0"/>
            </a:br>
            <a:r>
              <a:rPr lang="en-US" sz="1800" b="1" dirty="0"/>
              <a:t>You also cannot copy worksheets between workbooks. </a:t>
            </a:r>
            <a:br>
              <a:rPr lang="en-US" sz="1800" b="1" dirty="0"/>
            </a:br>
            <a:r>
              <a:rPr lang="en-US" sz="1800" b="1" dirty="0"/>
              <a:t>You cannot copy a worksheet if the workbook is open in read-only or write-only mode.</a:t>
            </a:r>
            <a:br>
              <a:rPr lang="en-US" sz="1800" b="1" dirty="0"/>
            </a:br>
            <a:r>
              <a:rPr lang="en-US" sz="1800" b="1" dirty="0"/>
              <a:t>'''</a:t>
            </a:r>
            <a:endParaRPr lang="en-US" sz="1800" dirty="0"/>
          </a:p>
        </p:txBody>
      </p:sp>
    </p:spTree>
    <p:extLst>
      <p:ext uri="{BB962C8B-B14F-4D97-AF65-F5344CB8AC3E}">
        <p14:creationId xmlns:p14="http://schemas.microsoft.com/office/powerpoint/2010/main" val="121993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Single cells</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dirty="0"/>
              <a:t>Cells can be accessed directly as keys of the worksheet</a:t>
            </a:r>
            <a:r>
              <a:rPr lang="en-US" sz="1800" dirty="0" smtClean="0"/>
              <a:t>:</a:t>
            </a:r>
            <a:br>
              <a:rPr lang="en-US" sz="1800" dirty="0" smtClean="0"/>
            </a:br>
            <a:r>
              <a:rPr lang="en-US" sz="1800" dirty="0"/>
              <a:t>c = </a:t>
            </a:r>
            <a:r>
              <a:rPr lang="en-US" sz="1800" dirty="0" err="1"/>
              <a:t>ws</a:t>
            </a:r>
            <a:r>
              <a:rPr lang="en-US" sz="1800" dirty="0"/>
              <a:t>['A4</a:t>
            </a:r>
            <a:r>
              <a:rPr lang="en-US" sz="1800" dirty="0" smtClean="0"/>
              <a:t>']</a:t>
            </a:r>
          </a:p>
          <a:p>
            <a:pPr fontAlgn="base"/>
            <a:endParaRPr lang="en-US" sz="1800" dirty="0" smtClean="0"/>
          </a:p>
          <a:p>
            <a:pPr fontAlgn="base"/>
            <a:r>
              <a:rPr lang="en-US" sz="1800" dirty="0" smtClean="0"/>
              <a:t>Values </a:t>
            </a:r>
            <a:r>
              <a:rPr lang="en-US" sz="1800" dirty="0"/>
              <a:t>can be directly assigned:</a:t>
            </a:r>
            <a:r>
              <a:rPr lang="en-US" sz="1800" dirty="0" smtClean="0"/>
              <a:t/>
            </a:r>
            <a:br>
              <a:rPr lang="en-US" sz="1800" dirty="0" smtClean="0"/>
            </a:br>
            <a:r>
              <a:rPr lang="pt-BR" sz="1800" dirty="0"/>
              <a:t>ws['A4'] = </a:t>
            </a:r>
            <a:r>
              <a:rPr lang="pt-BR" sz="1800" dirty="0" smtClean="0"/>
              <a:t>4</a:t>
            </a:r>
          </a:p>
          <a:p>
            <a:pPr fontAlgn="base"/>
            <a:endParaRPr lang="pt-BR" sz="1800" dirty="0" smtClean="0"/>
          </a:p>
          <a:p>
            <a:pPr fontAlgn="base"/>
            <a:r>
              <a:rPr lang="pt-BR" sz="1800" dirty="0" err="1" smtClean="0"/>
              <a:t>This</a:t>
            </a:r>
            <a:r>
              <a:rPr lang="pt-BR" sz="1800" dirty="0" smtClean="0"/>
              <a:t> </a:t>
            </a:r>
            <a:r>
              <a:rPr lang="pt-BR" sz="1800" dirty="0" err="1"/>
              <a:t>provides</a:t>
            </a:r>
            <a:r>
              <a:rPr lang="pt-BR" sz="1800" dirty="0"/>
              <a:t> </a:t>
            </a:r>
            <a:r>
              <a:rPr lang="pt-BR" sz="1800" dirty="0" err="1"/>
              <a:t>access</a:t>
            </a:r>
            <a:r>
              <a:rPr lang="pt-BR" sz="1800" dirty="0"/>
              <a:t> </a:t>
            </a:r>
            <a:r>
              <a:rPr lang="pt-BR" sz="1800" dirty="0" err="1"/>
              <a:t>to</a:t>
            </a:r>
            <a:r>
              <a:rPr lang="pt-BR" sz="1800" dirty="0"/>
              <a:t> </a:t>
            </a:r>
            <a:r>
              <a:rPr lang="pt-BR" sz="1800" dirty="0" err="1"/>
              <a:t>cells</a:t>
            </a:r>
            <a:r>
              <a:rPr lang="pt-BR" sz="1800" dirty="0"/>
              <a:t> </a:t>
            </a:r>
            <a:r>
              <a:rPr lang="pt-BR" sz="1800" dirty="0" err="1"/>
              <a:t>using</a:t>
            </a:r>
            <a:r>
              <a:rPr lang="pt-BR" sz="1800" dirty="0"/>
              <a:t> </a:t>
            </a:r>
            <a:r>
              <a:rPr lang="pt-BR" sz="1800" dirty="0" err="1"/>
              <a:t>row</a:t>
            </a:r>
            <a:r>
              <a:rPr lang="pt-BR" sz="1800" dirty="0"/>
              <a:t> </a:t>
            </a:r>
            <a:r>
              <a:rPr lang="pt-BR" sz="1800" dirty="0" err="1"/>
              <a:t>and</a:t>
            </a:r>
            <a:r>
              <a:rPr lang="pt-BR" sz="1800" dirty="0"/>
              <a:t> </a:t>
            </a:r>
            <a:r>
              <a:rPr lang="pt-BR" sz="1800" dirty="0" err="1"/>
              <a:t>column</a:t>
            </a:r>
            <a:r>
              <a:rPr lang="pt-BR" sz="1800" dirty="0"/>
              <a:t> </a:t>
            </a:r>
            <a:r>
              <a:rPr lang="pt-BR" sz="1800" dirty="0" err="1"/>
              <a:t>notation</a:t>
            </a:r>
            <a:r>
              <a:rPr lang="pt-BR" sz="1800" dirty="0" smtClean="0"/>
              <a:t>:</a:t>
            </a:r>
            <a:br>
              <a:rPr lang="pt-BR" sz="1800" dirty="0" smtClean="0"/>
            </a:br>
            <a:r>
              <a:rPr lang="pt-BR" sz="1800" dirty="0" err="1"/>
              <a:t>d</a:t>
            </a:r>
            <a:r>
              <a:rPr lang="pt-BR" sz="1800" dirty="0"/>
              <a:t> = </a:t>
            </a:r>
            <a:r>
              <a:rPr lang="pt-BR" sz="1800" dirty="0" err="1"/>
              <a:t>ws.cell</a:t>
            </a:r>
            <a:r>
              <a:rPr lang="pt-BR" sz="1800" dirty="0"/>
              <a:t>(</a:t>
            </a:r>
            <a:r>
              <a:rPr lang="pt-BR" sz="1800" dirty="0" err="1"/>
              <a:t>row</a:t>
            </a:r>
            <a:r>
              <a:rPr lang="pt-BR" sz="1800" dirty="0"/>
              <a:t>=4, </a:t>
            </a:r>
            <a:r>
              <a:rPr lang="pt-BR" sz="1800" dirty="0" err="1"/>
              <a:t>column</a:t>
            </a:r>
            <a:r>
              <a:rPr lang="pt-BR" sz="1800" dirty="0"/>
              <a:t>=2, </a:t>
            </a:r>
            <a:r>
              <a:rPr lang="pt-BR" sz="1800" dirty="0" err="1"/>
              <a:t>value</a:t>
            </a:r>
            <a:r>
              <a:rPr lang="pt-BR" sz="1800" dirty="0"/>
              <a:t>=10</a:t>
            </a:r>
            <a:r>
              <a:rPr lang="pt-BR" sz="1800" dirty="0" smtClean="0"/>
              <a:t>)</a:t>
            </a:r>
          </a:p>
          <a:p>
            <a:pPr fontAlgn="base"/>
            <a:endParaRPr lang="pt-BR" sz="1800" b="1" dirty="0" smtClean="0"/>
          </a:p>
          <a:p>
            <a:pPr fontAlgn="base"/>
            <a:r>
              <a:rPr lang="pt-BR" sz="1800" b="1" dirty="0" err="1" smtClean="0"/>
              <a:t>When</a:t>
            </a:r>
            <a:r>
              <a:rPr lang="pt-BR" sz="1800" b="1" dirty="0" smtClean="0"/>
              <a:t> </a:t>
            </a:r>
            <a:r>
              <a:rPr lang="pt-BR" sz="1800" b="1" dirty="0"/>
              <a:t>a worksheet </a:t>
            </a:r>
            <a:r>
              <a:rPr lang="pt-BR" sz="1800" b="1" dirty="0" err="1"/>
              <a:t>is</a:t>
            </a:r>
            <a:r>
              <a:rPr lang="pt-BR" sz="1800" b="1" dirty="0"/>
              <a:t> </a:t>
            </a:r>
            <a:r>
              <a:rPr lang="pt-BR" sz="1800" b="1" dirty="0" err="1"/>
              <a:t>created</a:t>
            </a:r>
            <a:r>
              <a:rPr lang="pt-BR" sz="1800" b="1" dirty="0"/>
              <a:t> in </a:t>
            </a:r>
            <a:r>
              <a:rPr lang="pt-BR" sz="1800" b="1" dirty="0" err="1"/>
              <a:t>memory</a:t>
            </a:r>
            <a:r>
              <a:rPr lang="pt-BR" sz="1800" b="1" dirty="0"/>
              <a:t>, it </a:t>
            </a:r>
            <a:r>
              <a:rPr lang="pt-BR" sz="1800" b="1" dirty="0" err="1"/>
              <a:t>contains</a:t>
            </a:r>
            <a:r>
              <a:rPr lang="pt-BR" sz="1800" b="1" dirty="0"/>
              <a:t> no </a:t>
            </a:r>
            <a:r>
              <a:rPr lang="pt-BR" sz="1800" b="1" i="1" dirty="0" err="1"/>
              <a:t>cells</a:t>
            </a:r>
            <a:r>
              <a:rPr lang="pt-BR" sz="1800" b="1" dirty="0"/>
              <a:t>. </a:t>
            </a:r>
            <a:r>
              <a:rPr lang="pt-BR" sz="1800" b="1" dirty="0" err="1"/>
              <a:t>They</a:t>
            </a:r>
            <a:r>
              <a:rPr lang="pt-BR" sz="1800" b="1" dirty="0"/>
              <a:t> are </a:t>
            </a:r>
            <a:r>
              <a:rPr lang="pt-BR" sz="1800" b="1" dirty="0" err="1"/>
              <a:t>created</a:t>
            </a:r>
            <a:r>
              <a:rPr lang="pt-BR" sz="1800" b="1" dirty="0"/>
              <a:t> </a:t>
            </a:r>
            <a:r>
              <a:rPr lang="pt-BR" sz="1800" b="1" dirty="0" err="1"/>
              <a:t>when</a:t>
            </a:r>
            <a:r>
              <a:rPr lang="pt-BR" sz="1800" b="1" dirty="0"/>
              <a:t> </a:t>
            </a:r>
            <a:r>
              <a:rPr lang="pt-BR" sz="1800" b="1" dirty="0" err="1"/>
              <a:t>first</a:t>
            </a:r>
            <a:r>
              <a:rPr lang="pt-BR" sz="1800" b="1" dirty="0"/>
              <a:t> </a:t>
            </a:r>
            <a:r>
              <a:rPr lang="pt-BR" sz="1800" b="1" dirty="0" err="1"/>
              <a:t>accessed</a:t>
            </a:r>
            <a:r>
              <a:rPr lang="pt-BR" sz="1800" b="1" dirty="0" smtClean="0"/>
              <a:t>. [</a:t>
            </a:r>
            <a:r>
              <a:rPr lang="pt-BR" sz="1800" b="1" dirty="0" err="1" smtClean="0"/>
              <a:t>Read</a:t>
            </a:r>
            <a:r>
              <a:rPr lang="pt-BR" sz="1800" b="1" dirty="0" smtClean="0"/>
              <a:t> N</a:t>
            </a:r>
            <a:r>
              <a:rPr lang="pt-BR" sz="1800" b="1" dirty="0"/>
              <a:t>o</a:t>
            </a:r>
            <a:r>
              <a:rPr lang="pt-BR" sz="1800" b="1" dirty="0" smtClean="0"/>
              <a:t>tes </a:t>
            </a:r>
            <a:r>
              <a:rPr lang="pt-BR" sz="1800" b="1" dirty="0" err="1" smtClean="0"/>
              <a:t>Section</a:t>
            </a:r>
            <a:r>
              <a:rPr lang="pt-BR" sz="1800" b="1" dirty="0" smtClean="0"/>
              <a:t>]</a:t>
            </a:r>
          </a:p>
          <a:p>
            <a:pPr fontAlgn="base"/>
            <a:endParaRPr lang="en-US" sz="1800" dirty="0"/>
          </a:p>
        </p:txBody>
      </p:sp>
    </p:spTree>
    <p:extLst>
      <p:ext uri="{BB962C8B-B14F-4D97-AF65-F5344CB8AC3E}">
        <p14:creationId xmlns:p14="http://schemas.microsoft.com/office/powerpoint/2010/main" val="2064831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IN" dirty="0"/>
          </a:p>
        </p:txBody>
      </p:sp>
      <p:sp>
        <p:nvSpPr>
          <p:cNvPr id="8" name="Text Placeholder 7"/>
          <p:cNvSpPr>
            <a:spLocks noGrp="1" noChangeArrowheads="1"/>
          </p:cNvSpPr>
          <p:nvPr>
            <p:ph type="body" idx="4294967295"/>
          </p:nvPr>
        </p:nvSpPr>
        <p:spPr>
          <a:xfrm>
            <a:off x="533400" y="990600"/>
            <a:ext cx="8229600" cy="4191000"/>
          </a:xfrm>
          <a:prstGeom prst="rect">
            <a:avLst/>
          </a:prstGeom>
          <a:noFill/>
        </p:spPr>
        <p:txBody>
          <a:bodyPr>
            <a:noAutofit/>
          </a:bodyPr>
          <a:lstStyle/>
          <a:p>
            <a:pPr fontAlgn="base"/>
            <a:r>
              <a:rPr lang="en-US" sz="1800" dirty="0"/>
              <a:t>File is a named location on disk to store related information. </a:t>
            </a:r>
            <a:endParaRPr lang="en-US" sz="1800" dirty="0" smtClean="0"/>
          </a:p>
          <a:p>
            <a:pPr fontAlgn="base"/>
            <a:r>
              <a:rPr lang="en-US" sz="1800" dirty="0" smtClean="0"/>
              <a:t>Stores data permanently </a:t>
            </a:r>
            <a:r>
              <a:rPr lang="en-US" sz="1800" dirty="0"/>
              <a:t>store data in a non-volatile memory (e.g. hard disk). </a:t>
            </a:r>
          </a:p>
          <a:p>
            <a:pPr fontAlgn="base"/>
            <a:r>
              <a:rPr lang="en-US" sz="1800" dirty="0"/>
              <a:t>When we want to read from or write to a file we need to open it first. </a:t>
            </a:r>
            <a:endParaRPr lang="en-US" sz="1800" dirty="0" smtClean="0"/>
          </a:p>
          <a:p>
            <a:pPr fontAlgn="base"/>
            <a:r>
              <a:rPr lang="en-US" sz="1800" dirty="0" smtClean="0"/>
              <a:t>When </a:t>
            </a:r>
            <a:r>
              <a:rPr lang="en-US" sz="1800" dirty="0"/>
              <a:t>we are done, it needs to be closed, so that resources that are tied with the file are freed. </a:t>
            </a:r>
            <a:endParaRPr lang="en-US" sz="1800" dirty="0" smtClean="0"/>
          </a:p>
          <a:p>
            <a:pPr fontAlgn="base"/>
            <a:r>
              <a:rPr lang="en-US" sz="1800" dirty="0" smtClean="0"/>
              <a:t>Hence</a:t>
            </a:r>
            <a:r>
              <a:rPr lang="en-US" sz="1800" dirty="0"/>
              <a:t>, in Python, a file operation takes place in the following order.</a:t>
            </a:r>
          </a:p>
          <a:p>
            <a:pPr lvl="1" fontAlgn="base"/>
            <a:r>
              <a:rPr lang="en-US" sz="1800" dirty="0"/>
              <a:t>Open a file</a:t>
            </a:r>
          </a:p>
          <a:p>
            <a:pPr lvl="1" fontAlgn="base"/>
            <a:r>
              <a:rPr lang="en-US" sz="1800" dirty="0"/>
              <a:t>Read or write (perform operation)</a:t>
            </a:r>
          </a:p>
          <a:p>
            <a:pPr lvl="1" fontAlgn="base"/>
            <a:r>
              <a:rPr lang="en-US" sz="1800" dirty="0"/>
              <a:t>Close the file</a:t>
            </a:r>
          </a:p>
        </p:txBody>
      </p:sp>
    </p:spTree>
    <p:extLst>
      <p:ext uri="{BB962C8B-B14F-4D97-AF65-F5344CB8AC3E}">
        <p14:creationId xmlns:p14="http://schemas.microsoft.com/office/powerpoint/2010/main" val="715229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Data</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dirty="0"/>
              <a:t>sheet=</a:t>
            </a:r>
            <a:r>
              <a:rPr lang="en-US" sz="1800" dirty="0" err="1"/>
              <a:t>wb.active</a:t>
            </a:r>
            <a:r>
              <a:rPr lang="en-US" sz="1800" dirty="0"/>
              <a:t/>
            </a:r>
            <a:br>
              <a:rPr lang="en-US" sz="1800" dirty="0"/>
            </a:br>
            <a:r>
              <a:rPr lang="en-US" sz="1800" dirty="0"/>
              <a:t>data=[('</a:t>
            </a:r>
            <a:r>
              <a:rPr lang="en-US" sz="1800" dirty="0" err="1"/>
              <a:t>Id','Name','Marks</a:t>
            </a:r>
            <a:r>
              <a:rPr lang="en-US" sz="1800" dirty="0"/>
              <a:t>'),</a:t>
            </a:r>
            <a:br>
              <a:rPr lang="en-US" sz="1800" dirty="0"/>
            </a:br>
            <a:r>
              <a:rPr lang="en-US" sz="1800" dirty="0" smtClean="0"/>
              <a:t>	(</a:t>
            </a:r>
            <a:r>
              <a:rPr lang="en-US" sz="1800" dirty="0"/>
              <a:t>1,ABC,50),</a:t>
            </a:r>
            <a:br>
              <a:rPr lang="en-US" sz="1800" dirty="0"/>
            </a:br>
            <a:r>
              <a:rPr lang="en-US" sz="1800" dirty="0" smtClean="0"/>
              <a:t>	(</a:t>
            </a:r>
            <a:r>
              <a:rPr lang="en-US" sz="1800" dirty="0"/>
              <a:t>2,CDE,100</a:t>
            </a:r>
            <a:r>
              <a:rPr lang="en-US" sz="1800" dirty="0" smtClean="0"/>
              <a:t>)]</a:t>
            </a:r>
            <a:br>
              <a:rPr lang="en-US" sz="1800" dirty="0" smtClean="0"/>
            </a:br>
            <a:r>
              <a:rPr lang="en-US" sz="1800" dirty="0" smtClean="0"/>
              <a:t/>
            </a:r>
            <a:br>
              <a:rPr lang="en-US" sz="1800" dirty="0" smtClean="0"/>
            </a:br>
            <a:r>
              <a:rPr lang="en-US" sz="1800" dirty="0" smtClean="0"/>
              <a:t># </a:t>
            </a:r>
            <a:r>
              <a:rPr lang="en-US" sz="1800" dirty="0"/>
              <a:t>append all rows</a:t>
            </a:r>
            <a:br>
              <a:rPr lang="en-US" sz="1800" dirty="0"/>
            </a:br>
            <a:r>
              <a:rPr lang="en-US" sz="1800" dirty="0" smtClean="0"/>
              <a:t/>
            </a:r>
            <a:br>
              <a:rPr lang="en-US" sz="1800" dirty="0" smtClean="0"/>
            </a:br>
            <a:r>
              <a:rPr lang="en-US" sz="1800" dirty="0" smtClean="0"/>
              <a:t>for </a:t>
            </a:r>
            <a:r>
              <a:rPr lang="en-US" sz="1800" dirty="0"/>
              <a:t>row in data:</a:t>
            </a:r>
            <a:br>
              <a:rPr lang="en-US" sz="1800" dirty="0"/>
            </a:br>
            <a:r>
              <a:rPr lang="en-US" sz="1800" dirty="0" smtClean="0"/>
              <a:t>	</a:t>
            </a:r>
            <a:r>
              <a:rPr lang="en-US" sz="1800" dirty="0" err="1" smtClean="0"/>
              <a:t>sheet.append</a:t>
            </a:r>
            <a:r>
              <a:rPr lang="en-US" sz="1800" dirty="0" smtClean="0"/>
              <a:t>(row)</a:t>
            </a:r>
            <a:br>
              <a:rPr lang="en-US" sz="1800" dirty="0" smtClean="0"/>
            </a:br>
            <a:r>
              <a:rPr lang="en-US" sz="1800" dirty="0" smtClean="0"/>
              <a:t/>
            </a:r>
            <a:br>
              <a:rPr lang="en-US" sz="1800" dirty="0" smtClean="0"/>
            </a:br>
            <a:r>
              <a:rPr lang="en-US" sz="1800" dirty="0" smtClean="0"/>
              <a:t># </a:t>
            </a:r>
            <a:r>
              <a:rPr lang="en-US" sz="1800" dirty="0"/>
              <a:t>save file</a:t>
            </a:r>
            <a:br>
              <a:rPr lang="en-US" sz="1800" dirty="0"/>
            </a:br>
            <a:r>
              <a:rPr lang="en-US" sz="1800" dirty="0" err="1"/>
              <a:t>wb.save</a:t>
            </a:r>
            <a:r>
              <a:rPr lang="en-US" sz="1800" dirty="0"/>
              <a:t>(</a:t>
            </a:r>
            <a:r>
              <a:rPr lang="en-US" sz="1800" dirty="0" err="1"/>
              <a:t>filepath</a:t>
            </a:r>
            <a:r>
              <a:rPr lang="en-US" sz="1800" dirty="0" smtClean="0"/>
              <a:t>)</a:t>
            </a:r>
          </a:p>
          <a:p>
            <a:pPr fontAlgn="base"/>
            <a:endParaRPr lang="en-US" sz="1800" dirty="0"/>
          </a:p>
          <a:p>
            <a:pPr fontAlgn="base"/>
            <a:r>
              <a:rPr lang="en-US" sz="1800" b="1" dirty="0"/>
              <a:t>for</a:t>
            </a:r>
            <a:r>
              <a:rPr lang="en-US" sz="1800" dirty="0"/>
              <a:t> row </a:t>
            </a:r>
            <a:r>
              <a:rPr lang="en-US" sz="1800" b="1" dirty="0"/>
              <a:t>in</a:t>
            </a:r>
            <a:r>
              <a:rPr lang="en-US" sz="1800" dirty="0"/>
              <a:t> range(1, 40): </a:t>
            </a:r>
            <a:r>
              <a:rPr lang="en-US" sz="1800" b="1" dirty="0" smtClean="0"/>
              <a:t> </a:t>
            </a:r>
            <a:br>
              <a:rPr lang="en-US" sz="1800" b="1" dirty="0" smtClean="0"/>
            </a:br>
            <a:r>
              <a:rPr lang="en-US" sz="1800" b="1" dirty="0" smtClean="0"/>
              <a:t>	</a:t>
            </a:r>
            <a:r>
              <a:rPr lang="en-US" sz="1800" dirty="0" err="1" smtClean="0"/>
              <a:t>sheet.append</a:t>
            </a:r>
            <a:r>
              <a:rPr lang="en-US" sz="1800" dirty="0" smtClean="0"/>
              <a:t>(range(600</a:t>
            </a:r>
            <a:r>
              <a:rPr lang="en-US" sz="1800" dirty="0"/>
              <a:t>))</a:t>
            </a:r>
          </a:p>
        </p:txBody>
      </p:sp>
    </p:spTree>
    <p:extLst>
      <p:ext uri="{BB962C8B-B14F-4D97-AF65-F5344CB8AC3E}">
        <p14:creationId xmlns:p14="http://schemas.microsoft.com/office/powerpoint/2010/main" val="743909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Range of cells</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dirty="0"/>
              <a:t>access the cells from A1 to </a:t>
            </a:r>
            <a:r>
              <a:rPr lang="en-US" sz="1800" dirty="0" smtClean="0"/>
              <a:t>B3</a:t>
            </a:r>
            <a:br>
              <a:rPr lang="en-US" sz="1800" dirty="0" smtClean="0"/>
            </a:br>
            <a:r>
              <a:rPr lang="en-US" sz="1800" dirty="0" smtClean="0"/>
              <a:t>multiple_cells </a:t>
            </a:r>
            <a:r>
              <a:rPr lang="en-US" sz="1800" dirty="0"/>
              <a:t>= sheet['A1':'B3</a:t>
            </a:r>
            <a:r>
              <a:rPr lang="en-US" sz="1800" dirty="0" smtClean="0"/>
              <a:t>']</a:t>
            </a:r>
            <a:br>
              <a:rPr lang="en-US" sz="1800" dirty="0" smtClean="0"/>
            </a:br>
            <a:r>
              <a:rPr lang="en-US" sz="1800" dirty="0" smtClean="0"/>
              <a:t>for </a:t>
            </a:r>
            <a:r>
              <a:rPr lang="en-US" sz="1800" dirty="0"/>
              <a:t>row in multiple_cells</a:t>
            </a:r>
            <a:r>
              <a:rPr lang="en-US" sz="1800" dirty="0" smtClean="0"/>
              <a:t>:</a:t>
            </a:r>
            <a:br>
              <a:rPr lang="en-US" sz="1800" dirty="0" smtClean="0"/>
            </a:br>
            <a:r>
              <a:rPr lang="en-US" sz="1800" dirty="0"/>
              <a:t>    for cell in row</a:t>
            </a:r>
            <a:r>
              <a:rPr lang="en-US" sz="1800" dirty="0" smtClean="0"/>
              <a:t>:</a:t>
            </a:r>
            <a:br>
              <a:rPr lang="en-US" sz="1800" dirty="0" smtClean="0"/>
            </a:br>
            <a:r>
              <a:rPr lang="en-US" sz="1800" dirty="0"/>
              <a:t>        print </a:t>
            </a:r>
            <a:r>
              <a:rPr lang="en-US" sz="1800" dirty="0" smtClean="0"/>
              <a:t>cell.value</a:t>
            </a:r>
          </a:p>
          <a:p>
            <a:pPr fontAlgn="base"/>
            <a:endParaRPr lang="en-US" sz="1800" dirty="0" smtClean="0"/>
          </a:p>
          <a:p>
            <a:pPr fontAlgn="base"/>
            <a:r>
              <a:rPr lang="en-US" sz="1800" dirty="0" smtClean="0"/>
              <a:t>Ranges </a:t>
            </a:r>
            <a:r>
              <a:rPr lang="en-US" sz="1800" dirty="0"/>
              <a:t>of rows or columns can be obtained similarly</a:t>
            </a:r>
            <a:r>
              <a:rPr lang="en-US" sz="1800" dirty="0" smtClean="0"/>
              <a:t>:</a:t>
            </a:r>
            <a:br>
              <a:rPr lang="en-US" sz="1800" dirty="0" smtClean="0"/>
            </a:br>
            <a:r>
              <a:rPr lang="en-US" sz="1800" dirty="0" err="1"/>
              <a:t>colC</a:t>
            </a:r>
            <a:r>
              <a:rPr lang="en-US" sz="1800" dirty="0"/>
              <a:t> = </a:t>
            </a:r>
            <a:r>
              <a:rPr lang="en-US" sz="1800" dirty="0" err="1"/>
              <a:t>ws</a:t>
            </a:r>
            <a:r>
              <a:rPr lang="en-US" sz="1800" dirty="0"/>
              <a:t>['C'] </a:t>
            </a:r>
            <a:r>
              <a:rPr lang="en-US" sz="1800" b="1" dirty="0"/>
              <a:t/>
            </a:r>
            <a:br>
              <a:rPr lang="en-US" sz="1800" b="1" dirty="0"/>
            </a:br>
            <a:r>
              <a:rPr lang="en-US" sz="1800" dirty="0" err="1" smtClean="0"/>
              <a:t>col_range</a:t>
            </a:r>
            <a:r>
              <a:rPr lang="en-US" sz="1800" dirty="0" smtClean="0"/>
              <a:t> </a:t>
            </a:r>
            <a:r>
              <a:rPr lang="en-US" sz="1800" dirty="0"/>
              <a:t>= </a:t>
            </a:r>
            <a:r>
              <a:rPr lang="en-US" sz="1800" dirty="0" err="1"/>
              <a:t>ws</a:t>
            </a:r>
            <a:r>
              <a:rPr lang="en-US" sz="1800" dirty="0"/>
              <a:t>['C:D</a:t>
            </a:r>
            <a:r>
              <a:rPr lang="en-US" sz="1800" dirty="0" smtClean="0"/>
              <a:t>']</a:t>
            </a:r>
            <a:br>
              <a:rPr lang="en-US" sz="1800" dirty="0" smtClean="0"/>
            </a:br>
            <a:r>
              <a:rPr lang="en-US" sz="1800" dirty="0" smtClean="0"/>
              <a:t>row10 </a:t>
            </a:r>
            <a:r>
              <a:rPr lang="en-US" sz="1800" dirty="0"/>
              <a:t>= </a:t>
            </a:r>
            <a:r>
              <a:rPr lang="en-US" sz="1800" dirty="0" err="1" smtClean="0"/>
              <a:t>ws</a:t>
            </a:r>
            <a:r>
              <a:rPr lang="en-US" sz="1800" dirty="0" smtClean="0"/>
              <a:t>[10]</a:t>
            </a:r>
            <a:br>
              <a:rPr lang="en-US" sz="1800" dirty="0" smtClean="0"/>
            </a:br>
            <a:r>
              <a:rPr lang="en-US" sz="1800" dirty="0" err="1" smtClean="0"/>
              <a:t>row_range</a:t>
            </a:r>
            <a:r>
              <a:rPr lang="en-US" sz="1800" dirty="0" smtClean="0"/>
              <a:t> </a:t>
            </a:r>
            <a:r>
              <a:rPr lang="en-US" sz="1800" dirty="0"/>
              <a:t>= </a:t>
            </a:r>
            <a:r>
              <a:rPr lang="en-US" sz="1800" dirty="0" err="1" smtClean="0"/>
              <a:t>ws</a:t>
            </a:r>
            <a:r>
              <a:rPr lang="en-US" sz="1800" dirty="0" smtClean="0"/>
              <a:t>[5:10]</a:t>
            </a:r>
            <a:endParaRPr lang="en-US" sz="1800" dirty="0"/>
          </a:p>
          <a:p>
            <a:pPr fontAlgn="base"/>
            <a:endParaRPr lang="en-US" sz="1800" dirty="0" smtClean="0"/>
          </a:p>
          <a:p>
            <a:pPr fontAlgn="base"/>
            <a:r>
              <a:rPr lang="en-US" sz="1800" dirty="0" smtClean="0"/>
              <a:t>Access all rows</a:t>
            </a:r>
            <a:br>
              <a:rPr lang="en-US" sz="1800" dirty="0" smtClean="0"/>
            </a:br>
            <a:r>
              <a:rPr lang="en-US" sz="1800" dirty="0" err="1" smtClean="0"/>
              <a:t>all_rows</a:t>
            </a:r>
            <a:r>
              <a:rPr lang="en-US" sz="1800" dirty="0" smtClean="0"/>
              <a:t> </a:t>
            </a:r>
            <a:r>
              <a:rPr lang="en-US" sz="1800" dirty="0"/>
              <a:t>= </a:t>
            </a:r>
            <a:r>
              <a:rPr lang="en-US" sz="1800" dirty="0" smtClean="0"/>
              <a:t>sheet.rows</a:t>
            </a:r>
            <a:r>
              <a:rPr lang="en-US" sz="1800" dirty="0"/>
              <a:t/>
            </a:r>
            <a:br>
              <a:rPr lang="en-US" sz="1800" dirty="0"/>
            </a:br>
            <a:r>
              <a:rPr lang="en-US" sz="1800" dirty="0" smtClean="0"/>
              <a:t>print </a:t>
            </a:r>
            <a:r>
              <a:rPr lang="en-US" sz="1800" dirty="0"/>
              <a:t>all_rows[:]</a:t>
            </a:r>
          </a:p>
          <a:p>
            <a:pPr fontAlgn="base"/>
            <a:endParaRPr lang="en-US" sz="1800" dirty="0"/>
          </a:p>
        </p:txBody>
      </p:sp>
    </p:spTree>
    <p:extLst>
      <p:ext uri="{BB962C8B-B14F-4D97-AF65-F5344CB8AC3E}">
        <p14:creationId xmlns:p14="http://schemas.microsoft.com/office/powerpoint/2010/main" val="1775797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Methods</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dirty="0" smtClean="0"/>
              <a:t>To iterate rows and columns</a:t>
            </a:r>
            <a:br>
              <a:rPr lang="en-US" sz="1800" dirty="0" smtClean="0"/>
            </a:br>
            <a:r>
              <a:rPr lang="en-US" sz="1800" b="1" dirty="0"/>
              <a:t>for</a:t>
            </a:r>
            <a:r>
              <a:rPr lang="en-US" sz="1800" dirty="0"/>
              <a:t> row </a:t>
            </a:r>
            <a:r>
              <a:rPr lang="en-US" sz="1800" b="1" dirty="0"/>
              <a:t>in</a:t>
            </a:r>
            <a:r>
              <a:rPr lang="en-US" sz="1800" dirty="0"/>
              <a:t> </a:t>
            </a:r>
            <a:r>
              <a:rPr lang="en-US" sz="1800" dirty="0" err="1"/>
              <a:t>ws.iter_rows</a:t>
            </a:r>
            <a:r>
              <a:rPr lang="en-US" sz="1800" dirty="0"/>
              <a:t>(</a:t>
            </a:r>
            <a:r>
              <a:rPr lang="en-US" sz="1800" dirty="0" err="1"/>
              <a:t>min_row</a:t>
            </a:r>
            <a:r>
              <a:rPr lang="en-US" sz="1800" dirty="0"/>
              <a:t>=1, </a:t>
            </a:r>
            <a:r>
              <a:rPr lang="en-US" sz="1800" dirty="0" err="1"/>
              <a:t>max_col</a:t>
            </a:r>
            <a:r>
              <a:rPr lang="en-US" sz="1800" dirty="0"/>
              <a:t>=3, </a:t>
            </a:r>
            <a:r>
              <a:rPr lang="en-US" sz="1800" dirty="0" err="1"/>
              <a:t>max_row</a:t>
            </a:r>
            <a:r>
              <a:rPr lang="en-US" sz="1800" dirty="0"/>
              <a:t>=2</a:t>
            </a:r>
            <a:r>
              <a:rPr lang="en-US" sz="1800" dirty="0" smtClean="0"/>
              <a:t>):</a:t>
            </a:r>
            <a:br>
              <a:rPr lang="en-US" sz="1800" dirty="0" smtClean="0"/>
            </a:br>
            <a:r>
              <a:rPr lang="en-US" sz="1800" dirty="0" smtClean="0"/>
              <a:t>	</a:t>
            </a:r>
            <a:r>
              <a:rPr lang="en-US" sz="1800" b="1" dirty="0" smtClean="0"/>
              <a:t>for</a:t>
            </a:r>
            <a:r>
              <a:rPr lang="en-US" sz="1800" dirty="0" smtClean="0"/>
              <a:t> </a:t>
            </a:r>
            <a:r>
              <a:rPr lang="en-US" sz="1800" dirty="0"/>
              <a:t>cell </a:t>
            </a:r>
            <a:r>
              <a:rPr lang="en-US" sz="1800" b="1" dirty="0"/>
              <a:t>in</a:t>
            </a:r>
            <a:r>
              <a:rPr lang="en-US" sz="1800" dirty="0"/>
              <a:t> </a:t>
            </a:r>
            <a:r>
              <a:rPr lang="en-US" sz="1800" dirty="0" smtClean="0"/>
              <a:t>row:</a:t>
            </a:r>
            <a:br>
              <a:rPr lang="en-US" sz="1800" dirty="0" smtClean="0"/>
            </a:br>
            <a:r>
              <a:rPr lang="en-US" sz="1800" dirty="0" smtClean="0"/>
              <a:t>		print(cell)</a:t>
            </a:r>
            <a:br>
              <a:rPr lang="en-US" sz="1800" dirty="0" smtClean="0"/>
            </a:br>
            <a:r>
              <a:rPr lang="en-US" sz="1800" dirty="0" smtClean="0"/>
              <a:t/>
            </a:r>
            <a:br>
              <a:rPr lang="en-US" sz="1800" dirty="0" smtClean="0"/>
            </a:br>
            <a:r>
              <a:rPr lang="en-US" sz="1800" dirty="0" smtClean="0"/>
              <a:t>for col </a:t>
            </a:r>
            <a:r>
              <a:rPr lang="en-US" sz="1800" b="1" dirty="0"/>
              <a:t>in</a:t>
            </a:r>
            <a:r>
              <a:rPr lang="en-US" sz="1800" dirty="0"/>
              <a:t> </a:t>
            </a:r>
            <a:r>
              <a:rPr lang="en-US" sz="1800" dirty="0" err="1"/>
              <a:t>ws.iter_cols</a:t>
            </a:r>
            <a:r>
              <a:rPr lang="en-US" sz="1800" dirty="0"/>
              <a:t>(</a:t>
            </a:r>
            <a:r>
              <a:rPr lang="en-US" sz="1800" dirty="0" err="1"/>
              <a:t>min_row</a:t>
            </a:r>
            <a:r>
              <a:rPr lang="en-US" sz="1800" dirty="0"/>
              <a:t>=1, </a:t>
            </a:r>
            <a:r>
              <a:rPr lang="en-US" sz="1800" dirty="0" err="1"/>
              <a:t>max_col</a:t>
            </a:r>
            <a:r>
              <a:rPr lang="en-US" sz="1800" dirty="0"/>
              <a:t>=3, </a:t>
            </a:r>
            <a:r>
              <a:rPr lang="en-US" sz="1800" dirty="0" err="1"/>
              <a:t>max_row</a:t>
            </a:r>
            <a:r>
              <a:rPr lang="en-US" sz="1800" dirty="0"/>
              <a:t>=2</a:t>
            </a:r>
            <a:r>
              <a:rPr lang="en-US" sz="1800" dirty="0" smtClean="0"/>
              <a:t>):</a:t>
            </a:r>
            <a:br>
              <a:rPr lang="en-US" sz="1800" dirty="0" smtClean="0"/>
            </a:br>
            <a:r>
              <a:rPr lang="en-US" sz="1800" dirty="0" smtClean="0"/>
              <a:t>	</a:t>
            </a:r>
            <a:r>
              <a:rPr lang="en-US" sz="1800" b="1" dirty="0" smtClean="0"/>
              <a:t>for</a:t>
            </a:r>
            <a:r>
              <a:rPr lang="en-US" sz="1800" dirty="0" smtClean="0"/>
              <a:t> </a:t>
            </a:r>
            <a:r>
              <a:rPr lang="en-US" sz="1800" dirty="0"/>
              <a:t>cell </a:t>
            </a:r>
            <a:r>
              <a:rPr lang="en-US" sz="1800" b="1" dirty="0"/>
              <a:t>in</a:t>
            </a:r>
            <a:r>
              <a:rPr lang="en-US" sz="1800" dirty="0"/>
              <a:t> </a:t>
            </a:r>
            <a:r>
              <a:rPr lang="en-US" sz="1800" dirty="0" smtClean="0"/>
              <a:t>col:</a:t>
            </a:r>
            <a:br>
              <a:rPr lang="en-US" sz="1800" dirty="0" smtClean="0"/>
            </a:br>
            <a:r>
              <a:rPr lang="en-US" sz="1800" dirty="0" smtClean="0"/>
              <a:t>		print(cell)</a:t>
            </a:r>
          </a:p>
          <a:p>
            <a:pPr fontAlgn="base"/>
            <a:endParaRPr lang="en-US" sz="1800" dirty="0"/>
          </a:p>
          <a:p>
            <a:pPr fontAlgn="base"/>
            <a:r>
              <a:rPr lang="en-US" sz="1800" dirty="0"/>
              <a:t>to iterate through all the rows or columns of a file, you can instead use </a:t>
            </a:r>
            <a:r>
              <a:rPr lang="en-US" sz="1800" dirty="0" smtClean="0"/>
              <a:t>the </a:t>
            </a:r>
            <a:r>
              <a:rPr lang="en-US" sz="1800" dirty="0" err="1" smtClean="0"/>
              <a:t>Worksheet.rows</a:t>
            </a:r>
            <a:r>
              <a:rPr lang="en-US" sz="1800" dirty="0"/>
              <a:t> </a:t>
            </a:r>
            <a:r>
              <a:rPr lang="en-US" sz="1800" dirty="0" smtClean="0"/>
              <a:t>property </a:t>
            </a:r>
            <a:r>
              <a:rPr lang="en-US" sz="1800" dirty="0"/>
              <a:t>or the </a:t>
            </a:r>
            <a:r>
              <a:rPr lang="en-US" sz="1800" dirty="0" err="1"/>
              <a:t>Worksheet.columns</a:t>
            </a:r>
            <a:r>
              <a:rPr lang="en-US" sz="1800" dirty="0"/>
              <a:t> property</a:t>
            </a:r>
            <a:r>
              <a:rPr lang="en-US" sz="1800" dirty="0" smtClean="0"/>
              <a:t>:</a:t>
            </a:r>
            <a:br>
              <a:rPr lang="en-US" sz="1800" dirty="0" smtClean="0"/>
            </a:br>
            <a:r>
              <a:rPr lang="en-US" sz="1800" dirty="0"/>
              <a:t>tuple(</a:t>
            </a:r>
            <a:r>
              <a:rPr lang="en-US" sz="1800" dirty="0" err="1"/>
              <a:t>ws.rows</a:t>
            </a:r>
            <a:r>
              <a:rPr lang="en-US" sz="1800" dirty="0" smtClean="0"/>
              <a:t>)</a:t>
            </a:r>
            <a:br>
              <a:rPr lang="en-US" sz="1800" dirty="0" smtClean="0"/>
            </a:br>
            <a:r>
              <a:rPr lang="en-US" sz="1800" dirty="0"/>
              <a:t>tuple(</a:t>
            </a:r>
            <a:r>
              <a:rPr lang="en-US" sz="1800" dirty="0" err="1"/>
              <a:t>ws.columns</a:t>
            </a:r>
            <a:r>
              <a:rPr lang="en-US" sz="1800" dirty="0"/>
              <a:t>)</a:t>
            </a:r>
          </a:p>
        </p:txBody>
      </p:sp>
    </p:spTree>
    <p:extLst>
      <p:ext uri="{BB962C8B-B14F-4D97-AF65-F5344CB8AC3E}">
        <p14:creationId xmlns:p14="http://schemas.microsoft.com/office/powerpoint/2010/main" val="1914444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Values</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dirty="0" smtClean="0"/>
              <a:t>To get values </a:t>
            </a:r>
            <a:r>
              <a:rPr lang="en-US" sz="1800" dirty="0"/>
              <a:t>from a worksheet </a:t>
            </a:r>
            <a:r>
              <a:rPr lang="en-US" sz="1800" dirty="0" smtClean="0"/>
              <a:t>use </a:t>
            </a:r>
            <a:r>
              <a:rPr lang="en-US" sz="1800" dirty="0"/>
              <a:t>the </a:t>
            </a:r>
            <a:r>
              <a:rPr lang="en-US" sz="1800" dirty="0" err="1"/>
              <a:t>Worksheet.values</a:t>
            </a:r>
            <a:r>
              <a:rPr lang="en-US" sz="1800" dirty="0"/>
              <a:t> property. </a:t>
            </a:r>
            <a:endParaRPr lang="en-US" sz="1800" dirty="0" smtClean="0"/>
          </a:p>
          <a:p>
            <a:pPr fontAlgn="base"/>
            <a:r>
              <a:rPr lang="en-US" sz="1800" dirty="0" smtClean="0"/>
              <a:t>This </a:t>
            </a:r>
            <a:r>
              <a:rPr lang="en-US" sz="1800" dirty="0"/>
              <a:t>iterates over all the rows in a worksheet but returns just the cell values</a:t>
            </a:r>
            <a:r>
              <a:rPr lang="en-US" sz="1800" dirty="0" smtClean="0"/>
              <a:t>:</a:t>
            </a:r>
            <a:br>
              <a:rPr lang="en-US" sz="1800" dirty="0" smtClean="0"/>
            </a:br>
            <a:r>
              <a:rPr lang="en-US" sz="1800" b="1" dirty="0"/>
              <a:t>for</a:t>
            </a:r>
            <a:r>
              <a:rPr lang="en-US" sz="1800" dirty="0"/>
              <a:t> row </a:t>
            </a:r>
            <a:r>
              <a:rPr lang="en-US" sz="1800" b="1" dirty="0"/>
              <a:t>in</a:t>
            </a:r>
            <a:r>
              <a:rPr lang="en-US" sz="1800" dirty="0"/>
              <a:t> </a:t>
            </a:r>
            <a:r>
              <a:rPr lang="en-US" sz="1800" dirty="0" err="1"/>
              <a:t>ws.values</a:t>
            </a:r>
            <a:r>
              <a:rPr lang="en-US" sz="1800" dirty="0"/>
              <a:t>: </a:t>
            </a:r>
            <a:r>
              <a:rPr lang="en-US" sz="1800" dirty="0" smtClean="0"/>
              <a:t/>
            </a:r>
            <a:br>
              <a:rPr lang="en-US" sz="1800" dirty="0" smtClean="0"/>
            </a:br>
            <a:r>
              <a:rPr lang="en-US" sz="1800" dirty="0" smtClean="0"/>
              <a:t>	</a:t>
            </a:r>
            <a:r>
              <a:rPr lang="en-US" sz="1800" b="1" dirty="0" smtClean="0"/>
              <a:t>for</a:t>
            </a:r>
            <a:r>
              <a:rPr lang="en-US" sz="1800" dirty="0" smtClean="0"/>
              <a:t> </a:t>
            </a:r>
            <a:r>
              <a:rPr lang="en-US" sz="1800" dirty="0"/>
              <a:t>value </a:t>
            </a:r>
            <a:r>
              <a:rPr lang="en-US" sz="1800" b="1" dirty="0"/>
              <a:t>in</a:t>
            </a:r>
            <a:r>
              <a:rPr lang="en-US" sz="1800" dirty="0"/>
              <a:t> row: </a:t>
            </a:r>
            <a:r>
              <a:rPr lang="en-US" sz="1800" dirty="0" smtClean="0"/>
              <a:t/>
            </a:r>
            <a:br>
              <a:rPr lang="en-US" sz="1800" dirty="0" smtClean="0"/>
            </a:br>
            <a:r>
              <a:rPr lang="en-US" sz="1800" dirty="0" smtClean="0"/>
              <a:t>		print(value)</a:t>
            </a:r>
          </a:p>
          <a:p>
            <a:pPr fontAlgn="base"/>
            <a:r>
              <a:rPr lang="en-US" sz="1800" dirty="0" smtClean="0"/>
              <a:t>Once </a:t>
            </a:r>
            <a:r>
              <a:rPr lang="en-US" sz="1800" dirty="0"/>
              <a:t>we have a Cell, we can assign it a value</a:t>
            </a:r>
            <a:r>
              <a:rPr lang="en-US" sz="1800" dirty="0" smtClean="0"/>
              <a:t>:</a:t>
            </a:r>
            <a:br>
              <a:rPr lang="en-US" sz="1800" dirty="0" smtClean="0"/>
            </a:br>
            <a:r>
              <a:rPr lang="en-US" sz="1800" dirty="0" err="1"/>
              <a:t>c.value</a:t>
            </a:r>
            <a:r>
              <a:rPr lang="en-US" sz="1800" dirty="0"/>
              <a:t> = 'hello, </a:t>
            </a:r>
            <a:r>
              <a:rPr lang="en-US" sz="1800" dirty="0" smtClean="0"/>
              <a:t>world’</a:t>
            </a:r>
          </a:p>
          <a:p>
            <a:pPr fontAlgn="base"/>
            <a:r>
              <a:rPr lang="en-US" sz="1800" dirty="0" smtClean="0"/>
              <a:t>Save the file</a:t>
            </a:r>
            <a:br>
              <a:rPr lang="en-US" sz="1800" dirty="0" smtClean="0"/>
            </a:br>
            <a:r>
              <a:rPr lang="en-US" sz="1800" dirty="0" err="1"/>
              <a:t>wb.save</a:t>
            </a:r>
            <a:r>
              <a:rPr lang="en-US" sz="1800" dirty="0"/>
              <a:t>('</a:t>
            </a:r>
            <a:r>
              <a:rPr lang="en-US" sz="1800" dirty="0" err="1"/>
              <a:t>balances.xlsx</a:t>
            </a:r>
            <a:r>
              <a:rPr lang="en-US" sz="1800" dirty="0" smtClean="0"/>
              <a:t>') #</a:t>
            </a:r>
            <a:r>
              <a:rPr lang="en-US" sz="1800" dirty="0"/>
              <a:t>This operation will overwrite existing files without warning</a:t>
            </a:r>
            <a:r>
              <a:rPr lang="en-US" sz="1800" dirty="0" smtClean="0"/>
              <a:t>.</a:t>
            </a:r>
          </a:p>
          <a:p>
            <a:pPr fontAlgn="base"/>
            <a:endParaRPr lang="en-US" sz="1800" dirty="0"/>
          </a:p>
          <a:p>
            <a:pPr fontAlgn="base"/>
            <a:r>
              <a:rPr lang="en-US" sz="1800" b="1" dirty="0"/>
              <a:t>Inserting and deleting rows and columns, moving ranges of cells</a:t>
            </a:r>
          </a:p>
          <a:p>
            <a:pPr fontAlgn="base"/>
            <a:r>
              <a:rPr lang="en-US" sz="1800" dirty="0"/>
              <a:t>The default is one row or column. For example to insert a row at 7 (before the existing row 7):</a:t>
            </a:r>
            <a:br>
              <a:rPr lang="en-US" sz="1800" dirty="0"/>
            </a:br>
            <a:r>
              <a:rPr lang="en-US" sz="1800" dirty="0" err="1" smtClean="0"/>
              <a:t>ws.insert_rows</a:t>
            </a:r>
            <a:r>
              <a:rPr lang="en-US" sz="1800" dirty="0" smtClean="0"/>
              <a:t>(7)</a:t>
            </a:r>
          </a:p>
          <a:p>
            <a:pPr fontAlgn="base"/>
            <a:r>
              <a:rPr lang="en-US" sz="1800" dirty="0"/>
              <a:t>To delete the columns F:H</a:t>
            </a:r>
            <a:r>
              <a:rPr lang="en-US" sz="1800" dirty="0" smtClean="0"/>
              <a:t>:</a:t>
            </a:r>
            <a:br>
              <a:rPr lang="en-US" sz="1800" dirty="0" smtClean="0"/>
            </a:br>
            <a:r>
              <a:rPr lang="en-US" sz="1800" dirty="0" err="1" smtClean="0"/>
              <a:t>ws.delete_cols</a:t>
            </a:r>
            <a:r>
              <a:rPr lang="en-US" sz="1800" dirty="0" smtClean="0"/>
              <a:t>(6</a:t>
            </a:r>
            <a:r>
              <a:rPr lang="en-US" sz="1800" dirty="0"/>
              <a:t>, 3)</a:t>
            </a:r>
            <a:r>
              <a:rPr lang="en-US" sz="1800" dirty="0" smtClean="0"/>
              <a:t/>
            </a:r>
            <a:br>
              <a:rPr lang="en-US" sz="1800" dirty="0" smtClean="0"/>
            </a:br>
            <a:r>
              <a:rPr lang="en-US" sz="1800" dirty="0" smtClean="0"/>
              <a:t/>
            </a:r>
            <a:br>
              <a:rPr lang="en-US" sz="1800" dirty="0" smtClean="0"/>
            </a:br>
            <a:endParaRPr lang="en-US" sz="1800" dirty="0"/>
          </a:p>
        </p:txBody>
      </p:sp>
    </p:spTree>
    <p:extLst>
      <p:ext uri="{BB962C8B-B14F-4D97-AF65-F5344CB8AC3E}">
        <p14:creationId xmlns:p14="http://schemas.microsoft.com/office/powerpoint/2010/main" val="1331910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number formats</a:t>
            </a:r>
            <a:endParaRPr lang="en-IN" dirty="0"/>
          </a:p>
        </p:txBody>
      </p:sp>
      <p:sp>
        <p:nvSpPr>
          <p:cNvPr id="3" name="Rectangle 2"/>
          <p:cNvSpPr/>
          <p:nvPr/>
        </p:nvSpPr>
        <p:spPr>
          <a:xfrm>
            <a:off x="1295400" y="1295400"/>
            <a:ext cx="6248400" cy="3139321"/>
          </a:xfrm>
          <a:prstGeom prst="rect">
            <a:avLst/>
          </a:prstGeom>
        </p:spPr>
        <p:txBody>
          <a:bodyPr wrap="square">
            <a:spAutoFit/>
          </a:bodyPr>
          <a:lstStyle/>
          <a:p>
            <a:r>
              <a:rPr lang="en-US" b="1" dirty="0">
                <a:solidFill>
                  <a:srgbClr val="007020"/>
                </a:solidFill>
              </a:rPr>
              <a:t>import</a:t>
            </a:r>
            <a:r>
              <a:rPr lang="en-US" dirty="0"/>
              <a:t> </a:t>
            </a:r>
            <a:r>
              <a:rPr lang="en-US" b="1" dirty="0" err="1" smtClean="0">
                <a:solidFill>
                  <a:srgbClr val="0E84B5"/>
                </a:solidFill>
              </a:rPr>
              <a:t>datetime</a:t>
            </a:r>
            <a:r>
              <a:rPr lang="en-US" b="1" dirty="0" smtClean="0">
                <a:solidFill>
                  <a:srgbClr val="C65D09"/>
                </a:solidFill>
              </a:rPr>
              <a:t> </a:t>
            </a:r>
          </a:p>
          <a:p>
            <a:r>
              <a:rPr lang="en-US" b="1" dirty="0" smtClean="0">
                <a:solidFill>
                  <a:srgbClr val="007020"/>
                </a:solidFill>
              </a:rPr>
              <a:t>from</a:t>
            </a:r>
            <a:r>
              <a:rPr lang="en-US" dirty="0" smtClean="0"/>
              <a:t> </a:t>
            </a:r>
            <a:r>
              <a:rPr lang="en-US" b="1" dirty="0" err="1">
                <a:solidFill>
                  <a:srgbClr val="0E84B5"/>
                </a:solidFill>
              </a:rPr>
              <a:t>openpyxl</a:t>
            </a:r>
            <a:r>
              <a:rPr lang="en-US" dirty="0"/>
              <a:t> </a:t>
            </a:r>
            <a:r>
              <a:rPr lang="en-US" b="1" dirty="0">
                <a:solidFill>
                  <a:srgbClr val="007020"/>
                </a:solidFill>
              </a:rPr>
              <a:t>import</a:t>
            </a:r>
            <a:r>
              <a:rPr lang="en-US" dirty="0"/>
              <a:t> Workbook </a:t>
            </a:r>
            <a:endParaRPr lang="en-US" b="1" dirty="0" smtClean="0">
              <a:solidFill>
                <a:srgbClr val="C65D09"/>
              </a:solidFill>
            </a:endParaRPr>
          </a:p>
          <a:p>
            <a:r>
              <a:rPr lang="en-US" dirty="0" err="1" smtClean="0"/>
              <a:t>wb</a:t>
            </a:r>
            <a:r>
              <a:rPr lang="en-US" dirty="0" smtClean="0"/>
              <a:t> </a:t>
            </a:r>
            <a:r>
              <a:rPr lang="en-US" dirty="0">
                <a:solidFill>
                  <a:srgbClr val="666666"/>
                </a:solidFill>
              </a:rPr>
              <a:t>=</a:t>
            </a:r>
            <a:r>
              <a:rPr lang="en-US" dirty="0"/>
              <a:t> Workbook() </a:t>
            </a:r>
            <a:endParaRPr lang="en-US" b="1" dirty="0" smtClean="0">
              <a:solidFill>
                <a:srgbClr val="C65D09"/>
              </a:solidFill>
            </a:endParaRPr>
          </a:p>
          <a:p>
            <a:r>
              <a:rPr lang="en-US" dirty="0" err="1" smtClean="0"/>
              <a:t>ws</a:t>
            </a:r>
            <a:r>
              <a:rPr lang="en-US" dirty="0" smtClean="0"/>
              <a:t> </a:t>
            </a:r>
            <a:r>
              <a:rPr lang="en-US" dirty="0">
                <a:solidFill>
                  <a:srgbClr val="666666"/>
                </a:solidFill>
              </a:rPr>
              <a:t>=</a:t>
            </a:r>
            <a:r>
              <a:rPr lang="en-US" dirty="0"/>
              <a:t> </a:t>
            </a:r>
            <a:r>
              <a:rPr lang="en-US" dirty="0" err="1"/>
              <a:t>wb</a:t>
            </a:r>
            <a:r>
              <a:rPr lang="en-US" dirty="0" err="1">
                <a:solidFill>
                  <a:srgbClr val="666666"/>
                </a:solidFill>
              </a:rPr>
              <a:t>.</a:t>
            </a:r>
            <a:r>
              <a:rPr lang="en-US" dirty="0" err="1"/>
              <a:t>active</a:t>
            </a:r>
            <a:r>
              <a:rPr lang="en-US" dirty="0"/>
              <a:t> </a:t>
            </a:r>
            <a:endParaRPr lang="en-US" b="1" dirty="0" smtClean="0">
              <a:solidFill>
                <a:srgbClr val="C65D09"/>
              </a:solidFill>
            </a:endParaRPr>
          </a:p>
          <a:p>
            <a:r>
              <a:rPr lang="en-US" b="1" dirty="0" smtClean="0">
                <a:solidFill>
                  <a:srgbClr val="C65D09"/>
                </a:solidFill>
              </a:rPr>
              <a:t> </a:t>
            </a:r>
            <a:r>
              <a:rPr lang="en-US" i="1" dirty="0">
                <a:solidFill>
                  <a:srgbClr val="408090"/>
                </a:solidFill>
              </a:rPr>
              <a:t># set date using a Python </a:t>
            </a:r>
            <a:r>
              <a:rPr lang="en-US" i="1" dirty="0" err="1">
                <a:solidFill>
                  <a:srgbClr val="408090"/>
                </a:solidFill>
              </a:rPr>
              <a:t>datetime</a:t>
            </a:r>
            <a:r>
              <a:rPr lang="en-US" dirty="0"/>
              <a:t> </a:t>
            </a:r>
            <a:r>
              <a:rPr lang="en-US" b="1" dirty="0">
                <a:solidFill>
                  <a:srgbClr val="C65D09"/>
                </a:solidFill>
              </a:rPr>
              <a:t/>
            </a:r>
            <a:br>
              <a:rPr lang="en-US" b="1" dirty="0">
                <a:solidFill>
                  <a:srgbClr val="C65D09"/>
                </a:solidFill>
              </a:rPr>
            </a:br>
            <a:r>
              <a:rPr lang="en-US" dirty="0" err="1" smtClean="0"/>
              <a:t>ws</a:t>
            </a:r>
            <a:r>
              <a:rPr lang="en-US" dirty="0"/>
              <a:t>[</a:t>
            </a:r>
            <a:r>
              <a:rPr lang="en-US" dirty="0">
                <a:solidFill>
                  <a:srgbClr val="4070A0"/>
                </a:solidFill>
              </a:rPr>
              <a:t>'A1'</a:t>
            </a:r>
            <a:r>
              <a:rPr lang="en-US" dirty="0"/>
              <a:t>] </a:t>
            </a:r>
            <a:r>
              <a:rPr lang="en-US" dirty="0">
                <a:solidFill>
                  <a:srgbClr val="666666"/>
                </a:solidFill>
              </a:rPr>
              <a:t>=</a:t>
            </a:r>
            <a:r>
              <a:rPr lang="en-US" dirty="0"/>
              <a:t> </a:t>
            </a:r>
            <a:r>
              <a:rPr lang="en-US" dirty="0" err="1"/>
              <a:t>datetime</a:t>
            </a:r>
            <a:r>
              <a:rPr lang="en-US" dirty="0" err="1">
                <a:solidFill>
                  <a:srgbClr val="666666"/>
                </a:solidFill>
              </a:rPr>
              <a:t>.</a:t>
            </a:r>
            <a:r>
              <a:rPr lang="en-US" dirty="0" err="1"/>
              <a:t>datetime</a:t>
            </a:r>
            <a:r>
              <a:rPr lang="en-US" dirty="0"/>
              <a:t>(</a:t>
            </a:r>
            <a:r>
              <a:rPr lang="en-US" dirty="0">
                <a:solidFill>
                  <a:srgbClr val="208050"/>
                </a:solidFill>
              </a:rPr>
              <a:t>2010</a:t>
            </a:r>
            <a:r>
              <a:rPr lang="en-US" dirty="0"/>
              <a:t>, </a:t>
            </a:r>
            <a:r>
              <a:rPr lang="en-US" dirty="0">
                <a:solidFill>
                  <a:srgbClr val="208050"/>
                </a:solidFill>
              </a:rPr>
              <a:t>7</a:t>
            </a:r>
            <a:r>
              <a:rPr lang="en-US" dirty="0"/>
              <a:t>, </a:t>
            </a:r>
            <a:r>
              <a:rPr lang="en-US" dirty="0">
                <a:solidFill>
                  <a:srgbClr val="208050"/>
                </a:solidFill>
              </a:rPr>
              <a:t>21</a:t>
            </a:r>
            <a:r>
              <a:rPr lang="en-US" dirty="0"/>
              <a:t>) </a:t>
            </a:r>
            <a:r>
              <a:rPr lang="en-US" dirty="0" smtClean="0">
                <a:solidFill>
                  <a:srgbClr val="333333"/>
                </a:solidFill>
              </a:rPr>
              <a:t/>
            </a:r>
            <a:br>
              <a:rPr lang="en-US" dirty="0" smtClean="0">
                <a:solidFill>
                  <a:srgbClr val="333333"/>
                </a:solidFill>
              </a:rPr>
            </a:br>
            <a:r>
              <a:rPr lang="en-US" b="1" dirty="0" smtClean="0">
                <a:solidFill>
                  <a:srgbClr val="C65D09"/>
                </a:solidFill>
              </a:rPr>
              <a:t> </a:t>
            </a:r>
            <a:r>
              <a:rPr lang="en-US" dirty="0" err="1"/>
              <a:t>ws</a:t>
            </a:r>
            <a:r>
              <a:rPr lang="en-US" dirty="0"/>
              <a:t>[</a:t>
            </a:r>
            <a:r>
              <a:rPr lang="en-US" dirty="0">
                <a:solidFill>
                  <a:srgbClr val="4070A0"/>
                </a:solidFill>
              </a:rPr>
              <a:t>'A1'</a:t>
            </a:r>
            <a:r>
              <a:rPr lang="en-US" dirty="0"/>
              <a:t>]</a:t>
            </a:r>
            <a:r>
              <a:rPr lang="en-US" dirty="0">
                <a:solidFill>
                  <a:srgbClr val="666666"/>
                </a:solidFill>
              </a:rPr>
              <a:t>.</a:t>
            </a:r>
            <a:r>
              <a:rPr lang="en-US" dirty="0" err="1"/>
              <a:t>number_format</a:t>
            </a:r>
            <a:r>
              <a:rPr lang="en-US" dirty="0"/>
              <a:t> </a:t>
            </a:r>
            <a:r>
              <a:rPr lang="en-US" dirty="0">
                <a:solidFill>
                  <a:srgbClr val="333333"/>
                </a:solidFill>
              </a:rPr>
              <a:t>'</a:t>
            </a:r>
            <a:r>
              <a:rPr lang="en-US" dirty="0" err="1">
                <a:solidFill>
                  <a:srgbClr val="333333"/>
                </a:solidFill>
              </a:rPr>
              <a:t>yyyy</a:t>
            </a:r>
            <a:r>
              <a:rPr lang="en-US" dirty="0">
                <a:solidFill>
                  <a:srgbClr val="333333"/>
                </a:solidFill>
              </a:rPr>
              <a:t>-mm-</a:t>
            </a:r>
            <a:r>
              <a:rPr lang="en-US" dirty="0" err="1">
                <a:solidFill>
                  <a:srgbClr val="333333"/>
                </a:solidFill>
              </a:rPr>
              <a:t>dd</a:t>
            </a:r>
            <a:r>
              <a:rPr lang="en-US" dirty="0">
                <a:solidFill>
                  <a:srgbClr val="333333"/>
                </a:solidFill>
              </a:rPr>
              <a:t> </a:t>
            </a:r>
            <a:r>
              <a:rPr lang="en-US" dirty="0" err="1" smtClean="0">
                <a:solidFill>
                  <a:srgbClr val="333333"/>
                </a:solidFill>
              </a:rPr>
              <a:t>h:mm:ss</a:t>
            </a:r>
            <a:r>
              <a:rPr lang="en-US" dirty="0" smtClean="0">
                <a:solidFill>
                  <a:srgbClr val="333333"/>
                </a:solidFill>
              </a:rPr>
              <a:t>’</a:t>
            </a:r>
            <a:r>
              <a:rPr lang="en-US" dirty="0" smtClean="0"/>
              <a:t/>
            </a:r>
            <a:br>
              <a:rPr lang="en-US" dirty="0" smtClean="0"/>
            </a:br>
            <a:r>
              <a:rPr lang="pt-BR" dirty="0"/>
              <a:t>ws["A1"] = "=SUM(1, 1</a:t>
            </a:r>
            <a:r>
              <a:rPr lang="pt-BR" dirty="0" smtClean="0"/>
              <a:t>)”</a:t>
            </a:r>
          </a:p>
          <a:p>
            <a:r>
              <a:rPr lang="pt-BR" dirty="0" err="1"/>
              <a:t>ws.merge_cells</a:t>
            </a:r>
            <a:r>
              <a:rPr lang="pt-BR" dirty="0"/>
              <a:t>('A2:D2') </a:t>
            </a:r>
            <a:endParaRPr lang="pt-BR" b="1" dirty="0"/>
          </a:p>
          <a:p>
            <a:r>
              <a:rPr lang="pt-BR" dirty="0" err="1" smtClean="0"/>
              <a:t>ws.unmerge_cells</a:t>
            </a:r>
            <a:r>
              <a:rPr lang="pt-BR" dirty="0"/>
              <a:t>('A2:D2</a:t>
            </a:r>
            <a:r>
              <a:rPr lang="pt-BR" dirty="0" smtClean="0"/>
              <a:t>')</a:t>
            </a:r>
          </a:p>
          <a:p>
            <a:endParaRPr lang="en-US" dirty="0"/>
          </a:p>
        </p:txBody>
      </p:sp>
    </p:spTree>
    <p:extLst>
      <p:ext uri="{BB962C8B-B14F-4D97-AF65-F5344CB8AC3E}">
        <p14:creationId xmlns:p14="http://schemas.microsoft.com/office/powerpoint/2010/main" val="1794687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Charts</a:t>
            </a:r>
            <a:endParaRPr lang="en-IN" dirty="0"/>
          </a:p>
        </p:txBody>
      </p:sp>
      <p:sp>
        <p:nvSpPr>
          <p:cNvPr id="3" name="Rectangle 2"/>
          <p:cNvSpPr/>
          <p:nvPr/>
        </p:nvSpPr>
        <p:spPr>
          <a:xfrm>
            <a:off x="1219200" y="728400"/>
            <a:ext cx="6248400" cy="2585323"/>
          </a:xfrm>
          <a:prstGeom prst="rect">
            <a:avLst/>
          </a:prstGeom>
        </p:spPr>
        <p:txBody>
          <a:bodyPr wrap="square">
            <a:spAutoFit/>
          </a:bodyPr>
          <a:lstStyle/>
          <a:p>
            <a:r>
              <a:rPr lang="en-US" dirty="0"/>
              <a:t>for </a:t>
            </a:r>
            <a:r>
              <a:rPr lang="en-US" dirty="0" err="1"/>
              <a:t>i</a:t>
            </a:r>
            <a:r>
              <a:rPr lang="en-US" dirty="0"/>
              <a:t> in range(10):</a:t>
            </a:r>
            <a:br>
              <a:rPr lang="en-US" dirty="0"/>
            </a:br>
            <a:r>
              <a:rPr lang="en-US" dirty="0"/>
              <a:t>     </a:t>
            </a:r>
            <a:r>
              <a:rPr lang="en-US" dirty="0" err="1"/>
              <a:t>ws.append</a:t>
            </a:r>
            <a:r>
              <a:rPr lang="en-US" dirty="0"/>
              <a:t>([</a:t>
            </a:r>
            <a:r>
              <a:rPr lang="en-US" dirty="0" err="1"/>
              <a:t>i</a:t>
            </a:r>
            <a:r>
              <a:rPr lang="en-US" dirty="0" smtClean="0"/>
              <a:t>]) #append values in worksheet</a:t>
            </a:r>
            <a:r>
              <a:rPr lang="en-US" dirty="0"/>
              <a:t/>
            </a:r>
            <a:br>
              <a:rPr lang="en-US" dirty="0"/>
            </a:br>
            <a:r>
              <a:rPr lang="en-US" dirty="0"/>
              <a:t/>
            </a:r>
            <a:br>
              <a:rPr lang="en-US" dirty="0"/>
            </a:br>
            <a:r>
              <a:rPr lang="en-US" dirty="0"/>
              <a:t>from </a:t>
            </a:r>
            <a:r>
              <a:rPr lang="en-US" dirty="0" err="1"/>
              <a:t>openpyxl.chart</a:t>
            </a:r>
            <a:r>
              <a:rPr lang="en-US" dirty="0"/>
              <a:t> import </a:t>
            </a:r>
            <a:r>
              <a:rPr lang="en-US" dirty="0" err="1"/>
              <a:t>BarChart</a:t>
            </a:r>
            <a:r>
              <a:rPr lang="en-US" dirty="0"/>
              <a:t>, Reference, Series</a:t>
            </a:r>
            <a:br>
              <a:rPr lang="en-US" dirty="0"/>
            </a:br>
            <a:r>
              <a:rPr lang="en-US" dirty="0"/>
              <a:t>values = Reference(</a:t>
            </a:r>
            <a:r>
              <a:rPr lang="en-US" dirty="0" err="1"/>
              <a:t>ws</a:t>
            </a:r>
            <a:r>
              <a:rPr lang="en-US" dirty="0"/>
              <a:t>, </a:t>
            </a:r>
            <a:r>
              <a:rPr lang="en-US" dirty="0" err="1"/>
              <a:t>min_col</a:t>
            </a:r>
            <a:r>
              <a:rPr lang="en-US" dirty="0"/>
              <a:t>=1, </a:t>
            </a:r>
            <a:r>
              <a:rPr lang="en-US" dirty="0" err="1"/>
              <a:t>min_row</a:t>
            </a:r>
            <a:r>
              <a:rPr lang="en-US" dirty="0"/>
              <a:t>=1, </a:t>
            </a:r>
            <a:r>
              <a:rPr lang="en-US" dirty="0" err="1"/>
              <a:t>max_col</a:t>
            </a:r>
            <a:r>
              <a:rPr lang="en-US" dirty="0"/>
              <a:t>=1, </a:t>
            </a:r>
            <a:r>
              <a:rPr lang="en-US" dirty="0" err="1"/>
              <a:t>max_row</a:t>
            </a:r>
            <a:r>
              <a:rPr lang="en-US" dirty="0"/>
              <a:t>=10)</a:t>
            </a:r>
            <a:br>
              <a:rPr lang="en-US" dirty="0"/>
            </a:br>
            <a:r>
              <a:rPr lang="en-US" dirty="0"/>
              <a:t>chart = </a:t>
            </a:r>
            <a:r>
              <a:rPr lang="en-US" dirty="0" err="1"/>
              <a:t>BarChart</a:t>
            </a:r>
            <a:r>
              <a:rPr lang="en-US" dirty="0"/>
              <a:t>()</a:t>
            </a:r>
            <a:br>
              <a:rPr lang="en-US" dirty="0"/>
            </a:br>
            <a:r>
              <a:rPr lang="en-US" dirty="0" err="1"/>
              <a:t>chart.add_data</a:t>
            </a:r>
            <a:r>
              <a:rPr lang="en-US" dirty="0"/>
              <a:t>(values)</a:t>
            </a:r>
            <a:br>
              <a:rPr lang="en-US" dirty="0"/>
            </a:br>
            <a:r>
              <a:rPr lang="en-US" dirty="0" err="1"/>
              <a:t>ws.add_chart</a:t>
            </a:r>
            <a:r>
              <a:rPr lang="en-US" dirty="0"/>
              <a:t>(chart, "E15")</a:t>
            </a:r>
          </a:p>
        </p:txBody>
      </p:sp>
    </p:spTree>
    <p:extLst>
      <p:ext uri="{BB962C8B-B14F-4D97-AF65-F5344CB8AC3E}">
        <p14:creationId xmlns:p14="http://schemas.microsoft.com/office/powerpoint/2010/main" val="1338960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IN" dirty="0"/>
          </a:p>
        </p:txBody>
      </p:sp>
      <p:sp>
        <p:nvSpPr>
          <p:cNvPr id="3" name="Rectangle 2"/>
          <p:cNvSpPr/>
          <p:nvPr/>
        </p:nvSpPr>
        <p:spPr>
          <a:xfrm>
            <a:off x="1219200" y="728400"/>
            <a:ext cx="6248400" cy="2862322"/>
          </a:xfrm>
          <a:prstGeom prst="rect">
            <a:avLst/>
          </a:prstGeom>
        </p:spPr>
        <p:txBody>
          <a:bodyPr wrap="square">
            <a:spAutoFit/>
          </a:bodyPr>
          <a:lstStyle/>
          <a:p>
            <a:r>
              <a:rPr lang="en-US" b="1" dirty="0"/>
              <a:t>from</a:t>
            </a:r>
            <a:r>
              <a:rPr lang="en-US" dirty="0"/>
              <a:t> </a:t>
            </a:r>
            <a:r>
              <a:rPr lang="en-US" b="1" dirty="0" err="1"/>
              <a:t>openpyxl.styles</a:t>
            </a:r>
            <a:r>
              <a:rPr lang="en-US" dirty="0"/>
              <a:t> </a:t>
            </a:r>
            <a:r>
              <a:rPr lang="en-US" b="1" dirty="0"/>
              <a:t>import</a:t>
            </a:r>
            <a:r>
              <a:rPr lang="en-US" dirty="0"/>
              <a:t> colors </a:t>
            </a:r>
            <a:endParaRPr lang="en-US" b="1" dirty="0"/>
          </a:p>
          <a:p>
            <a:r>
              <a:rPr lang="en-US" b="1" dirty="0" smtClean="0"/>
              <a:t>from</a:t>
            </a:r>
            <a:r>
              <a:rPr lang="en-US" dirty="0" smtClean="0"/>
              <a:t> </a:t>
            </a:r>
            <a:r>
              <a:rPr lang="en-US" b="1" dirty="0" err="1"/>
              <a:t>openpyxl.styles</a:t>
            </a:r>
            <a:r>
              <a:rPr lang="en-US" dirty="0"/>
              <a:t> </a:t>
            </a:r>
            <a:r>
              <a:rPr lang="en-US" b="1" dirty="0"/>
              <a:t>import</a:t>
            </a:r>
            <a:r>
              <a:rPr lang="en-US" dirty="0"/>
              <a:t> Font, </a:t>
            </a:r>
            <a:r>
              <a:rPr lang="en-US" dirty="0" smtClean="0"/>
              <a:t>Color</a:t>
            </a:r>
          </a:p>
          <a:p>
            <a:r>
              <a:rPr lang="en-US" b="1" dirty="0" smtClean="0"/>
              <a:t>from</a:t>
            </a:r>
            <a:r>
              <a:rPr lang="en-US" dirty="0" smtClean="0"/>
              <a:t> </a:t>
            </a:r>
            <a:r>
              <a:rPr lang="en-US" b="1" dirty="0" err="1"/>
              <a:t>openpyxl</a:t>
            </a:r>
            <a:r>
              <a:rPr lang="en-US" dirty="0"/>
              <a:t> </a:t>
            </a:r>
            <a:r>
              <a:rPr lang="en-US" b="1" dirty="0"/>
              <a:t>import</a:t>
            </a:r>
            <a:r>
              <a:rPr lang="en-US" dirty="0"/>
              <a:t> Workbook </a:t>
            </a:r>
            <a:endParaRPr lang="en-US" b="1" dirty="0"/>
          </a:p>
          <a:p>
            <a:r>
              <a:rPr lang="en-US" dirty="0" err="1" smtClean="0"/>
              <a:t>wb</a:t>
            </a:r>
            <a:r>
              <a:rPr lang="en-US" dirty="0" smtClean="0"/>
              <a:t> </a:t>
            </a:r>
            <a:r>
              <a:rPr lang="en-US" dirty="0"/>
              <a:t>= Workbook() </a:t>
            </a:r>
            <a:endParaRPr lang="en-US" b="1" dirty="0"/>
          </a:p>
          <a:p>
            <a:r>
              <a:rPr lang="en-US" dirty="0" err="1" smtClean="0"/>
              <a:t>ws</a:t>
            </a:r>
            <a:r>
              <a:rPr lang="en-US" dirty="0" smtClean="0"/>
              <a:t> </a:t>
            </a:r>
            <a:r>
              <a:rPr lang="en-US" dirty="0"/>
              <a:t>= </a:t>
            </a:r>
            <a:r>
              <a:rPr lang="en-US" dirty="0" err="1"/>
              <a:t>wb.active</a:t>
            </a:r>
            <a:r>
              <a:rPr lang="en-US" dirty="0"/>
              <a:t> </a:t>
            </a:r>
          </a:p>
          <a:p>
            <a:r>
              <a:rPr lang="en-US" dirty="0" smtClean="0"/>
              <a:t>a1 </a:t>
            </a:r>
            <a:r>
              <a:rPr lang="en-US" dirty="0"/>
              <a:t>= </a:t>
            </a:r>
            <a:r>
              <a:rPr lang="en-US" dirty="0" err="1"/>
              <a:t>ws</a:t>
            </a:r>
            <a:r>
              <a:rPr lang="en-US" dirty="0"/>
              <a:t>['A1'] </a:t>
            </a:r>
            <a:r>
              <a:rPr lang="en-US" b="1" dirty="0"/>
              <a:t>&gt;&gt;&gt; </a:t>
            </a:r>
            <a:r>
              <a:rPr lang="en-US" dirty="0"/>
              <a:t>d4 = </a:t>
            </a:r>
            <a:r>
              <a:rPr lang="en-US" dirty="0" err="1"/>
              <a:t>ws</a:t>
            </a:r>
            <a:r>
              <a:rPr lang="en-US" dirty="0"/>
              <a:t>['D4'] </a:t>
            </a:r>
            <a:r>
              <a:rPr lang="en-US" b="1" dirty="0"/>
              <a:t>&gt;&gt;&gt; </a:t>
            </a:r>
            <a:r>
              <a:rPr lang="en-US" dirty="0" err="1"/>
              <a:t>ft</a:t>
            </a:r>
            <a:r>
              <a:rPr lang="en-US" dirty="0"/>
              <a:t> = Font(color=</a:t>
            </a:r>
            <a:r>
              <a:rPr lang="en-US" dirty="0" err="1"/>
              <a:t>colors.RED</a:t>
            </a:r>
            <a:r>
              <a:rPr lang="en-US" dirty="0"/>
              <a:t>) </a:t>
            </a:r>
            <a:r>
              <a:rPr lang="en-US" b="1" dirty="0"/>
              <a:t>&gt;&gt;&gt; </a:t>
            </a:r>
            <a:r>
              <a:rPr lang="en-US" dirty="0"/>
              <a:t>a1.font = </a:t>
            </a:r>
            <a:r>
              <a:rPr lang="en-US" dirty="0" err="1"/>
              <a:t>ft</a:t>
            </a:r>
            <a:r>
              <a:rPr lang="en-US" dirty="0"/>
              <a:t> </a:t>
            </a:r>
            <a:r>
              <a:rPr lang="en-US" b="1" dirty="0"/>
              <a:t>&gt;&gt;&gt; </a:t>
            </a:r>
            <a:r>
              <a:rPr lang="en-US" dirty="0"/>
              <a:t>d4.font = </a:t>
            </a:r>
            <a:r>
              <a:rPr lang="en-US" dirty="0" err="1"/>
              <a:t>ft</a:t>
            </a:r>
            <a:r>
              <a:rPr lang="en-US" dirty="0"/>
              <a:t> &gt;&gt;&gt; </a:t>
            </a:r>
            <a:r>
              <a:rPr lang="en-US" b="1" dirty="0"/>
              <a:t>&gt;&gt;&gt; </a:t>
            </a:r>
            <a:r>
              <a:rPr lang="en-US" dirty="0"/>
              <a:t>a1.font.italic = </a:t>
            </a:r>
            <a:r>
              <a:rPr lang="en-US" b="1" dirty="0"/>
              <a:t>True</a:t>
            </a:r>
            <a:r>
              <a:rPr lang="en-US" dirty="0"/>
              <a:t> </a:t>
            </a:r>
            <a:r>
              <a:rPr lang="en-US" i="1" dirty="0"/>
              <a:t># is not allowed </a:t>
            </a:r>
            <a:r>
              <a:rPr lang="en-US" dirty="0"/>
              <a:t>&gt;&gt;&gt; </a:t>
            </a:r>
            <a:r>
              <a:rPr lang="en-US" b="1" dirty="0"/>
              <a:t>&gt;&gt;&gt; </a:t>
            </a:r>
            <a:r>
              <a:rPr lang="en-US" i="1" dirty="0"/>
              <a:t># If you want to change the color of a Font, you need to reassign it::</a:t>
            </a:r>
            <a:r>
              <a:rPr lang="en-US" dirty="0"/>
              <a:t> &gt;&gt;&gt; </a:t>
            </a:r>
            <a:r>
              <a:rPr lang="en-US" b="1" dirty="0"/>
              <a:t>&gt;&gt;&gt; </a:t>
            </a:r>
            <a:r>
              <a:rPr lang="en-US" dirty="0"/>
              <a:t>a1.font = Font(color=</a:t>
            </a:r>
            <a:r>
              <a:rPr lang="en-US" dirty="0" err="1"/>
              <a:t>colors.RED</a:t>
            </a:r>
            <a:r>
              <a:rPr lang="en-US" dirty="0"/>
              <a:t>, italic=</a:t>
            </a:r>
            <a:r>
              <a:rPr lang="en-US" b="1" dirty="0"/>
              <a:t>True</a:t>
            </a:r>
            <a:r>
              <a:rPr lang="en-US" dirty="0"/>
              <a:t>) </a:t>
            </a:r>
            <a:r>
              <a:rPr lang="en-US" i="1" dirty="0"/>
              <a:t># the change only affects A1</a:t>
            </a:r>
            <a:endParaRPr lang="en-US" dirty="0"/>
          </a:p>
        </p:txBody>
      </p:sp>
    </p:spTree>
    <p:extLst>
      <p:ext uri="{BB962C8B-B14F-4D97-AF65-F5344CB8AC3E}">
        <p14:creationId xmlns:p14="http://schemas.microsoft.com/office/powerpoint/2010/main" val="250953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IN" dirty="0"/>
          </a:p>
        </p:txBody>
      </p:sp>
      <p:sp>
        <p:nvSpPr>
          <p:cNvPr id="8" name="Text Placeholder 7"/>
          <p:cNvSpPr>
            <a:spLocks noGrp="1" noChangeArrowheads="1"/>
          </p:cNvSpPr>
          <p:nvPr>
            <p:ph type="body" idx="4294967295"/>
          </p:nvPr>
        </p:nvSpPr>
        <p:spPr>
          <a:xfrm>
            <a:off x="533400" y="990600"/>
            <a:ext cx="8229600" cy="3276600"/>
          </a:xfrm>
          <a:prstGeom prst="rect">
            <a:avLst/>
          </a:prstGeom>
          <a:noFill/>
        </p:spPr>
        <p:txBody>
          <a:bodyPr>
            <a:noAutofit/>
          </a:bodyPr>
          <a:lstStyle/>
          <a:p>
            <a:pPr fontAlgn="base"/>
            <a:r>
              <a:rPr lang="en-US" sz="1800" dirty="0"/>
              <a:t>Regular Expressions are used in programming languages to filter texts or </a:t>
            </a:r>
            <a:r>
              <a:rPr lang="en-US" sz="1800" dirty="0" smtClean="0"/>
              <a:t>textstrings.</a:t>
            </a:r>
          </a:p>
          <a:p>
            <a:pPr fontAlgn="base"/>
            <a:r>
              <a:rPr lang="en-US" sz="1800" dirty="0" smtClean="0"/>
              <a:t>It's </a:t>
            </a:r>
            <a:r>
              <a:rPr lang="en-US" sz="1800" dirty="0"/>
              <a:t>possible to check, if a text or a string matches a regular expression. </a:t>
            </a:r>
            <a:endParaRPr lang="en-US" sz="1800" dirty="0" smtClean="0"/>
          </a:p>
          <a:p>
            <a:pPr fontAlgn="base"/>
            <a:r>
              <a:rPr lang="en-US" sz="1800" dirty="0" smtClean="0"/>
              <a:t>The </a:t>
            </a:r>
            <a:r>
              <a:rPr lang="en-US" sz="1800" dirty="0"/>
              <a:t>syntax of regular expressions is the same for all programming and script languages, e.g. Python, Perl, </a:t>
            </a:r>
            <a:r>
              <a:rPr lang="en-US" sz="1800" dirty="0" smtClean="0"/>
              <a:t>Java</a:t>
            </a:r>
          </a:p>
          <a:p>
            <a:pPr fontAlgn="base"/>
            <a:r>
              <a:rPr lang="en-US" sz="1800" dirty="0" smtClean="0"/>
              <a:t>How regular expression works:</a:t>
            </a:r>
          </a:p>
          <a:p>
            <a:pPr fontAlgn="base"/>
            <a:r>
              <a:rPr lang="en-US" sz="1800" dirty="0"/>
              <a:t>We show step by step with the following diagrams how this matching is </a:t>
            </a:r>
            <a:r>
              <a:rPr lang="en-US" sz="1800" dirty="0" smtClean="0"/>
              <a:t>performed:</a:t>
            </a:r>
            <a:endParaRPr lang="en-US" sz="1800" dirty="0"/>
          </a:p>
          <a:p>
            <a:pPr fontAlgn="base"/>
            <a:r>
              <a:rPr lang="en-US" sz="1800" dirty="0" smtClean="0"/>
              <a:t>We </a:t>
            </a:r>
            <a:r>
              <a:rPr lang="en-US" sz="1800" dirty="0"/>
              <a:t>check if the string sub = "abc" </a:t>
            </a:r>
            <a:r>
              <a:rPr lang="en-US" sz="1800" dirty="0" smtClean="0"/>
              <a:t>is </a:t>
            </a:r>
            <a:r>
              <a:rPr lang="en-US" sz="1800" dirty="0"/>
              <a:t>contained in the string s = "xaababcbcd" </a:t>
            </a:r>
            <a:endParaRPr lang="en-US" sz="1800" dirty="0" smtClean="0"/>
          </a:p>
          <a:p>
            <a:pPr fontAlgn="base"/>
            <a:r>
              <a:rPr lang="en-US" sz="1800" dirty="0"/>
              <a:t>T</a:t>
            </a:r>
            <a:r>
              <a:rPr lang="en-US" sz="1800" dirty="0" smtClean="0"/>
              <a:t>he </a:t>
            </a:r>
            <a:r>
              <a:rPr lang="en-US" sz="1800" dirty="0"/>
              <a:t>string sub = "abc" can be seen as a regular expression, just a very simple one. </a:t>
            </a:r>
            <a:br>
              <a:rPr lang="en-US" sz="1800" dirty="0"/>
            </a:br>
            <a:endParaRPr lang="en-US" sz="1800" dirty="0"/>
          </a:p>
        </p:txBody>
      </p:sp>
      <p:pic>
        <p:nvPicPr>
          <p:cNvPr id="29698" name="Picture 2" descr="Substring bzw. Regulärer Ausdru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514849"/>
            <a:ext cx="1304925" cy="514351"/>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Ein String in dem ein RE gesucht wi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514848"/>
            <a:ext cx="4000500" cy="514351"/>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2667000" y="4667249"/>
            <a:ext cx="990600" cy="257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14085" y="1977571"/>
            <a:ext cx="8679877" cy="923330"/>
          </a:xfrm>
          <a:prstGeom prst="rect">
            <a:avLst/>
          </a:prstGeom>
          <a:noFill/>
        </p:spPr>
        <p:txBody>
          <a:bodyPr wrap="none" rtlCol="0">
            <a:spAutoFit/>
          </a:bodyPr>
          <a:lstStyle/>
          <a:p>
            <a:r>
              <a:rPr lang="en-US" dirty="0"/>
              <a:t>In the first place, we check, if the first positions of the two string match, i.e. s[0] == sub[0]. </a:t>
            </a:r>
            <a:br>
              <a:rPr lang="en-US" dirty="0"/>
            </a:br>
            <a:r>
              <a:rPr lang="en-US" dirty="0"/>
              <a:t>This is not satisfied in our example. We mark this fact by the colour red: </a:t>
            </a:r>
            <a:br>
              <a:rPr lang="en-US" dirty="0"/>
            </a:br>
            <a:endParaRPr lang="en-US" dirty="0"/>
          </a:p>
        </p:txBody>
      </p:sp>
      <p:pic>
        <p:nvPicPr>
          <p:cNvPr id="10" name="Picture 6" descr="Comparisons of the first posi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4118" y="2743200"/>
            <a:ext cx="4000500" cy="885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085" y="1981200"/>
            <a:ext cx="8396515" cy="1200329"/>
          </a:xfrm>
          <a:prstGeom prst="rect">
            <a:avLst/>
          </a:prstGeom>
          <a:noFill/>
        </p:spPr>
        <p:txBody>
          <a:bodyPr wrap="square" rtlCol="0">
            <a:spAutoFit/>
          </a:bodyPr>
          <a:lstStyle/>
          <a:p>
            <a:r>
              <a:rPr lang="en-US" dirty="0"/>
              <a:t>Then we check, if s[1:4] == sub. This means that we have to check at </a:t>
            </a:r>
            <a:r>
              <a:rPr lang="en-US" dirty="0" smtClean="0"/>
              <a:t>first, if </a:t>
            </a:r>
            <a:r>
              <a:rPr lang="en-US" dirty="0"/>
              <a:t>sub[0] is equal to s[1]. This is true and we mark it with the colour green. </a:t>
            </a:r>
            <a:r>
              <a:rPr lang="en-US" dirty="0" smtClean="0"/>
              <a:t>Then </a:t>
            </a:r>
            <a:r>
              <a:rPr lang="en-US" dirty="0"/>
              <a:t>we have to compare the next positions. s[2] is not equal to sub[1], </a:t>
            </a:r>
            <a:r>
              <a:rPr lang="en-US" dirty="0" smtClean="0"/>
              <a:t>so </a:t>
            </a:r>
            <a:r>
              <a:rPr lang="en-US" dirty="0"/>
              <a:t>we don't have to proceed further with the next position of sub and s: </a:t>
            </a:r>
          </a:p>
        </p:txBody>
      </p:sp>
      <p:pic>
        <p:nvPicPr>
          <p:cNvPr id="297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8880" y="3219450"/>
            <a:ext cx="39909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49136" y="2122528"/>
            <a:ext cx="5282280" cy="369332"/>
          </a:xfrm>
          <a:prstGeom prst="rect">
            <a:avLst/>
          </a:prstGeom>
          <a:noFill/>
        </p:spPr>
        <p:txBody>
          <a:bodyPr wrap="none" rtlCol="0">
            <a:spAutoFit/>
          </a:bodyPr>
          <a:lstStyle/>
          <a:p>
            <a:r>
              <a:rPr lang="en-US" dirty="0"/>
              <a:t>Finally, we have a complete match with s[4:7] == sub : </a:t>
            </a:r>
          </a:p>
        </p:txBody>
      </p:sp>
      <p:pic>
        <p:nvPicPr>
          <p:cNvPr id="2970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5548" y="2676525"/>
            <a:ext cx="400050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15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subTnLst>
                                    <p:set>
                                      <p:cBhvr override="childStyle">
                                        <p:cTn dur="1" fill="hold" display="0" masterRel="nextClick" afterEffect="1"/>
                                        <p:tgtEl>
                                          <p:spTgt spid="8">
                                            <p:txEl>
                                              <p:pRg st="1" end="1"/>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subTnLst>
                                    <p:set>
                                      <p:cBhvr override="childStyle">
                                        <p:cTn dur="1" fill="hold" display="0" masterRel="nextClick" afterEffect="1"/>
                                        <p:tgtEl>
                                          <p:spTgt spid="8">
                                            <p:txEl>
                                              <p:pRg st="2" end="2"/>
                                            </p:txEl>
                                          </p:spTgt>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subTnLst>
                                    <p:set>
                                      <p:cBhvr override="childStyle">
                                        <p:cTn dur="1" fill="hold" display="0" masterRel="nextClick" afterEffect="1"/>
                                        <p:tgtEl>
                                          <p:spTgt spid="8">
                                            <p:txEl>
                                              <p:pRg st="3" end="3"/>
                                            </p:txEl>
                                          </p:spTgt>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subTnLst>
                                    <p:set>
                                      <p:cBhvr override="childStyle">
                                        <p:cTn dur="1" fill="hold" display="0" masterRel="nextClick" afterEffect="1"/>
                                        <p:tgtEl>
                                          <p:spTgt spid="8">
                                            <p:txEl>
                                              <p:pRg st="4" end="4"/>
                                            </p:txEl>
                                          </p:spTgt>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subTnLst>
                                    <p:set>
                                      <p:cBhvr override="childStyle">
                                        <p:cTn dur="1" fill="hold" display="0" masterRel="nextClick" afterEffect="1"/>
                                        <p:tgtEl>
                                          <p:spTgt spid="8">
                                            <p:txEl>
                                              <p:pRg st="5" end="5"/>
                                            </p:txEl>
                                          </p:spTgt>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subTnLst>
                                    <p:set>
                                      <p:cBhvr override="childStyle">
                                        <p:cTn dur="1" fill="hold" display="0" masterRel="nextClick" afterEffect="1"/>
                                        <p:tgtEl>
                                          <p:spTgt spid="8">
                                            <p:txEl>
                                              <p:pRg st="6" end="6"/>
                                            </p:txEl>
                                          </p:spTgt>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par>
                                <p:cTn id="21" presetID="1" presetClass="entr" presetSubtype="0" fill="hold" nodeType="withEffect">
                                  <p:stCondLst>
                                    <p:cond delay="0"/>
                                  </p:stCondLst>
                                  <p:childTnLst>
                                    <p:set>
                                      <p:cBhvr>
                                        <p:cTn id="22" dur="1" fill="hold">
                                          <p:stCondLst>
                                            <p:cond delay="0"/>
                                          </p:stCondLst>
                                        </p:cTn>
                                        <p:tgtEl>
                                          <p:spTgt spid="29698"/>
                                        </p:tgtEl>
                                        <p:attrNameLst>
                                          <p:attrName>style.visibility</p:attrName>
                                        </p:attrNameLst>
                                      </p:cBhvr>
                                      <p:to>
                                        <p:strVal val="visible"/>
                                      </p:to>
                                    </p:set>
                                  </p:childTnLst>
                                  <p:subTnLst>
                                    <p:set>
                                      <p:cBhvr override="childStyle">
                                        <p:cTn dur="1" fill="hold" display="0" masterRel="nextClick" afterEffect="1"/>
                                        <p:tgtEl>
                                          <p:spTgt spid="29698"/>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29700"/>
                                        </p:tgtEl>
                                        <p:attrNameLst>
                                          <p:attrName>style.visibility</p:attrName>
                                        </p:attrNameLst>
                                      </p:cBhvr>
                                      <p:to>
                                        <p:strVal val="visible"/>
                                      </p:to>
                                    </p:set>
                                  </p:childTnLst>
                                  <p:subTnLst>
                                    <p:set>
                                      <p:cBhvr override="childStyle">
                                        <p:cTn dur="1" fill="hold" display="0" masterRel="nextClick" afterEffect="1"/>
                                        <p:tgtEl>
                                          <p:spTgt spid="29700"/>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9703"/>
                                        </p:tgtEl>
                                        <p:attrNameLst>
                                          <p:attrName>style.visibility</p:attrName>
                                        </p:attrNameLst>
                                      </p:cBhvr>
                                      <p:to>
                                        <p:strVal val="visible"/>
                                      </p:to>
                                    </p:set>
                                    <p:animEffect transition="in" filter="fade">
                                      <p:cBhvr>
                                        <p:cTn id="41" dur="1000"/>
                                        <p:tgtEl>
                                          <p:spTgt spid="29703"/>
                                        </p:tgtEl>
                                      </p:cBhvr>
                                    </p:animEffect>
                                    <p:anim calcmode="lin" valueType="num">
                                      <p:cBhvr>
                                        <p:cTn id="42" dur="1000" fill="hold"/>
                                        <p:tgtEl>
                                          <p:spTgt spid="29703"/>
                                        </p:tgtEl>
                                        <p:attrNameLst>
                                          <p:attrName>ppt_x</p:attrName>
                                        </p:attrNameLst>
                                      </p:cBhvr>
                                      <p:tavLst>
                                        <p:tav tm="0">
                                          <p:val>
                                            <p:strVal val="#ppt_x"/>
                                          </p:val>
                                        </p:tav>
                                        <p:tav tm="100000">
                                          <p:val>
                                            <p:strVal val="#ppt_x"/>
                                          </p:val>
                                        </p:tav>
                                      </p:tavLst>
                                    </p:anim>
                                    <p:anim calcmode="lin" valueType="num">
                                      <p:cBhvr>
                                        <p:cTn id="43" dur="1000" fill="hold"/>
                                        <p:tgtEl>
                                          <p:spTgt spid="29703"/>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9703"/>
                                        </p:tgtEl>
                                        <p:attrNameLst>
                                          <p:attrName>style.visibility</p:attrName>
                                        </p:attrNameLst>
                                      </p:cBhvr>
                                      <p:to>
                                        <p:strVal val="hidden"/>
                                      </p:to>
                                    </p:set>
                                  </p:subTnLst>
                                </p:cTn>
                              </p:par>
                              <p:par>
                                <p:cTn id="44" presetID="42"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9704"/>
                                        </p:tgtEl>
                                        <p:attrNameLst>
                                          <p:attrName>style.visibility</p:attrName>
                                        </p:attrNameLst>
                                      </p:cBhvr>
                                      <p:to>
                                        <p:strVal val="visible"/>
                                      </p:to>
                                    </p:set>
                                    <p:animEffect transition="in" filter="fade">
                                      <p:cBhvr>
                                        <p:cTn id="53" dur="1000"/>
                                        <p:tgtEl>
                                          <p:spTgt spid="29704"/>
                                        </p:tgtEl>
                                      </p:cBhvr>
                                    </p:animEffect>
                                    <p:anim calcmode="lin" valueType="num">
                                      <p:cBhvr>
                                        <p:cTn id="54" dur="1000" fill="hold"/>
                                        <p:tgtEl>
                                          <p:spTgt spid="29704"/>
                                        </p:tgtEl>
                                        <p:attrNameLst>
                                          <p:attrName>ppt_x</p:attrName>
                                        </p:attrNameLst>
                                      </p:cBhvr>
                                      <p:tavLst>
                                        <p:tav tm="0">
                                          <p:val>
                                            <p:strVal val="#ppt_x"/>
                                          </p:val>
                                        </p:tav>
                                        <p:tav tm="100000">
                                          <p:val>
                                            <p:strVal val="#ppt_x"/>
                                          </p:val>
                                        </p:tav>
                                      </p:tavLst>
                                    </p:anim>
                                    <p:anim calcmode="lin" valueType="num">
                                      <p:cBhvr>
                                        <p:cTn id="55" dur="1000" fill="hold"/>
                                        <p:tgtEl>
                                          <p:spTgt spid="2970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1000"/>
                                        <p:tgtEl>
                                          <p:spTgt spid="6"/>
                                        </p:tgtEl>
                                      </p:cBhvr>
                                    </p:animEffect>
                                    <p:anim calcmode="lin" valueType="num">
                                      <p:cBhvr>
                                        <p:cTn id="59" dur="1000" fill="hold"/>
                                        <p:tgtEl>
                                          <p:spTgt spid="6"/>
                                        </p:tgtEl>
                                        <p:attrNameLst>
                                          <p:attrName>ppt_x</p:attrName>
                                        </p:attrNameLst>
                                      </p:cBhvr>
                                      <p:tavLst>
                                        <p:tav tm="0">
                                          <p:val>
                                            <p:strVal val="#ppt_x"/>
                                          </p:val>
                                        </p:tav>
                                        <p:tav tm="100000">
                                          <p:val>
                                            <p:strVal val="#ppt_x"/>
                                          </p:val>
                                        </p:tav>
                                      </p:tavLst>
                                    </p:anim>
                                    <p:anim calcmode="lin" valueType="num">
                                      <p:cBhvr>
                                        <p:cTn id="6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3" grpId="0" animBg="1"/>
      <p:bldP spid="9" grpId="0"/>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Search</a:t>
            </a:r>
            <a:endParaRPr lang="en-IN" dirty="0"/>
          </a:p>
        </p:txBody>
      </p:sp>
      <p:sp>
        <p:nvSpPr>
          <p:cNvPr id="4" name="TextBox 3"/>
          <p:cNvSpPr txBox="1"/>
          <p:nvPr/>
        </p:nvSpPr>
        <p:spPr>
          <a:xfrm>
            <a:off x="366485" y="1018056"/>
            <a:ext cx="8320315"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import </a:t>
            </a:r>
            <a:r>
              <a:rPr lang="en-US" dirty="0"/>
              <a:t>the module re to be able to work with regular expressions. </a:t>
            </a:r>
            <a:endParaRPr lang="en-US" dirty="0" smtClean="0"/>
          </a:p>
          <a:p>
            <a:pPr marL="285750" indent="-285750">
              <a:buFont typeface="Wingdings" panose="05000000000000000000" pitchFamily="2" charset="2"/>
              <a:buChar char="§"/>
            </a:pPr>
            <a:r>
              <a:rPr lang="en-US" dirty="0" smtClean="0"/>
              <a:t>Then </a:t>
            </a:r>
            <a:r>
              <a:rPr lang="en-US" dirty="0"/>
              <a:t>we used the method search from the re module. </a:t>
            </a:r>
            <a:endParaRPr lang="en-US" dirty="0" smtClean="0"/>
          </a:p>
          <a:p>
            <a:pPr marL="285750" indent="-285750">
              <a:buFont typeface="Wingdings" panose="05000000000000000000" pitchFamily="2" charset="2"/>
              <a:buChar char="§"/>
            </a:pPr>
            <a:r>
              <a:rPr lang="en-US" dirty="0" smtClean="0"/>
              <a:t>re.search(expr,s</a:t>
            </a:r>
            <a:r>
              <a:rPr lang="en-US" dirty="0"/>
              <a:t>) </a:t>
            </a:r>
            <a:r>
              <a:rPr lang="en-US" dirty="0" smtClean="0"/>
              <a:t> : checks </a:t>
            </a:r>
            <a:r>
              <a:rPr lang="en-US" dirty="0"/>
              <a:t>a string s for an occurrence of a substring which matches the regular expression expr. </a:t>
            </a:r>
            <a:endParaRPr lang="en-US" dirty="0" smtClean="0"/>
          </a:p>
          <a:p>
            <a:pPr marL="285750" indent="-285750">
              <a:buFont typeface="Wingdings" panose="05000000000000000000" pitchFamily="2" charset="2"/>
              <a:buChar char="§"/>
            </a:pPr>
            <a:r>
              <a:rPr lang="en-US" dirty="0" smtClean="0"/>
              <a:t>The </a:t>
            </a:r>
            <a:r>
              <a:rPr lang="en-US" dirty="0"/>
              <a:t>first substring (from left), which satisfies this condition will be returned. </a:t>
            </a:r>
            <a:endParaRPr lang="en-US" dirty="0" smtClean="0"/>
          </a:p>
          <a:p>
            <a:pPr marL="285750" indent="-285750">
              <a:buFont typeface="Wingdings" panose="05000000000000000000" pitchFamily="2" charset="2"/>
              <a:buChar char="§"/>
            </a:pPr>
            <a:r>
              <a:rPr lang="en-US" dirty="0" smtClean="0"/>
              <a:t>If </a:t>
            </a:r>
            <a:r>
              <a:rPr lang="en-US" dirty="0"/>
              <a:t>a match has been possible, we get a so-called match object as a result, otherwise the value None</a:t>
            </a:r>
            <a:r>
              <a:rPr lang="en-US" dirty="0" smtClean="0"/>
              <a:t>.</a:t>
            </a:r>
          </a:p>
          <a:p>
            <a:pPr marL="285750" indent="-285750">
              <a:buFont typeface="Wingdings" panose="05000000000000000000" pitchFamily="2" charset="2"/>
              <a:buChar char="§"/>
            </a:pPr>
            <a:r>
              <a:rPr lang="en-US" dirty="0" smtClean="0"/>
              <a:t>Example : </a:t>
            </a:r>
          </a:p>
          <a:p>
            <a:r>
              <a:rPr lang="en-US" dirty="0" smtClean="0"/>
              <a:t>	import </a:t>
            </a:r>
            <a:r>
              <a:rPr lang="en-US" dirty="0"/>
              <a:t>re </a:t>
            </a:r>
            <a:endParaRPr lang="en-US" dirty="0" smtClean="0"/>
          </a:p>
          <a:p>
            <a:r>
              <a:rPr lang="en-US" dirty="0"/>
              <a:t>	</a:t>
            </a:r>
            <a:r>
              <a:rPr lang="en-US" dirty="0" smtClean="0"/>
              <a:t>x </a:t>
            </a:r>
            <a:r>
              <a:rPr lang="en-US" dirty="0"/>
              <a:t>= re.search("cat","A cat and a rat can't be friends.") </a:t>
            </a:r>
            <a:endParaRPr lang="en-US" dirty="0" smtClean="0"/>
          </a:p>
          <a:p>
            <a:r>
              <a:rPr lang="en-US" dirty="0"/>
              <a:t>	</a:t>
            </a:r>
            <a:r>
              <a:rPr lang="en-US" dirty="0" smtClean="0"/>
              <a:t>print(x</a:t>
            </a:r>
            <a:r>
              <a:rPr lang="en-US" dirty="0"/>
              <a:t>) </a:t>
            </a:r>
            <a:endParaRPr lang="en-US" dirty="0" smtClean="0"/>
          </a:p>
          <a:p>
            <a:r>
              <a:rPr lang="en-US" b="1" dirty="0"/>
              <a:t>	</a:t>
            </a:r>
            <a:r>
              <a:rPr lang="en-US" b="1" dirty="0" smtClean="0"/>
              <a:t>Ouptut: </a:t>
            </a:r>
            <a:r>
              <a:rPr lang="en-US" dirty="0" smtClean="0"/>
              <a:t>&lt;_</a:t>
            </a:r>
            <a:r>
              <a:rPr lang="en-US" dirty="0"/>
              <a:t>sre.SRE_Match object at 0x7fd4bf238238&gt; </a:t>
            </a:r>
          </a:p>
          <a:p>
            <a:r>
              <a:rPr lang="en-US" dirty="0" smtClean="0"/>
              <a:t>	x </a:t>
            </a:r>
            <a:r>
              <a:rPr lang="en-US" dirty="0"/>
              <a:t>= re.search("cow","A cat and a rat can't be friends.") </a:t>
            </a:r>
            <a:endParaRPr lang="en-US" dirty="0" smtClean="0"/>
          </a:p>
          <a:p>
            <a:r>
              <a:rPr lang="en-US" dirty="0"/>
              <a:t>	</a:t>
            </a:r>
            <a:r>
              <a:rPr lang="en-US" dirty="0" smtClean="0"/>
              <a:t>print(x)</a:t>
            </a:r>
          </a:p>
          <a:p>
            <a:r>
              <a:rPr lang="en-US" dirty="0"/>
              <a:t>	</a:t>
            </a:r>
            <a:r>
              <a:rPr lang="en-US" b="1" dirty="0"/>
              <a:t>Output:</a:t>
            </a:r>
            <a:r>
              <a:rPr lang="en-US" dirty="0"/>
              <a:t> None</a:t>
            </a:r>
          </a:p>
        </p:txBody>
      </p:sp>
    </p:spTree>
    <p:extLst>
      <p:ext uri="{BB962C8B-B14F-4D97-AF65-F5344CB8AC3E}">
        <p14:creationId xmlns:p14="http://schemas.microsoft.com/office/powerpoint/2010/main" val="4002652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smtClean="0"/>
              <a:t>Match any character</a:t>
            </a:r>
            <a:endParaRPr lang="en-IN" dirty="0"/>
          </a:p>
        </p:txBody>
      </p:sp>
      <p:sp>
        <p:nvSpPr>
          <p:cNvPr id="4" name="TextBox 3"/>
          <p:cNvSpPr txBox="1"/>
          <p:nvPr/>
        </p:nvSpPr>
        <p:spPr>
          <a:xfrm>
            <a:off x="276720" y="1018056"/>
            <a:ext cx="8320315"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I want to recognize all </a:t>
            </a:r>
            <a:r>
              <a:rPr lang="en-US" dirty="0"/>
              <a:t>three letter words, which end with "at". </a:t>
            </a:r>
            <a:endParaRPr lang="en-US" dirty="0" smtClean="0"/>
          </a:p>
          <a:p>
            <a:pPr marL="285750" indent="-285750">
              <a:buFont typeface="Wingdings" panose="05000000000000000000" pitchFamily="2" charset="2"/>
              <a:buChar char="§"/>
            </a:pPr>
            <a:r>
              <a:rPr lang="en-US" dirty="0" smtClean="0"/>
              <a:t>The </a:t>
            </a:r>
            <a:r>
              <a:rPr lang="en-US" dirty="0"/>
              <a:t>syntax of regular expressions supplies a metacharacter ".", which is used like a placeholder for "any character". </a:t>
            </a:r>
            <a:endParaRPr lang="en-US" dirty="0" smtClean="0"/>
          </a:p>
          <a:p>
            <a:pPr marL="285750" indent="-285750">
              <a:buFont typeface="Wingdings" panose="05000000000000000000" pitchFamily="2" charset="2"/>
              <a:buChar char="§"/>
            </a:pPr>
            <a:r>
              <a:rPr lang="en-US" dirty="0" smtClean="0"/>
              <a:t>The </a:t>
            </a:r>
            <a:r>
              <a:rPr lang="en-US" dirty="0"/>
              <a:t>regular expression of our example can be written like this: </a:t>
            </a:r>
            <a:endParaRPr lang="en-US" dirty="0" smtClean="0"/>
          </a:p>
          <a:p>
            <a:r>
              <a:rPr lang="en-US" dirty="0" smtClean="0"/>
              <a:t>		r</a:t>
            </a:r>
            <a:r>
              <a:rPr lang="en-US" dirty="0"/>
              <a:t>" .at " </a:t>
            </a:r>
            <a:endParaRPr lang="en-US" dirty="0" smtClean="0"/>
          </a:p>
          <a:p>
            <a:pPr marL="285750" indent="-285750">
              <a:buFont typeface="Wingdings" panose="05000000000000000000" pitchFamily="2" charset="2"/>
              <a:buChar char="§"/>
            </a:pPr>
            <a:r>
              <a:rPr lang="en-US" dirty="0" smtClean="0"/>
              <a:t>re </a:t>
            </a:r>
            <a:r>
              <a:rPr lang="en-US" dirty="0"/>
              <a:t>matches three letter words, isolated by blanks, which end in "at". </a:t>
            </a:r>
            <a:endParaRPr lang="en-US" dirty="0" smtClean="0"/>
          </a:p>
          <a:p>
            <a:pPr marL="285750" indent="-285750">
              <a:buFont typeface="Wingdings" panose="05000000000000000000" pitchFamily="2" charset="2"/>
              <a:buChar char="§"/>
            </a:pPr>
            <a:r>
              <a:rPr lang="en-US" dirty="0" smtClean="0"/>
              <a:t>Now </a:t>
            </a:r>
            <a:r>
              <a:rPr lang="en-US" dirty="0"/>
              <a:t>we get words like "rat", "cat", "bat", "eat", "sat" and many others. </a:t>
            </a:r>
          </a:p>
        </p:txBody>
      </p:sp>
      <p:sp>
        <p:nvSpPr>
          <p:cNvPr id="5" name="Title 1"/>
          <p:cNvSpPr txBox="1">
            <a:spLocks/>
          </p:cNvSpPr>
          <p:nvPr/>
        </p:nvSpPr>
        <p:spPr>
          <a:xfrm>
            <a:off x="276720" y="30480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smtClean="0"/>
              <a:t>Character classes</a:t>
            </a:r>
            <a:endParaRPr lang="en-IN" dirty="0"/>
          </a:p>
        </p:txBody>
      </p:sp>
      <p:sp>
        <p:nvSpPr>
          <p:cNvPr id="6" name="TextBox 5"/>
          <p:cNvSpPr txBox="1"/>
          <p:nvPr/>
        </p:nvSpPr>
        <p:spPr>
          <a:xfrm>
            <a:off x="276720" y="3733800"/>
            <a:ext cx="8320315"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t>Square brackets, "[" and "]", are used to include a character class. </a:t>
            </a:r>
            <a:endParaRPr lang="en-US" dirty="0" smtClean="0"/>
          </a:p>
          <a:p>
            <a:pPr marL="285750" indent="-285750">
              <a:buFont typeface="Wingdings" panose="05000000000000000000" pitchFamily="2" charset="2"/>
              <a:buChar char="§"/>
            </a:pPr>
            <a:r>
              <a:rPr lang="en-US" dirty="0" smtClean="0"/>
              <a:t>[</a:t>
            </a:r>
            <a:r>
              <a:rPr lang="en-US" dirty="0"/>
              <a:t>xyz] means e.g. either an "x", an "y" or a "z". </a:t>
            </a:r>
            <a:endParaRPr lang="en-US" dirty="0" smtClean="0"/>
          </a:p>
          <a:p>
            <a:r>
              <a:rPr lang="en-US" dirty="0" smtClean="0"/>
              <a:t>		r"M[ae</a:t>
            </a:r>
            <a:r>
              <a:rPr lang="en-US" dirty="0"/>
              <a:t>][</a:t>
            </a:r>
            <a:r>
              <a:rPr lang="en-US" dirty="0" smtClean="0"/>
              <a:t>iy]er“</a:t>
            </a:r>
          </a:p>
          <a:p>
            <a:pPr marL="285750" indent="-285750">
              <a:buFont typeface="Arial" panose="020B0604020202020204" pitchFamily="34" charset="0"/>
              <a:buChar char="•"/>
            </a:pPr>
            <a:r>
              <a:rPr lang="en-US" dirty="0" smtClean="0"/>
              <a:t>If you need a choice </a:t>
            </a:r>
            <a:r>
              <a:rPr lang="en-US" dirty="0"/>
              <a:t>between larger character classes. </a:t>
            </a:r>
            <a:endParaRPr lang="en-US" dirty="0" smtClean="0"/>
          </a:p>
          <a:p>
            <a:pPr marL="285750" indent="-285750">
              <a:buFont typeface="Arial" panose="020B0604020202020204" pitchFamily="34" charset="0"/>
              <a:buChar char="•"/>
            </a:pPr>
            <a:r>
              <a:rPr lang="en-US" dirty="0" smtClean="0"/>
              <a:t>Eg. </a:t>
            </a:r>
            <a:r>
              <a:rPr lang="en-US" dirty="0"/>
              <a:t>a class of letters between "a" and "e" or between "0" and "</a:t>
            </a:r>
            <a:r>
              <a:rPr lang="en-US" dirty="0" smtClean="0"/>
              <a:t>5“</a:t>
            </a:r>
          </a:p>
          <a:p>
            <a:r>
              <a:rPr lang="en-US" dirty="0" smtClean="0"/>
              <a:t>	[</a:t>
            </a:r>
            <a:r>
              <a:rPr lang="en-US" dirty="0"/>
              <a:t>a-e] a simplified writing for [abcde</a:t>
            </a:r>
            <a:r>
              <a:rPr lang="en-US" dirty="0" smtClean="0"/>
              <a:t>] or</a:t>
            </a:r>
            <a:r>
              <a:rPr lang="en-US" dirty="0"/>
              <a:t> [0-5] denotes [012345</a:t>
            </a:r>
            <a:r>
              <a:rPr lang="en-US" dirty="0" smtClean="0"/>
              <a:t>].</a:t>
            </a:r>
          </a:p>
          <a:p>
            <a:pPr marL="285750" indent="-285750">
              <a:buFont typeface="Arial" panose="020B0604020202020204" pitchFamily="34" charset="0"/>
              <a:buChar char="•"/>
            </a:pPr>
            <a:r>
              <a:rPr lang="en-US" dirty="0"/>
              <a:t>"any lower case or uppercase letter" [A-Za-z] </a:t>
            </a:r>
            <a:endParaRPr lang="en-US" dirty="0" smtClean="0"/>
          </a:p>
          <a:p>
            <a:pPr marL="285750" indent="-285750">
              <a:buFont typeface="Arial" panose="020B0604020202020204" pitchFamily="34" charset="0"/>
              <a:buChar char="•"/>
            </a:pPr>
            <a:r>
              <a:rPr lang="en-US" dirty="0"/>
              <a:t> dash, we used to mark the begin and the end of a character class. </a:t>
            </a:r>
            <a:endParaRPr lang="en-US" dirty="0" smtClean="0"/>
          </a:p>
          <a:p>
            <a:pPr marL="285750" indent="-285750">
              <a:buFont typeface="Arial" panose="020B0604020202020204" pitchFamily="34" charset="0"/>
              <a:buChar char="•"/>
            </a:pPr>
            <a:r>
              <a:rPr lang="en-US" dirty="0" smtClean="0"/>
              <a:t>The </a:t>
            </a:r>
            <a:r>
              <a:rPr lang="en-US" dirty="0"/>
              <a:t>dash has only a special meaning if it is used within square </a:t>
            </a:r>
            <a:r>
              <a:rPr lang="en-US" dirty="0" smtClean="0"/>
              <a:t>brackets</a:t>
            </a:r>
          </a:p>
        </p:txBody>
      </p:sp>
    </p:spTree>
    <p:extLst>
      <p:ext uri="{BB962C8B-B14F-4D97-AF65-F5344CB8AC3E}">
        <p14:creationId xmlns:p14="http://schemas.microsoft.com/office/powerpoint/2010/main" val="182100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 File</a:t>
            </a:r>
            <a:endParaRPr lang="en-IN" dirty="0"/>
          </a:p>
        </p:txBody>
      </p:sp>
      <p:sp>
        <p:nvSpPr>
          <p:cNvPr id="8" name="Text Placeholder 7"/>
          <p:cNvSpPr>
            <a:spLocks noGrp="1" noChangeArrowheads="1"/>
          </p:cNvSpPr>
          <p:nvPr>
            <p:ph type="body" idx="4294967295"/>
          </p:nvPr>
        </p:nvSpPr>
        <p:spPr>
          <a:xfrm>
            <a:off x="533400" y="990600"/>
            <a:ext cx="8229600" cy="2286000"/>
          </a:xfrm>
          <a:prstGeom prst="rect">
            <a:avLst/>
          </a:prstGeom>
          <a:noFill/>
        </p:spPr>
        <p:txBody>
          <a:bodyPr>
            <a:noAutofit/>
          </a:bodyPr>
          <a:lstStyle/>
          <a:p>
            <a:pPr fontAlgn="base"/>
            <a:r>
              <a:rPr lang="en-US" sz="1800" dirty="0"/>
              <a:t>open() to open a file. </a:t>
            </a:r>
          </a:p>
          <a:p>
            <a:pPr fontAlgn="base"/>
            <a:r>
              <a:rPr lang="en-US" sz="1800" dirty="0" smtClean="0"/>
              <a:t>Returns </a:t>
            </a:r>
            <a:r>
              <a:rPr lang="en-US" sz="1800" dirty="0"/>
              <a:t>a file object, also called a handle, as it is used to read or modify the file accordingly.</a:t>
            </a:r>
          </a:p>
          <a:p>
            <a:pPr marL="0" indent="0" fontAlgn="base">
              <a:buNone/>
            </a:pPr>
            <a:r>
              <a:rPr lang="en-US" sz="1800" dirty="0"/>
              <a:t>	</a:t>
            </a:r>
            <a:r>
              <a:rPr lang="en-US" sz="1800" dirty="0" smtClean="0"/>
              <a:t>f </a:t>
            </a:r>
            <a:r>
              <a:rPr lang="en-US" sz="1800" dirty="0"/>
              <a:t>= open("test.txt") # open file in current directory </a:t>
            </a:r>
            <a:endParaRPr lang="en-US" sz="1800" dirty="0" smtClean="0"/>
          </a:p>
          <a:p>
            <a:pPr marL="0" indent="0" fontAlgn="base">
              <a:buNone/>
            </a:pPr>
            <a:r>
              <a:rPr lang="en-US" sz="1800" dirty="0"/>
              <a:t>	</a:t>
            </a:r>
            <a:r>
              <a:rPr lang="en-US" sz="1800" dirty="0" smtClean="0"/>
              <a:t> </a:t>
            </a:r>
            <a:r>
              <a:rPr lang="en-US" sz="1800" dirty="0"/>
              <a:t>f = open("C:/Python33/README.txt") # specifying full </a:t>
            </a:r>
            <a:r>
              <a:rPr lang="en-US" sz="1800" dirty="0" smtClean="0"/>
              <a:t>path</a:t>
            </a:r>
          </a:p>
          <a:p>
            <a:pPr fontAlgn="base"/>
            <a:r>
              <a:rPr lang="en-US" sz="1800" dirty="0" smtClean="0"/>
              <a:t>We </a:t>
            </a:r>
            <a:r>
              <a:rPr lang="en-US" sz="1800" dirty="0"/>
              <a:t>can specify the mode while opening a file</a:t>
            </a:r>
            <a:r>
              <a:rPr lang="en-US" sz="1800" dirty="0" smtClean="0"/>
              <a:t>.</a:t>
            </a:r>
          </a:p>
          <a:p>
            <a:pPr fontAlgn="base"/>
            <a:r>
              <a:rPr lang="en-US" sz="1800" dirty="0" smtClean="0"/>
              <a:t>The </a:t>
            </a:r>
            <a:r>
              <a:rPr lang="en-US" sz="1800" dirty="0"/>
              <a:t>default is reading in text mode</a:t>
            </a:r>
          </a:p>
        </p:txBody>
      </p:sp>
      <p:graphicFrame>
        <p:nvGraphicFramePr>
          <p:cNvPr id="3" name="Table 2"/>
          <p:cNvGraphicFramePr>
            <a:graphicFrameLocks noGrp="1"/>
          </p:cNvGraphicFramePr>
          <p:nvPr>
            <p:extLst>
              <p:ext uri="{D42A27DB-BD31-4B8C-83A1-F6EECF244321}">
                <p14:modId xmlns:p14="http://schemas.microsoft.com/office/powerpoint/2010/main" val="1393120331"/>
              </p:ext>
            </p:extLst>
          </p:nvPr>
        </p:nvGraphicFramePr>
        <p:xfrm>
          <a:off x="609600" y="3396958"/>
          <a:ext cx="7924800" cy="2851442"/>
        </p:xfrm>
        <a:graphic>
          <a:graphicData uri="http://schemas.openxmlformats.org/drawingml/2006/table">
            <a:tbl>
              <a:tblPr/>
              <a:tblGrid>
                <a:gridCol w="1034302"/>
                <a:gridCol w="6890498"/>
              </a:tblGrid>
              <a:tr h="0">
                <a:tc>
                  <a:txBody>
                    <a:bodyPr/>
                    <a:lstStyle/>
                    <a:p>
                      <a:pPr algn="ctr" fontAlgn="base"/>
                      <a:r>
                        <a:rPr lang="en-US" sz="1400" b="0" dirty="0">
                          <a:effectLst/>
                          <a:latin typeface="inherit"/>
                        </a:rPr>
                        <a:t>Mode</a:t>
                      </a:r>
                    </a:p>
                  </a:txBody>
                  <a:tcPr marL="68913" marR="68913" marT="107677" marB="10767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0070C0"/>
                    </a:solidFill>
                  </a:tcPr>
                </a:tc>
                <a:tc>
                  <a:txBody>
                    <a:bodyPr/>
                    <a:lstStyle/>
                    <a:p>
                      <a:pPr algn="ctr" fontAlgn="base"/>
                      <a:r>
                        <a:rPr lang="en-US" sz="1400" b="0" dirty="0">
                          <a:effectLst/>
                          <a:latin typeface="inherit"/>
                        </a:rPr>
                        <a:t>Description</a:t>
                      </a:r>
                    </a:p>
                  </a:txBody>
                  <a:tcPr marL="68913" marR="68913" marT="107677" marB="10767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0070C0"/>
                    </a:solidFill>
                  </a:tcPr>
                </a:tc>
              </a:tr>
              <a:tr h="0">
                <a:tc>
                  <a:txBody>
                    <a:bodyPr/>
                    <a:lstStyle/>
                    <a:p>
                      <a:pPr fontAlgn="base"/>
                      <a:r>
                        <a:rPr lang="en-US" sz="1400" dirty="0">
                          <a:effectLst/>
                          <a:latin typeface="inherit"/>
                        </a:rPr>
                        <a:t>'r'</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Open a file for reading. (default)</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0">
                <a:tc>
                  <a:txBody>
                    <a:bodyPr/>
                    <a:lstStyle/>
                    <a:p>
                      <a:pPr fontAlgn="base"/>
                      <a:r>
                        <a:rPr lang="en-US" sz="1400" dirty="0">
                          <a:effectLst/>
                          <a:latin typeface="inherit"/>
                        </a:rPr>
                        <a:t>'w'</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Open a file for writing. Creates a new file if it does not exist or truncates the file if it exists.</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0">
                <a:tc>
                  <a:txBody>
                    <a:bodyPr/>
                    <a:lstStyle/>
                    <a:p>
                      <a:pPr fontAlgn="base"/>
                      <a:r>
                        <a:rPr lang="en-US" sz="1400" dirty="0">
                          <a:effectLst/>
                          <a:latin typeface="inherit"/>
                        </a:rPr>
                        <a:t>'x'</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Open a file for exclusive creation. If the file already exists, the operation fails.</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0">
                <a:tc>
                  <a:txBody>
                    <a:bodyPr/>
                    <a:lstStyle/>
                    <a:p>
                      <a:pPr fontAlgn="base"/>
                      <a:r>
                        <a:rPr lang="en-US" sz="1400" dirty="0">
                          <a:effectLst/>
                          <a:latin typeface="inherit"/>
                        </a:rPr>
                        <a:t>'a'</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Open for appending at the end of the file without truncating it. Creates a new file if it does not exist.</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0">
                <a:tc>
                  <a:txBody>
                    <a:bodyPr/>
                    <a:lstStyle/>
                    <a:p>
                      <a:pPr fontAlgn="base"/>
                      <a:r>
                        <a:rPr lang="en-US" sz="1400" dirty="0">
                          <a:effectLst/>
                          <a:latin typeface="inherit"/>
                        </a:rPr>
                        <a:t>'t'</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Open in text mode. (default)</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0">
                <a:tc>
                  <a:txBody>
                    <a:bodyPr/>
                    <a:lstStyle/>
                    <a:p>
                      <a:pPr fontAlgn="base"/>
                      <a:r>
                        <a:rPr lang="en-US" sz="1400" dirty="0">
                          <a:effectLst/>
                          <a:latin typeface="inherit"/>
                        </a:rPr>
                        <a:t>'b'</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Open in binary mode.</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0">
                <a:tc>
                  <a:txBody>
                    <a:bodyPr/>
                    <a:lstStyle/>
                    <a:p>
                      <a:pPr fontAlgn="base"/>
                      <a:r>
                        <a:rPr lang="en-US" sz="1400" dirty="0">
                          <a:effectLst/>
                          <a:latin typeface="inherit"/>
                        </a:rPr>
                        <a:t>'+'</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Open a file for updating (reading and writing)</a:t>
                      </a:r>
                    </a:p>
                  </a:txBody>
                  <a:tcPr marL="215353" marR="215353" marT="35892" marB="3589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280423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smtClean="0"/>
              <a:t>Predefined Character Classes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559900622"/>
              </p:ext>
            </p:extLst>
          </p:nvPr>
        </p:nvGraphicFramePr>
        <p:xfrm>
          <a:off x="533400" y="1143000"/>
          <a:ext cx="8077200" cy="4419600"/>
        </p:xfrm>
        <a:graphic>
          <a:graphicData uri="http://schemas.openxmlformats.org/drawingml/2006/table">
            <a:tbl>
              <a:tblPr firstRow="1" bandRow="1">
                <a:tableStyleId>{5C22544A-7EE6-4342-B048-85BDC9FD1C3A}</a:tableStyleId>
              </a:tblPr>
              <a:tblGrid>
                <a:gridCol w="990600"/>
                <a:gridCol w="7086600"/>
              </a:tblGrid>
              <a:tr h="370840">
                <a:tc>
                  <a:txBody>
                    <a:bodyPr/>
                    <a:lstStyle/>
                    <a:p>
                      <a:r>
                        <a:rPr lang="en-US" dirty="0"/>
                        <a:t>\d</a:t>
                      </a:r>
                    </a:p>
                  </a:txBody>
                  <a:tcPr anchor="ctr">
                    <a:solidFill>
                      <a:schemeClr val="tx2"/>
                    </a:solidFill>
                  </a:tcPr>
                </a:tc>
                <a:tc>
                  <a:txBody>
                    <a:bodyPr/>
                    <a:lstStyle/>
                    <a:p>
                      <a:r>
                        <a:rPr lang="en-US" dirty="0"/>
                        <a:t>Matches any decimal digit; equivalent to the set [0-9].</a:t>
                      </a:r>
                    </a:p>
                  </a:txBody>
                  <a:tcPr anchor="ctr">
                    <a:solidFill>
                      <a:schemeClr val="tx2"/>
                    </a:solidFill>
                  </a:tcPr>
                </a:tc>
              </a:tr>
              <a:tr h="370840">
                <a:tc>
                  <a:txBody>
                    <a:bodyPr/>
                    <a:lstStyle/>
                    <a:p>
                      <a:r>
                        <a:rPr lang="en-US" dirty="0"/>
                        <a:t>\D</a:t>
                      </a:r>
                    </a:p>
                  </a:txBody>
                  <a:tcPr anchor="ctr">
                    <a:solidFill>
                      <a:schemeClr val="bg1"/>
                    </a:solidFill>
                  </a:tcPr>
                </a:tc>
                <a:tc>
                  <a:txBody>
                    <a:bodyPr/>
                    <a:lstStyle/>
                    <a:p>
                      <a:r>
                        <a:rPr lang="en-US" dirty="0"/>
                        <a:t>The complement of \d. It matches any non-digit character; equivalent to the set [^0-9].</a:t>
                      </a:r>
                    </a:p>
                  </a:txBody>
                  <a:tcPr anchor="ctr">
                    <a:solidFill>
                      <a:schemeClr val="bg1"/>
                    </a:solidFill>
                  </a:tcPr>
                </a:tc>
              </a:tr>
              <a:tr h="370840">
                <a:tc>
                  <a:txBody>
                    <a:bodyPr/>
                    <a:lstStyle/>
                    <a:p>
                      <a:r>
                        <a:rPr lang="en-US" dirty="0"/>
                        <a:t>\s</a:t>
                      </a:r>
                    </a:p>
                  </a:txBody>
                  <a:tcPr anchor="ctr">
                    <a:solidFill>
                      <a:schemeClr val="bg1"/>
                    </a:solidFill>
                  </a:tcPr>
                </a:tc>
                <a:tc>
                  <a:txBody>
                    <a:bodyPr/>
                    <a:lstStyle/>
                    <a:p>
                      <a:r>
                        <a:rPr lang="en-US" dirty="0"/>
                        <a:t>Matches any whitespace character; equivalent to [ \t\n\r\f\v].</a:t>
                      </a:r>
                    </a:p>
                  </a:txBody>
                  <a:tcPr anchor="ctr">
                    <a:solidFill>
                      <a:schemeClr val="bg1"/>
                    </a:solidFill>
                  </a:tcPr>
                </a:tc>
              </a:tr>
              <a:tr h="370840">
                <a:tc>
                  <a:txBody>
                    <a:bodyPr/>
                    <a:lstStyle/>
                    <a:p>
                      <a:r>
                        <a:rPr lang="en-US" dirty="0"/>
                        <a:t>\S</a:t>
                      </a:r>
                    </a:p>
                  </a:txBody>
                  <a:tcPr anchor="ctr">
                    <a:solidFill>
                      <a:schemeClr val="bg1"/>
                    </a:solidFill>
                  </a:tcPr>
                </a:tc>
                <a:tc>
                  <a:txBody>
                    <a:bodyPr/>
                    <a:lstStyle/>
                    <a:p>
                      <a:r>
                        <a:rPr lang="en-US" dirty="0"/>
                        <a:t>The complement of \s. It matches any non-whitespace character; equiv. to [^ \t\n\r\f\v].</a:t>
                      </a:r>
                    </a:p>
                  </a:txBody>
                  <a:tcPr anchor="ctr">
                    <a:solidFill>
                      <a:schemeClr val="bg1"/>
                    </a:solidFill>
                  </a:tcPr>
                </a:tc>
              </a:tr>
              <a:tr h="370840">
                <a:tc>
                  <a:txBody>
                    <a:bodyPr/>
                    <a:lstStyle/>
                    <a:p>
                      <a:r>
                        <a:rPr lang="en-US" dirty="0"/>
                        <a:t>\w</a:t>
                      </a:r>
                    </a:p>
                  </a:txBody>
                  <a:tcPr anchor="ctr">
                    <a:solidFill>
                      <a:schemeClr val="bg1"/>
                    </a:solidFill>
                  </a:tcPr>
                </a:tc>
                <a:tc>
                  <a:txBody>
                    <a:bodyPr/>
                    <a:lstStyle/>
                    <a:p>
                      <a:r>
                        <a:rPr lang="en-US" dirty="0"/>
                        <a:t>Matches any alphanumeric character; equivalent to [a-zA-Z0-9_]. With LOCALE, it will match the set [a-zA-Z0-9_] plus characters defined as letters for the current locale.</a:t>
                      </a:r>
                    </a:p>
                  </a:txBody>
                  <a:tcPr anchor="ctr">
                    <a:solidFill>
                      <a:schemeClr val="bg1"/>
                    </a:solidFill>
                  </a:tcPr>
                </a:tc>
              </a:tr>
              <a:tr h="370840">
                <a:tc>
                  <a:txBody>
                    <a:bodyPr/>
                    <a:lstStyle/>
                    <a:p>
                      <a:r>
                        <a:rPr lang="en-US" dirty="0"/>
                        <a:t>\W</a:t>
                      </a:r>
                    </a:p>
                  </a:txBody>
                  <a:tcPr anchor="ctr">
                    <a:solidFill>
                      <a:schemeClr val="bg1"/>
                    </a:solidFill>
                  </a:tcPr>
                </a:tc>
                <a:tc>
                  <a:txBody>
                    <a:bodyPr/>
                    <a:lstStyle/>
                    <a:p>
                      <a:r>
                        <a:rPr lang="en-US" dirty="0"/>
                        <a:t>Matches the complement of \w.</a:t>
                      </a:r>
                    </a:p>
                  </a:txBody>
                  <a:tcPr anchor="ctr">
                    <a:solidFill>
                      <a:schemeClr val="bg1"/>
                    </a:solidFill>
                  </a:tcPr>
                </a:tc>
              </a:tr>
              <a:tr h="370840">
                <a:tc>
                  <a:txBody>
                    <a:bodyPr/>
                    <a:lstStyle/>
                    <a:p>
                      <a:r>
                        <a:rPr lang="en-US" dirty="0"/>
                        <a:t>\b</a:t>
                      </a:r>
                    </a:p>
                  </a:txBody>
                  <a:tcPr anchor="ctr">
                    <a:solidFill>
                      <a:schemeClr val="bg1"/>
                    </a:solidFill>
                  </a:tcPr>
                </a:tc>
                <a:tc>
                  <a:txBody>
                    <a:bodyPr/>
                    <a:lstStyle/>
                    <a:p>
                      <a:r>
                        <a:rPr lang="en-US" dirty="0"/>
                        <a:t>Matches the empty string, but only at the start or end of a word.</a:t>
                      </a:r>
                    </a:p>
                  </a:txBody>
                  <a:tcPr anchor="ctr">
                    <a:solidFill>
                      <a:schemeClr val="bg1"/>
                    </a:solidFill>
                  </a:tcPr>
                </a:tc>
              </a:tr>
              <a:tr h="370840">
                <a:tc>
                  <a:txBody>
                    <a:bodyPr/>
                    <a:lstStyle/>
                    <a:p>
                      <a:r>
                        <a:rPr lang="en-US" dirty="0"/>
                        <a:t>\B</a:t>
                      </a:r>
                    </a:p>
                  </a:txBody>
                  <a:tcPr anchor="ctr">
                    <a:solidFill>
                      <a:schemeClr val="bg1"/>
                    </a:solidFill>
                  </a:tcPr>
                </a:tc>
                <a:tc>
                  <a:txBody>
                    <a:bodyPr/>
                    <a:lstStyle/>
                    <a:p>
                      <a:r>
                        <a:rPr lang="en-US" dirty="0"/>
                        <a:t>Matches the empty string, but not at the start or end of a word.</a:t>
                      </a:r>
                    </a:p>
                  </a:txBody>
                  <a:tcPr anchor="ctr">
                    <a:solidFill>
                      <a:schemeClr val="bg1"/>
                    </a:solidFill>
                  </a:tcPr>
                </a:tc>
              </a:tr>
              <a:tr h="370840">
                <a:tc>
                  <a:txBody>
                    <a:bodyPr/>
                    <a:lstStyle/>
                    <a:p>
                      <a:r>
                        <a:rPr lang="en-US" dirty="0"/>
                        <a:t>\\</a:t>
                      </a:r>
                    </a:p>
                  </a:txBody>
                  <a:tcPr anchor="ctr">
                    <a:solidFill>
                      <a:schemeClr val="bg1"/>
                    </a:solidFill>
                  </a:tcPr>
                </a:tc>
                <a:tc>
                  <a:txBody>
                    <a:bodyPr/>
                    <a:lstStyle/>
                    <a:p>
                      <a:r>
                        <a:rPr lang="en-US" dirty="0"/>
                        <a:t>Matches a literal backslash.</a:t>
                      </a:r>
                    </a:p>
                  </a:txBody>
                  <a:tcPr anchor="ctr">
                    <a:solidFill>
                      <a:schemeClr val="bg1"/>
                    </a:solidFill>
                  </a:tcPr>
                </a:tc>
              </a:tr>
            </a:tbl>
          </a:graphicData>
        </a:graphic>
      </p:graphicFrame>
    </p:spTree>
    <p:extLst>
      <p:ext uri="{BB962C8B-B14F-4D97-AF65-F5344CB8AC3E}">
        <p14:creationId xmlns:p14="http://schemas.microsoft.com/office/powerpoint/2010/main" val="3792381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smtClean="0"/>
              <a:t>search(), match(), $, ^</a:t>
            </a:r>
            <a:endParaRPr lang="en-IN" dirty="0"/>
          </a:p>
        </p:txBody>
      </p:sp>
      <p:sp>
        <p:nvSpPr>
          <p:cNvPr id="4" name="TextBox 3"/>
          <p:cNvSpPr txBox="1"/>
          <p:nvPr/>
        </p:nvSpPr>
        <p:spPr>
          <a:xfrm>
            <a:off x="276720" y="1018056"/>
            <a:ext cx="8320315" cy="4801314"/>
          </a:xfrm>
          <a:prstGeom prst="rect">
            <a:avLst/>
          </a:prstGeom>
          <a:noFill/>
        </p:spPr>
        <p:txBody>
          <a:bodyPr wrap="square" rtlCol="0">
            <a:spAutoFit/>
          </a:bodyPr>
          <a:lstStyle/>
          <a:p>
            <a:r>
              <a:rPr lang="en-US" dirty="0" smtClean="0"/>
              <a:t>search(pattern,strings,flags)</a:t>
            </a:r>
            <a:r>
              <a:rPr lang="en-US" dirty="0"/>
              <a:t> </a:t>
            </a:r>
            <a:endParaRPr lang="en-US" dirty="0" smtClean="0"/>
          </a:p>
          <a:p>
            <a:pPr marL="285750" indent="-285750">
              <a:buFont typeface="Wingdings" panose="05000000000000000000" pitchFamily="2" charset="2"/>
              <a:buChar char="§"/>
            </a:pPr>
            <a:r>
              <a:rPr lang="en-US" dirty="0" smtClean="0"/>
              <a:t>Search(re_str,s) is </a:t>
            </a:r>
            <a:r>
              <a:rPr lang="en-US" dirty="0"/>
              <a:t>capable of matching </a:t>
            </a:r>
            <a:r>
              <a:rPr lang="en-US" dirty="0" smtClean="0"/>
              <a:t>regular expression anywhere </a:t>
            </a:r>
            <a:r>
              <a:rPr lang="en-US" dirty="0"/>
              <a:t>in the string</a:t>
            </a:r>
            <a:r>
              <a:rPr lang="en-US" dirty="0" smtClean="0"/>
              <a:t>:</a:t>
            </a:r>
          </a:p>
          <a:p>
            <a:endParaRPr lang="en-US" dirty="0" smtClean="0"/>
          </a:p>
          <a:p>
            <a:r>
              <a:rPr lang="en-US" dirty="0" smtClean="0"/>
              <a:t>match(pattern,str,flags)</a:t>
            </a:r>
          </a:p>
          <a:p>
            <a:pPr marL="285750" indent="-285750">
              <a:buFont typeface="Wingdings" panose="05000000000000000000" pitchFamily="2" charset="2"/>
              <a:buChar char="§"/>
            </a:pPr>
            <a:r>
              <a:rPr lang="en-US" dirty="0"/>
              <a:t>match(re_str, s) checks for a match of re_str merely at the beginning of the string. </a:t>
            </a:r>
            <a:endParaRPr lang="en-US" dirty="0" smtClean="0"/>
          </a:p>
          <a:p>
            <a:pPr marL="285750" indent="-285750">
              <a:buFont typeface="Wingdings" panose="05000000000000000000" pitchFamily="2" charset="2"/>
              <a:buChar char="§"/>
            </a:pPr>
            <a:r>
              <a:rPr lang="en-US" dirty="0"/>
              <a:t> </a:t>
            </a:r>
            <a:r>
              <a:rPr lang="en-US" dirty="0" smtClean="0"/>
              <a:t>It's </a:t>
            </a:r>
            <a:r>
              <a:rPr lang="en-US" dirty="0"/>
              <a:t>a Python specific </a:t>
            </a:r>
            <a:r>
              <a:rPr lang="en-US" dirty="0" smtClean="0"/>
              <a:t>method</a:t>
            </a:r>
          </a:p>
          <a:p>
            <a:pPr marL="285750" indent="-285750">
              <a:buFont typeface="Wingdings" panose="05000000000000000000" pitchFamily="2" charset="2"/>
              <a:buChar char="§"/>
            </a:pPr>
            <a:endParaRPr lang="en-US" dirty="0" smtClean="0"/>
          </a:p>
          <a:p>
            <a:r>
              <a:rPr lang="en-US" dirty="0" smtClean="0"/>
              <a:t>^(caret)</a:t>
            </a:r>
            <a:endParaRPr lang="en-US" dirty="0"/>
          </a:p>
          <a:p>
            <a:pPr marL="285750" indent="-285750">
              <a:buFont typeface="Wingdings" panose="05000000000000000000" pitchFamily="2" charset="2"/>
              <a:buChar char="§"/>
            </a:pPr>
            <a:r>
              <a:rPr lang="en-US" dirty="0" smtClean="0"/>
              <a:t>General </a:t>
            </a:r>
            <a:r>
              <a:rPr lang="en-US" dirty="0"/>
              <a:t>solution which is a standard for regular expressions: </a:t>
            </a:r>
            <a:endParaRPr lang="en-US" dirty="0" smtClean="0"/>
          </a:p>
          <a:p>
            <a:pPr marL="285750" indent="-285750">
              <a:buFont typeface="Wingdings" panose="05000000000000000000" pitchFamily="2" charset="2"/>
              <a:buChar char="§"/>
            </a:pPr>
            <a:r>
              <a:rPr lang="en-US" dirty="0" smtClean="0"/>
              <a:t>The </a:t>
            </a:r>
            <a:r>
              <a:rPr lang="en-US" dirty="0"/>
              <a:t>caret '^' Matches the start of the </a:t>
            </a:r>
            <a:r>
              <a:rPr lang="en-US" dirty="0" smtClean="0"/>
              <a:t>string</a:t>
            </a:r>
          </a:p>
          <a:p>
            <a:pPr marL="285750" indent="-285750">
              <a:buFont typeface="Wingdings" panose="05000000000000000000" pitchFamily="2" charset="2"/>
              <a:buChar char="§"/>
            </a:pPr>
            <a:r>
              <a:rPr lang="en-US" dirty="0" smtClean="0"/>
              <a:t>In </a:t>
            </a:r>
            <a:r>
              <a:rPr lang="en-US" dirty="0"/>
              <a:t>MULTILINE </a:t>
            </a:r>
            <a:r>
              <a:rPr lang="en-US" dirty="0" smtClean="0"/>
              <a:t>mode it matches </a:t>
            </a:r>
            <a:r>
              <a:rPr lang="en-US" dirty="0"/>
              <a:t>immediately after each </a:t>
            </a:r>
            <a:r>
              <a:rPr lang="en-US" dirty="0" smtClean="0"/>
              <a:t>newline by activating search 3</a:t>
            </a:r>
            <a:r>
              <a:rPr lang="en-US" baseline="30000" dirty="0" smtClean="0"/>
              <a:t>rd</a:t>
            </a:r>
            <a:r>
              <a:rPr lang="en-US" dirty="0" smtClean="0"/>
              <a:t> </a:t>
            </a:r>
            <a:r>
              <a:rPr lang="en-US" dirty="0"/>
              <a:t>parameter using re.MULTILINE, which the Python method match() doesn't do. </a:t>
            </a:r>
            <a:endParaRPr lang="en-US" dirty="0" smtClean="0"/>
          </a:p>
          <a:p>
            <a:pPr marL="285750" indent="-285750">
              <a:buFont typeface="Wingdings" panose="05000000000000000000" pitchFamily="2" charset="2"/>
              <a:buChar char="§"/>
            </a:pPr>
            <a:endParaRPr lang="en-US" dirty="0"/>
          </a:p>
          <a:p>
            <a:r>
              <a:rPr lang="en-US" dirty="0" smtClean="0"/>
              <a:t>$</a:t>
            </a:r>
          </a:p>
          <a:p>
            <a:pPr marL="285750" indent="-285750">
              <a:buFont typeface="Wingdings" panose="05000000000000000000" pitchFamily="2" charset="2"/>
              <a:buChar char="§"/>
            </a:pPr>
            <a:r>
              <a:rPr lang="en-US" dirty="0" smtClean="0"/>
              <a:t>'$' </a:t>
            </a:r>
            <a:r>
              <a:rPr lang="en-US" dirty="0"/>
              <a:t>matches the end of a string or just before the newline at the end of the string</a:t>
            </a:r>
            <a:r>
              <a:rPr lang="en-US" dirty="0" smtClean="0"/>
              <a:t>.</a:t>
            </a:r>
          </a:p>
          <a:p>
            <a:pPr marL="285750" indent="-285750">
              <a:buFont typeface="Wingdings" panose="05000000000000000000" pitchFamily="2" charset="2"/>
              <a:buChar char="§"/>
            </a:pPr>
            <a:r>
              <a:rPr lang="en-US" dirty="0" smtClean="0"/>
              <a:t>If </a:t>
            </a:r>
            <a:r>
              <a:rPr lang="en-US" dirty="0"/>
              <a:t>in MULTILINE mode, it also matches before a newline</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724589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smtClean="0"/>
              <a:t>Quantifiers</a:t>
            </a:r>
            <a:endParaRPr lang="en-IN" dirty="0"/>
          </a:p>
        </p:txBody>
      </p:sp>
      <p:sp>
        <p:nvSpPr>
          <p:cNvPr id="4" name="TextBox 3"/>
          <p:cNvSpPr txBox="1"/>
          <p:nvPr/>
        </p:nvSpPr>
        <p:spPr>
          <a:xfrm>
            <a:off x="276720" y="1018056"/>
            <a:ext cx="8320315"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a:t>A quantifier after a token, which can be a single character or group in brackets, specifies how often that preceding element is allowed to occur. </a:t>
            </a:r>
            <a:endParaRPr lang="en-US" dirty="0" smtClean="0"/>
          </a:p>
          <a:p>
            <a:pPr marL="285750" indent="-285750">
              <a:buFont typeface="Wingdings" panose="05000000000000000000" pitchFamily="2" charset="2"/>
              <a:buChar char="§"/>
            </a:pPr>
            <a:r>
              <a:rPr lang="en-US" dirty="0" smtClean="0"/>
              <a:t>The </a:t>
            </a:r>
            <a:r>
              <a:rPr lang="en-US" dirty="0"/>
              <a:t>most common quantifiers </a:t>
            </a:r>
            <a:r>
              <a:rPr lang="en-US" dirty="0" smtClean="0"/>
              <a:t>are: </a:t>
            </a:r>
          </a:p>
          <a:p>
            <a:pPr marL="742950" lvl="1" indent="-285750">
              <a:buFont typeface="Wingdings" panose="05000000000000000000" pitchFamily="2" charset="2"/>
              <a:buChar char="§"/>
            </a:pPr>
            <a:r>
              <a:rPr lang="en-US" dirty="0" smtClean="0"/>
              <a:t>the </a:t>
            </a:r>
            <a:r>
              <a:rPr lang="en-US" dirty="0"/>
              <a:t>question mark </a:t>
            </a:r>
            <a:r>
              <a:rPr lang="en-US" dirty="0" smtClean="0"/>
              <a:t>? </a:t>
            </a:r>
          </a:p>
          <a:p>
            <a:pPr marL="1200150" lvl="2" indent="-285750">
              <a:buFont typeface="Wingdings" panose="05000000000000000000" pitchFamily="2" charset="2"/>
              <a:buChar char="§"/>
            </a:pPr>
            <a:r>
              <a:rPr lang="en-US" dirty="0" smtClean="0"/>
              <a:t>Matches zero or one of previous char</a:t>
            </a:r>
          </a:p>
          <a:p>
            <a:pPr lvl="2"/>
            <a:r>
              <a:rPr lang="en-US" dirty="0" smtClean="0"/>
              <a:t>Eg : str = "Feb </a:t>
            </a:r>
            <a:r>
              <a:rPr lang="en-US" dirty="0"/>
              <a:t>2011" or February </a:t>
            </a:r>
            <a:r>
              <a:rPr lang="en-US" dirty="0" smtClean="0"/>
              <a:t>2011“</a:t>
            </a:r>
          </a:p>
          <a:p>
            <a:pPr lvl="2"/>
            <a:r>
              <a:rPr lang="en-US" dirty="0" smtClean="0"/>
              <a:t>r"Feb(ruary</a:t>
            </a:r>
            <a:r>
              <a:rPr lang="en-US" dirty="0"/>
              <a:t>)? </a:t>
            </a:r>
            <a:r>
              <a:rPr lang="en-US" dirty="0" smtClean="0"/>
              <a:t>2011“ -&gt; returns true for both</a:t>
            </a:r>
          </a:p>
          <a:p>
            <a:pPr marL="742950" lvl="1" indent="-285750">
              <a:buFont typeface="Wingdings" panose="05000000000000000000" pitchFamily="2" charset="2"/>
              <a:buChar char="§"/>
            </a:pPr>
            <a:r>
              <a:rPr lang="en-US" dirty="0" smtClean="0"/>
              <a:t>the </a:t>
            </a:r>
            <a:r>
              <a:rPr lang="en-US" dirty="0"/>
              <a:t>asterisk or star character </a:t>
            </a:r>
            <a:r>
              <a:rPr lang="en-US" dirty="0" smtClean="0"/>
              <a:t>*</a:t>
            </a:r>
          </a:p>
          <a:p>
            <a:pPr marL="1200150" lvl="2" indent="-285750">
              <a:buFont typeface="Wingdings" panose="05000000000000000000" pitchFamily="2" charset="2"/>
              <a:buChar char="§"/>
            </a:pPr>
            <a:r>
              <a:rPr lang="en-US" dirty="0"/>
              <a:t>Matches </a:t>
            </a:r>
            <a:r>
              <a:rPr lang="en-US" dirty="0" smtClean="0"/>
              <a:t>zero or more </a:t>
            </a:r>
            <a:r>
              <a:rPr lang="en-US" dirty="0"/>
              <a:t>of previous char</a:t>
            </a:r>
          </a:p>
          <a:p>
            <a:pPr marL="742950" lvl="1" indent="-285750">
              <a:buFont typeface="Wingdings" panose="05000000000000000000" pitchFamily="2" charset="2"/>
              <a:buChar char="§"/>
            </a:pPr>
            <a:r>
              <a:rPr lang="en-US" dirty="0" smtClean="0"/>
              <a:t>the </a:t>
            </a:r>
            <a:r>
              <a:rPr lang="en-US" dirty="0"/>
              <a:t>plus sign +, derived from the Kleene </a:t>
            </a:r>
            <a:r>
              <a:rPr lang="en-US" dirty="0" smtClean="0"/>
              <a:t>cross</a:t>
            </a:r>
          </a:p>
          <a:p>
            <a:pPr marL="1200150" lvl="2" indent="-285750">
              <a:buFont typeface="Wingdings" panose="05000000000000000000" pitchFamily="2" charset="2"/>
              <a:buChar char="§"/>
            </a:pPr>
            <a:r>
              <a:rPr lang="en-US" dirty="0"/>
              <a:t>Matches </a:t>
            </a:r>
            <a:r>
              <a:rPr lang="en-US" dirty="0" smtClean="0"/>
              <a:t>one or more of </a:t>
            </a:r>
            <a:r>
              <a:rPr lang="en-US" dirty="0"/>
              <a:t>previous char</a:t>
            </a:r>
          </a:p>
          <a:p>
            <a:pPr marL="742950" lvl="1" indent="-285750">
              <a:buFont typeface="Wingdings" panose="05000000000000000000" pitchFamily="2" charset="2"/>
              <a:buChar char="§"/>
            </a:pPr>
            <a:endParaRPr lang="en-US" dirty="0"/>
          </a:p>
          <a:p>
            <a:r>
              <a:rPr lang="en-US" dirty="0"/>
              <a:t/>
            </a:r>
            <a:br>
              <a:rPr lang="en-US" dirty="0"/>
            </a:br>
            <a:endParaRPr lang="en-US" dirty="0"/>
          </a:p>
        </p:txBody>
      </p:sp>
    </p:spTree>
    <p:extLst>
      <p:ext uri="{BB962C8B-B14F-4D97-AF65-F5344CB8AC3E}">
        <p14:creationId xmlns:p14="http://schemas.microsoft.com/office/powerpoint/2010/main" val="676616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smtClean="0"/>
              <a:t>Grouping Objects</a:t>
            </a:r>
            <a:endParaRPr lang="en-IN" dirty="0"/>
          </a:p>
        </p:txBody>
      </p:sp>
      <p:sp>
        <p:nvSpPr>
          <p:cNvPr id="4" name="TextBox 3"/>
          <p:cNvSpPr txBox="1"/>
          <p:nvPr/>
        </p:nvSpPr>
        <p:spPr>
          <a:xfrm>
            <a:off x="276720" y="1018056"/>
            <a:ext cx="8320315" cy="4524315"/>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The </a:t>
            </a:r>
            <a:r>
              <a:rPr lang="en-US" dirty="0"/>
              <a:t>match object contains a lot of data about what has been matched, positions and so on. </a:t>
            </a:r>
            <a:endParaRPr lang="en-US" dirty="0" smtClean="0"/>
          </a:p>
          <a:p>
            <a:pPr marL="285750" indent="-285750">
              <a:buFont typeface="Wingdings" panose="05000000000000000000" pitchFamily="2" charset="2"/>
              <a:buChar char="§"/>
            </a:pPr>
            <a:r>
              <a:rPr lang="en-US" dirty="0" smtClean="0"/>
              <a:t>A </a:t>
            </a:r>
            <a:r>
              <a:rPr lang="en-US" dirty="0"/>
              <a:t>match object contains the methods group(), span(), start() and end(), as can be seen in the following </a:t>
            </a:r>
            <a:r>
              <a:rPr lang="en-US" dirty="0" smtClean="0"/>
              <a:t>application:</a:t>
            </a:r>
          </a:p>
          <a:p>
            <a:r>
              <a:rPr lang="en-US" dirty="0"/>
              <a:t>	</a:t>
            </a:r>
            <a:r>
              <a:rPr lang="en-US" dirty="0" smtClean="0"/>
              <a:t>import re</a:t>
            </a:r>
          </a:p>
          <a:p>
            <a:r>
              <a:rPr lang="en-US" dirty="0"/>
              <a:t>	</a:t>
            </a:r>
            <a:r>
              <a:rPr lang="en-US" dirty="0" smtClean="0"/>
              <a:t>mo </a:t>
            </a:r>
            <a:r>
              <a:rPr lang="en-US" dirty="0"/>
              <a:t>= re.search("[0-9]+", "Customer number: 232454, Date: February 12, </a:t>
            </a:r>
            <a:r>
              <a:rPr lang="en-US" dirty="0" smtClean="0"/>
              <a:t>								2011</a:t>
            </a:r>
            <a:r>
              <a:rPr lang="en-US" dirty="0"/>
              <a:t>") </a:t>
            </a:r>
            <a:endParaRPr lang="en-US" dirty="0" smtClean="0"/>
          </a:p>
          <a:p>
            <a:pPr lvl="1"/>
            <a:r>
              <a:rPr lang="en-US" dirty="0"/>
              <a:t>	</a:t>
            </a:r>
            <a:r>
              <a:rPr lang="en-US" dirty="0" smtClean="0"/>
              <a:t>mo.group()	 </a:t>
            </a:r>
            <a:r>
              <a:rPr lang="en-US" dirty="0"/>
              <a:t>'232454' </a:t>
            </a:r>
          </a:p>
          <a:p>
            <a:pPr lvl="1"/>
            <a:r>
              <a:rPr lang="en-US" dirty="0" smtClean="0"/>
              <a:t>	mo.span</a:t>
            </a:r>
            <a:r>
              <a:rPr lang="en-US" dirty="0"/>
              <a:t>() </a:t>
            </a:r>
            <a:r>
              <a:rPr lang="en-US" dirty="0" smtClean="0"/>
              <a:t>	 (</a:t>
            </a:r>
            <a:r>
              <a:rPr lang="en-US" dirty="0"/>
              <a:t>17, 23) </a:t>
            </a:r>
            <a:r>
              <a:rPr lang="en-US" dirty="0" smtClean="0"/>
              <a:t> #</a:t>
            </a:r>
            <a:r>
              <a:rPr lang="en-US" dirty="0"/>
              <a:t>returns a tuple with the start and end position</a:t>
            </a:r>
            <a:endParaRPr lang="en-US" dirty="0" smtClean="0"/>
          </a:p>
          <a:p>
            <a:pPr lvl="1"/>
            <a:r>
              <a:rPr lang="en-US" dirty="0"/>
              <a:t>	</a:t>
            </a:r>
            <a:r>
              <a:rPr lang="en-US" dirty="0" smtClean="0"/>
              <a:t>mo.start</a:t>
            </a:r>
            <a:r>
              <a:rPr lang="en-US" dirty="0"/>
              <a:t>() </a:t>
            </a:r>
            <a:r>
              <a:rPr lang="en-US" dirty="0" smtClean="0"/>
              <a:t>	 17 </a:t>
            </a:r>
          </a:p>
          <a:p>
            <a:pPr lvl="1"/>
            <a:r>
              <a:rPr lang="en-US" dirty="0"/>
              <a:t>	</a:t>
            </a:r>
            <a:r>
              <a:rPr lang="en-US" dirty="0" smtClean="0"/>
              <a:t>mo.end()		 </a:t>
            </a:r>
            <a:r>
              <a:rPr lang="en-US" dirty="0"/>
              <a:t>23 </a:t>
            </a:r>
            <a:endParaRPr lang="en-US" dirty="0" smtClean="0"/>
          </a:p>
          <a:p>
            <a:pPr lvl="1"/>
            <a:r>
              <a:rPr lang="en-US" dirty="0"/>
              <a:t>	</a:t>
            </a:r>
            <a:r>
              <a:rPr lang="en-US" dirty="0" smtClean="0"/>
              <a:t>mo.span</a:t>
            </a:r>
            <a:r>
              <a:rPr lang="en-US" dirty="0"/>
              <a:t>()[0</a:t>
            </a:r>
            <a:r>
              <a:rPr lang="en-US" dirty="0" smtClean="0"/>
              <a:t>]	 </a:t>
            </a:r>
            <a:r>
              <a:rPr lang="en-US" dirty="0"/>
              <a:t>17 </a:t>
            </a:r>
            <a:r>
              <a:rPr lang="en-US" dirty="0" smtClean="0"/>
              <a:t>	#</a:t>
            </a:r>
            <a:r>
              <a:rPr lang="en-US" dirty="0"/>
              <a:t>span()[0] is equal to start</a:t>
            </a:r>
            <a:r>
              <a:rPr lang="en-US" dirty="0" smtClean="0"/>
              <a:t>()</a:t>
            </a:r>
          </a:p>
          <a:p>
            <a:pPr lvl="1"/>
            <a:r>
              <a:rPr lang="en-US" dirty="0"/>
              <a:t>	</a:t>
            </a:r>
            <a:r>
              <a:rPr lang="en-US" dirty="0" smtClean="0"/>
              <a:t>mo.span</a:t>
            </a:r>
            <a:r>
              <a:rPr lang="en-US" dirty="0"/>
              <a:t>()[1</a:t>
            </a:r>
            <a:r>
              <a:rPr lang="en-US" dirty="0" smtClean="0"/>
              <a:t>]	 </a:t>
            </a:r>
            <a:r>
              <a:rPr lang="en-US" dirty="0"/>
              <a:t>23 </a:t>
            </a:r>
            <a:r>
              <a:rPr lang="en-US" dirty="0" smtClean="0"/>
              <a:t>	#</a:t>
            </a:r>
            <a:r>
              <a:rPr lang="en-US" dirty="0"/>
              <a:t> </a:t>
            </a:r>
            <a:r>
              <a:rPr lang="en-US" dirty="0" smtClean="0"/>
              <a:t>span</a:t>
            </a:r>
            <a:r>
              <a:rPr lang="en-US" dirty="0"/>
              <a:t>()[1] is equal to end()</a:t>
            </a:r>
            <a:endParaRPr lang="en-US" dirty="0" smtClean="0"/>
          </a:p>
          <a:p>
            <a:pPr lvl="1"/>
            <a:endParaRPr lang="en-US" dirty="0"/>
          </a:p>
          <a:p>
            <a:endParaRPr lang="en-US" dirty="0" smtClean="0"/>
          </a:p>
          <a:p>
            <a:endParaRPr lang="en-US" dirty="0"/>
          </a:p>
        </p:txBody>
      </p:sp>
    </p:spTree>
    <p:extLst>
      <p:ext uri="{BB962C8B-B14F-4D97-AF65-F5344CB8AC3E}">
        <p14:creationId xmlns:p14="http://schemas.microsoft.com/office/powerpoint/2010/main" val="2566707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smtClean="0"/>
              <a:t>Thank you !</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 File</a:t>
            </a:r>
            <a:endParaRPr lang="en-IN" dirty="0"/>
          </a:p>
        </p:txBody>
      </p:sp>
      <p:sp>
        <p:nvSpPr>
          <p:cNvPr id="8" name="Text Placeholder 7"/>
          <p:cNvSpPr>
            <a:spLocks noGrp="1" noChangeArrowheads="1"/>
          </p:cNvSpPr>
          <p:nvPr>
            <p:ph type="body" idx="4294967295"/>
          </p:nvPr>
        </p:nvSpPr>
        <p:spPr>
          <a:xfrm>
            <a:off x="533400" y="990600"/>
            <a:ext cx="8229600" cy="4191000"/>
          </a:xfrm>
          <a:prstGeom prst="rect">
            <a:avLst/>
          </a:prstGeom>
          <a:noFill/>
        </p:spPr>
        <p:txBody>
          <a:bodyPr>
            <a:noAutofit/>
          </a:bodyPr>
          <a:lstStyle/>
          <a:p>
            <a:pPr fontAlgn="base"/>
            <a:r>
              <a:rPr lang="en-US" sz="1800" dirty="0" smtClean="0"/>
              <a:t>Python </a:t>
            </a:r>
            <a:r>
              <a:rPr lang="en-US" sz="1800" dirty="0"/>
              <a:t>has a garbage collector to clean up unreferenced objects. </a:t>
            </a:r>
            <a:endParaRPr lang="en-US" sz="1800" dirty="0" smtClean="0"/>
          </a:p>
          <a:p>
            <a:pPr fontAlgn="base"/>
            <a:r>
              <a:rPr lang="en-US" sz="1800" dirty="0" smtClean="0"/>
              <a:t>Closing </a:t>
            </a:r>
            <a:r>
              <a:rPr lang="en-US" sz="1800" dirty="0"/>
              <a:t>a file will free up the resources that were tied with the file and is done using the close() method.</a:t>
            </a:r>
          </a:p>
          <a:p>
            <a:pPr marL="0" indent="0" fontAlgn="base">
              <a:buNone/>
            </a:pPr>
            <a:r>
              <a:rPr lang="en-US" sz="1800" dirty="0" smtClean="0"/>
              <a:t>	f </a:t>
            </a:r>
            <a:r>
              <a:rPr lang="en-US" sz="1800" dirty="0"/>
              <a:t>= open("test.txt",encoding = 'utf-8') # perform file operations </a:t>
            </a:r>
            <a:endParaRPr lang="en-US" sz="1800" dirty="0" smtClean="0"/>
          </a:p>
          <a:p>
            <a:pPr marL="0" indent="0" fontAlgn="base">
              <a:buNone/>
            </a:pPr>
            <a:r>
              <a:rPr lang="en-US" sz="1800" dirty="0"/>
              <a:t>	</a:t>
            </a:r>
            <a:r>
              <a:rPr lang="en-US" sz="1800" dirty="0" smtClean="0"/>
              <a:t>f.close()</a:t>
            </a:r>
          </a:p>
          <a:p>
            <a:pPr fontAlgn="base"/>
            <a:r>
              <a:rPr lang="en-US" sz="1800" dirty="0" smtClean="0"/>
              <a:t>If </a:t>
            </a:r>
            <a:r>
              <a:rPr lang="en-US" sz="1800" dirty="0"/>
              <a:t>an exception occurs when we are performing some operation with the file, the code exits without closing the file. A safer way is to use a try...finally block.</a:t>
            </a:r>
          </a:p>
          <a:p>
            <a:pPr fontAlgn="base"/>
            <a:r>
              <a:rPr lang="en-US" sz="1800" dirty="0" smtClean="0"/>
              <a:t>The </a:t>
            </a:r>
            <a:r>
              <a:rPr lang="en-US" sz="1800" dirty="0"/>
              <a:t>best way to do this is using the with statement. </a:t>
            </a:r>
            <a:endParaRPr lang="en-US" sz="1800" dirty="0" smtClean="0"/>
          </a:p>
          <a:p>
            <a:pPr fontAlgn="base"/>
            <a:r>
              <a:rPr lang="en-US" sz="1800" dirty="0" smtClean="0"/>
              <a:t>This </a:t>
            </a:r>
            <a:r>
              <a:rPr lang="en-US" sz="1800" dirty="0"/>
              <a:t>ensures that the file is closed when the block inside with is exited. </a:t>
            </a:r>
            <a:endParaRPr lang="en-US" sz="1800" dirty="0" smtClean="0"/>
          </a:p>
          <a:p>
            <a:pPr fontAlgn="base"/>
            <a:r>
              <a:rPr lang="en-US" sz="1800" dirty="0" smtClean="0"/>
              <a:t>We </a:t>
            </a:r>
            <a:r>
              <a:rPr lang="en-US" sz="1800" dirty="0"/>
              <a:t>don't need to explicitly call the close() method. It is done internally.</a:t>
            </a:r>
          </a:p>
          <a:p>
            <a:pPr marL="0" indent="0">
              <a:buNone/>
            </a:pPr>
            <a:r>
              <a:rPr lang="en-US" sz="1800" dirty="0" smtClean="0"/>
              <a:t>	with </a:t>
            </a:r>
            <a:r>
              <a:rPr lang="en-US" sz="1800" dirty="0"/>
              <a:t>open("test.txt",encoding = 'utf-8') as f: # perform file operations</a:t>
            </a:r>
          </a:p>
        </p:txBody>
      </p:sp>
    </p:spTree>
    <p:extLst>
      <p:ext uri="{BB962C8B-B14F-4D97-AF65-F5344CB8AC3E}">
        <p14:creationId xmlns:p14="http://schemas.microsoft.com/office/powerpoint/2010/main" val="4280423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a file</a:t>
            </a:r>
            <a:endParaRPr lang="en-IN" dirty="0"/>
          </a:p>
        </p:txBody>
      </p:sp>
      <p:sp>
        <p:nvSpPr>
          <p:cNvPr id="8" name="Text Placeholder 7"/>
          <p:cNvSpPr>
            <a:spLocks noGrp="1" noChangeArrowheads="1"/>
          </p:cNvSpPr>
          <p:nvPr>
            <p:ph type="body" idx="4294967295"/>
          </p:nvPr>
        </p:nvSpPr>
        <p:spPr>
          <a:xfrm>
            <a:off x="533400" y="990600"/>
            <a:ext cx="8229600" cy="5105400"/>
          </a:xfrm>
          <a:prstGeom prst="rect">
            <a:avLst/>
          </a:prstGeom>
          <a:noFill/>
        </p:spPr>
        <p:txBody>
          <a:bodyPr>
            <a:noAutofit/>
          </a:bodyPr>
          <a:lstStyle/>
          <a:p>
            <a:pPr fontAlgn="base"/>
            <a:r>
              <a:rPr lang="en-US" sz="1800" dirty="0"/>
              <a:t>In order to write into a file we need to open it in write 'w', append 'a' or exclusive creation 'x' mode. </a:t>
            </a:r>
            <a:endParaRPr lang="en-US" sz="1800" dirty="0" smtClean="0"/>
          </a:p>
          <a:p>
            <a:pPr fontAlgn="base"/>
            <a:r>
              <a:rPr lang="en-US" sz="1800" dirty="0" smtClean="0"/>
              <a:t>We </a:t>
            </a:r>
            <a:r>
              <a:rPr lang="en-US" sz="1800" dirty="0"/>
              <a:t>need to be careful with the 'w' mode as it will overwrite into the file if it already exists. All previous data are erased.</a:t>
            </a:r>
          </a:p>
          <a:p>
            <a:pPr fontAlgn="base"/>
            <a:r>
              <a:rPr lang="en-US" sz="1800" dirty="0"/>
              <a:t>Writing a string or sequence of bytes (for binary files) is </a:t>
            </a:r>
            <a:r>
              <a:rPr lang="en-US" sz="1800" dirty="0" smtClean="0"/>
              <a:t>done using</a:t>
            </a:r>
            <a:r>
              <a:rPr lang="en-US" sz="1800" dirty="0"/>
              <a:t> write() method. </a:t>
            </a:r>
            <a:endParaRPr lang="en-US" sz="1800" dirty="0" smtClean="0"/>
          </a:p>
          <a:p>
            <a:pPr fontAlgn="base"/>
            <a:r>
              <a:rPr lang="en-US" sz="1800" dirty="0" smtClean="0"/>
              <a:t>This </a:t>
            </a:r>
            <a:r>
              <a:rPr lang="en-US" sz="1800" dirty="0"/>
              <a:t>method returns the number of characters written to the file.</a:t>
            </a:r>
          </a:p>
          <a:p>
            <a:pPr marL="0" indent="0" fontAlgn="base">
              <a:buNone/>
            </a:pPr>
            <a:r>
              <a:rPr lang="en-US" sz="1800" dirty="0" smtClean="0"/>
              <a:t>	with </a:t>
            </a:r>
            <a:r>
              <a:rPr lang="en-US" sz="1800" dirty="0"/>
              <a:t>open("test.txt",'w',encoding = 'utf-8') as f: </a:t>
            </a:r>
            <a:endParaRPr lang="en-US" sz="1800" dirty="0" smtClean="0"/>
          </a:p>
          <a:p>
            <a:pPr marL="0" indent="0" fontAlgn="base">
              <a:buNone/>
            </a:pPr>
            <a:r>
              <a:rPr lang="en-US" sz="1800" dirty="0" smtClean="0"/>
              <a:t>	</a:t>
            </a:r>
            <a:r>
              <a:rPr lang="en-US" sz="1800" dirty="0"/>
              <a:t>	</a:t>
            </a:r>
            <a:r>
              <a:rPr lang="en-US" sz="1800" dirty="0" smtClean="0"/>
              <a:t>f.write</a:t>
            </a:r>
            <a:r>
              <a:rPr lang="en-US" sz="1800" dirty="0"/>
              <a:t>("my first file\n</a:t>
            </a:r>
            <a:r>
              <a:rPr lang="en-US" sz="1800" dirty="0" smtClean="0"/>
              <a:t>")</a:t>
            </a:r>
          </a:p>
          <a:p>
            <a:pPr marL="0" indent="0" fontAlgn="base">
              <a:buNone/>
            </a:pPr>
            <a:r>
              <a:rPr lang="en-US" sz="1800" dirty="0"/>
              <a:t>	</a:t>
            </a:r>
            <a:r>
              <a:rPr lang="en-US" sz="1800" dirty="0" smtClean="0"/>
              <a:t>	f.write</a:t>
            </a:r>
            <a:r>
              <a:rPr lang="en-US" sz="1800" dirty="0"/>
              <a:t>("This file\n\n") </a:t>
            </a:r>
            <a:endParaRPr lang="en-US" sz="1800" dirty="0" smtClean="0"/>
          </a:p>
          <a:p>
            <a:pPr marL="0" indent="0" fontAlgn="base">
              <a:buNone/>
            </a:pPr>
            <a:r>
              <a:rPr lang="en-US" sz="1800" dirty="0"/>
              <a:t>	</a:t>
            </a:r>
            <a:r>
              <a:rPr lang="en-US" sz="1800" dirty="0" smtClean="0"/>
              <a:t>	f.write</a:t>
            </a:r>
            <a:r>
              <a:rPr lang="en-US" sz="1800" dirty="0"/>
              <a:t>("contains three lines\n</a:t>
            </a:r>
            <a:r>
              <a:rPr lang="en-US" sz="1800" dirty="0" smtClean="0"/>
              <a:t>")</a:t>
            </a:r>
          </a:p>
          <a:p>
            <a:pPr fontAlgn="base"/>
            <a:r>
              <a:rPr lang="en-US" sz="1800" dirty="0" smtClean="0"/>
              <a:t>This </a:t>
            </a:r>
            <a:r>
              <a:rPr lang="en-US" sz="1800" dirty="0"/>
              <a:t>program will create a new file named 'test.txt' if it does not exist. </a:t>
            </a:r>
            <a:r>
              <a:rPr lang="en-US" sz="1800" smtClean="0"/>
              <a:t>If </a:t>
            </a:r>
            <a:r>
              <a:rPr lang="en-US" sz="1800" dirty="0"/>
              <a:t>it does exist, it is overwritten. </a:t>
            </a:r>
            <a:endParaRPr lang="en-US" sz="1800" dirty="0" smtClean="0"/>
          </a:p>
          <a:p>
            <a:pPr fontAlgn="base"/>
            <a:r>
              <a:rPr lang="en-US" sz="1800" dirty="0" smtClean="0"/>
              <a:t>We </a:t>
            </a:r>
            <a:r>
              <a:rPr lang="en-US" sz="1800" dirty="0"/>
              <a:t>must include the newline characters ourselves to distinguish different lines.</a:t>
            </a:r>
          </a:p>
        </p:txBody>
      </p:sp>
    </p:spTree>
    <p:extLst>
      <p:ext uri="{BB962C8B-B14F-4D97-AF65-F5344CB8AC3E}">
        <p14:creationId xmlns:p14="http://schemas.microsoft.com/office/powerpoint/2010/main" val="4280423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 file</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dirty="0"/>
              <a:t>To read the content of a file, we must open the file in reading mode. </a:t>
            </a:r>
            <a:endParaRPr lang="en-US" sz="1800" dirty="0" smtClean="0"/>
          </a:p>
          <a:p>
            <a:pPr fontAlgn="base"/>
            <a:r>
              <a:rPr lang="en-US" sz="1800" dirty="0" smtClean="0"/>
              <a:t>We </a:t>
            </a:r>
            <a:r>
              <a:rPr lang="en-US" sz="1800" dirty="0"/>
              <a:t>can use the read(size) method to read in </a:t>
            </a:r>
            <a:r>
              <a:rPr lang="en-US" sz="1800" i="1" dirty="0"/>
              <a:t>size</a:t>
            </a:r>
            <a:r>
              <a:rPr lang="en-US" sz="1800" dirty="0"/>
              <a:t> number of data. </a:t>
            </a:r>
            <a:endParaRPr lang="en-US" sz="1800" dirty="0" smtClean="0"/>
          </a:p>
          <a:p>
            <a:pPr fontAlgn="base"/>
            <a:r>
              <a:rPr lang="en-US" sz="1800" dirty="0" smtClean="0"/>
              <a:t>If </a:t>
            </a:r>
            <a:r>
              <a:rPr lang="en-US" sz="1800" i="1" dirty="0" smtClean="0"/>
              <a:t>size</a:t>
            </a:r>
            <a:r>
              <a:rPr lang="en-US" sz="1800" dirty="0"/>
              <a:t> parameter is not specified, it reads and returns up to the end of the file.</a:t>
            </a:r>
          </a:p>
          <a:p>
            <a:pPr marL="0" indent="0">
              <a:buNone/>
            </a:pPr>
            <a:r>
              <a:rPr lang="en-US" sz="1800" dirty="0" smtClean="0"/>
              <a:t>	f </a:t>
            </a:r>
            <a:r>
              <a:rPr lang="en-US" sz="1800" dirty="0"/>
              <a:t>= open("test.txt",'r',encoding = 'utf-8') </a:t>
            </a:r>
            <a:endParaRPr lang="en-US" sz="1800" dirty="0" smtClean="0"/>
          </a:p>
          <a:p>
            <a:pPr marL="0" indent="0">
              <a:buNone/>
            </a:pPr>
            <a:r>
              <a:rPr lang="en-US" sz="1800" dirty="0"/>
              <a:t>	</a:t>
            </a:r>
            <a:r>
              <a:rPr lang="en-US" sz="1800" dirty="0" smtClean="0"/>
              <a:t>f.read(4</a:t>
            </a:r>
            <a:r>
              <a:rPr lang="en-US" sz="1800" dirty="0"/>
              <a:t>) # read the first 4 </a:t>
            </a:r>
            <a:r>
              <a:rPr lang="en-US" sz="1800" dirty="0" smtClean="0"/>
              <a:t>data</a:t>
            </a:r>
          </a:p>
          <a:p>
            <a:r>
              <a:rPr lang="en-US" sz="1800" dirty="0"/>
              <a:t>read() method returns newline as '\n'. </a:t>
            </a:r>
            <a:endParaRPr lang="en-US" sz="1800" dirty="0" smtClean="0"/>
          </a:p>
          <a:p>
            <a:r>
              <a:rPr lang="en-US" sz="1800" dirty="0" smtClean="0"/>
              <a:t>Once </a:t>
            </a:r>
            <a:r>
              <a:rPr lang="en-US" sz="1800" dirty="0"/>
              <a:t>the end of file is reached, we get empty string on further reading</a:t>
            </a:r>
            <a:r>
              <a:rPr lang="en-US" sz="1800" dirty="0" smtClean="0"/>
              <a:t>.</a:t>
            </a:r>
          </a:p>
          <a:p>
            <a:r>
              <a:rPr lang="en-US" sz="1800" dirty="0" smtClean="0"/>
              <a:t>We </a:t>
            </a:r>
            <a:r>
              <a:rPr lang="en-US" sz="1800" dirty="0"/>
              <a:t>can change our current file cursor (position) using the seek()method. </a:t>
            </a:r>
            <a:endParaRPr lang="en-US" sz="1800" dirty="0" smtClean="0"/>
          </a:p>
          <a:p>
            <a:r>
              <a:rPr lang="en-US" sz="1800" dirty="0" smtClean="0"/>
              <a:t>Similarly</a:t>
            </a:r>
            <a:r>
              <a:rPr lang="en-US" sz="1800" dirty="0"/>
              <a:t>, the tell() method returns our current position (in number of bytes</a:t>
            </a:r>
            <a:r>
              <a:rPr lang="en-US" sz="1800" dirty="0" smtClean="0"/>
              <a:t>).</a:t>
            </a:r>
          </a:p>
          <a:p>
            <a:pPr marL="0" indent="0">
              <a:buNone/>
            </a:pPr>
            <a:r>
              <a:rPr lang="en-US" sz="1800" dirty="0" smtClean="0"/>
              <a:t>	f.tell</a:t>
            </a:r>
            <a:r>
              <a:rPr lang="en-US" sz="1800" dirty="0"/>
              <a:t>() </a:t>
            </a:r>
            <a:r>
              <a:rPr lang="en-US" sz="1800" dirty="0" smtClean="0"/>
              <a:t>		# </a:t>
            </a:r>
            <a:r>
              <a:rPr lang="en-US" sz="1800" dirty="0"/>
              <a:t>get the current file position </a:t>
            </a:r>
            <a:endParaRPr lang="en-US" sz="1800" dirty="0" smtClean="0"/>
          </a:p>
          <a:p>
            <a:pPr marL="0" indent="0">
              <a:buNone/>
            </a:pPr>
            <a:r>
              <a:rPr lang="en-US" sz="1800" dirty="0"/>
              <a:t>	</a:t>
            </a:r>
            <a:r>
              <a:rPr lang="en-US" sz="1800" dirty="0" smtClean="0"/>
              <a:t>f.seek(0</a:t>
            </a:r>
            <a:r>
              <a:rPr lang="en-US" sz="1800" dirty="0"/>
              <a:t>) </a:t>
            </a:r>
            <a:r>
              <a:rPr lang="en-US" sz="1800" dirty="0" smtClean="0"/>
              <a:t>		# </a:t>
            </a:r>
            <a:r>
              <a:rPr lang="en-US" sz="1800" dirty="0"/>
              <a:t>bring file cursor to initial position 0 </a:t>
            </a:r>
            <a:endParaRPr lang="en-US" sz="1800" dirty="0" smtClean="0"/>
          </a:p>
          <a:p>
            <a:pPr marL="0" indent="0">
              <a:buNone/>
            </a:pPr>
            <a:r>
              <a:rPr lang="en-US" sz="1800" dirty="0"/>
              <a:t>	</a:t>
            </a:r>
            <a:r>
              <a:rPr lang="en-US" sz="1800" dirty="0" smtClean="0"/>
              <a:t>print(f.read</a:t>
            </a:r>
            <a:r>
              <a:rPr lang="en-US" sz="1800" dirty="0"/>
              <a:t>()) </a:t>
            </a:r>
            <a:r>
              <a:rPr lang="en-US" sz="1800" dirty="0" smtClean="0"/>
              <a:t>	# </a:t>
            </a:r>
            <a:r>
              <a:rPr lang="en-US" sz="1800" dirty="0"/>
              <a:t>read the entire </a:t>
            </a:r>
            <a:r>
              <a:rPr lang="en-US" sz="1800" dirty="0" smtClean="0"/>
              <a:t>file</a:t>
            </a:r>
          </a:p>
          <a:p>
            <a:r>
              <a:rPr lang="en-US" sz="1800" dirty="0"/>
              <a:t>readline() method to read individual lines of a file. </a:t>
            </a:r>
            <a:endParaRPr lang="en-US" sz="1800" dirty="0" smtClean="0"/>
          </a:p>
          <a:p>
            <a:r>
              <a:rPr lang="en-US" sz="1800" dirty="0" smtClean="0"/>
              <a:t>This </a:t>
            </a:r>
            <a:r>
              <a:rPr lang="en-US" sz="1800" dirty="0"/>
              <a:t>method reads a file till the newline, including the newline </a:t>
            </a:r>
            <a:r>
              <a:rPr lang="en-US" sz="1800" dirty="0" smtClean="0"/>
              <a:t>character</a:t>
            </a:r>
          </a:p>
          <a:p>
            <a:r>
              <a:rPr lang="en-US" sz="1800" dirty="0"/>
              <a:t>readlines() method returns a list of remaining lines of the entire file. </a:t>
            </a:r>
            <a:endParaRPr lang="en-US" sz="1800" dirty="0" smtClean="0"/>
          </a:p>
          <a:p>
            <a:r>
              <a:rPr lang="en-US" sz="1800" dirty="0" smtClean="0"/>
              <a:t>All </a:t>
            </a:r>
            <a:r>
              <a:rPr lang="en-US" sz="1800" dirty="0"/>
              <a:t>these reading method return empty values when end of file (EOF) is reached.</a:t>
            </a:r>
          </a:p>
        </p:txBody>
      </p:sp>
    </p:spTree>
    <p:extLst>
      <p:ext uri="{BB962C8B-B14F-4D97-AF65-F5344CB8AC3E}">
        <p14:creationId xmlns:p14="http://schemas.microsoft.com/office/powerpoint/2010/main" val="4280423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looping from a file</a:t>
            </a:r>
            <a:endParaRPr lang="en-IN" dirty="0"/>
          </a:p>
        </p:txBody>
      </p:sp>
      <p:sp>
        <p:nvSpPr>
          <p:cNvPr id="8" name="Text Placeholder 7"/>
          <p:cNvSpPr>
            <a:spLocks noGrp="1" noChangeArrowheads="1"/>
          </p:cNvSpPr>
          <p:nvPr>
            <p:ph type="body" idx="4294967295"/>
          </p:nvPr>
        </p:nvSpPr>
        <p:spPr>
          <a:xfrm>
            <a:off x="533400" y="838200"/>
            <a:ext cx="8229600" cy="5410200"/>
          </a:xfrm>
          <a:prstGeom prst="rect">
            <a:avLst/>
          </a:prstGeom>
          <a:noFill/>
        </p:spPr>
        <p:txBody>
          <a:bodyPr>
            <a:noAutofit/>
          </a:bodyPr>
          <a:lstStyle/>
          <a:p>
            <a:pPr fontAlgn="base"/>
            <a:r>
              <a:rPr lang="en-US" sz="1800" b="1" i="1" dirty="0"/>
              <a:t>file = open(“testfile.txt”, “r”)</a:t>
            </a:r>
            <a:r>
              <a:rPr lang="en-US" sz="1800" b="1" dirty="0"/>
              <a:t> </a:t>
            </a:r>
            <a:r>
              <a:rPr lang="en-US" sz="1800" dirty="0"/>
              <a:t> </a:t>
            </a:r>
            <a:r>
              <a:rPr lang="en-US" sz="1800" dirty="0" smtClean="0"/>
              <a:t/>
            </a:r>
            <a:br>
              <a:rPr lang="en-US" sz="1800" dirty="0" smtClean="0"/>
            </a:br>
            <a:r>
              <a:rPr lang="en-US" sz="1800" b="1" i="1" dirty="0" smtClean="0"/>
              <a:t>for </a:t>
            </a:r>
            <a:r>
              <a:rPr lang="en-US" sz="1800" b="1" i="1" dirty="0"/>
              <a:t>line in file:</a:t>
            </a:r>
            <a:r>
              <a:rPr lang="en-US" sz="1800" b="1" dirty="0"/>
              <a:t> </a:t>
            </a:r>
            <a:r>
              <a:rPr lang="en-US" sz="1800" dirty="0"/>
              <a:t> </a:t>
            </a:r>
            <a:r>
              <a:rPr lang="en-US" sz="1800" dirty="0" smtClean="0"/>
              <a:t/>
            </a:r>
            <a:br>
              <a:rPr lang="en-US" sz="1800" dirty="0" smtClean="0"/>
            </a:br>
            <a:r>
              <a:rPr lang="en-US" sz="1800" b="1" i="1" dirty="0" smtClean="0"/>
              <a:t>print </a:t>
            </a:r>
            <a:r>
              <a:rPr lang="en-US" sz="1800" b="1" i="1" dirty="0"/>
              <a:t>line,</a:t>
            </a:r>
            <a:r>
              <a:rPr lang="en-US" sz="1800" b="1" dirty="0"/>
              <a:t> </a:t>
            </a:r>
            <a:endParaRPr lang="en-US" sz="1800" b="1" dirty="0" smtClean="0"/>
          </a:p>
          <a:p>
            <a:pPr fontAlgn="base"/>
            <a:r>
              <a:rPr lang="en-US" sz="1800" dirty="0"/>
              <a:t>Splitting Lines in a Text </a:t>
            </a:r>
            <a:r>
              <a:rPr lang="en-US" sz="1800" dirty="0" smtClean="0"/>
              <a:t>File</a:t>
            </a:r>
            <a:r>
              <a:rPr lang="en-US" sz="1800" b="1" i="1" dirty="0" smtClean="0"/>
              <a:t/>
            </a:r>
            <a:br>
              <a:rPr lang="en-US" sz="1800" b="1" i="1" dirty="0" smtClean="0"/>
            </a:br>
            <a:r>
              <a:rPr lang="en-US" sz="1800" b="1" i="1" dirty="0" smtClean="0"/>
              <a:t>with </a:t>
            </a:r>
            <a:r>
              <a:rPr lang="en-US" sz="1800" b="1" i="1" dirty="0"/>
              <a:t>open(“hello.text”, “r”) as f:</a:t>
            </a:r>
            <a:r>
              <a:rPr lang="en-US" sz="1800" dirty="0"/>
              <a:t> </a:t>
            </a:r>
            <a:r>
              <a:rPr lang="en-US" sz="1800" dirty="0" smtClean="0"/>
              <a:t/>
            </a:r>
            <a:br>
              <a:rPr lang="en-US" sz="1800" dirty="0" smtClean="0"/>
            </a:br>
            <a:r>
              <a:rPr lang="en-US" sz="1800" dirty="0" smtClean="0"/>
              <a:t>	</a:t>
            </a:r>
            <a:r>
              <a:rPr lang="en-US" sz="1800" b="1" i="1" dirty="0" smtClean="0"/>
              <a:t>data </a:t>
            </a:r>
            <a:r>
              <a:rPr lang="en-US" sz="1800" b="1" i="1" dirty="0"/>
              <a:t>= f.readlines()</a:t>
            </a:r>
            <a:r>
              <a:rPr lang="en-US" sz="1800" dirty="0"/>
              <a:t> </a:t>
            </a:r>
            <a:r>
              <a:rPr lang="en-US" sz="1800" dirty="0" smtClean="0"/>
              <a:t/>
            </a:r>
            <a:br>
              <a:rPr lang="en-US" sz="1800" dirty="0" smtClean="0"/>
            </a:br>
            <a:r>
              <a:rPr lang="en-US" sz="1800" dirty="0" smtClean="0"/>
              <a:t>	</a:t>
            </a:r>
            <a:r>
              <a:rPr lang="en-US" sz="1800" b="1" i="1" dirty="0" smtClean="0"/>
              <a:t>for </a:t>
            </a:r>
            <a:r>
              <a:rPr lang="en-US" sz="1800" b="1" i="1" dirty="0"/>
              <a:t>line in data:</a:t>
            </a:r>
            <a:r>
              <a:rPr lang="en-US" sz="1800" dirty="0"/>
              <a:t> </a:t>
            </a:r>
            <a:r>
              <a:rPr lang="en-US" sz="1800" dirty="0" smtClean="0"/>
              <a:t/>
            </a:r>
            <a:br>
              <a:rPr lang="en-US" sz="1800" dirty="0" smtClean="0"/>
            </a:br>
            <a:r>
              <a:rPr lang="en-US" sz="1800" dirty="0" smtClean="0"/>
              <a:t>		</a:t>
            </a:r>
            <a:r>
              <a:rPr lang="en-US" sz="1800" b="1" i="1" dirty="0" smtClean="0"/>
              <a:t>words = </a:t>
            </a:r>
            <a:r>
              <a:rPr lang="en-US" sz="1800" b="1" i="1" dirty="0" err="1" smtClean="0"/>
              <a:t>line.split</a:t>
            </a:r>
            <a:r>
              <a:rPr lang="en-US" sz="1800" b="1" i="1" dirty="0" smtClean="0"/>
              <a:t>()</a:t>
            </a:r>
            <a:r>
              <a:rPr lang="en-US" sz="1800" dirty="0" smtClean="0"/>
              <a:t> </a:t>
            </a:r>
            <a:br>
              <a:rPr lang="en-US" sz="1800" dirty="0" smtClean="0"/>
            </a:br>
            <a:r>
              <a:rPr lang="en-US" sz="1800" dirty="0" smtClean="0"/>
              <a:t>		</a:t>
            </a:r>
            <a:r>
              <a:rPr lang="en-US" sz="1800" b="1" i="1" dirty="0" smtClean="0"/>
              <a:t>print words</a:t>
            </a:r>
            <a:endParaRPr lang="en-US" sz="1800" dirty="0"/>
          </a:p>
        </p:txBody>
      </p:sp>
    </p:spTree>
    <p:extLst>
      <p:ext uri="{BB962C8B-B14F-4D97-AF65-F5344CB8AC3E}">
        <p14:creationId xmlns:p14="http://schemas.microsoft.com/office/powerpoint/2010/main" val="30395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120" y="156547"/>
            <a:ext cx="8562480" cy="576000"/>
          </a:xfrm>
        </p:spPr>
        <p:txBody>
          <a:bodyPr/>
          <a:lstStyle/>
          <a:p>
            <a:r>
              <a:rPr lang="en-US" dirty="0" smtClean="0"/>
              <a:t>File Methods</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149085679"/>
              </p:ext>
            </p:extLst>
          </p:nvPr>
        </p:nvGraphicFramePr>
        <p:xfrm>
          <a:off x="685800" y="1058916"/>
          <a:ext cx="7620000" cy="5212533"/>
        </p:xfrm>
        <a:graphic>
          <a:graphicData uri="http://schemas.openxmlformats.org/drawingml/2006/table">
            <a:tbl>
              <a:tblPr/>
              <a:tblGrid>
                <a:gridCol w="1729455"/>
                <a:gridCol w="5890545"/>
              </a:tblGrid>
              <a:tr h="217020">
                <a:tc>
                  <a:txBody>
                    <a:bodyPr/>
                    <a:lstStyle/>
                    <a:p>
                      <a:pPr algn="ctr" fontAlgn="base"/>
                      <a:r>
                        <a:rPr lang="en-US" sz="1200" b="0" dirty="0">
                          <a:effectLst/>
                          <a:latin typeface="inherit"/>
                        </a:rPr>
                        <a:t>Method</a:t>
                      </a:r>
                    </a:p>
                  </a:txBody>
                  <a:tcPr marL="35432" marR="35432" marT="55362" marB="5536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accent1"/>
                    </a:solidFill>
                  </a:tcPr>
                </a:tc>
                <a:tc>
                  <a:txBody>
                    <a:bodyPr/>
                    <a:lstStyle/>
                    <a:p>
                      <a:pPr algn="ctr" fontAlgn="base"/>
                      <a:r>
                        <a:rPr lang="en-US" sz="1200" b="0" dirty="0">
                          <a:effectLst/>
                          <a:latin typeface="inherit"/>
                        </a:rPr>
                        <a:t>Description</a:t>
                      </a:r>
                    </a:p>
                  </a:txBody>
                  <a:tcPr marL="35432" marR="35432" marT="55362" marB="5536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accent1"/>
                    </a:solidFill>
                  </a:tcPr>
                </a:tc>
              </a:tr>
              <a:tr h="249499">
                <a:tc>
                  <a:txBody>
                    <a:bodyPr/>
                    <a:lstStyle/>
                    <a:p>
                      <a:pPr fontAlgn="base"/>
                      <a:r>
                        <a:rPr lang="en-US" sz="1200" dirty="0">
                          <a:effectLst/>
                          <a:latin typeface="inherit"/>
                        </a:rPr>
                        <a:t>close()</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Close an open file. It has no effect if the file is already closed.</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249499">
                <a:tc>
                  <a:txBody>
                    <a:bodyPr/>
                    <a:lstStyle/>
                    <a:p>
                      <a:pPr fontAlgn="base"/>
                      <a:r>
                        <a:rPr lang="en-US" sz="1200" dirty="0">
                          <a:effectLst/>
                          <a:latin typeface="inherit"/>
                        </a:rPr>
                        <a:t>detach()</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Separate the underlying binary buffer from the TextIOBase and return it.</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249499">
                <a:tc>
                  <a:txBody>
                    <a:bodyPr/>
                    <a:lstStyle/>
                    <a:p>
                      <a:pPr fontAlgn="base"/>
                      <a:r>
                        <a:rPr lang="en-US" sz="1200" dirty="0">
                          <a:effectLst/>
                          <a:latin typeface="inherit"/>
                        </a:rPr>
                        <a:t>fileno()</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Return an integer number (file descriptor) of the file.</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249499">
                <a:tc>
                  <a:txBody>
                    <a:bodyPr/>
                    <a:lstStyle/>
                    <a:p>
                      <a:pPr fontAlgn="base"/>
                      <a:r>
                        <a:rPr lang="en-US" sz="1200" dirty="0">
                          <a:effectLst/>
                          <a:latin typeface="inherit"/>
                        </a:rPr>
                        <a:t>flush()</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Flush the write buffer of the file stream.</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249499">
                <a:tc>
                  <a:txBody>
                    <a:bodyPr/>
                    <a:lstStyle/>
                    <a:p>
                      <a:pPr fontAlgn="base"/>
                      <a:r>
                        <a:rPr lang="en-US" sz="1200" dirty="0">
                          <a:effectLst/>
                          <a:latin typeface="inherit"/>
                        </a:rPr>
                        <a:t>isatty()</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Return True if the file stream is interactive.</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355794">
                <a:tc>
                  <a:txBody>
                    <a:bodyPr/>
                    <a:lstStyle/>
                    <a:p>
                      <a:pPr fontAlgn="base"/>
                      <a:r>
                        <a:rPr lang="en-US" sz="1200" dirty="0">
                          <a:effectLst/>
                          <a:latin typeface="inherit"/>
                        </a:rPr>
                        <a:t>read(</a:t>
                      </a:r>
                      <a:r>
                        <a:rPr lang="en-US" sz="1200" i="1" dirty="0">
                          <a:effectLst/>
                          <a:latin typeface="Consolas"/>
                        </a:rPr>
                        <a:t>n</a:t>
                      </a:r>
                      <a:r>
                        <a:rPr lang="en-US" sz="1200" dirty="0">
                          <a:effectLst/>
                          <a:latin typeface="inherit"/>
                        </a:rPr>
                        <a:t>)</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Read atmost </a:t>
                      </a:r>
                      <a:r>
                        <a:rPr lang="en-US" sz="1200" i="1" dirty="0">
                          <a:effectLst/>
                          <a:latin typeface="Consolas"/>
                        </a:rPr>
                        <a:t>n</a:t>
                      </a:r>
                      <a:r>
                        <a:rPr lang="en-US" sz="1200" dirty="0">
                          <a:effectLst/>
                          <a:latin typeface="inherit"/>
                        </a:rPr>
                        <a:t> characters form the file. Reads till end of file if it is negative or None.</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249499">
                <a:tc>
                  <a:txBody>
                    <a:bodyPr/>
                    <a:lstStyle/>
                    <a:p>
                      <a:pPr fontAlgn="base"/>
                      <a:r>
                        <a:rPr lang="en-US" sz="1200" dirty="0">
                          <a:effectLst/>
                          <a:latin typeface="inherit"/>
                        </a:rPr>
                        <a:t>readable()</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Returns True if the file stream can be read from.</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355794">
                <a:tc>
                  <a:txBody>
                    <a:bodyPr/>
                    <a:lstStyle/>
                    <a:p>
                      <a:pPr fontAlgn="base"/>
                      <a:r>
                        <a:rPr lang="en-US" sz="1200" dirty="0">
                          <a:effectLst/>
                          <a:latin typeface="inherit"/>
                        </a:rPr>
                        <a:t>readline(</a:t>
                      </a:r>
                      <a:r>
                        <a:rPr lang="en-US" sz="1200" i="1" dirty="0">
                          <a:effectLst/>
                          <a:latin typeface="Consolas"/>
                        </a:rPr>
                        <a:t>n</a:t>
                      </a:r>
                      <a:r>
                        <a:rPr lang="en-US" sz="1200" dirty="0">
                          <a:effectLst/>
                          <a:latin typeface="inherit"/>
                        </a:rPr>
                        <a:t>=-1)</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Read and return one line from the file. Reads in at most </a:t>
                      </a:r>
                      <a:r>
                        <a:rPr lang="en-US" sz="1200" i="1" dirty="0">
                          <a:effectLst/>
                          <a:latin typeface="Consolas"/>
                        </a:rPr>
                        <a:t>n</a:t>
                      </a:r>
                      <a:r>
                        <a:rPr lang="en-US" sz="1200" dirty="0">
                          <a:effectLst/>
                          <a:latin typeface="inherit"/>
                        </a:rPr>
                        <a:t> bytes if specified.</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355794">
                <a:tc>
                  <a:txBody>
                    <a:bodyPr/>
                    <a:lstStyle/>
                    <a:p>
                      <a:pPr fontAlgn="base"/>
                      <a:r>
                        <a:rPr lang="en-US" sz="1200" dirty="0">
                          <a:effectLst/>
                          <a:latin typeface="inherit"/>
                        </a:rPr>
                        <a:t>readlines(</a:t>
                      </a:r>
                      <a:r>
                        <a:rPr lang="en-US" sz="1200" i="1" dirty="0">
                          <a:effectLst/>
                          <a:latin typeface="Consolas"/>
                        </a:rPr>
                        <a:t>n</a:t>
                      </a:r>
                      <a:r>
                        <a:rPr lang="en-US" sz="1200" dirty="0">
                          <a:effectLst/>
                          <a:latin typeface="inherit"/>
                        </a:rPr>
                        <a:t>=-1)</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Read and return a list of lines from the file. Reads in at most </a:t>
                      </a:r>
                      <a:r>
                        <a:rPr lang="en-US" sz="1200" i="1" dirty="0">
                          <a:effectLst/>
                          <a:latin typeface="Consolas"/>
                        </a:rPr>
                        <a:t>n</a:t>
                      </a:r>
                      <a:r>
                        <a:rPr lang="en-US" sz="1200" dirty="0">
                          <a:effectLst/>
                          <a:latin typeface="inherit"/>
                        </a:rPr>
                        <a:t>bytes/characters if specified.</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568385">
                <a:tc>
                  <a:txBody>
                    <a:bodyPr/>
                    <a:lstStyle/>
                    <a:p>
                      <a:pPr fontAlgn="base"/>
                      <a:r>
                        <a:rPr lang="en-US" sz="1200" dirty="0">
                          <a:effectLst/>
                          <a:latin typeface="inherit"/>
                        </a:rPr>
                        <a:t>seek(</a:t>
                      </a:r>
                      <a:r>
                        <a:rPr lang="en-US" sz="1200" i="1" dirty="0">
                          <a:effectLst/>
                          <a:latin typeface="Consolas"/>
                        </a:rPr>
                        <a:t>offset</a:t>
                      </a:r>
                      <a:r>
                        <a:rPr lang="en-US" sz="1200" dirty="0">
                          <a:effectLst/>
                          <a:latin typeface="inherit"/>
                        </a:rPr>
                        <a:t>,</a:t>
                      </a:r>
                      <a:r>
                        <a:rPr lang="en-US" sz="1200" i="1" dirty="0">
                          <a:effectLst/>
                          <a:latin typeface="Consolas"/>
                        </a:rPr>
                        <a:t>from</a:t>
                      </a:r>
                      <a:r>
                        <a:rPr lang="en-US" sz="1200" dirty="0">
                          <a:effectLst/>
                          <a:latin typeface="inherit"/>
                        </a:rPr>
                        <a:t>=SEEK_SET)</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Change the file position to </a:t>
                      </a:r>
                      <a:r>
                        <a:rPr lang="en-US" sz="1200" i="1" dirty="0">
                          <a:effectLst/>
                          <a:latin typeface="Consolas"/>
                        </a:rPr>
                        <a:t>offset</a:t>
                      </a:r>
                      <a:r>
                        <a:rPr lang="en-US" sz="1200" dirty="0">
                          <a:effectLst/>
                          <a:latin typeface="inherit"/>
                        </a:rPr>
                        <a:t>bytes, in reference to </a:t>
                      </a:r>
                      <a:r>
                        <a:rPr lang="en-US" sz="1200" i="1" dirty="0">
                          <a:effectLst/>
                          <a:latin typeface="Consolas"/>
                        </a:rPr>
                        <a:t>from</a:t>
                      </a:r>
                      <a:r>
                        <a:rPr lang="en-US" sz="1200" dirty="0">
                          <a:effectLst/>
                          <a:latin typeface="inherit"/>
                        </a:rPr>
                        <a:t> (start, current, end).</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249499">
                <a:tc>
                  <a:txBody>
                    <a:bodyPr/>
                    <a:lstStyle/>
                    <a:p>
                      <a:pPr fontAlgn="base"/>
                      <a:r>
                        <a:rPr lang="en-US" sz="1200" dirty="0">
                          <a:effectLst/>
                          <a:latin typeface="inherit"/>
                        </a:rPr>
                        <a:t>seekable()</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Returns True if the file stream supports random access.</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143203">
                <a:tc>
                  <a:txBody>
                    <a:bodyPr/>
                    <a:lstStyle/>
                    <a:p>
                      <a:pPr fontAlgn="base"/>
                      <a:r>
                        <a:rPr lang="en-US" sz="1200" dirty="0">
                          <a:effectLst/>
                          <a:latin typeface="inherit"/>
                        </a:rPr>
                        <a:t>tell()</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Returns the current file location.</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462089">
                <a:tc>
                  <a:txBody>
                    <a:bodyPr/>
                    <a:lstStyle/>
                    <a:p>
                      <a:pPr fontAlgn="base"/>
                      <a:r>
                        <a:rPr lang="en-US" sz="1200" dirty="0">
                          <a:effectLst/>
                          <a:latin typeface="inherit"/>
                        </a:rPr>
                        <a:t>truncate(</a:t>
                      </a:r>
                      <a:r>
                        <a:rPr lang="en-US" sz="1200" i="1" dirty="0">
                          <a:effectLst/>
                          <a:latin typeface="Consolas"/>
                        </a:rPr>
                        <a:t>size</a:t>
                      </a:r>
                      <a:r>
                        <a:rPr lang="en-US" sz="1200" dirty="0">
                          <a:effectLst/>
                          <a:latin typeface="inherit"/>
                        </a:rPr>
                        <a:t>=None)</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Resize the file stream to </a:t>
                      </a:r>
                      <a:r>
                        <a:rPr lang="en-US" sz="1200" i="1" dirty="0">
                          <a:effectLst/>
                          <a:latin typeface="Consolas"/>
                        </a:rPr>
                        <a:t>size</a:t>
                      </a:r>
                      <a:r>
                        <a:rPr lang="en-US" sz="1200" dirty="0">
                          <a:effectLst/>
                          <a:latin typeface="inherit"/>
                        </a:rPr>
                        <a:t> bytes. If </a:t>
                      </a:r>
                      <a:r>
                        <a:rPr lang="en-US" sz="1200" i="1" dirty="0">
                          <a:effectLst/>
                          <a:latin typeface="Consolas"/>
                        </a:rPr>
                        <a:t>size</a:t>
                      </a:r>
                      <a:r>
                        <a:rPr lang="en-US" sz="1200" dirty="0">
                          <a:effectLst/>
                          <a:latin typeface="inherit"/>
                        </a:rPr>
                        <a:t> is not specified, resize to current location.</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249499">
                <a:tc>
                  <a:txBody>
                    <a:bodyPr/>
                    <a:lstStyle/>
                    <a:p>
                      <a:pPr fontAlgn="base"/>
                      <a:r>
                        <a:rPr lang="en-US" sz="1200" dirty="0">
                          <a:effectLst/>
                          <a:latin typeface="inherit"/>
                        </a:rPr>
                        <a:t>writable()</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Returns True if the file stream can be written to.</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249499">
                <a:tc>
                  <a:txBody>
                    <a:bodyPr/>
                    <a:lstStyle/>
                    <a:p>
                      <a:pPr fontAlgn="base"/>
                      <a:r>
                        <a:rPr lang="en-US" sz="1200" dirty="0">
                          <a:effectLst/>
                          <a:latin typeface="inherit"/>
                        </a:rPr>
                        <a:t>write(</a:t>
                      </a:r>
                      <a:r>
                        <a:rPr lang="en-US" sz="1200" i="1" dirty="0">
                          <a:effectLst/>
                          <a:latin typeface="Consolas"/>
                        </a:rPr>
                        <a:t>s</a:t>
                      </a:r>
                      <a:r>
                        <a:rPr lang="en-US" sz="1200" dirty="0">
                          <a:effectLst/>
                          <a:latin typeface="inherit"/>
                        </a:rPr>
                        <a:t>)</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Write string </a:t>
                      </a:r>
                      <a:r>
                        <a:rPr lang="en-US" sz="1200" i="1" dirty="0">
                          <a:effectLst/>
                          <a:latin typeface="Consolas"/>
                        </a:rPr>
                        <a:t>s</a:t>
                      </a:r>
                      <a:r>
                        <a:rPr lang="en-US" sz="1200" dirty="0">
                          <a:effectLst/>
                          <a:latin typeface="inherit"/>
                        </a:rPr>
                        <a:t> to the file and return the number of characters written.</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r h="355794">
                <a:tc>
                  <a:txBody>
                    <a:bodyPr/>
                    <a:lstStyle/>
                    <a:p>
                      <a:pPr fontAlgn="base"/>
                      <a:r>
                        <a:rPr lang="en-US" sz="1200" dirty="0">
                          <a:effectLst/>
                          <a:latin typeface="inherit"/>
                        </a:rPr>
                        <a:t>writelines(</a:t>
                      </a:r>
                      <a:r>
                        <a:rPr lang="en-US" sz="1200" i="1" dirty="0">
                          <a:effectLst/>
                          <a:latin typeface="Consolas"/>
                        </a:rPr>
                        <a:t>lines</a:t>
                      </a:r>
                      <a:r>
                        <a:rPr lang="en-US" sz="1200" dirty="0">
                          <a:effectLst/>
                          <a:latin typeface="inherit"/>
                        </a:rPr>
                        <a:t>)</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Write a list of </a:t>
                      </a:r>
                      <a:r>
                        <a:rPr lang="en-US" sz="1200" i="1" dirty="0">
                          <a:effectLst/>
                          <a:latin typeface="Consolas"/>
                        </a:rPr>
                        <a:t>lines</a:t>
                      </a:r>
                      <a:r>
                        <a:rPr lang="en-US" sz="1200" dirty="0">
                          <a:effectLst/>
                          <a:latin typeface="inherit"/>
                        </a:rPr>
                        <a:t> to the file.</a:t>
                      </a:r>
                    </a:p>
                  </a:txBody>
                  <a:tcPr marL="110724" marR="110724" marT="18454" marB="18454"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373615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5b0b727f-9d55-4674-90df-9368557459d7"/>
    <ds:schemaRef ds:uri="http://purl.org/dc/terms/"/>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3f0a5add-00cc-4c5e-8a54-6b524d8608b8"/>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11337</TotalTime>
  <Words>2248</Words>
  <Application>Microsoft Macintosh PowerPoint</Application>
  <PresentationFormat>On-screen Show (4:3)</PresentationFormat>
  <Paragraphs>545</Paragraphs>
  <Slides>45</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Consolas</vt:lpstr>
      <vt:lpstr>Courier New</vt:lpstr>
      <vt:lpstr>CourierNewPS</vt:lpstr>
      <vt:lpstr>inherit</vt:lpstr>
      <vt:lpstr>Tahoma</vt:lpstr>
      <vt:lpstr>Wingdings</vt:lpstr>
      <vt:lpstr>Arial</vt:lpstr>
      <vt:lpstr>Calibri</vt:lpstr>
      <vt:lpstr>CT_Core_Java_OOP</vt:lpstr>
      <vt:lpstr>Python 3.4 </vt:lpstr>
      <vt:lpstr>What we will cover today?</vt:lpstr>
      <vt:lpstr>File I/O</vt:lpstr>
      <vt:lpstr>Opening a File</vt:lpstr>
      <vt:lpstr>Closing a File</vt:lpstr>
      <vt:lpstr>Writing to a file</vt:lpstr>
      <vt:lpstr>Reading from a file</vt:lpstr>
      <vt:lpstr>Reading looping from a file</vt:lpstr>
      <vt:lpstr>File Methods</vt:lpstr>
      <vt:lpstr>Exception</vt:lpstr>
      <vt:lpstr>Exception – Use Case</vt:lpstr>
      <vt:lpstr>Exception – Use Case - Solution</vt:lpstr>
      <vt:lpstr>Handling Exception</vt:lpstr>
      <vt:lpstr>Multiple except clauses</vt:lpstr>
      <vt:lpstr>Else clause</vt:lpstr>
      <vt:lpstr>Clean Up Actions – try and finally</vt:lpstr>
      <vt:lpstr>Raising exception</vt:lpstr>
      <vt:lpstr>Custom-made Exceptions</vt:lpstr>
      <vt:lpstr>Input and Output in python</vt:lpstr>
      <vt:lpstr>repr() and str()</vt:lpstr>
      <vt:lpstr>format()</vt:lpstr>
      <vt:lpstr>: in format()</vt:lpstr>
      <vt:lpstr>Excel Read/Write</vt:lpstr>
      <vt:lpstr>Install Module and Use</vt:lpstr>
      <vt:lpstr>Read Data</vt:lpstr>
      <vt:lpstr>Create a workbook</vt:lpstr>
      <vt:lpstr>Create Properties</vt:lpstr>
      <vt:lpstr>How to save</vt:lpstr>
      <vt:lpstr>Access Single cells</vt:lpstr>
      <vt:lpstr>Write Data</vt:lpstr>
      <vt:lpstr>Access Range of cells</vt:lpstr>
      <vt:lpstr>Iteration Methods</vt:lpstr>
      <vt:lpstr>Get Values</vt:lpstr>
      <vt:lpstr>Using number formats</vt:lpstr>
      <vt:lpstr>Charts</vt:lpstr>
      <vt:lpstr>Styles</vt:lpstr>
      <vt:lpstr>Regular Expressions</vt:lpstr>
      <vt:lpstr>How to Search</vt:lpstr>
      <vt:lpstr>Match any character</vt:lpstr>
      <vt:lpstr>Predefined Character Classes</vt:lpstr>
      <vt:lpstr>search(), match(), $, ^</vt:lpstr>
      <vt:lpstr>Quantifiers</vt:lpstr>
      <vt:lpstr>Grouping Objects</vt:lpstr>
      <vt:lpstr>Any Question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393</cp:revision>
  <dcterms:created xsi:type="dcterms:W3CDTF">2014-09-30T12:24:12Z</dcterms:created>
  <dcterms:modified xsi:type="dcterms:W3CDTF">2020-05-28T11:59:43Z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