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0"/>
  </p:notesMasterIdLst>
  <p:handoutMasterIdLst>
    <p:handoutMasterId r:id="rId41"/>
  </p:handoutMasterIdLst>
  <p:sldIdLst>
    <p:sldId id="271" r:id="rId5"/>
    <p:sldId id="281" r:id="rId6"/>
    <p:sldId id="344" r:id="rId7"/>
    <p:sldId id="364" r:id="rId8"/>
    <p:sldId id="365" r:id="rId9"/>
    <p:sldId id="366" r:id="rId10"/>
    <p:sldId id="341" r:id="rId11"/>
    <p:sldId id="350" r:id="rId12"/>
    <p:sldId id="379" r:id="rId13"/>
    <p:sldId id="380" r:id="rId14"/>
    <p:sldId id="381" r:id="rId15"/>
    <p:sldId id="349" r:id="rId16"/>
    <p:sldId id="369" r:id="rId17"/>
    <p:sldId id="371" r:id="rId18"/>
    <p:sldId id="370" r:id="rId19"/>
    <p:sldId id="372" r:id="rId20"/>
    <p:sldId id="382" r:id="rId21"/>
    <p:sldId id="373" r:id="rId22"/>
    <p:sldId id="374" r:id="rId23"/>
    <p:sldId id="375" r:id="rId24"/>
    <p:sldId id="377" r:id="rId25"/>
    <p:sldId id="376" r:id="rId26"/>
    <p:sldId id="378" r:id="rId27"/>
    <p:sldId id="383" r:id="rId28"/>
    <p:sldId id="384" r:id="rId29"/>
    <p:sldId id="385" r:id="rId30"/>
    <p:sldId id="387" r:id="rId31"/>
    <p:sldId id="388" r:id="rId32"/>
    <p:sldId id="386" r:id="rId33"/>
    <p:sldId id="389" r:id="rId34"/>
    <p:sldId id="390" r:id="rId35"/>
    <p:sldId id="351" r:id="rId36"/>
    <p:sldId id="322" r:id="rId37"/>
    <p:sldId id="342" r:id="rId38"/>
    <p:sldId id="391" r:id="rId39"/>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44"/>
            <p14:sldId id="364"/>
            <p14:sldId id="365"/>
            <p14:sldId id="366"/>
            <p14:sldId id="341"/>
            <p14:sldId id="350"/>
            <p14:sldId id="379"/>
            <p14:sldId id="380"/>
            <p14:sldId id="381"/>
            <p14:sldId id="349"/>
            <p14:sldId id="369"/>
            <p14:sldId id="371"/>
            <p14:sldId id="370"/>
            <p14:sldId id="372"/>
            <p14:sldId id="382"/>
            <p14:sldId id="373"/>
            <p14:sldId id="374"/>
            <p14:sldId id="375"/>
            <p14:sldId id="377"/>
            <p14:sldId id="376"/>
            <p14:sldId id="378"/>
            <p14:sldId id="383"/>
            <p14:sldId id="384"/>
            <p14:sldId id="385"/>
            <p14:sldId id="387"/>
            <p14:sldId id="388"/>
            <p14:sldId id="386"/>
            <p14:sldId id="389"/>
            <p14:sldId id="390"/>
            <p14:sldId id="351"/>
            <p14:sldId id="322"/>
            <p14:sldId id="342"/>
            <p14:sldId id="3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autoAdjust="0"/>
    <p:restoredTop sz="95091" autoAdjust="0"/>
  </p:normalViewPr>
  <p:slideViewPr>
    <p:cSldViewPr>
      <p:cViewPr varScale="1">
        <p:scale>
          <a:sx n="89" d="100"/>
          <a:sy n="89" d="100"/>
        </p:scale>
        <p:origin x="1912" y="168"/>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13/04/24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4/13/24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python-course.eu/sys_module.php"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python-course.eu/sys_module.ph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linuxjournal.com/content/python-scripts-replacement-bash-utility-script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pymotw.com/2/subproces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realpython.com/python-datetim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0" i="0" kern="1200" dirty="0" err="1">
                <a:solidFill>
                  <a:schemeClr val="tx1"/>
                </a:solidFill>
                <a:effectLst/>
                <a:latin typeface="+mn-lt"/>
                <a:ea typeface="+mn-ea"/>
                <a:cs typeface="+mn-cs"/>
              </a:rPr>
              <a:t>cursor.execute</a:t>
            </a:r>
            <a:r>
              <a:rPr lang="en-US" sz="1200" b="0" i="0" kern="1200" dirty="0">
                <a:solidFill>
                  <a:schemeClr val="tx1"/>
                </a:solidFill>
                <a:effectLst/>
                <a:latin typeface="+mn-lt"/>
                <a:ea typeface="+mn-ea"/>
                <a:cs typeface="+mn-cs"/>
              </a:rPr>
              <a:t>('''SELECT name, email, phone FROM users''')</a:t>
            </a:r>
          </a:p>
          <a:p>
            <a:pPr latinLnBrk="1"/>
            <a:r>
              <a:rPr lang="en-US" sz="1200" b="0" i="0" kern="1200" dirty="0">
                <a:solidFill>
                  <a:schemeClr val="tx1"/>
                </a:solidFill>
                <a:effectLst/>
                <a:latin typeface="+mn-lt"/>
                <a:ea typeface="+mn-ea"/>
                <a:cs typeface="+mn-cs"/>
              </a:rPr>
              <a:t>for row in cursor:</a:t>
            </a:r>
          </a:p>
          <a:p>
            <a:pPr latinLnBrk="1"/>
            <a:r>
              <a:rPr lang="en-US" sz="1200" b="0" i="0" kern="1200" dirty="0">
                <a:solidFill>
                  <a:schemeClr val="tx1"/>
                </a:solidFill>
                <a:effectLst/>
                <a:latin typeface="+mn-lt"/>
                <a:ea typeface="+mn-ea"/>
                <a:cs typeface="+mn-cs"/>
              </a:rPr>
              <a:t>    # row[0] returns the first column in the query (name), row[1] returns email column.</a:t>
            </a:r>
          </a:p>
          <a:p>
            <a:pPr latinLnBrk="1"/>
            <a:r>
              <a:rPr lang="en-US" sz="1200" b="0" i="0" kern="1200" dirty="0">
                <a:solidFill>
                  <a:schemeClr val="tx1"/>
                </a:solidFill>
                <a:effectLst/>
                <a:latin typeface="+mn-lt"/>
                <a:ea typeface="+mn-ea"/>
                <a:cs typeface="+mn-cs"/>
              </a:rPr>
              <a:t>    print('{0} : {1}, {2}'.format(row[0], row[1], row[2]))</a:t>
            </a: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0907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0" i="0" kern="1200" dirty="0" err="1">
                <a:solidFill>
                  <a:schemeClr val="tx1"/>
                </a:solidFill>
                <a:effectLst/>
                <a:latin typeface="+mn-lt"/>
                <a:ea typeface="+mn-ea"/>
                <a:cs typeface="+mn-cs"/>
              </a:rPr>
              <a:t>cursor.execute</a:t>
            </a:r>
            <a:r>
              <a:rPr lang="en-US" sz="1200" b="0" i="0" kern="1200" dirty="0">
                <a:solidFill>
                  <a:schemeClr val="tx1"/>
                </a:solidFill>
                <a:effectLst/>
                <a:latin typeface="+mn-lt"/>
                <a:ea typeface="+mn-ea"/>
                <a:cs typeface="+mn-cs"/>
              </a:rPr>
              <a:t>('''SELECT name, email, phone FROM users''')</a:t>
            </a:r>
          </a:p>
          <a:p>
            <a:pPr latinLnBrk="1"/>
            <a:r>
              <a:rPr lang="en-US" sz="1200" b="0" i="0" kern="1200" dirty="0">
                <a:solidFill>
                  <a:schemeClr val="tx1"/>
                </a:solidFill>
                <a:effectLst/>
                <a:latin typeface="+mn-lt"/>
                <a:ea typeface="+mn-ea"/>
                <a:cs typeface="+mn-cs"/>
              </a:rPr>
              <a:t>for row in cursor:</a:t>
            </a:r>
          </a:p>
          <a:p>
            <a:pPr latinLnBrk="1"/>
            <a:r>
              <a:rPr lang="en-US" sz="1200" b="0" i="0" kern="1200" dirty="0">
                <a:solidFill>
                  <a:schemeClr val="tx1"/>
                </a:solidFill>
                <a:effectLst/>
                <a:latin typeface="+mn-lt"/>
                <a:ea typeface="+mn-ea"/>
                <a:cs typeface="+mn-cs"/>
              </a:rPr>
              <a:t>    # row[0] returns the first column in the query (name), row[1] returns email column.</a:t>
            </a:r>
          </a:p>
          <a:p>
            <a:pPr latinLnBrk="1"/>
            <a:r>
              <a:rPr lang="en-US" sz="1200" b="0" i="0" kern="1200" dirty="0">
                <a:solidFill>
                  <a:schemeClr val="tx1"/>
                </a:solidFill>
                <a:effectLst/>
                <a:latin typeface="+mn-lt"/>
                <a:ea typeface="+mn-ea"/>
                <a:cs typeface="+mn-cs"/>
              </a:rPr>
              <a:t>    print('{0} : {1}, {2}'.format(row[0], row[1], row[2]))</a:t>
            </a: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700099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a:p>
          <a:p>
            <a:pPr fontAlgn="base"/>
            <a:r>
              <a:rPr lang="en-US" sz="1200" dirty="0"/>
              <a:t>http://www.programiz.com/python-programming/set</a:t>
            </a: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https://docs.python.org/2/tutorial/modules.html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http://www.jython.org/jythonbook/en/1.0/ModulesPackages.html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a module is run directly, as 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breakfast.py, __name__ will contain ‘__main__’. If a module is imported, __name__ will contain the name of the module, so ‘import breakfast’ results in the breakfast module containing a __name__ of ‘breakfast’.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Checking the </a:t>
            </a:r>
            <a:r>
              <a:rPr lang="en-US" sz="1200" b="0" i="0" kern="1200" dirty="0" err="1">
                <a:solidFill>
                  <a:schemeClr val="tx1"/>
                </a:solidFill>
                <a:effectLst/>
                <a:latin typeface="+mn-lt"/>
                <a:ea typeface="+mn-ea"/>
                <a:cs typeface="+mn-cs"/>
              </a:rPr>
              <a:t>dir</a:t>
            </a:r>
            <a:r>
              <a:rPr lang="en-US" sz="1200" b="0" i="0" kern="1200" dirty="0">
                <a:solidFill>
                  <a:schemeClr val="tx1"/>
                </a:solidFill>
                <a:effectLst/>
                <a:latin typeface="+mn-lt"/>
                <a:ea typeface="+mn-ea"/>
                <a:cs typeface="+mn-cs"/>
              </a:rPr>
              <a:t>() after the import shows that breakfast has been added to the top level namespace. Notice that the act of importing actually executed the code in breakfast.py. This is the expected behavior 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When a module is imported, the statements in that module are actually executed. This includes class and function definitions. It is important to note that this only happens the first time you import a module. Note the last statement where we issue ‘import breakfast’ again, resulting in no output. Most of the time, we wouldn’t want a module to execute print statements when imported. To avoid this, but allow the code to execute when it is called directly, we typically check the __name__ property. If the __name__ property is ‘__main__’, we know that the module was called directly instead of being imported from another module.</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Sys.append</a:t>
            </a:r>
            <a:r>
              <a:rPr lang="en-US" sz="1200" b="0" i="0" kern="1200" dirty="0">
                <a:solidFill>
                  <a:schemeClr val="tx1"/>
                </a:solidFill>
                <a:effectLst/>
                <a:latin typeface="+mn-lt"/>
                <a:ea typeface="+mn-ea"/>
                <a:cs typeface="+mn-cs"/>
              </a:rPr>
              <a:t>(“”) works like set path=“” temporarily</a:t>
            </a:r>
            <a:r>
              <a:rPr lang="en-US" sz="1200" b="0" i="0" kern="1200" baseline="0" dirty="0">
                <a:solidFill>
                  <a:schemeClr val="tx1"/>
                </a:solidFill>
                <a:effectLst/>
                <a:latin typeface="+mn-lt"/>
                <a:ea typeface="+mn-ea"/>
                <a:cs typeface="+mn-cs"/>
              </a:rPr>
              <a:t> adds your packages to sys path</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http://www.jython.org/jythonbook/en/1.0/ModulesPackages.html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a module is run directly, as 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breakfast.py, __name__ will contain ‘__main__’. If a module is imported, __name__ will contain the name of the module, so ‘import breakfast’ results in the breakfast module containing a __name__ of ‘breakfast’.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Checking the </a:t>
            </a:r>
            <a:r>
              <a:rPr lang="en-US" sz="1200" b="0" i="0" kern="1200" dirty="0" err="1">
                <a:solidFill>
                  <a:schemeClr val="tx1"/>
                </a:solidFill>
                <a:effectLst/>
                <a:latin typeface="+mn-lt"/>
                <a:ea typeface="+mn-ea"/>
                <a:cs typeface="+mn-cs"/>
              </a:rPr>
              <a:t>dir</a:t>
            </a:r>
            <a:r>
              <a:rPr lang="en-US" sz="1200" b="0" i="0" kern="1200" dirty="0">
                <a:solidFill>
                  <a:schemeClr val="tx1"/>
                </a:solidFill>
                <a:effectLst/>
                <a:latin typeface="+mn-lt"/>
                <a:ea typeface="+mn-ea"/>
                <a:cs typeface="+mn-cs"/>
              </a:rPr>
              <a:t>() after the import shows that breakfast has been added to the top level namespace. Notice that the act of importing actually executed the code in breakfast.py. This is the expected behavior 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When a module is imported, the statements in that module are actually executed. This includes class and function definitions. It is important to note that this only happens the first time you import a module. Note the last statement where we issue ‘import breakfast’ again, resulting in no output. Most of the time, we wouldn’t want a module to execute print statements when imported. To avoid this, but allow the code to execute when it is called directly, we typically check the __name__ property. If the __name__ property is ‘__main__’, we know that the module was called directly instead of being imported from another module.</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Sys.append</a:t>
            </a:r>
            <a:r>
              <a:rPr lang="en-US" sz="1200" b="0" i="0" kern="1200" dirty="0">
                <a:solidFill>
                  <a:schemeClr val="tx1"/>
                </a:solidFill>
                <a:effectLst/>
                <a:latin typeface="+mn-lt"/>
                <a:ea typeface="+mn-ea"/>
                <a:cs typeface="+mn-cs"/>
              </a:rPr>
              <a:t>(“”) works like set path=“” temporarily</a:t>
            </a:r>
            <a:r>
              <a:rPr lang="en-US" sz="1200" b="0" i="0" kern="1200" baseline="0" dirty="0">
                <a:solidFill>
                  <a:schemeClr val="tx1"/>
                </a:solidFill>
                <a:effectLst/>
                <a:latin typeface="+mn-lt"/>
                <a:ea typeface="+mn-ea"/>
                <a:cs typeface="+mn-cs"/>
              </a:rPr>
              <a:t> adds your packages to sys path</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843496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p>
          <a:p>
            <a:r>
              <a:rPr lang="en-US" dirty="0"/>
              <a:t>https://</a:t>
            </a:r>
            <a:r>
              <a:rPr lang="en-US" dirty="0" err="1"/>
              <a:t>www.datacamp.com</a:t>
            </a:r>
            <a:r>
              <a:rPr lang="en-US" dirty="0"/>
              <a:t>/tutorial/modules-in-python</a:t>
            </a:r>
          </a:p>
          <a:p>
            <a:endParaRPr lang="en-US" dirty="0"/>
          </a:p>
          <a:p>
            <a:r>
              <a:rPr lang="en-IN" b="0" dirty="0">
                <a:solidFill>
                  <a:srgbClr val="C586C0"/>
                </a:solidFill>
                <a:effectLst/>
                <a:latin typeface="Menlo" panose="020B0609030804020204" pitchFamily="49" charset="0"/>
              </a:rPr>
              <a:t>import</a:t>
            </a:r>
            <a:r>
              <a:rPr lang="en-IN" b="0" dirty="0">
                <a:solidFill>
                  <a:srgbClr val="CCCCCC"/>
                </a:solidFill>
                <a:effectLst/>
                <a:latin typeface="Menlo" panose="020B0609030804020204" pitchFamily="49" charset="0"/>
              </a:rPr>
              <a:t> </a:t>
            </a:r>
            <a:r>
              <a:rPr lang="en-IN" b="0" dirty="0">
                <a:solidFill>
                  <a:srgbClr val="4EC9B0"/>
                </a:solidFill>
                <a:effectLst/>
                <a:latin typeface="Menlo" panose="020B0609030804020204" pitchFamily="49" charset="0"/>
              </a:rPr>
              <a:t>sys</a:t>
            </a:r>
            <a:endParaRPr lang="en-IN" b="0" dirty="0">
              <a:solidFill>
                <a:srgbClr val="CCCCCC"/>
              </a:solidFill>
              <a:effectLst/>
              <a:latin typeface="Menlo" panose="020B0609030804020204" pitchFamily="49" charset="0"/>
            </a:endParaRPr>
          </a:p>
          <a:p>
            <a:r>
              <a:rPr lang="en-IN" b="0" dirty="0" err="1">
                <a:solidFill>
                  <a:srgbClr val="4EC9B0"/>
                </a:solidFill>
                <a:effectLst/>
                <a:latin typeface="Menlo" panose="020B0609030804020204" pitchFamily="49" charset="0"/>
              </a:rPr>
              <a:t>sys</a:t>
            </a:r>
            <a:r>
              <a:rPr lang="en-IN" b="0" dirty="0" err="1">
                <a:solidFill>
                  <a:srgbClr val="CCCCCC"/>
                </a:solidFill>
                <a:effectLst/>
                <a:latin typeface="Menlo" panose="020B0609030804020204" pitchFamily="49" charset="0"/>
              </a:rPr>
              <a:t>.</a:t>
            </a:r>
            <a:r>
              <a:rPr lang="en-IN" b="0" dirty="0" err="1">
                <a:solidFill>
                  <a:srgbClr val="9CDCFE"/>
                </a:solidFill>
                <a:effectLst/>
                <a:latin typeface="Menlo" panose="020B0609030804020204" pitchFamily="49" charset="0"/>
              </a:rPr>
              <a:t>path</a:t>
            </a:r>
            <a:r>
              <a:rPr lang="en-IN" b="0" dirty="0" err="1">
                <a:solidFill>
                  <a:srgbClr val="CCCCCC"/>
                </a:solidFill>
                <a:effectLst/>
                <a:latin typeface="Menlo" panose="020B0609030804020204" pitchFamily="49" charset="0"/>
              </a:rPr>
              <a:t>.</a:t>
            </a:r>
            <a:r>
              <a:rPr lang="en-IN" b="0" dirty="0" err="1">
                <a:solidFill>
                  <a:srgbClr val="DCDCAA"/>
                </a:solidFill>
                <a:effectLst/>
                <a:latin typeface="Menlo" panose="020B0609030804020204" pitchFamily="49" charset="0"/>
              </a:rPr>
              <a:t>append</a:t>
            </a:r>
            <a:r>
              <a:rPr lang="en-IN" b="0" dirty="0">
                <a:solidFill>
                  <a:srgbClr val="CCCCCC"/>
                </a:solidFill>
                <a:effectLst/>
                <a:latin typeface="Menlo" panose="020B0609030804020204" pitchFamily="49" charset="0"/>
              </a:rPr>
              <a:t>(</a:t>
            </a:r>
            <a:r>
              <a:rPr lang="en-IN" b="0" dirty="0">
                <a:solidFill>
                  <a:srgbClr val="CE9178"/>
                </a:solidFill>
                <a:effectLst/>
                <a:latin typeface="Menlo" panose="020B0609030804020204" pitchFamily="49" charset="0"/>
              </a:rPr>
              <a:t>'./programs/functions/'</a:t>
            </a:r>
            <a:r>
              <a:rPr lang="en-IN" b="0" dirty="0">
                <a:solidFill>
                  <a:srgbClr val="CCCCCC"/>
                </a:solidFill>
                <a:effectLst/>
                <a:latin typeface="Menlo" panose="020B0609030804020204" pitchFamily="49" charset="0"/>
              </a:rPr>
              <a:t>)</a:t>
            </a:r>
          </a:p>
          <a:p>
            <a:r>
              <a:rPr lang="en-IN" b="0" dirty="0">
                <a:solidFill>
                  <a:srgbClr val="DCDCAA"/>
                </a:solidFill>
                <a:effectLst/>
                <a:latin typeface="Menlo" panose="020B0609030804020204" pitchFamily="49" charset="0"/>
              </a:rPr>
              <a:t>print</a:t>
            </a:r>
            <a:r>
              <a:rPr lang="en-IN" b="0" dirty="0">
                <a:solidFill>
                  <a:srgbClr val="CCCCCC"/>
                </a:solidFill>
                <a:effectLst/>
                <a:latin typeface="Menlo" panose="020B0609030804020204" pitchFamily="49" charset="0"/>
              </a:rPr>
              <a:t>(</a:t>
            </a:r>
            <a:r>
              <a:rPr lang="en-IN" b="0" dirty="0" err="1">
                <a:solidFill>
                  <a:srgbClr val="4EC9B0"/>
                </a:solidFill>
                <a:effectLst/>
                <a:latin typeface="Menlo" panose="020B0609030804020204" pitchFamily="49" charset="0"/>
              </a:rPr>
              <a:t>sys</a:t>
            </a:r>
            <a:r>
              <a:rPr lang="en-IN" b="0" dirty="0" err="1">
                <a:solidFill>
                  <a:srgbClr val="CCCCCC"/>
                </a:solidFill>
                <a:effectLst/>
                <a:latin typeface="Menlo" panose="020B0609030804020204" pitchFamily="49" charset="0"/>
              </a:rPr>
              <a:t>.</a:t>
            </a:r>
            <a:r>
              <a:rPr lang="en-IN" b="0" dirty="0" err="1">
                <a:solidFill>
                  <a:srgbClr val="9CDCFE"/>
                </a:solidFill>
                <a:effectLst/>
                <a:latin typeface="Menlo" panose="020B0609030804020204" pitchFamily="49" charset="0"/>
              </a:rPr>
              <a:t>path</a:t>
            </a:r>
            <a:r>
              <a:rPr lang="en-IN" b="0" dirty="0">
                <a:solidFill>
                  <a:srgbClr val="CCCCCC"/>
                </a:solidFill>
                <a:effectLst/>
                <a:latin typeface="Menlo" panose="020B0609030804020204" pitchFamily="49" charset="0"/>
              </a:rPr>
              <a:t>)</a:t>
            </a:r>
          </a:p>
          <a:p>
            <a:r>
              <a:rPr lang="en-IN" b="0" dirty="0">
                <a:solidFill>
                  <a:srgbClr val="C586C0"/>
                </a:solidFill>
                <a:effectLst/>
                <a:latin typeface="Menlo" panose="020B0609030804020204" pitchFamily="49" charset="0"/>
              </a:rPr>
              <a:t>import</a:t>
            </a:r>
            <a:r>
              <a:rPr lang="en-IN" b="0" dirty="0">
                <a:solidFill>
                  <a:srgbClr val="CCCCCC"/>
                </a:solidFill>
                <a:effectLst/>
                <a:latin typeface="Menlo" panose="020B0609030804020204" pitchFamily="49" charset="0"/>
              </a:rPr>
              <a:t> </a:t>
            </a:r>
            <a:r>
              <a:rPr lang="en-IN" b="0" dirty="0">
                <a:solidFill>
                  <a:srgbClr val="4EC9B0"/>
                </a:solidFill>
                <a:effectLst/>
                <a:latin typeface="Menlo" panose="020B0609030804020204" pitchFamily="49" charset="0"/>
              </a:rPr>
              <a:t>functions</a:t>
            </a:r>
            <a:endParaRPr lang="en-IN" b="0" dirty="0">
              <a:solidFill>
                <a:srgbClr val="CCCCCC"/>
              </a:solidFill>
              <a:effectLst/>
              <a:latin typeface="Menlo" panose="020B0609030804020204" pitchFamily="49" charset="0"/>
            </a:endParaRPr>
          </a:p>
          <a:p>
            <a:r>
              <a:rPr lang="en-IN" b="0" dirty="0">
                <a:solidFill>
                  <a:srgbClr val="DCDCAA"/>
                </a:solidFill>
                <a:effectLst/>
                <a:latin typeface="Menlo" panose="020B0609030804020204" pitchFamily="49" charset="0"/>
              </a:rPr>
              <a:t>print</a:t>
            </a:r>
            <a:r>
              <a:rPr lang="en-IN" b="0" dirty="0">
                <a:solidFill>
                  <a:srgbClr val="CCCCCC"/>
                </a:solidFill>
                <a:effectLst/>
                <a:latin typeface="Menlo" panose="020B0609030804020204" pitchFamily="49" charset="0"/>
              </a:rPr>
              <a:t>(</a:t>
            </a:r>
            <a:r>
              <a:rPr lang="en-IN" b="0" dirty="0" err="1">
                <a:solidFill>
                  <a:srgbClr val="4EC9B0"/>
                </a:solidFill>
                <a:effectLst/>
                <a:latin typeface="Menlo" panose="020B0609030804020204" pitchFamily="49" charset="0"/>
              </a:rPr>
              <a:t>functions</a:t>
            </a:r>
            <a:r>
              <a:rPr lang="en-IN" b="0" dirty="0" err="1">
                <a:solidFill>
                  <a:srgbClr val="CCCCCC"/>
                </a:solidFill>
                <a:effectLst/>
                <a:latin typeface="Menlo" panose="020B0609030804020204" pitchFamily="49" charset="0"/>
              </a:rPr>
              <a:t>.add</a:t>
            </a:r>
            <a:r>
              <a:rPr lang="en-IN" b="0" dirty="0">
                <a:solidFill>
                  <a:srgbClr val="CCCCCC"/>
                </a:solidFill>
                <a:effectLst/>
                <a:latin typeface="Menlo" panose="020B0609030804020204" pitchFamily="49" charset="0"/>
              </a:rPr>
              <a:t>(</a:t>
            </a:r>
            <a:r>
              <a:rPr lang="en-IN" b="0" dirty="0">
                <a:solidFill>
                  <a:srgbClr val="B5CEA8"/>
                </a:solidFill>
                <a:effectLst/>
                <a:latin typeface="Menlo" panose="020B0609030804020204" pitchFamily="49" charset="0"/>
              </a:rPr>
              <a:t>2</a:t>
            </a:r>
            <a:r>
              <a:rPr lang="en-IN" b="0" dirty="0">
                <a:solidFill>
                  <a:srgbClr val="CCCCCC"/>
                </a:solidFill>
                <a:effectLst/>
                <a:latin typeface="Menlo" panose="020B0609030804020204" pitchFamily="49" charset="0"/>
              </a:rPr>
              <a:t>,</a:t>
            </a:r>
            <a:r>
              <a:rPr lang="en-IN" b="0" dirty="0">
                <a:solidFill>
                  <a:srgbClr val="B5CEA8"/>
                </a:solidFill>
                <a:effectLst/>
                <a:latin typeface="Menlo" panose="020B0609030804020204" pitchFamily="49" charset="0"/>
              </a:rPr>
              <a:t>3</a:t>
            </a:r>
            <a:r>
              <a:rPr lang="en-IN" b="0" dirty="0">
                <a:solidFill>
                  <a:srgbClr val="CCCCCC"/>
                </a:solidFill>
                <a:effectLst/>
                <a:latin typeface="Menlo" panose="020B0609030804020204" pitchFamily="49" charset="0"/>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Whenever spam.py is successfully compiled, an attempt is made to write the compiled version to </a:t>
            </a:r>
            <a:r>
              <a:rPr lang="en-US" sz="1200" dirty="0" err="1"/>
              <a:t>spam.pyc</a:t>
            </a:r>
            <a:r>
              <a:rPr lang="en-US" sz="1200" dirty="0"/>
              <a:t>. It is not an error if this attempt fails; if for any reason the file is not written completely, the resulting </a:t>
            </a:r>
            <a:r>
              <a:rPr lang="en-US" sz="1200" dirty="0" err="1"/>
              <a:t>spam.pyc</a:t>
            </a:r>
            <a:r>
              <a:rPr lang="en-US" sz="1200" dirty="0"/>
              <a:t> file will be recognized as invalid and thus ignored later. The contents of the </a:t>
            </a:r>
            <a:r>
              <a:rPr lang="en-US" sz="1200" dirty="0" err="1"/>
              <a:t>spam.pyc</a:t>
            </a:r>
            <a:r>
              <a:rPr lang="en-US" sz="1200" dirty="0"/>
              <a:t> file are platform independent, so a Python module directory can be shared by machines of different architectures.</a:t>
            </a:r>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Decorator</a:t>
            </a:r>
            <a:r>
              <a:rPr lang="en-IN" baseline="0" dirty="0"/>
              <a:t> pattern</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http://mrtopf.de/blog/en/a-small-introduction-to-python-eggs/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1107132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1355279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 install –upgrade pip – to upgrade your pip version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539231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https://www.python-course.eu/sys_module.php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1715335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https://www.python-course.eu/</a:t>
            </a:r>
            <a:r>
              <a:rPr lang="en-US">
                <a:hlinkClick r:id="rId3"/>
              </a:rPr>
              <a:t>sys_module.php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195771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https://www.linuxjournal.com/content/python-scripts-replacement-bash-utility-scripts</a:t>
            </a:r>
            <a:endParaRPr lang="en-US" dirty="0"/>
          </a:p>
          <a:p>
            <a:r>
              <a:rPr lang="en-US" sz="1200" b="0" i="0" kern="1200" dirty="0">
                <a:solidFill>
                  <a:schemeClr val="tx1"/>
                </a:solidFill>
                <a:effectLst/>
                <a:latin typeface="+mn-lt"/>
                <a:ea typeface="+mn-ea"/>
                <a:cs typeface="+mn-cs"/>
              </a:rPr>
              <a:t>cat is a standard Unix utility that reads files sequentially, writing them to standard output. The name is derived from its function to concatenate files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206016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www.programiz.com</a:t>
            </a:r>
            <a:r>
              <a:rPr lang="en-US" dirty="0"/>
              <a:t>/python-pro</a:t>
            </a:r>
          </a:p>
          <a:p>
            <a:r>
              <a:rPr lang="en-US" dirty="0"/>
              <a:t>con = </a:t>
            </a:r>
            <a:r>
              <a:rPr lang="en-US" sz="1200" b="1" kern="1200" dirty="0">
                <a:solidFill>
                  <a:schemeClr val="tx1"/>
                </a:solidFill>
                <a:effectLst/>
                <a:latin typeface="+mn-lt"/>
                <a:ea typeface="+mn-ea"/>
                <a:cs typeface="+mn-cs"/>
              </a:rPr>
              <a:t>None</a:t>
            </a:r>
            <a:br>
              <a:rPr lang="en-US" sz="1200" b="1" kern="1200" dirty="0">
                <a:solidFill>
                  <a:schemeClr val="tx1"/>
                </a:solidFill>
                <a:effectLst/>
                <a:latin typeface="+mn-lt"/>
                <a:ea typeface="+mn-ea"/>
                <a:cs typeface="+mn-cs"/>
              </a:rPr>
            </a:b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try</a:t>
            </a:r>
            <a:r>
              <a:rPr lang="en-US" dirty="0"/>
              <a:t>:</a:t>
            </a:r>
            <a:br>
              <a:rPr lang="en-US" dirty="0"/>
            </a:br>
            <a:r>
              <a:rPr lang="en-US" dirty="0"/>
              <a:t>    con = sqlite3.connect(</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test.db</a:t>
            </a:r>
            <a:r>
              <a:rPr lang="en-US" sz="1200" b="1" kern="1200" dirty="0">
                <a:solidFill>
                  <a:schemeClr val="tx1"/>
                </a:solidFill>
                <a:effectLst/>
                <a:latin typeface="+mn-lt"/>
                <a:ea typeface="+mn-ea"/>
                <a:cs typeface="+mn-cs"/>
              </a:rPr>
              <a:t>'</a:t>
            </a:r>
            <a:r>
              <a:rPr lang="en-US" dirty="0"/>
              <a:t>)</a:t>
            </a:r>
            <a:br>
              <a:rPr lang="en-US" dirty="0"/>
            </a:br>
            <a:r>
              <a:rPr lang="en-US" dirty="0"/>
              <a:t>    cur = </a:t>
            </a:r>
            <a:r>
              <a:rPr lang="en-US" dirty="0" err="1"/>
              <a:t>con.cursor</a:t>
            </a:r>
            <a:r>
              <a:rPr lang="en-US" dirty="0"/>
              <a:t>()</a:t>
            </a:r>
            <a:br>
              <a:rPr lang="en-US" dirty="0"/>
            </a:br>
            <a:r>
              <a:rPr lang="en-US" dirty="0"/>
              <a:t>    </a:t>
            </a:r>
            <a:r>
              <a:rPr lang="en-US" dirty="0" err="1"/>
              <a:t>cur.execute</a:t>
            </a:r>
            <a:r>
              <a:rPr lang="en-US" dirty="0"/>
              <a:t>(</a:t>
            </a:r>
            <a:r>
              <a:rPr lang="en-US" sz="1200" b="1" kern="1200" dirty="0">
                <a:solidFill>
                  <a:schemeClr val="tx1"/>
                </a:solidFill>
                <a:effectLst/>
                <a:latin typeface="+mn-lt"/>
                <a:ea typeface="+mn-ea"/>
                <a:cs typeface="+mn-cs"/>
              </a:rPr>
              <a:t>'SELECT SQLITE_VERSION()'</a:t>
            </a:r>
            <a:r>
              <a:rPr lang="en-US" dirty="0"/>
              <a:t>)</a:t>
            </a:r>
            <a:br>
              <a:rPr lang="en-US" dirty="0"/>
            </a:br>
            <a:r>
              <a:rPr lang="en-US" dirty="0"/>
              <a:t>    data = </a:t>
            </a:r>
            <a:r>
              <a:rPr lang="en-US" dirty="0" err="1"/>
              <a:t>cur.fetchone</a:t>
            </a:r>
            <a:r>
              <a:rPr lang="en-US" dirty="0"/>
              <a:t>()</a:t>
            </a:r>
            <a:br>
              <a:rPr lang="en-US" dirty="0"/>
            </a:br>
            <a:r>
              <a:rPr lang="en-US" dirty="0"/>
              <a:t>    </a:t>
            </a:r>
            <a:r>
              <a:rPr lang="en-US" sz="1200" kern="1200" dirty="0">
                <a:solidFill>
                  <a:schemeClr val="tx1"/>
                </a:solidFill>
                <a:effectLst/>
                <a:latin typeface="+mn-lt"/>
                <a:ea typeface="+mn-ea"/>
                <a:cs typeface="+mn-cs"/>
              </a:rPr>
              <a:t>print</a:t>
            </a:r>
            <a:r>
              <a:rPr lang="en-US" dirty="0"/>
              <a:t>(</a:t>
            </a:r>
            <a:r>
              <a:rPr lang="en-US" sz="1200" b="1" kern="1200" dirty="0">
                <a:solidFill>
                  <a:schemeClr val="tx1"/>
                </a:solidFill>
                <a:effectLst/>
                <a:latin typeface="+mn-lt"/>
                <a:ea typeface="+mn-ea"/>
                <a:cs typeface="+mn-cs"/>
              </a:rPr>
              <a:t>"SQLite version: %s" </a:t>
            </a:r>
            <a:r>
              <a:rPr lang="en-US" dirty="0"/>
              <a:t>% data)</a:t>
            </a:r>
            <a:br>
              <a:rPr lang="en-US" dirty="0"/>
            </a:br>
            <a:r>
              <a:rPr lang="en-US" sz="1200" b="1" kern="1200" dirty="0">
                <a:solidFill>
                  <a:schemeClr val="tx1"/>
                </a:solidFill>
                <a:effectLst/>
                <a:latin typeface="+mn-lt"/>
                <a:ea typeface="+mn-ea"/>
                <a:cs typeface="+mn-cs"/>
              </a:rPr>
              <a:t>except </a:t>
            </a:r>
            <a:r>
              <a:rPr lang="en-US" dirty="0"/>
              <a:t>sqlite3.Error </a:t>
            </a:r>
            <a:r>
              <a:rPr lang="en-US" sz="1200" b="1" kern="1200" dirty="0">
                <a:solidFill>
                  <a:schemeClr val="tx1"/>
                </a:solidFill>
                <a:effectLst/>
                <a:latin typeface="+mn-lt"/>
                <a:ea typeface="+mn-ea"/>
                <a:cs typeface="+mn-cs"/>
              </a:rPr>
              <a:t>as </a:t>
            </a:r>
            <a:r>
              <a:rPr lang="en-US" dirty="0"/>
              <a:t>e:</a:t>
            </a:r>
            <a:br>
              <a:rPr lang="en-US" dirty="0"/>
            </a:br>
            <a:r>
              <a:rPr lang="en-US" dirty="0"/>
              <a:t>    </a:t>
            </a:r>
            <a:r>
              <a:rPr lang="en-US" sz="1200" kern="1200" dirty="0">
                <a:solidFill>
                  <a:schemeClr val="tx1"/>
                </a:solidFill>
                <a:effectLst/>
                <a:latin typeface="+mn-lt"/>
                <a:ea typeface="+mn-ea"/>
                <a:cs typeface="+mn-cs"/>
              </a:rPr>
              <a:t>print</a:t>
            </a:r>
            <a:r>
              <a:rPr lang="en-US" dirty="0"/>
              <a:t>(</a:t>
            </a:r>
            <a:r>
              <a:rPr lang="en-US" sz="1200" b="1" kern="1200" dirty="0">
                <a:solidFill>
                  <a:schemeClr val="tx1"/>
                </a:solidFill>
                <a:effectLst/>
                <a:latin typeface="+mn-lt"/>
                <a:ea typeface="+mn-ea"/>
                <a:cs typeface="+mn-cs"/>
              </a:rPr>
              <a:t>"Error %s:" </a:t>
            </a:r>
            <a:r>
              <a:rPr lang="en-US" dirty="0"/>
              <a:t>% </a:t>
            </a:r>
            <a:r>
              <a:rPr lang="en-US" dirty="0" err="1"/>
              <a:t>e.args</a:t>
            </a:r>
            <a:r>
              <a:rPr lang="en-US" dirty="0"/>
              <a:t>[</a:t>
            </a:r>
            <a:r>
              <a:rPr lang="en-US" sz="1200" kern="1200" dirty="0">
                <a:solidFill>
                  <a:schemeClr val="tx1"/>
                </a:solidFill>
                <a:effectLst/>
                <a:latin typeface="+mn-lt"/>
                <a:ea typeface="+mn-ea"/>
                <a:cs typeface="+mn-cs"/>
              </a:rPr>
              <a:t>0</a:t>
            </a:r>
            <a:r>
              <a:rPr lang="en-US" dirty="0"/>
              <a:t>])</a:t>
            </a:r>
            <a:br>
              <a:rPr lang="en-US" dirty="0"/>
            </a:br>
            <a:r>
              <a:rPr lang="en-US" dirty="0"/>
              <a:t>    </a:t>
            </a:r>
            <a:r>
              <a:rPr lang="en-US" dirty="0" err="1"/>
              <a:t>sys.exit</a:t>
            </a:r>
            <a:r>
              <a:rPr lang="en-US" dirty="0"/>
              <a:t>(</a:t>
            </a:r>
            <a:r>
              <a:rPr lang="en-US" sz="1200" kern="1200" dirty="0">
                <a:solidFill>
                  <a:schemeClr val="tx1"/>
                </a:solidFill>
                <a:effectLst/>
                <a:latin typeface="+mn-lt"/>
                <a:ea typeface="+mn-ea"/>
                <a:cs typeface="+mn-cs"/>
              </a:rPr>
              <a:t>1</a:t>
            </a:r>
            <a:r>
              <a:rPr lang="en-US" dirty="0"/>
              <a:t>)</a:t>
            </a:r>
            <a:br>
              <a:rPr lang="en-US" dirty="0"/>
            </a:br>
            <a:r>
              <a:rPr lang="en-US" sz="1200" b="1" kern="1200" dirty="0">
                <a:solidFill>
                  <a:schemeClr val="tx1"/>
                </a:solidFill>
                <a:effectLst/>
                <a:latin typeface="+mn-lt"/>
                <a:ea typeface="+mn-ea"/>
                <a:cs typeface="+mn-cs"/>
              </a:rPr>
              <a:t>finally</a:t>
            </a:r>
            <a:r>
              <a:rPr lang="en-US" dirty="0"/>
              <a:t>:</a:t>
            </a:r>
            <a:br>
              <a:rPr lang="en-US" dirty="0"/>
            </a:br>
            <a:r>
              <a:rPr lang="en-US" dirty="0"/>
              <a:t>    </a:t>
            </a:r>
            <a:r>
              <a:rPr lang="en-US" sz="1200" b="1" kern="1200" dirty="0">
                <a:solidFill>
                  <a:schemeClr val="tx1"/>
                </a:solidFill>
                <a:effectLst/>
                <a:latin typeface="+mn-lt"/>
                <a:ea typeface="+mn-ea"/>
                <a:cs typeface="+mn-cs"/>
              </a:rPr>
              <a:t>if </a:t>
            </a:r>
            <a:r>
              <a:rPr lang="en-US" dirty="0"/>
              <a:t>con:</a:t>
            </a:r>
            <a:br>
              <a:rPr lang="en-US" dirty="0"/>
            </a:br>
            <a:r>
              <a:rPr lang="en-US" dirty="0"/>
              <a:t>        </a:t>
            </a:r>
            <a:r>
              <a:rPr lang="en-US" dirty="0" err="1"/>
              <a:t>con.close</a:t>
            </a:r>
            <a:r>
              <a:rPr lang="en-US"/>
              <a:t>()gramming</a:t>
            </a:r>
            <a:r>
              <a:rPr lang="en-US" dirty="0"/>
              <a:t>/tuple</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https://pymotw.com/2/subprocess/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200659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https://realpython.com/python-datetime</a:t>
            </a:r>
            <a:r>
              <a:rPr lang="en-US">
                <a:hlinkClick r:id="rId3"/>
              </a:rPr>
              <a:t>/</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381294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point of a cursor is that there is some cost associated with preparing a statement. The database has to parse the query and convert it to some internal representation (e.g. opcodes) and then apply a long set of optimizations to come up with an execution plan for how to satisfy the query. Queries can be quite large, so this might not always be a completely trivial operation. If you're going to execute the same statement multiple times, you want to prepare the statement once and then maintain a handle to that prepared statement which can be reused. This is where bound parameters come into play, because you can vary the parameters without having to re-compile the statement; they can just be slotted into the prepared statement.</a:t>
            </a:r>
          </a:p>
          <a:p>
            <a:r>
              <a:rPr lang="en-US" sz="1200" b="0" i="0" kern="1200" dirty="0">
                <a:solidFill>
                  <a:schemeClr val="tx1"/>
                </a:solidFill>
                <a:effectLst/>
                <a:latin typeface="+mn-lt"/>
                <a:ea typeface="+mn-ea"/>
                <a:cs typeface="+mn-cs"/>
              </a:rPr>
              <a:t>The cursor represents that state. If you create a new cursor every time (which is what </a:t>
            </a:r>
            <a:r>
              <a:rPr lang="en-US" sz="1200" b="0" i="0" kern="1200" dirty="0" err="1">
                <a:solidFill>
                  <a:schemeClr val="tx1"/>
                </a:solidFill>
                <a:effectLst/>
                <a:latin typeface="+mn-lt"/>
                <a:ea typeface="+mn-ea"/>
                <a:cs typeface="+mn-cs"/>
              </a:rPr>
              <a:t>connection.execute</a:t>
            </a:r>
            <a:r>
              <a:rPr lang="en-US" sz="1200" b="0" i="0" kern="1200" dirty="0">
                <a:solidFill>
                  <a:schemeClr val="tx1"/>
                </a:solidFill>
                <a:effectLst/>
                <a:latin typeface="+mn-lt"/>
                <a:ea typeface="+mn-ea"/>
                <a:cs typeface="+mn-cs"/>
              </a:rPr>
              <a:t>() does) then you are essentially throwing away that information every time. If you're going to execute the same statement more than once, you want to do it with a single cursor object. From PEP-249:</a:t>
            </a:r>
          </a:p>
          <a:p>
            <a:r>
              <a:rPr lang="en-US" sz="1200" kern="1200" dirty="0">
                <a:solidFill>
                  <a:schemeClr val="tx1"/>
                </a:solidFill>
                <a:effectLst/>
                <a:latin typeface="+mn-lt"/>
                <a:ea typeface="+mn-ea"/>
                <a:cs typeface="+mn-cs"/>
              </a:rPr>
              <a:t>.execute ( operation [, parameters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reference to the operation will be retained by the cursor. If the same operation object is passed in again, then the cursor can optimize its behavior. This is most effective for algorithms where the same operation is used, but different parameters are bound to it (many times).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0" i="0" kern="1200" dirty="0" err="1">
                <a:solidFill>
                  <a:schemeClr val="tx1"/>
                </a:solidFill>
                <a:effectLst/>
                <a:latin typeface="+mn-lt"/>
                <a:ea typeface="+mn-ea"/>
                <a:cs typeface="+mn-cs"/>
              </a:rPr>
              <a:t>cursor.execute</a:t>
            </a:r>
            <a:r>
              <a:rPr lang="en-US" sz="1200" b="0" i="0" kern="1200" dirty="0">
                <a:solidFill>
                  <a:schemeClr val="tx1"/>
                </a:solidFill>
                <a:effectLst/>
                <a:latin typeface="+mn-lt"/>
                <a:ea typeface="+mn-ea"/>
                <a:cs typeface="+mn-cs"/>
              </a:rPr>
              <a:t>('''SELECT name, email, phone FROM users''')</a:t>
            </a:r>
          </a:p>
          <a:p>
            <a:pPr latinLnBrk="1"/>
            <a:r>
              <a:rPr lang="en-US" sz="1200" b="0" i="0" kern="1200" dirty="0">
                <a:solidFill>
                  <a:schemeClr val="tx1"/>
                </a:solidFill>
                <a:effectLst/>
                <a:latin typeface="+mn-lt"/>
                <a:ea typeface="+mn-ea"/>
                <a:cs typeface="+mn-cs"/>
              </a:rPr>
              <a:t>for row in cursor:</a:t>
            </a:r>
          </a:p>
          <a:p>
            <a:pPr latinLnBrk="1"/>
            <a:r>
              <a:rPr lang="en-US" sz="1200" b="0" i="0" kern="1200" dirty="0">
                <a:solidFill>
                  <a:schemeClr val="tx1"/>
                </a:solidFill>
                <a:effectLst/>
                <a:latin typeface="+mn-lt"/>
                <a:ea typeface="+mn-ea"/>
                <a:cs typeface="+mn-cs"/>
              </a:rPr>
              <a:t>    # row[0] returns the first column in the query (name), row[1] returns email column.</a:t>
            </a:r>
          </a:p>
          <a:p>
            <a:pPr latinLnBrk="1"/>
            <a:r>
              <a:rPr lang="en-US" sz="1200" b="0" i="0" kern="1200" dirty="0">
                <a:solidFill>
                  <a:schemeClr val="tx1"/>
                </a:solidFill>
                <a:effectLst/>
                <a:latin typeface="+mn-lt"/>
                <a:ea typeface="+mn-ea"/>
                <a:cs typeface="+mn-cs"/>
              </a:rPr>
              <a:t>    print('{0} : {1}, {2}'.format(row[0], row[1], row[2]))</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Pyodbc</a:t>
            </a:r>
            <a:r>
              <a:rPr lang="en-US" dirty="0"/>
              <a:t> is used till python &lt;=3.3</a:t>
            </a:r>
            <a:r>
              <a:rPr lang="en-US" baseline="0" dirty="0"/>
              <a:t> versions</a:t>
            </a:r>
          </a:p>
          <a:p>
            <a:r>
              <a:rPr lang="en-US" baseline="0" dirty="0" err="1"/>
              <a:t>Pypyodbc</a:t>
            </a:r>
            <a:r>
              <a:rPr lang="en-US" baseline="0" dirty="0"/>
              <a:t> for 3.4 versions and greater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0" i="0" kern="1200" dirty="0" err="1">
                <a:solidFill>
                  <a:schemeClr val="tx1"/>
                </a:solidFill>
                <a:effectLst/>
                <a:latin typeface="+mn-lt"/>
                <a:ea typeface="+mn-ea"/>
                <a:cs typeface="+mn-cs"/>
              </a:rPr>
              <a:t>cursor.execute</a:t>
            </a:r>
            <a:r>
              <a:rPr lang="en-US" sz="1200" b="0" i="0" kern="1200" dirty="0">
                <a:solidFill>
                  <a:schemeClr val="tx1"/>
                </a:solidFill>
                <a:effectLst/>
                <a:latin typeface="+mn-lt"/>
                <a:ea typeface="+mn-ea"/>
                <a:cs typeface="+mn-cs"/>
              </a:rPr>
              <a:t>('''SELECT name, email, phone FROM users''')</a:t>
            </a:r>
          </a:p>
          <a:p>
            <a:pPr latinLnBrk="1"/>
            <a:r>
              <a:rPr lang="en-US" sz="1200" b="0" i="0" kern="1200" dirty="0">
                <a:solidFill>
                  <a:schemeClr val="tx1"/>
                </a:solidFill>
                <a:effectLst/>
                <a:latin typeface="+mn-lt"/>
                <a:ea typeface="+mn-ea"/>
                <a:cs typeface="+mn-cs"/>
              </a:rPr>
              <a:t>for row in cursor:</a:t>
            </a:r>
          </a:p>
          <a:p>
            <a:pPr latinLnBrk="1"/>
            <a:r>
              <a:rPr lang="en-US" sz="1200" b="0" i="0" kern="1200" dirty="0">
                <a:solidFill>
                  <a:schemeClr val="tx1"/>
                </a:solidFill>
                <a:effectLst/>
                <a:latin typeface="+mn-lt"/>
                <a:ea typeface="+mn-ea"/>
                <a:cs typeface="+mn-cs"/>
              </a:rPr>
              <a:t>    # row[0] returns the first column in the query (name), row[1] returns email column.</a:t>
            </a:r>
          </a:p>
          <a:p>
            <a:pPr latinLnBrk="1"/>
            <a:r>
              <a:rPr lang="en-US" sz="1200" b="0" i="0" kern="1200" dirty="0">
                <a:solidFill>
                  <a:schemeClr val="tx1"/>
                </a:solidFill>
                <a:effectLst/>
                <a:latin typeface="+mn-lt"/>
                <a:ea typeface="+mn-ea"/>
                <a:cs typeface="+mn-cs"/>
              </a:rPr>
              <a:t>    print('{0} : {1}, {2}'.format(row[0], row[1], row[2]))</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06321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4/library/configparser.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iki.python.org/moin/ConfigParserExampl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python.org/2/library/sys.html#sys.path"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docs.python.org/2/using/cmdline.html#envvar-PYTHONPATH"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ckaging.python.org/en/latest/pip_easy_install.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python.org/dev/pep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python.org/devguide/faq.html#suggesting-chang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python-course.eu/os_module_shell.php"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code.google.com/p/pypyodbc/wiki/A_HelloWorld_sample_to_access_mssql_with_python" TargetMode="External"/><Relationship Id="rId3" Type="http://schemas.openxmlformats.org/officeDocument/2006/relationships/hyperlink" Target="http://www.pythoncentral.io/introduction-to-sqlite-in-python/" TargetMode="External"/><Relationship Id="rId7" Type="http://schemas.openxmlformats.org/officeDocument/2006/relationships/hyperlink" Target="https://code.google.com/p/pypyodbc/wiki/PyPyODBC_Example_Tutori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mysqltutorial.org/getting-started-mysql-python-connector/" TargetMode="External"/><Relationship Id="rId5" Type="http://schemas.openxmlformats.org/officeDocument/2006/relationships/hyperlink" Target="https://docs.python.org/3.4/library/sqlite3.html" TargetMode="External"/><Relationship Id="rId4" Type="http://schemas.openxmlformats.org/officeDocument/2006/relationships/hyperlink" Target="http://www.tutorialspoint.com/sqlite/sqlite_python.ht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29200"/>
            <a:ext cx="2667000" cy="914400"/>
          </a:xfrm>
        </p:spPr>
        <p:txBody>
          <a:bodyPr>
            <a:normAutofit fontScale="90000"/>
          </a:bodyPr>
          <a:lstStyle/>
          <a:p>
            <a:pPr algn="ctr"/>
            <a:r>
              <a:rPr lang="en-US" b="1" dirty="0"/>
              <a:t>Python 3.4	</a:t>
            </a:r>
            <a:endParaRPr lang="en-IN" b="1" dirty="0"/>
          </a:p>
        </p:txBody>
      </p:sp>
      <p:pic>
        <p:nvPicPr>
          <p:cNvPr id="1026" name="Picture 2" descr="D:\python\ppt\python-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514600"/>
            <a:ext cx="3971925" cy="115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3616" y="4778514"/>
            <a:ext cx="3026984" cy="707886"/>
          </a:xfrm>
          <a:prstGeom prst="rect">
            <a:avLst/>
          </a:prstGeom>
        </p:spPr>
        <p:txBody>
          <a:bodyPr vert="horz" lIns="91440" tIns="45720" rIns="91440" bIns="45720" rtlCol="0" anchor="ctr">
            <a:normAutofit fontScale="97500"/>
          </a:bodyPr>
          <a:lstStyle>
            <a:lvl1pPr algn="ctr">
              <a:spcBef>
                <a:spcPct val="0"/>
              </a:spcBef>
              <a:buNone/>
              <a:defRPr sz="4000" b="1">
                <a:solidFill>
                  <a:schemeClr val="tx1">
                    <a:lumMod val="75000"/>
                    <a:lumOff val="25000"/>
                  </a:schemeClr>
                </a:solidFill>
                <a:latin typeface="+mj-lt"/>
                <a:ea typeface="+mj-ea"/>
                <a:cs typeface="+mj-cs"/>
              </a:defRPr>
            </a:lvl1pPr>
          </a:lstStyle>
          <a:p>
            <a:r>
              <a:rPr lang="en-US" dirty="0"/>
              <a:t>Shalini Mittal</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a:t>
            </a:r>
            <a:endParaRPr lang="en-IN" dirty="0"/>
          </a:p>
        </p:txBody>
      </p:sp>
      <p:sp>
        <p:nvSpPr>
          <p:cNvPr id="6" name="Text Placeholder 2"/>
          <p:cNvSpPr>
            <a:spLocks noGrp="1"/>
          </p:cNvSpPr>
          <p:nvPr>
            <p:ph type="body" sz="quarter" idx="10"/>
          </p:nvPr>
        </p:nvSpPr>
        <p:spPr>
          <a:xfrm>
            <a:off x="304800" y="762000"/>
            <a:ext cx="8534400" cy="5715000"/>
          </a:xfrm>
        </p:spPr>
        <p:txBody>
          <a:bodyPr>
            <a:noAutofit/>
          </a:bodyPr>
          <a:lstStyle/>
          <a:p>
            <a:pPr>
              <a:buClr>
                <a:schemeClr val="tx1"/>
              </a:buClr>
            </a:pPr>
            <a:r>
              <a:rPr lang="en-US" sz="1800" dirty="0"/>
              <a:t>The  </a:t>
            </a:r>
            <a:r>
              <a:rPr lang="en-US" sz="1800" dirty="0" err="1"/>
              <a:t>fetchone</a:t>
            </a:r>
            <a:r>
              <a:rPr lang="en-US" sz="1800" dirty="0"/>
              <a:t>() method returns the next row of a query result set or None in case there is no row left. </a:t>
            </a:r>
            <a:br>
              <a:rPr lang="en-US" sz="1800" dirty="0"/>
            </a:br>
            <a:r>
              <a:rPr lang="en-US" sz="1800" dirty="0"/>
              <a:t>cursor = </a:t>
            </a:r>
            <a:r>
              <a:rPr lang="en-US" sz="1800" dirty="0" err="1"/>
              <a:t>conn.cursor</a:t>
            </a:r>
            <a:r>
              <a:rPr lang="en-US" sz="1800" dirty="0"/>
              <a:t>()</a:t>
            </a:r>
            <a:br>
              <a:rPr lang="en-US" sz="1800" dirty="0"/>
            </a:br>
            <a:r>
              <a:rPr lang="en-US" sz="1800" dirty="0" err="1"/>
              <a:t>cursor.execute</a:t>
            </a:r>
            <a:r>
              <a:rPr lang="en-US" sz="1800" dirty="0"/>
              <a:t>("SELECT * FROM book")</a:t>
            </a:r>
            <a:br>
              <a:rPr lang="en-US" sz="1800" dirty="0"/>
            </a:br>
            <a:br>
              <a:rPr lang="en-US" sz="1800" dirty="0"/>
            </a:br>
            <a:r>
              <a:rPr lang="en-US" sz="1800" dirty="0"/>
              <a:t>row = </a:t>
            </a:r>
            <a:r>
              <a:rPr lang="en-US" sz="1800" dirty="0" err="1"/>
              <a:t>cursor.fetchone</a:t>
            </a:r>
            <a:r>
              <a:rPr lang="en-US" sz="1800" dirty="0"/>
              <a:t>()</a:t>
            </a:r>
            <a:br>
              <a:rPr lang="en-US" sz="1800" dirty="0"/>
            </a:br>
            <a:br>
              <a:rPr lang="en-US" sz="1800" dirty="0"/>
            </a:br>
            <a:r>
              <a:rPr lang="en-US" sz="1800" dirty="0"/>
              <a:t>while row is not None:</a:t>
            </a:r>
            <a:br>
              <a:rPr lang="en-US" sz="1800" dirty="0"/>
            </a:br>
            <a:r>
              <a:rPr lang="en-US" sz="1800" dirty="0"/>
              <a:t>    print(row)</a:t>
            </a:r>
            <a:br>
              <a:rPr lang="en-US" sz="1800" dirty="0"/>
            </a:br>
            <a:r>
              <a:rPr lang="en-US" sz="1800" dirty="0"/>
              <a:t>    row = </a:t>
            </a:r>
            <a:r>
              <a:rPr lang="en-US" sz="1800" dirty="0" err="1"/>
              <a:t>cursor.fetchone</a:t>
            </a:r>
            <a:r>
              <a:rPr lang="en-US" sz="1800" dirty="0"/>
              <a:t>()</a:t>
            </a:r>
            <a:endParaRPr lang="en-US" altLang="en-US" sz="1800" dirty="0"/>
          </a:p>
        </p:txBody>
      </p:sp>
    </p:spTree>
    <p:extLst>
      <p:ext uri="{BB962C8B-B14F-4D97-AF65-F5344CB8AC3E}">
        <p14:creationId xmlns:p14="http://schemas.microsoft.com/office/powerpoint/2010/main" val="185437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a:t>
            </a:r>
            <a:endParaRPr lang="en-IN" dirty="0"/>
          </a:p>
        </p:txBody>
      </p:sp>
      <p:sp>
        <p:nvSpPr>
          <p:cNvPr id="6" name="Text Placeholder 2"/>
          <p:cNvSpPr>
            <a:spLocks noGrp="1"/>
          </p:cNvSpPr>
          <p:nvPr>
            <p:ph type="body" sz="quarter" idx="10"/>
          </p:nvPr>
        </p:nvSpPr>
        <p:spPr>
          <a:xfrm>
            <a:off x="381000" y="762000"/>
            <a:ext cx="7848600" cy="1600200"/>
          </a:xfrm>
        </p:spPr>
        <p:txBody>
          <a:bodyPr>
            <a:noAutofit/>
          </a:bodyPr>
          <a:lstStyle/>
          <a:p>
            <a:pPr>
              <a:buClr>
                <a:schemeClr val="tx1"/>
              </a:buClr>
            </a:pPr>
            <a:r>
              <a:rPr lang="en-US" sz="1800" dirty="0"/>
              <a:t>cursor = </a:t>
            </a:r>
            <a:r>
              <a:rPr lang="en-US" sz="1800" dirty="0" err="1"/>
              <a:t>conn.cursor</a:t>
            </a:r>
            <a:r>
              <a:rPr lang="en-US" sz="1800" dirty="0"/>
              <a:t>()</a:t>
            </a:r>
            <a:br>
              <a:rPr lang="en-US" sz="1800" dirty="0"/>
            </a:br>
            <a:r>
              <a:rPr lang="en-US" sz="1800" dirty="0"/>
              <a:t>query = "INSERT INTO book(</a:t>
            </a:r>
            <a:r>
              <a:rPr lang="en-US" sz="1800" dirty="0" err="1"/>
              <a:t>bid,title,author</a:t>
            </a:r>
            <a:r>
              <a:rPr lang="en-US" sz="1800" dirty="0"/>
              <a:t>) " \</a:t>
            </a:r>
            <a:br>
              <a:rPr lang="en-US" sz="1800" dirty="0"/>
            </a:br>
            <a:r>
              <a:rPr lang="en-US" sz="1800" dirty="0"/>
              <a:t>        "VALUES(%</a:t>
            </a:r>
            <a:r>
              <a:rPr lang="en-US" sz="1800" dirty="0" err="1"/>
              <a:t>s,%s,%s</a:t>
            </a:r>
            <a:r>
              <a:rPr lang="en-US" sz="1800" dirty="0"/>
              <a:t>)"</a:t>
            </a:r>
            <a:br>
              <a:rPr lang="en-US" sz="1800" dirty="0"/>
            </a:br>
            <a:r>
              <a:rPr lang="en-US" sz="1800" dirty="0" err="1"/>
              <a:t>args</a:t>
            </a:r>
            <a:r>
              <a:rPr lang="en-US" sz="1800" dirty="0"/>
              <a:t> = (10,'2 states', 'Chetan </a:t>
            </a:r>
            <a:r>
              <a:rPr lang="en-US" sz="1800" dirty="0" err="1"/>
              <a:t>Bhagat</a:t>
            </a:r>
            <a:r>
              <a:rPr lang="en-US" sz="1800" dirty="0"/>
              <a:t>')</a:t>
            </a:r>
            <a:br>
              <a:rPr lang="en-US" sz="1800" dirty="0"/>
            </a:br>
            <a:r>
              <a:rPr lang="en-US" sz="1800" dirty="0" err="1"/>
              <a:t>cursor.execute</a:t>
            </a:r>
            <a:r>
              <a:rPr lang="en-US" sz="1800" dirty="0"/>
              <a:t>(query, </a:t>
            </a:r>
            <a:r>
              <a:rPr lang="en-US" sz="1800" dirty="0" err="1"/>
              <a:t>args</a:t>
            </a:r>
            <a:r>
              <a:rPr lang="en-US" sz="1800" dirty="0"/>
              <a:t>)</a:t>
            </a:r>
            <a:br>
              <a:rPr lang="en-US" sz="1800" dirty="0"/>
            </a:br>
            <a:r>
              <a:rPr lang="en-US" sz="1800" dirty="0" err="1"/>
              <a:t>conn.commit</a:t>
            </a:r>
            <a:r>
              <a:rPr lang="en-US" sz="1800" dirty="0"/>
              <a:t>()</a:t>
            </a:r>
            <a:endParaRPr lang="en-US" altLang="en-US" sz="1800" dirty="0"/>
          </a:p>
        </p:txBody>
      </p:sp>
      <p:sp>
        <p:nvSpPr>
          <p:cNvPr id="4" name="Title 1"/>
          <p:cNvSpPr txBox="1">
            <a:spLocks/>
          </p:cNvSpPr>
          <p:nvPr/>
        </p:nvSpPr>
        <p:spPr>
          <a:xfrm>
            <a:off x="429120" y="2700600"/>
            <a:ext cx="29998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Update</a:t>
            </a:r>
            <a:endParaRPr lang="en-IN" dirty="0"/>
          </a:p>
        </p:txBody>
      </p:sp>
      <p:sp>
        <p:nvSpPr>
          <p:cNvPr id="5" name="Text Placeholder 2"/>
          <p:cNvSpPr txBox="1">
            <a:spLocks/>
          </p:cNvSpPr>
          <p:nvPr/>
        </p:nvSpPr>
        <p:spPr>
          <a:xfrm>
            <a:off x="311285" y="3501511"/>
            <a:ext cx="3422515" cy="16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1800" dirty="0"/>
              <a:t>query = """ UPDATE book</a:t>
            </a:r>
            <a:br>
              <a:rPr lang="en-US" sz="1800" dirty="0"/>
            </a:br>
            <a:r>
              <a:rPr lang="en-US" sz="1800" dirty="0"/>
              <a:t>                SET title = %s</a:t>
            </a:r>
            <a:br>
              <a:rPr lang="en-US" sz="1800" dirty="0"/>
            </a:br>
            <a:r>
              <a:rPr lang="en-US" sz="1800" dirty="0"/>
              <a:t>                WHERE bid = %s """</a:t>
            </a:r>
            <a:br>
              <a:rPr lang="en-US" sz="1800" dirty="0"/>
            </a:br>
            <a:br>
              <a:rPr lang="en-US" sz="1800" dirty="0"/>
            </a:br>
            <a:r>
              <a:rPr lang="en-US" sz="1800" dirty="0"/>
              <a:t>data = ('half girlfriend', 3)</a:t>
            </a:r>
            <a:br>
              <a:rPr lang="en-US" sz="1800" dirty="0"/>
            </a:br>
            <a:r>
              <a:rPr lang="en-US" sz="1800" dirty="0" err="1"/>
              <a:t>cursor.execute</a:t>
            </a:r>
            <a:r>
              <a:rPr lang="en-US" sz="1800" dirty="0"/>
              <a:t>(query, data)</a:t>
            </a:r>
          </a:p>
          <a:p>
            <a:pPr>
              <a:buClr>
                <a:schemeClr val="tx1"/>
              </a:buClr>
            </a:pPr>
            <a:r>
              <a:rPr lang="en-US" sz="1800" dirty="0" err="1"/>
              <a:t>conn.commit</a:t>
            </a:r>
            <a:r>
              <a:rPr lang="en-US" sz="1800" dirty="0"/>
              <a:t>()</a:t>
            </a:r>
            <a:endParaRPr lang="en-US" altLang="en-US" sz="1800" dirty="0"/>
          </a:p>
        </p:txBody>
      </p:sp>
      <p:sp>
        <p:nvSpPr>
          <p:cNvPr id="7" name="Title 1"/>
          <p:cNvSpPr txBox="1">
            <a:spLocks/>
          </p:cNvSpPr>
          <p:nvPr/>
        </p:nvSpPr>
        <p:spPr>
          <a:xfrm>
            <a:off x="5001120" y="2853000"/>
            <a:ext cx="29998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Delete</a:t>
            </a:r>
            <a:endParaRPr lang="en-IN" dirty="0"/>
          </a:p>
        </p:txBody>
      </p:sp>
      <p:sp>
        <p:nvSpPr>
          <p:cNvPr id="8" name="Text Placeholder 2"/>
          <p:cNvSpPr txBox="1">
            <a:spLocks/>
          </p:cNvSpPr>
          <p:nvPr/>
        </p:nvSpPr>
        <p:spPr>
          <a:xfrm>
            <a:off x="4883285" y="3653911"/>
            <a:ext cx="3955915" cy="16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atinLnBrk="1"/>
            <a:r>
              <a:rPr lang="en-US" sz="1800" dirty="0"/>
              <a:t>query = "DELETE FROM book WHERE bid = %s”</a:t>
            </a:r>
            <a:br>
              <a:rPr lang="en-US" sz="1800" dirty="0"/>
            </a:br>
            <a:r>
              <a:rPr lang="en-US" sz="1800" dirty="0"/>
              <a:t>cursor = </a:t>
            </a:r>
            <a:r>
              <a:rPr lang="en-US" sz="1800" dirty="0" err="1"/>
              <a:t>conn.cursor</a:t>
            </a:r>
            <a:r>
              <a:rPr lang="en-US" sz="1800" dirty="0"/>
              <a:t>()</a:t>
            </a:r>
          </a:p>
          <a:p>
            <a:pPr marL="0" indent="0" latinLnBrk="1">
              <a:buNone/>
            </a:pPr>
            <a:r>
              <a:rPr lang="en-US" sz="1800" dirty="0"/>
              <a:t>        </a:t>
            </a:r>
            <a:r>
              <a:rPr lang="en-US" sz="1800" dirty="0" err="1"/>
              <a:t>cursor.execute</a:t>
            </a:r>
            <a:r>
              <a:rPr lang="en-US" sz="1800" dirty="0"/>
              <a:t>(query, (3,))</a:t>
            </a:r>
          </a:p>
          <a:p>
            <a:pPr marL="0" indent="0" latinLnBrk="1">
              <a:buNone/>
            </a:pPr>
            <a:r>
              <a:rPr lang="en-US" sz="1800" dirty="0"/>
              <a:t> </a:t>
            </a:r>
            <a:endParaRPr lang="en-US" sz="2800" b="1" dirty="0"/>
          </a:p>
          <a:p>
            <a:pPr marL="0" indent="0" latinLnBrk="1">
              <a:buNone/>
            </a:pPr>
            <a:r>
              <a:rPr lang="en-US" sz="2800" b="1" dirty="0"/>
              <a:t>        </a:t>
            </a:r>
            <a:r>
              <a:rPr lang="en-US" sz="2800" b="1" i="1" dirty="0"/>
              <a:t># accept the change</a:t>
            </a:r>
            <a:endParaRPr lang="en-US" sz="2800" b="1" dirty="0"/>
          </a:p>
          <a:p>
            <a:pPr marL="0" indent="0" latinLnBrk="1">
              <a:buNone/>
            </a:pPr>
            <a:r>
              <a:rPr lang="en-US" sz="2800" b="1" dirty="0"/>
              <a:t>        </a:t>
            </a:r>
            <a:r>
              <a:rPr lang="en-US" sz="2800" b="1" dirty="0" err="1"/>
              <a:t>conn.commit</a:t>
            </a:r>
            <a:r>
              <a:rPr lang="en-US" sz="2800" b="1" dirty="0"/>
              <a:t>()</a:t>
            </a:r>
          </a:p>
        </p:txBody>
      </p:sp>
    </p:spTree>
    <p:extLst>
      <p:ext uri="{BB962C8B-B14F-4D97-AF65-F5344CB8AC3E}">
        <p14:creationId xmlns:p14="http://schemas.microsoft.com/office/powerpoint/2010/main" val="78661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File</a:t>
            </a:r>
            <a:endParaRPr lang="en-IN" dirty="0"/>
          </a:p>
        </p:txBody>
      </p:sp>
      <p:sp>
        <p:nvSpPr>
          <p:cNvPr id="5" name="Text Placeholder 4"/>
          <p:cNvSpPr>
            <a:spLocks noGrp="1" noChangeArrowheads="1"/>
          </p:cNvSpPr>
          <p:nvPr>
            <p:ph type="body" idx="4294967295"/>
          </p:nvPr>
        </p:nvSpPr>
        <p:spPr>
          <a:xfrm>
            <a:off x="381000" y="762000"/>
            <a:ext cx="8229600" cy="2514600"/>
          </a:xfrm>
          <a:prstGeom prst="rect">
            <a:avLst/>
          </a:prstGeom>
          <a:noFill/>
        </p:spPr>
        <p:txBody>
          <a:bodyPr>
            <a:noAutofit/>
          </a:bodyPr>
          <a:lstStyle/>
          <a:p>
            <a:r>
              <a:rPr lang="en-US" sz="1800" dirty="0"/>
              <a:t>The configuration file consists of sections, led by a [section] header and followed by name: value entries</a:t>
            </a:r>
            <a:r>
              <a:rPr lang="en-US" sz="1800" b="1" dirty="0"/>
              <a:t>;</a:t>
            </a:r>
            <a:r>
              <a:rPr lang="en-US" sz="1800" dirty="0"/>
              <a:t> name=value is also accepted. </a:t>
            </a:r>
          </a:p>
          <a:p>
            <a:r>
              <a:rPr lang="en-US" sz="1800" dirty="0"/>
              <a:t>Note that leading whitespace is removed from values.</a:t>
            </a:r>
          </a:p>
          <a:p>
            <a:r>
              <a:rPr lang="en-US" sz="1800" dirty="0"/>
              <a:t>The optional values can contain format strings which refer to other values in the same section, or values in a special DEFAULT section. </a:t>
            </a:r>
          </a:p>
          <a:p>
            <a:r>
              <a:rPr lang="en-US" sz="1800" dirty="0"/>
              <a:t>Additional defaults can be provided on initialization and retrieval. </a:t>
            </a:r>
          </a:p>
          <a:p>
            <a:r>
              <a:rPr lang="en-US" sz="1800" dirty="0"/>
              <a:t>Lines beginning with '#' or ';' are ignored and may be used to provide comments.</a:t>
            </a:r>
          </a:p>
          <a:p>
            <a:r>
              <a:rPr lang="en-US" sz="1800" dirty="0"/>
              <a:t>Save them as </a:t>
            </a:r>
            <a:r>
              <a:rPr lang="en-US" sz="1800" b="1" dirty="0"/>
              <a:t>.</a:t>
            </a:r>
            <a:r>
              <a:rPr lang="en-US" sz="1800" b="1" dirty="0" err="1"/>
              <a:t>ini</a:t>
            </a:r>
            <a:r>
              <a:rPr lang="en-US" sz="1800" b="1" dirty="0"/>
              <a:t> </a:t>
            </a:r>
            <a:r>
              <a:rPr lang="en-US" sz="1800" dirty="0"/>
              <a:t>file</a:t>
            </a:r>
          </a:p>
          <a:p>
            <a:pPr marL="0" indent="0">
              <a:buNone/>
            </a:pPr>
            <a:r>
              <a:rPr lang="en-US" sz="1800" dirty="0"/>
              <a:t>	</a:t>
            </a:r>
          </a:p>
        </p:txBody>
      </p:sp>
      <p:sp>
        <p:nvSpPr>
          <p:cNvPr id="3" name="TextBox 2"/>
          <p:cNvSpPr txBox="1"/>
          <p:nvPr/>
        </p:nvSpPr>
        <p:spPr>
          <a:xfrm>
            <a:off x="990600" y="3352800"/>
            <a:ext cx="2438400" cy="3416320"/>
          </a:xfrm>
          <a:prstGeom prst="rect">
            <a:avLst/>
          </a:prstGeom>
          <a:noFill/>
        </p:spPr>
        <p:txBody>
          <a:bodyPr wrap="square" rtlCol="0">
            <a:spAutoFit/>
          </a:bodyPr>
          <a:lstStyle/>
          <a:p>
            <a:r>
              <a:rPr lang="en-US" dirty="0"/>
              <a:t>Example 1:</a:t>
            </a:r>
          </a:p>
          <a:p>
            <a:endParaRPr lang="en-US" dirty="0"/>
          </a:p>
          <a:p>
            <a:r>
              <a:rPr lang="en-US" dirty="0"/>
              <a:t>[</a:t>
            </a:r>
            <a:r>
              <a:rPr lang="en-US" dirty="0" err="1"/>
              <a:t>SectionOne</a:t>
            </a:r>
            <a:r>
              <a:rPr lang="en-US" dirty="0"/>
              <a:t>] </a:t>
            </a:r>
          </a:p>
          <a:p>
            <a:r>
              <a:rPr lang="en-US" dirty="0"/>
              <a:t>Status: Single </a:t>
            </a:r>
          </a:p>
          <a:p>
            <a:r>
              <a:rPr lang="en-US" dirty="0"/>
              <a:t>Name: Derek </a:t>
            </a:r>
          </a:p>
          <a:p>
            <a:r>
              <a:rPr lang="en-US" dirty="0"/>
              <a:t>Value: Yes </a:t>
            </a:r>
          </a:p>
          <a:p>
            <a:r>
              <a:rPr lang="en-US" dirty="0"/>
              <a:t>Age: 30 </a:t>
            </a:r>
          </a:p>
          <a:p>
            <a:r>
              <a:rPr lang="en-US" dirty="0"/>
              <a:t>Single: True </a:t>
            </a:r>
          </a:p>
          <a:p>
            <a:endParaRPr lang="en-US" dirty="0"/>
          </a:p>
          <a:p>
            <a:r>
              <a:rPr lang="en-US" dirty="0"/>
              <a:t>[</a:t>
            </a:r>
            <a:r>
              <a:rPr lang="en-US" dirty="0" err="1"/>
              <a:t>SectionTwo</a:t>
            </a:r>
            <a:r>
              <a:rPr lang="en-US" dirty="0"/>
              <a:t>] </a:t>
            </a:r>
          </a:p>
          <a:p>
            <a:r>
              <a:rPr lang="en-US" dirty="0" err="1"/>
              <a:t>FavoriteColor</a:t>
            </a:r>
            <a:r>
              <a:rPr lang="en-US" dirty="0"/>
              <a:t>=Green</a:t>
            </a:r>
          </a:p>
          <a:p>
            <a:endParaRPr lang="en-US" dirty="0"/>
          </a:p>
        </p:txBody>
      </p:sp>
      <p:sp>
        <p:nvSpPr>
          <p:cNvPr id="4" name="TextBox 3"/>
          <p:cNvSpPr txBox="1"/>
          <p:nvPr/>
        </p:nvSpPr>
        <p:spPr>
          <a:xfrm>
            <a:off x="3639044" y="3352800"/>
            <a:ext cx="5352556" cy="3416320"/>
          </a:xfrm>
          <a:prstGeom prst="rect">
            <a:avLst/>
          </a:prstGeom>
          <a:noFill/>
        </p:spPr>
        <p:txBody>
          <a:bodyPr wrap="none" rtlCol="0">
            <a:spAutoFit/>
          </a:bodyPr>
          <a:lstStyle/>
          <a:p>
            <a:r>
              <a:rPr lang="en-US" dirty="0"/>
              <a:t>Example 2:</a:t>
            </a:r>
          </a:p>
          <a:p>
            <a:endParaRPr lang="en-US" dirty="0"/>
          </a:p>
          <a:p>
            <a:r>
              <a:rPr lang="en-US" dirty="0"/>
              <a:t>[</a:t>
            </a:r>
            <a:r>
              <a:rPr lang="en-US" dirty="0" err="1"/>
              <a:t>SectionOne</a:t>
            </a:r>
            <a:r>
              <a:rPr lang="en-US" dirty="0"/>
              <a:t>]</a:t>
            </a:r>
          </a:p>
          <a:p>
            <a:r>
              <a:rPr lang="en-US" dirty="0"/>
              <a:t>Param1: Hello </a:t>
            </a:r>
          </a:p>
          <a:p>
            <a:r>
              <a:rPr lang="en-US" dirty="0"/>
              <a:t>Param2: World</a:t>
            </a:r>
          </a:p>
          <a:p>
            <a:r>
              <a:rPr lang="en-US" dirty="0"/>
              <a:t> </a:t>
            </a:r>
          </a:p>
          <a:p>
            <a:r>
              <a:rPr lang="en-US" dirty="0"/>
              <a:t>[</a:t>
            </a:r>
            <a:r>
              <a:rPr lang="en-US" dirty="0" err="1"/>
              <a:t>SectionTwo</a:t>
            </a:r>
            <a:r>
              <a:rPr lang="en-US" dirty="0"/>
              <a:t>] </a:t>
            </a:r>
          </a:p>
          <a:p>
            <a:r>
              <a:rPr lang="en-US" dirty="0"/>
              <a:t>Param1: ${SectionOne:Param1} ${SectionOne:Param2} </a:t>
            </a:r>
          </a:p>
          <a:p>
            <a:endParaRPr lang="en-US" dirty="0"/>
          </a:p>
          <a:p>
            <a:r>
              <a:rPr lang="en-US" dirty="0"/>
              <a:t>[</a:t>
            </a:r>
            <a:r>
              <a:rPr lang="en-US" dirty="0" err="1"/>
              <a:t>SectionThree</a:t>
            </a:r>
            <a:r>
              <a:rPr lang="en-US" dirty="0"/>
              <a:t>] </a:t>
            </a:r>
          </a:p>
          <a:p>
            <a:r>
              <a:rPr lang="en-US" dirty="0"/>
              <a:t>Alpha: One </a:t>
            </a:r>
          </a:p>
          <a:p>
            <a:r>
              <a:rPr lang="en-US" dirty="0"/>
              <a:t>Charlie: ${Alpha} Mississippi</a:t>
            </a:r>
          </a:p>
        </p:txBody>
      </p:sp>
    </p:spTree>
    <p:extLst>
      <p:ext uri="{BB962C8B-B14F-4D97-AF65-F5344CB8AC3E}">
        <p14:creationId xmlns:p14="http://schemas.microsoft.com/office/powerpoint/2010/main" val="415593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Read and write .</a:t>
            </a:r>
            <a:r>
              <a:rPr lang="en-US" dirty="0" err="1"/>
              <a:t>ini</a:t>
            </a:r>
            <a:r>
              <a:rPr lang="en-US" dirty="0"/>
              <a:t> file</a:t>
            </a:r>
            <a:endParaRPr lang="en-IN" dirty="0"/>
          </a:p>
        </p:txBody>
      </p:sp>
      <p:sp>
        <p:nvSpPr>
          <p:cNvPr id="5" name="Text Placeholder 4"/>
          <p:cNvSpPr>
            <a:spLocks noGrp="1" noChangeArrowheads="1"/>
          </p:cNvSpPr>
          <p:nvPr>
            <p:ph type="body" idx="4294967295"/>
          </p:nvPr>
        </p:nvSpPr>
        <p:spPr>
          <a:xfrm>
            <a:off x="276720" y="990600"/>
            <a:ext cx="8229600" cy="4572000"/>
          </a:xfrm>
          <a:prstGeom prst="rect">
            <a:avLst/>
          </a:prstGeom>
          <a:noFill/>
        </p:spPr>
        <p:txBody>
          <a:bodyPr>
            <a:noAutofit/>
          </a:bodyPr>
          <a:lstStyle/>
          <a:p>
            <a:pPr>
              <a:lnSpc>
                <a:spcPct val="90000"/>
              </a:lnSpc>
              <a:buClr>
                <a:schemeClr val="tx1"/>
              </a:buClr>
            </a:pPr>
            <a:r>
              <a:rPr lang="en-US" sz="1800" dirty="0" err="1"/>
              <a:t>configparser</a:t>
            </a:r>
            <a:r>
              <a:rPr lang="en-US" sz="1800" dirty="0"/>
              <a:t> classes are used to read and write such files</a:t>
            </a:r>
          </a:p>
          <a:p>
            <a:pPr marL="0" indent="0">
              <a:buNone/>
            </a:pPr>
            <a:r>
              <a:rPr lang="en-US" sz="1800" dirty="0"/>
              <a:t>	from </a:t>
            </a:r>
            <a:r>
              <a:rPr lang="en-US" sz="1800" dirty="0" err="1"/>
              <a:t>configparser</a:t>
            </a:r>
            <a:r>
              <a:rPr lang="en-US" sz="1800" dirty="0"/>
              <a:t> import </a:t>
            </a:r>
            <a:r>
              <a:rPr lang="en-US" sz="1800" dirty="0" err="1"/>
              <a:t>ConfigParser</a:t>
            </a:r>
            <a:r>
              <a:rPr lang="en-US" sz="1800" dirty="0"/>
              <a:t> </a:t>
            </a:r>
          </a:p>
          <a:p>
            <a:pPr marL="0" indent="0">
              <a:buNone/>
            </a:pPr>
            <a:r>
              <a:rPr lang="en-US" sz="1800" dirty="0"/>
              <a:t>	</a:t>
            </a:r>
            <a:r>
              <a:rPr lang="en-US" sz="1800" dirty="0" err="1"/>
              <a:t>Config</a:t>
            </a:r>
            <a:r>
              <a:rPr lang="en-US" sz="1800" dirty="0"/>
              <a:t> = </a:t>
            </a:r>
            <a:r>
              <a:rPr lang="en-US" sz="1800" dirty="0" err="1"/>
              <a:t>ConfigParser</a:t>
            </a:r>
            <a:r>
              <a:rPr lang="en-US" sz="1800" dirty="0"/>
              <a:t>() </a:t>
            </a:r>
          </a:p>
          <a:p>
            <a:pPr marL="0" indent="0">
              <a:buNone/>
            </a:pPr>
            <a:r>
              <a:rPr lang="en-US" sz="1800" dirty="0"/>
              <a:t>	</a:t>
            </a:r>
            <a:r>
              <a:rPr lang="en-US" sz="1800" dirty="0" err="1"/>
              <a:t>Config.read</a:t>
            </a:r>
            <a:r>
              <a:rPr lang="en-US" sz="1800" dirty="0"/>
              <a:t>(</a:t>
            </a:r>
            <a:r>
              <a:rPr lang="en-US" sz="1800" i="1" dirty="0"/>
              <a:t>"trial.ini") </a:t>
            </a:r>
          </a:p>
          <a:p>
            <a:pPr marL="0" indent="0">
              <a:buNone/>
            </a:pPr>
            <a:r>
              <a:rPr lang="en-US" sz="1800" dirty="0"/>
              <a:t>	print(</a:t>
            </a:r>
            <a:r>
              <a:rPr lang="en-US" sz="1800" dirty="0" err="1"/>
              <a:t>Config.sections</a:t>
            </a:r>
            <a:r>
              <a:rPr lang="en-US" sz="1800" dirty="0"/>
              <a:t>()) 		#prints names of sections</a:t>
            </a:r>
          </a:p>
          <a:p>
            <a:pPr marL="0" indent="0">
              <a:buNone/>
            </a:pPr>
            <a:endParaRPr lang="en-US" sz="1800" dirty="0"/>
          </a:p>
          <a:p>
            <a:r>
              <a:rPr lang="en-US" altLang="en-US" sz="1800" dirty="0"/>
              <a:t>get(</a:t>
            </a:r>
            <a:r>
              <a:rPr lang="en-US" altLang="en-US" sz="1800" dirty="0" err="1"/>
              <a:t>section,option</a:t>
            </a:r>
            <a:r>
              <a:rPr lang="en-US" altLang="en-US" sz="1800" dirty="0"/>
              <a:t>) -&gt; </a:t>
            </a:r>
            <a:r>
              <a:rPr lang="en-US" sz="1800" dirty="0"/>
              <a:t>"Get an option value for a given section.</a:t>
            </a:r>
            <a:endParaRPr lang="en-US" altLang="en-US" sz="1800" dirty="0"/>
          </a:p>
          <a:p>
            <a:r>
              <a:rPr lang="en-US" altLang="en-US" sz="1800" dirty="0"/>
              <a:t>options(section) --&gt; </a:t>
            </a:r>
            <a:r>
              <a:rPr lang="en-US" sz="1800" dirty="0"/>
              <a:t>Return a list of option names for the given section name.</a:t>
            </a:r>
            <a:r>
              <a:rPr lang="en-US" altLang="en-US" sz="1800" dirty="0"/>
              <a:t> </a:t>
            </a:r>
          </a:p>
          <a:p>
            <a:r>
              <a:rPr lang="en-US" sz="1800" dirty="0"/>
              <a:t>write(</a:t>
            </a:r>
            <a:r>
              <a:rPr lang="en-US" sz="1800" dirty="0" err="1"/>
              <a:t>cfgfile</a:t>
            </a:r>
            <a:r>
              <a:rPr lang="en-US" sz="1800" dirty="0"/>
              <a:t>) </a:t>
            </a:r>
            <a:r>
              <a:rPr lang="en-US" sz="1800" dirty="0">
                <a:sym typeface="Wingdings" panose="05000000000000000000" pitchFamily="2" charset="2"/>
              </a:rPr>
              <a:t> to write the contents to a file specified by </a:t>
            </a:r>
            <a:r>
              <a:rPr lang="en-US" sz="1800" dirty="0" err="1">
                <a:sym typeface="Wingdings" panose="05000000000000000000" pitchFamily="2" charset="2"/>
              </a:rPr>
              <a:t>cfgfile</a:t>
            </a:r>
            <a:endParaRPr lang="en-US" sz="1800" dirty="0">
              <a:sym typeface="Wingdings" panose="05000000000000000000" pitchFamily="2" charset="2"/>
            </a:endParaRPr>
          </a:p>
          <a:p>
            <a:endParaRPr lang="en-US" altLang="en-US" sz="1800" dirty="0">
              <a:sym typeface="Wingdings" panose="05000000000000000000" pitchFamily="2" charset="2"/>
            </a:endParaRPr>
          </a:p>
          <a:p>
            <a:r>
              <a:rPr lang="en-US" altLang="en-US" sz="1800" dirty="0"/>
              <a:t>For more information please visit : </a:t>
            </a:r>
          </a:p>
          <a:p>
            <a:r>
              <a:rPr lang="en-US" altLang="en-US" sz="1800" dirty="0">
                <a:hlinkClick r:id="rId3"/>
              </a:rPr>
              <a:t>https://docs.python.org/3.4/library/configparser.html</a:t>
            </a:r>
            <a:endParaRPr lang="en-US" altLang="en-US" sz="1800" dirty="0"/>
          </a:p>
          <a:p>
            <a:r>
              <a:rPr lang="en-US" altLang="en-US" sz="1800" dirty="0">
                <a:hlinkClick r:id="rId4"/>
              </a:rPr>
              <a:t>https://wiki.python.org/moin/ConfigParserExamples</a:t>
            </a:r>
            <a:endParaRPr lang="en-US" altLang="en-US" sz="1800" dirty="0"/>
          </a:p>
          <a:p>
            <a:endParaRPr lang="en-US" altLang="en-US" sz="1800" dirty="0"/>
          </a:p>
        </p:txBody>
      </p:sp>
    </p:spTree>
    <p:extLst>
      <p:ext uri="{BB962C8B-B14F-4D97-AF65-F5344CB8AC3E}">
        <p14:creationId xmlns:p14="http://schemas.microsoft.com/office/powerpoint/2010/main" val="71579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Modules</a:t>
            </a:r>
            <a:endParaRPr lang="en-IN" dirty="0"/>
          </a:p>
        </p:txBody>
      </p:sp>
      <p:sp>
        <p:nvSpPr>
          <p:cNvPr id="8" name="Text Placeholder 7"/>
          <p:cNvSpPr>
            <a:spLocks noGrp="1" noChangeArrowheads="1"/>
          </p:cNvSpPr>
          <p:nvPr>
            <p:ph type="body" idx="4294967295"/>
          </p:nvPr>
        </p:nvSpPr>
        <p:spPr>
          <a:xfrm>
            <a:off x="276720" y="990600"/>
            <a:ext cx="8229600" cy="5105400"/>
          </a:xfrm>
          <a:prstGeom prst="rect">
            <a:avLst/>
          </a:prstGeom>
          <a:noFill/>
        </p:spPr>
        <p:txBody>
          <a:bodyPr>
            <a:noAutofit/>
          </a:bodyPr>
          <a:lstStyle/>
          <a:p>
            <a:r>
              <a:rPr lang="en-US" sz="1800" dirty="0"/>
              <a:t>A module is a file containing Python definitions and statements. </a:t>
            </a:r>
          </a:p>
          <a:p>
            <a:r>
              <a:rPr lang="en-US" sz="1800" dirty="0"/>
              <a:t>The file name is the module name with the suffix .</a:t>
            </a:r>
            <a:r>
              <a:rPr lang="en-US" sz="1800" dirty="0" err="1"/>
              <a:t>py</a:t>
            </a:r>
            <a:r>
              <a:rPr lang="en-US" sz="1800" dirty="0"/>
              <a:t> appended. </a:t>
            </a:r>
          </a:p>
          <a:p>
            <a:r>
              <a:rPr lang="en-US" sz="1800" dirty="0"/>
              <a:t>Within a module, the module’s name (as a string) is available as the value of the global variable __name__. </a:t>
            </a:r>
          </a:p>
          <a:p>
            <a:r>
              <a:rPr lang="en-US" sz="1800" dirty="0"/>
              <a:t>For instance,  create a file called fibo.py in the current directory having fib(n) as a function defined inside it.</a:t>
            </a:r>
          </a:p>
          <a:p>
            <a:r>
              <a:rPr lang="en-US" sz="1800" dirty="0"/>
              <a:t>Enter the Python interpreter and import this module with the following command:</a:t>
            </a:r>
          </a:p>
          <a:p>
            <a:pPr marL="0" indent="0">
              <a:buNone/>
            </a:pPr>
            <a:r>
              <a:rPr lang="en-US" sz="1800" b="1" dirty="0"/>
              <a:t>		&gt;&gt;&gt; import</a:t>
            </a:r>
            <a:r>
              <a:rPr lang="en-US" sz="1800" dirty="0"/>
              <a:t> </a:t>
            </a:r>
            <a:r>
              <a:rPr lang="en-US" sz="1800" b="1" dirty="0" err="1"/>
              <a:t>fibo</a:t>
            </a:r>
            <a:endParaRPr lang="en-US" sz="1800" b="1" dirty="0"/>
          </a:p>
          <a:p>
            <a:r>
              <a:rPr lang="en-US" sz="1800" dirty="0"/>
              <a:t>This does not enter the names of the functions defined in </a:t>
            </a:r>
            <a:r>
              <a:rPr lang="en-US" sz="1800" dirty="0" err="1"/>
              <a:t>fibo</a:t>
            </a:r>
            <a:r>
              <a:rPr lang="en-US" sz="1800" dirty="0"/>
              <a:t> directly in the current symbol table; it only enters the module name </a:t>
            </a:r>
            <a:r>
              <a:rPr lang="en-US" sz="1800" dirty="0" err="1"/>
              <a:t>fibo</a:t>
            </a:r>
            <a:r>
              <a:rPr lang="en-US" sz="1800" dirty="0"/>
              <a:t> there.</a:t>
            </a:r>
          </a:p>
          <a:p>
            <a:r>
              <a:rPr lang="en-US" sz="1800" dirty="0"/>
              <a:t>Using the module name you can access the functions:</a:t>
            </a:r>
          </a:p>
          <a:p>
            <a:pPr marL="0" indent="0">
              <a:buNone/>
            </a:pPr>
            <a:r>
              <a:rPr lang="en-US" sz="1800" b="1" dirty="0"/>
              <a:t>		&gt;&gt;&gt;</a:t>
            </a:r>
            <a:r>
              <a:rPr lang="en-US" sz="1800" b="1" dirty="0" err="1"/>
              <a:t>fibo.fib</a:t>
            </a:r>
            <a:r>
              <a:rPr lang="en-US" sz="1800" b="1" dirty="0"/>
              <a:t>(1000)</a:t>
            </a:r>
          </a:p>
          <a:p>
            <a:r>
              <a:rPr lang="en-US" sz="1800" dirty="0"/>
              <a:t>Modules are executed only the </a:t>
            </a:r>
            <a:r>
              <a:rPr lang="en-US" sz="1800" i="1" dirty="0"/>
              <a:t>first</a:t>
            </a:r>
            <a:r>
              <a:rPr lang="en-US" sz="1800" dirty="0"/>
              <a:t> time the module name is encountered in an import statement (They are also run if the file is executed as a script.)</a:t>
            </a:r>
          </a:p>
          <a:p>
            <a:r>
              <a:rPr lang="en-US" sz="1800" dirty="0"/>
              <a:t>Each module has its own private symbol table</a:t>
            </a:r>
          </a:p>
          <a:p>
            <a:endParaRPr lang="en-US" sz="1800" dirty="0"/>
          </a:p>
        </p:txBody>
      </p:sp>
    </p:spTree>
    <p:extLst>
      <p:ext uri="{BB962C8B-B14F-4D97-AF65-F5344CB8AC3E}">
        <p14:creationId xmlns:p14="http://schemas.microsoft.com/office/powerpoint/2010/main" val="211274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Modules </a:t>
            </a:r>
            <a:r>
              <a:rPr lang="en-US" dirty="0" err="1"/>
              <a:t>Contd</a:t>
            </a:r>
            <a:r>
              <a:rPr lang="en-US" dirty="0"/>
              <a:t>…</a:t>
            </a:r>
            <a:endParaRPr lang="en-IN" dirty="0"/>
          </a:p>
        </p:txBody>
      </p:sp>
      <p:sp>
        <p:nvSpPr>
          <p:cNvPr id="8" name="Text Placeholder 7"/>
          <p:cNvSpPr>
            <a:spLocks noGrp="1" noChangeArrowheads="1"/>
          </p:cNvSpPr>
          <p:nvPr>
            <p:ph type="body" idx="4294967295"/>
          </p:nvPr>
        </p:nvSpPr>
        <p:spPr>
          <a:xfrm>
            <a:off x="276720" y="838200"/>
            <a:ext cx="8229600" cy="5486400"/>
          </a:xfrm>
          <a:prstGeom prst="rect">
            <a:avLst/>
          </a:prstGeom>
          <a:noFill/>
        </p:spPr>
        <p:txBody>
          <a:bodyPr>
            <a:noAutofit/>
          </a:bodyPr>
          <a:lstStyle/>
          <a:p>
            <a:pPr fontAlgn="base"/>
            <a:r>
              <a:rPr lang="en-US" sz="1800" dirty="0"/>
              <a:t>Modules can import other modules.</a:t>
            </a:r>
          </a:p>
          <a:p>
            <a:pPr fontAlgn="base"/>
            <a:r>
              <a:rPr lang="en-US" sz="1800" dirty="0"/>
              <a:t>It is customary but not required to place all import statements at the beginning of a module (or script, for that matter). </a:t>
            </a:r>
          </a:p>
          <a:p>
            <a:pPr fontAlgn="base"/>
            <a:r>
              <a:rPr lang="en-US" sz="1800" dirty="0"/>
              <a:t>The imported module names are placed in the importing module’s global symbol table.</a:t>
            </a:r>
          </a:p>
          <a:p>
            <a:r>
              <a:rPr lang="en-US" sz="1800" dirty="0"/>
              <a:t>There is a variant of the import statement that imports names from a module directly into the importing module’s symbol table.</a:t>
            </a:r>
          </a:p>
          <a:p>
            <a:r>
              <a:rPr lang="en-US" sz="1800" dirty="0"/>
              <a:t> For example:</a:t>
            </a:r>
          </a:p>
          <a:p>
            <a:pPr marL="0" indent="0">
              <a:buNone/>
            </a:pPr>
            <a:r>
              <a:rPr lang="en-US" sz="1800" dirty="0"/>
              <a:t>	</a:t>
            </a:r>
            <a:r>
              <a:rPr lang="en-US" sz="1800" b="1" dirty="0"/>
              <a:t>&gt;&gt;&gt; from</a:t>
            </a:r>
            <a:r>
              <a:rPr lang="en-US" sz="1800" dirty="0"/>
              <a:t> </a:t>
            </a:r>
            <a:r>
              <a:rPr lang="en-US" sz="1800" b="1" dirty="0" err="1"/>
              <a:t>fibo</a:t>
            </a:r>
            <a:r>
              <a:rPr lang="en-US" sz="1800" dirty="0"/>
              <a:t> </a:t>
            </a:r>
            <a:r>
              <a:rPr lang="en-US" sz="1800" b="1" dirty="0"/>
              <a:t>import</a:t>
            </a:r>
            <a:r>
              <a:rPr lang="en-US" sz="1800" dirty="0"/>
              <a:t> fib</a:t>
            </a:r>
          </a:p>
          <a:p>
            <a:r>
              <a:rPr lang="en-US" sz="1800" dirty="0"/>
              <a:t>This does not introduce the module name from which the imports are taken in the local symbol table (so in the example, </a:t>
            </a:r>
            <a:r>
              <a:rPr lang="en-US" sz="1800" dirty="0" err="1"/>
              <a:t>fibo</a:t>
            </a:r>
            <a:r>
              <a:rPr lang="en-US" sz="1800" dirty="0"/>
              <a:t> is not defined).</a:t>
            </a:r>
          </a:p>
          <a:p>
            <a:r>
              <a:rPr lang="en-US" sz="1800" dirty="0"/>
              <a:t>There is even a variant to import all names that a module defines:</a:t>
            </a:r>
          </a:p>
          <a:p>
            <a:pPr marL="0" indent="0">
              <a:buNone/>
            </a:pPr>
            <a:r>
              <a:rPr lang="en-US" sz="1800" dirty="0"/>
              <a:t>	</a:t>
            </a:r>
            <a:r>
              <a:rPr lang="en-US" sz="1800" b="1" dirty="0"/>
              <a:t>&gt;&gt;&gt; from</a:t>
            </a:r>
            <a:r>
              <a:rPr lang="en-US" sz="1800" dirty="0"/>
              <a:t> </a:t>
            </a:r>
            <a:r>
              <a:rPr lang="en-US" sz="1800" b="1" dirty="0" err="1"/>
              <a:t>fibo</a:t>
            </a:r>
            <a:r>
              <a:rPr lang="en-US" sz="1800" dirty="0"/>
              <a:t> </a:t>
            </a:r>
            <a:r>
              <a:rPr lang="en-US" sz="1800" b="1" dirty="0"/>
              <a:t>import</a:t>
            </a:r>
            <a:r>
              <a:rPr lang="en-US" sz="1800" dirty="0"/>
              <a:t> * </a:t>
            </a:r>
          </a:p>
          <a:p>
            <a:r>
              <a:rPr lang="en-US" sz="1800" dirty="0"/>
              <a:t>This imports all names except those beginning with an underscore (_).</a:t>
            </a:r>
          </a:p>
          <a:p>
            <a:r>
              <a:rPr lang="en-US" sz="1800" dirty="0"/>
              <a:t>Note, importing * from a module or package is frowned upon, since it often causes poorly readable code. However, it is okay to use it to save typing in interactive sessions.</a:t>
            </a:r>
          </a:p>
          <a:p>
            <a:pPr fontAlgn="base"/>
            <a:endParaRPr lang="en-US" sz="1800" dirty="0"/>
          </a:p>
        </p:txBody>
      </p:sp>
    </p:spTree>
    <p:extLst>
      <p:ext uri="{BB962C8B-B14F-4D97-AF65-F5344CB8AC3E}">
        <p14:creationId xmlns:p14="http://schemas.microsoft.com/office/powerpoint/2010/main" val="71522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Executing modules as scripts</a:t>
            </a:r>
            <a:endParaRPr lang="en-IN" dirty="0"/>
          </a:p>
        </p:txBody>
      </p:sp>
      <p:sp>
        <p:nvSpPr>
          <p:cNvPr id="8" name="Text Placeholder 7"/>
          <p:cNvSpPr>
            <a:spLocks noGrp="1" noChangeArrowheads="1"/>
          </p:cNvSpPr>
          <p:nvPr>
            <p:ph type="body" idx="4294967295"/>
          </p:nvPr>
        </p:nvSpPr>
        <p:spPr>
          <a:xfrm>
            <a:off x="276720" y="838200"/>
            <a:ext cx="8229600" cy="5257800"/>
          </a:xfrm>
          <a:prstGeom prst="rect">
            <a:avLst/>
          </a:prstGeom>
          <a:noFill/>
        </p:spPr>
        <p:txBody>
          <a:bodyPr>
            <a:noAutofit/>
          </a:bodyPr>
          <a:lstStyle/>
          <a:p>
            <a:r>
              <a:rPr lang="en-US" sz="1800" dirty="0"/>
              <a:t>When you run a Python module with :</a:t>
            </a:r>
          </a:p>
          <a:p>
            <a:pPr marL="0" indent="0">
              <a:buNone/>
            </a:pPr>
            <a:r>
              <a:rPr lang="en-US" sz="1800" dirty="0"/>
              <a:t>		python fibo.py &lt;arguments&gt; </a:t>
            </a:r>
          </a:p>
          <a:p>
            <a:r>
              <a:rPr lang="en-US" sz="1800" dirty="0"/>
              <a:t>The code in the module will be executed, just as if you imported it, but with the __name__ set to "__main__".</a:t>
            </a:r>
          </a:p>
          <a:p>
            <a:r>
              <a:rPr lang="en-US" sz="1800" dirty="0"/>
              <a:t>At the following at the end of your module:</a:t>
            </a:r>
          </a:p>
          <a:p>
            <a:pPr marL="0" indent="0">
              <a:buNone/>
            </a:pPr>
            <a:r>
              <a:rPr lang="en-US" sz="1800" b="1" dirty="0"/>
              <a:t>	if</a:t>
            </a:r>
            <a:r>
              <a:rPr lang="en-US" sz="1800" dirty="0"/>
              <a:t> __name__ == "__main__": </a:t>
            </a:r>
          </a:p>
          <a:p>
            <a:pPr marL="0" indent="0">
              <a:buNone/>
            </a:pPr>
            <a:r>
              <a:rPr lang="en-US" sz="1800" b="1" dirty="0"/>
              <a:t>		import</a:t>
            </a:r>
            <a:r>
              <a:rPr lang="en-US" sz="1800" dirty="0"/>
              <a:t> </a:t>
            </a:r>
            <a:r>
              <a:rPr lang="en-US" sz="1800" b="1" dirty="0"/>
              <a:t>sys</a:t>
            </a:r>
            <a:r>
              <a:rPr lang="en-US" sz="1800" dirty="0"/>
              <a:t> </a:t>
            </a:r>
          </a:p>
          <a:p>
            <a:pPr marL="0" indent="0">
              <a:buNone/>
            </a:pPr>
            <a:r>
              <a:rPr lang="en-US" sz="1800" dirty="0"/>
              <a:t>		fib(</a:t>
            </a:r>
            <a:r>
              <a:rPr lang="en-US" sz="1800" dirty="0" err="1"/>
              <a:t>int</a:t>
            </a:r>
            <a:r>
              <a:rPr lang="en-US" sz="1800" dirty="0"/>
              <a:t>(</a:t>
            </a:r>
            <a:r>
              <a:rPr lang="en-US" sz="1800" dirty="0" err="1"/>
              <a:t>sys.argv</a:t>
            </a:r>
            <a:r>
              <a:rPr lang="en-US" sz="1800" dirty="0"/>
              <a:t>[1])) </a:t>
            </a:r>
          </a:p>
          <a:p>
            <a:r>
              <a:rPr lang="en-US" sz="1800" dirty="0"/>
              <a:t>This file can now be used as a script as well as an importable module, because the code that parses the command line only runs if the module is executed as the “main” file</a:t>
            </a:r>
          </a:p>
          <a:p>
            <a:r>
              <a:rPr lang="en-US" sz="1800" dirty="0"/>
              <a:t>If the module is imported, the code is not run:</a:t>
            </a:r>
          </a:p>
          <a:p>
            <a:pPr marL="0" indent="0">
              <a:buNone/>
            </a:pPr>
            <a:r>
              <a:rPr lang="en-US" sz="1800" dirty="0"/>
              <a:t>	</a:t>
            </a:r>
            <a:r>
              <a:rPr lang="en-US" sz="1800" b="1" dirty="0"/>
              <a:t>&gt;&gt;&gt; import</a:t>
            </a:r>
            <a:r>
              <a:rPr lang="en-US" sz="1800" dirty="0"/>
              <a:t> </a:t>
            </a:r>
            <a:r>
              <a:rPr lang="en-US" sz="1800" b="1" dirty="0" err="1"/>
              <a:t>fibo</a:t>
            </a:r>
            <a:r>
              <a:rPr lang="en-US" sz="1800" dirty="0"/>
              <a:t> </a:t>
            </a:r>
          </a:p>
          <a:p>
            <a:r>
              <a:rPr lang="en-US" sz="1800" dirty="0"/>
              <a:t>This is often used either to provide a convenient user interface to a module, or for testing purposes (running the module as a script executes a test suite).</a:t>
            </a:r>
          </a:p>
        </p:txBody>
      </p:sp>
    </p:spTree>
    <p:extLst>
      <p:ext uri="{BB962C8B-B14F-4D97-AF65-F5344CB8AC3E}">
        <p14:creationId xmlns:p14="http://schemas.microsoft.com/office/powerpoint/2010/main" val="428042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Understand __name__</a:t>
            </a:r>
            <a:endParaRPr lang="en-IN" dirty="0"/>
          </a:p>
        </p:txBody>
      </p:sp>
      <p:sp>
        <p:nvSpPr>
          <p:cNvPr id="8" name="Text Placeholder 7"/>
          <p:cNvSpPr>
            <a:spLocks noGrp="1" noChangeArrowheads="1"/>
          </p:cNvSpPr>
          <p:nvPr>
            <p:ph type="body" idx="4294967295"/>
          </p:nvPr>
        </p:nvSpPr>
        <p:spPr>
          <a:xfrm>
            <a:off x="276720" y="838200"/>
            <a:ext cx="3457080" cy="2895600"/>
          </a:xfrm>
          <a:prstGeom prst="rect">
            <a:avLst/>
          </a:prstGeom>
          <a:noFill/>
        </p:spPr>
        <p:txBody>
          <a:bodyPr>
            <a:noAutofit/>
          </a:bodyPr>
          <a:lstStyle/>
          <a:p>
            <a:r>
              <a:rPr lang="en-US" sz="1800" dirty="0"/>
              <a:t>Create script1.py and script2.py as follows</a:t>
            </a:r>
          </a:p>
          <a:p>
            <a:r>
              <a:rPr lang="en-US" sz="1800" dirty="0"/>
              <a:t>Run script1.py directly, it prints the value of __name__ as __main__</a:t>
            </a:r>
          </a:p>
          <a:p>
            <a:r>
              <a:rPr lang="en-US" sz="1800" dirty="0"/>
              <a:t>If you run script2.py, then for f1, it prints script1 </a:t>
            </a:r>
            <a:r>
              <a:rPr lang="en-US" sz="1800" dirty="0" err="1"/>
              <a:t>i.e</a:t>
            </a:r>
            <a:r>
              <a:rPr lang="en-US" sz="1800" dirty="0"/>
              <a:t> the name of the </a:t>
            </a:r>
            <a:r>
              <a:rPr lang="en-US" sz="1800"/>
              <a:t>script imported.</a:t>
            </a:r>
            <a:endParaRPr lang="en-US" sz="1800" dirty="0"/>
          </a:p>
        </p:txBody>
      </p:sp>
      <p:sp>
        <p:nvSpPr>
          <p:cNvPr id="3" name="Rectangle 2"/>
          <p:cNvSpPr/>
          <p:nvPr/>
        </p:nvSpPr>
        <p:spPr>
          <a:xfrm>
            <a:off x="4800600" y="264348"/>
            <a:ext cx="2819400" cy="1815882"/>
          </a:xfrm>
          <a:prstGeom prst="rect">
            <a:avLst/>
          </a:prstGeom>
          <a:ln>
            <a:solidFill>
              <a:schemeClr val="accent1"/>
            </a:solidFill>
          </a:ln>
        </p:spPr>
        <p:txBody>
          <a:bodyPr wrap="square">
            <a:spAutoFit/>
          </a:bodyPr>
          <a:lstStyle/>
          <a:p>
            <a:r>
              <a:rPr lang="en-US" sz="1600" dirty="0">
                <a:latin typeface="Calibri" charset="0"/>
                <a:ea typeface="Calibri" charset="0"/>
                <a:cs typeface="Calibri" charset="0"/>
              </a:rPr>
              <a:t>script1.py</a:t>
            </a:r>
            <a:endParaRPr lang="en-US" sz="1600" dirty="0">
              <a:solidFill>
                <a:srgbClr val="CC7832"/>
              </a:solidFill>
              <a:latin typeface="Calibri" charset="0"/>
              <a:ea typeface="Calibri" charset="0"/>
              <a:cs typeface="Calibri" charset="0"/>
            </a:endParaRPr>
          </a:p>
          <a:p>
            <a:r>
              <a:rPr lang="mr-IN" sz="1600" dirty="0" err="1">
                <a:solidFill>
                  <a:srgbClr val="CC7832"/>
                </a:solidFill>
                <a:latin typeface="Calibri" charset="0"/>
                <a:ea typeface="Calibri" charset="0"/>
                <a:cs typeface="Calibri" charset="0"/>
              </a:rPr>
              <a:t>def</a:t>
            </a:r>
            <a:r>
              <a:rPr lang="mr-IN" sz="1600" dirty="0">
                <a:solidFill>
                  <a:srgbClr val="CC7832"/>
                </a:solidFill>
                <a:latin typeface="Calibri" charset="0"/>
                <a:ea typeface="Calibri" charset="0"/>
                <a:cs typeface="Calibri" charset="0"/>
              </a:rPr>
              <a:t> </a:t>
            </a:r>
            <a:r>
              <a:rPr lang="mr-IN" sz="1600" dirty="0">
                <a:solidFill>
                  <a:srgbClr val="FFC66D"/>
                </a:solidFill>
                <a:latin typeface="Calibri" charset="0"/>
                <a:ea typeface="Calibri" charset="0"/>
                <a:cs typeface="Calibri" charset="0"/>
              </a:rPr>
              <a:t>f1</a:t>
            </a:r>
            <a:r>
              <a:rPr lang="mr-IN" sz="1600" dirty="0">
                <a:latin typeface="Calibri" charset="0"/>
                <a:ea typeface="Calibri" charset="0"/>
                <a:cs typeface="Calibri" charset="0"/>
              </a:rPr>
              <a:t>():</a:t>
            </a:r>
            <a:endParaRPr lang="en-US" sz="1600" dirty="0">
              <a:latin typeface="Calibri" charset="0"/>
              <a:ea typeface="Calibri" charset="0"/>
              <a:cs typeface="Calibri" charset="0"/>
            </a:endParaRPr>
          </a:p>
          <a:p>
            <a:r>
              <a:rPr lang="mr-IN" sz="1600" dirty="0">
                <a:latin typeface="Calibri" charset="0"/>
                <a:ea typeface="Calibri" charset="0"/>
                <a:cs typeface="Calibri" charset="0"/>
              </a:rPr>
              <a:t>    </a:t>
            </a:r>
            <a:r>
              <a:rPr lang="mr-IN" sz="1600" dirty="0" err="1">
                <a:solidFill>
                  <a:srgbClr val="8888C6"/>
                </a:solidFill>
                <a:latin typeface="Calibri" charset="0"/>
                <a:ea typeface="Calibri" charset="0"/>
                <a:cs typeface="Calibri" charset="0"/>
              </a:rPr>
              <a:t>print</a:t>
            </a:r>
            <a:r>
              <a:rPr lang="mr-IN" sz="1600" dirty="0">
                <a:latin typeface="Calibri" charset="0"/>
                <a:ea typeface="Calibri" charset="0"/>
                <a:cs typeface="Calibri" charset="0"/>
              </a:rPr>
              <a:t>(</a:t>
            </a:r>
            <a:r>
              <a:rPr lang="mr-IN" sz="1600" dirty="0" err="1">
                <a:solidFill>
                  <a:srgbClr val="6A8759"/>
                </a:solidFill>
                <a:latin typeface="Calibri" charset="0"/>
                <a:ea typeface="Calibri" charset="0"/>
                <a:cs typeface="Calibri" charset="0"/>
              </a:rPr>
              <a:t>f'in</a:t>
            </a:r>
            <a:r>
              <a:rPr lang="mr-IN" sz="1600" dirty="0">
                <a:solidFill>
                  <a:srgbClr val="6A8759"/>
                </a:solidFill>
                <a:latin typeface="Calibri" charset="0"/>
                <a:ea typeface="Calibri" charset="0"/>
                <a:cs typeface="Calibri" charset="0"/>
              </a:rPr>
              <a:t> f1 </a:t>
            </a:r>
            <a:r>
              <a:rPr lang="mr-IN" sz="1600" dirty="0">
                <a:solidFill>
                  <a:srgbClr val="CC7832"/>
                </a:solidFill>
                <a:latin typeface="Calibri" charset="0"/>
                <a:ea typeface="Calibri" charset="0"/>
                <a:cs typeface="Calibri" charset="0"/>
              </a:rPr>
              <a:t>{</a:t>
            </a:r>
            <a:r>
              <a:rPr lang="mr-IN" sz="1600" dirty="0">
                <a:latin typeface="Calibri" charset="0"/>
                <a:ea typeface="Calibri" charset="0"/>
                <a:cs typeface="Calibri" charset="0"/>
              </a:rPr>
              <a:t>__</a:t>
            </a:r>
            <a:r>
              <a:rPr lang="mr-IN" sz="1600" dirty="0" err="1">
                <a:latin typeface="Calibri" charset="0"/>
                <a:ea typeface="Calibri" charset="0"/>
                <a:cs typeface="Calibri" charset="0"/>
              </a:rPr>
              <a:t>name</a:t>
            </a:r>
            <a:r>
              <a:rPr lang="mr-IN" sz="1600" dirty="0">
                <a:latin typeface="Calibri" charset="0"/>
                <a:ea typeface="Calibri" charset="0"/>
                <a:cs typeface="Calibri" charset="0"/>
              </a:rPr>
              <a:t>__</a:t>
            </a:r>
            <a:r>
              <a:rPr lang="mr-IN" sz="1600" dirty="0">
                <a:solidFill>
                  <a:srgbClr val="CC7832"/>
                </a:solidFill>
                <a:latin typeface="Calibri" charset="0"/>
                <a:ea typeface="Calibri" charset="0"/>
                <a:cs typeface="Calibri" charset="0"/>
              </a:rPr>
              <a:t>}</a:t>
            </a:r>
            <a:r>
              <a:rPr lang="mr-IN" sz="1600" dirty="0">
                <a:solidFill>
                  <a:srgbClr val="6A8759"/>
                </a:solidFill>
                <a:latin typeface="Calibri" charset="0"/>
                <a:ea typeface="Calibri" charset="0"/>
                <a:cs typeface="Calibri" charset="0"/>
              </a:rPr>
              <a:t>'</a:t>
            </a:r>
            <a:r>
              <a:rPr lang="mr-IN" sz="1600" dirty="0">
                <a:latin typeface="Calibri" charset="0"/>
                <a:ea typeface="Calibri" charset="0"/>
                <a:cs typeface="Calibri" charset="0"/>
              </a:rPr>
              <a:t>)</a:t>
            </a:r>
            <a:br>
              <a:rPr lang="mr-IN" sz="1600" dirty="0">
                <a:latin typeface="Calibri" charset="0"/>
                <a:ea typeface="Calibri" charset="0"/>
                <a:cs typeface="Calibri" charset="0"/>
              </a:rPr>
            </a:br>
            <a:r>
              <a:rPr lang="mr-IN" sz="1600" dirty="0" err="1">
                <a:solidFill>
                  <a:srgbClr val="CC7832"/>
                </a:solidFill>
                <a:latin typeface="Calibri" charset="0"/>
                <a:ea typeface="Calibri" charset="0"/>
                <a:cs typeface="Calibri" charset="0"/>
              </a:rPr>
              <a:t>def</a:t>
            </a:r>
            <a:r>
              <a:rPr lang="mr-IN" sz="1600" dirty="0">
                <a:solidFill>
                  <a:srgbClr val="CC7832"/>
                </a:solidFill>
                <a:latin typeface="Calibri" charset="0"/>
                <a:ea typeface="Calibri" charset="0"/>
                <a:cs typeface="Calibri" charset="0"/>
              </a:rPr>
              <a:t> </a:t>
            </a:r>
            <a:r>
              <a:rPr lang="mr-IN" sz="1600" dirty="0">
                <a:solidFill>
                  <a:srgbClr val="FFC66D"/>
                </a:solidFill>
                <a:latin typeface="Calibri" charset="0"/>
                <a:ea typeface="Calibri" charset="0"/>
                <a:cs typeface="Calibri" charset="0"/>
              </a:rPr>
              <a:t>f2</a:t>
            </a:r>
            <a:r>
              <a:rPr lang="mr-IN" sz="1600" dirty="0">
                <a:latin typeface="Calibri" charset="0"/>
                <a:ea typeface="Calibri" charset="0"/>
                <a:cs typeface="Calibri" charset="0"/>
              </a:rPr>
              <a:t>():</a:t>
            </a:r>
            <a:br>
              <a:rPr lang="mr-IN" sz="1600" dirty="0">
                <a:latin typeface="Calibri" charset="0"/>
                <a:ea typeface="Calibri" charset="0"/>
                <a:cs typeface="Calibri" charset="0"/>
              </a:rPr>
            </a:br>
            <a:r>
              <a:rPr lang="mr-IN" sz="1600" dirty="0">
                <a:latin typeface="Calibri" charset="0"/>
                <a:ea typeface="Calibri" charset="0"/>
                <a:cs typeface="Calibri" charset="0"/>
              </a:rPr>
              <a:t>    </a:t>
            </a:r>
            <a:r>
              <a:rPr lang="mr-IN" sz="1600" dirty="0" err="1">
                <a:solidFill>
                  <a:srgbClr val="8888C6"/>
                </a:solidFill>
                <a:latin typeface="Calibri" charset="0"/>
                <a:ea typeface="Calibri" charset="0"/>
                <a:cs typeface="Calibri" charset="0"/>
              </a:rPr>
              <a:t>print</a:t>
            </a:r>
            <a:r>
              <a:rPr lang="mr-IN" sz="1600" dirty="0">
                <a:latin typeface="Calibri" charset="0"/>
                <a:ea typeface="Calibri" charset="0"/>
                <a:cs typeface="Calibri" charset="0"/>
              </a:rPr>
              <a:t>(</a:t>
            </a:r>
            <a:r>
              <a:rPr lang="mr-IN" sz="1600" dirty="0">
                <a:solidFill>
                  <a:srgbClr val="6A8759"/>
                </a:solidFill>
                <a:latin typeface="Calibri" charset="0"/>
                <a:ea typeface="Calibri" charset="0"/>
                <a:cs typeface="Calibri" charset="0"/>
              </a:rPr>
              <a:t>'f2 </a:t>
            </a:r>
            <a:r>
              <a:rPr lang="mr-IN" sz="1600" dirty="0" err="1">
                <a:solidFill>
                  <a:srgbClr val="6A8759"/>
                </a:solidFill>
                <a:latin typeface="Calibri" charset="0"/>
                <a:ea typeface="Calibri" charset="0"/>
                <a:cs typeface="Calibri" charset="0"/>
              </a:rPr>
              <a:t>called</a:t>
            </a:r>
            <a:r>
              <a:rPr lang="mr-IN" sz="1600" dirty="0">
                <a:solidFill>
                  <a:srgbClr val="6A8759"/>
                </a:solidFill>
                <a:latin typeface="Calibri" charset="0"/>
                <a:ea typeface="Calibri" charset="0"/>
                <a:cs typeface="Calibri" charset="0"/>
              </a:rPr>
              <a:t>'</a:t>
            </a:r>
            <a:r>
              <a:rPr lang="mr-IN" sz="1600" dirty="0">
                <a:latin typeface="Calibri" charset="0"/>
                <a:ea typeface="Calibri" charset="0"/>
                <a:cs typeface="Calibri" charset="0"/>
              </a:rPr>
              <a:t>)</a:t>
            </a:r>
            <a:br>
              <a:rPr lang="mr-IN" sz="1600" dirty="0">
                <a:latin typeface="Calibri" charset="0"/>
                <a:ea typeface="Calibri" charset="0"/>
                <a:cs typeface="Calibri" charset="0"/>
              </a:rPr>
            </a:br>
            <a:r>
              <a:rPr lang="mr-IN" sz="1600" dirty="0">
                <a:latin typeface="Calibri" charset="0"/>
                <a:ea typeface="Calibri" charset="0"/>
                <a:cs typeface="Calibri" charset="0"/>
              </a:rPr>
              <a:t>    f1()</a:t>
            </a:r>
            <a:br>
              <a:rPr lang="mr-IN" sz="1600" dirty="0">
                <a:latin typeface="Calibri" charset="0"/>
                <a:ea typeface="Calibri" charset="0"/>
                <a:cs typeface="Calibri" charset="0"/>
              </a:rPr>
            </a:br>
            <a:r>
              <a:rPr lang="mr-IN" sz="1600" dirty="0" err="1">
                <a:solidFill>
                  <a:srgbClr val="CC7832"/>
                </a:solidFill>
                <a:latin typeface="Calibri" charset="0"/>
                <a:ea typeface="Calibri" charset="0"/>
                <a:cs typeface="Calibri" charset="0"/>
              </a:rPr>
              <a:t>if</a:t>
            </a:r>
            <a:r>
              <a:rPr lang="mr-IN" sz="1600" dirty="0">
                <a:solidFill>
                  <a:srgbClr val="CC7832"/>
                </a:solidFill>
                <a:latin typeface="Calibri" charset="0"/>
                <a:ea typeface="Calibri" charset="0"/>
                <a:cs typeface="Calibri" charset="0"/>
              </a:rPr>
              <a:t> </a:t>
            </a:r>
            <a:r>
              <a:rPr lang="mr-IN" sz="1600" dirty="0">
                <a:latin typeface="Calibri" charset="0"/>
                <a:ea typeface="Calibri" charset="0"/>
                <a:cs typeface="Calibri" charset="0"/>
              </a:rPr>
              <a:t>__</a:t>
            </a:r>
            <a:r>
              <a:rPr lang="mr-IN" sz="1600" dirty="0" err="1">
                <a:latin typeface="Calibri" charset="0"/>
                <a:ea typeface="Calibri" charset="0"/>
                <a:cs typeface="Calibri" charset="0"/>
              </a:rPr>
              <a:t>name</a:t>
            </a:r>
            <a:r>
              <a:rPr lang="mr-IN" sz="1600" dirty="0">
                <a:latin typeface="Calibri" charset="0"/>
                <a:ea typeface="Calibri" charset="0"/>
                <a:cs typeface="Calibri" charset="0"/>
              </a:rPr>
              <a:t>__ == </a:t>
            </a:r>
            <a:r>
              <a:rPr lang="mr-IN" sz="1600" dirty="0">
                <a:solidFill>
                  <a:srgbClr val="6A8759"/>
                </a:solidFill>
                <a:latin typeface="Calibri" charset="0"/>
                <a:ea typeface="Calibri" charset="0"/>
                <a:cs typeface="Calibri" charset="0"/>
              </a:rPr>
              <a:t>'__</a:t>
            </a:r>
            <a:r>
              <a:rPr lang="mr-IN" sz="1600" dirty="0" err="1">
                <a:solidFill>
                  <a:srgbClr val="6A8759"/>
                </a:solidFill>
                <a:latin typeface="Calibri" charset="0"/>
                <a:ea typeface="Calibri" charset="0"/>
                <a:cs typeface="Calibri" charset="0"/>
              </a:rPr>
              <a:t>main</a:t>
            </a:r>
            <a:r>
              <a:rPr lang="mr-IN" sz="1600" dirty="0">
                <a:solidFill>
                  <a:srgbClr val="6A8759"/>
                </a:solidFill>
                <a:latin typeface="Calibri" charset="0"/>
                <a:ea typeface="Calibri" charset="0"/>
                <a:cs typeface="Calibri" charset="0"/>
              </a:rPr>
              <a:t>__'</a:t>
            </a:r>
            <a:r>
              <a:rPr lang="mr-IN" sz="1600" dirty="0">
                <a:latin typeface="Calibri" charset="0"/>
                <a:ea typeface="Calibri" charset="0"/>
                <a:cs typeface="Calibri" charset="0"/>
              </a:rPr>
              <a:t>: f2()</a:t>
            </a:r>
            <a:endParaRPr lang="en-US" sz="1600" dirty="0">
              <a:latin typeface="Calibri" charset="0"/>
              <a:ea typeface="Calibri" charset="0"/>
              <a:cs typeface="Calibri" charset="0"/>
            </a:endParaRPr>
          </a:p>
        </p:txBody>
      </p:sp>
      <p:sp>
        <p:nvSpPr>
          <p:cNvPr id="4" name="Rectangle 3"/>
          <p:cNvSpPr/>
          <p:nvPr/>
        </p:nvSpPr>
        <p:spPr>
          <a:xfrm>
            <a:off x="4785360" y="2438400"/>
            <a:ext cx="2971800" cy="1569660"/>
          </a:xfrm>
          <a:prstGeom prst="rect">
            <a:avLst/>
          </a:prstGeom>
          <a:ln>
            <a:solidFill>
              <a:schemeClr val="accent1"/>
            </a:solidFill>
          </a:ln>
        </p:spPr>
        <p:txBody>
          <a:bodyPr wrap="square">
            <a:spAutoFit/>
          </a:bodyPr>
          <a:lstStyle/>
          <a:p>
            <a:r>
              <a:rPr lang="en-US" sz="1600" dirty="0">
                <a:solidFill>
                  <a:srgbClr val="CC7832"/>
                </a:solidFill>
                <a:latin typeface="Calibri" charset="0"/>
                <a:ea typeface="Calibri" charset="0"/>
                <a:cs typeface="Calibri" charset="0"/>
              </a:rPr>
              <a:t>script2.py</a:t>
            </a:r>
          </a:p>
          <a:p>
            <a:r>
              <a:rPr lang="en-US" sz="1600" dirty="0">
                <a:solidFill>
                  <a:srgbClr val="CC7832"/>
                </a:solidFill>
                <a:latin typeface="Calibri" charset="0"/>
                <a:ea typeface="Calibri" charset="0"/>
                <a:cs typeface="Calibri" charset="0"/>
              </a:rPr>
              <a:t>import </a:t>
            </a:r>
            <a:r>
              <a:rPr lang="en-US" sz="1600" dirty="0">
                <a:latin typeface="Calibri" charset="0"/>
                <a:ea typeface="Calibri" charset="0"/>
                <a:cs typeface="Calibri" charset="0"/>
              </a:rPr>
              <a:t>script1 </a:t>
            </a:r>
            <a:r>
              <a:rPr lang="en-US" sz="1600" dirty="0">
                <a:solidFill>
                  <a:srgbClr val="CC7832"/>
                </a:solidFill>
                <a:latin typeface="Calibri" charset="0"/>
                <a:ea typeface="Calibri" charset="0"/>
                <a:cs typeface="Calibri" charset="0"/>
              </a:rPr>
              <a:t>as </a:t>
            </a:r>
            <a:r>
              <a:rPr lang="en-US" sz="1600" dirty="0">
                <a:latin typeface="Calibri" charset="0"/>
                <a:ea typeface="Calibri" charset="0"/>
                <a:cs typeface="Calibri" charset="0"/>
              </a:rPr>
              <a:t>s</a:t>
            </a:r>
            <a:br>
              <a:rPr lang="en-US" sz="1600" dirty="0">
                <a:latin typeface="Calibri" charset="0"/>
                <a:ea typeface="Calibri" charset="0"/>
                <a:cs typeface="Calibri" charset="0"/>
              </a:rPr>
            </a:br>
            <a:r>
              <a:rPr lang="en-US" sz="1600" dirty="0" err="1">
                <a:solidFill>
                  <a:srgbClr val="CC7832"/>
                </a:solidFill>
                <a:latin typeface="Calibri" charset="0"/>
                <a:ea typeface="Calibri" charset="0"/>
                <a:cs typeface="Calibri" charset="0"/>
              </a:rPr>
              <a:t>def</a:t>
            </a:r>
            <a:r>
              <a:rPr lang="en-US" sz="1600" dirty="0">
                <a:solidFill>
                  <a:srgbClr val="CC7832"/>
                </a:solidFill>
                <a:latin typeface="Calibri" charset="0"/>
                <a:ea typeface="Calibri" charset="0"/>
                <a:cs typeface="Calibri" charset="0"/>
              </a:rPr>
              <a:t> </a:t>
            </a:r>
            <a:r>
              <a:rPr lang="en-US" sz="1600" dirty="0">
                <a:solidFill>
                  <a:srgbClr val="FFC66D"/>
                </a:solidFill>
                <a:latin typeface="Calibri" charset="0"/>
                <a:ea typeface="Calibri" charset="0"/>
                <a:cs typeface="Calibri" charset="0"/>
              </a:rPr>
              <a:t>f3</a:t>
            </a:r>
            <a:r>
              <a:rPr lang="en-US" sz="1600" dirty="0">
                <a:latin typeface="Calibri" charset="0"/>
                <a:ea typeface="Calibri" charset="0"/>
                <a:cs typeface="Calibri" charset="0"/>
              </a:rPr>
              <a:t>():</a:t>
            </a:r>
            <a:br>
              <a:rPr lang="en-US" sz="1600" dirty="0">
                <a:latin typeface="Calibri" charset="0"/>
                <a:ea typeface="Calibri" charset="0"/>
                <a:cs typeface="Calibri" charset="0"/>
              </a:rPr>
            </a:br>
            <a:r>
              <a:rPr lang="en-US" sz="1600" dirty="0">
                <a:latin typeface="Calibri" charset="0"/>
                <a:ea typeface="Calibri" charset="0"/>
                <a:cs typeface="Calibri" charset="0"/>
              </a:rPr>
              <a:t>    </a:t>
            </a:r>
            <a:r>
              <a:rPr lang="en-US" sz="1600" dirty="0">
                <a:solidFill>
                  <a:srgbClr val="8888C6"/>
                </a:solidFill>
                <a:latin typeface="Calibri" charset="0"/>
                <a:ea typeface="Calibri" charset="0"/>
                <a:cs typeface="Calibri" charset="0"/>
              </a:rPr>
              <a:t>print</a:t>
            </a:r>
            <a:r>
              <a:rPr lang="en-US" sz="1600" dirty="0">
                <a:latin typeface="Calibri" charset="0"/>
                <a:ea typeface="Calibri" charset="0"/>
                <a:cs typeface="Calibri" charset="0"/>
              </a:rPr>
              <a:t>(</a:t>
            </a:r>
            <a:r>
              <a:rPr lang="en-US" sz="1600" dirty="0" err="1">
                <a:solidFill>
                  <a:srgbClr val="6A8759"/>
                </a:solidFill>
                <a:latin typeface="Calibri" charset="0"/>
                <a:ea typeface="Calibri" charset="0"/>
                <a:cs typeface="Calibri" charset="0"/>
              </a:rPr>
              <a:t>f'in</a:t>
            </a:r>
            <a:r>
              <a:rPr lang="en-US" sz="1600" dirty="0">
                <a:solidFill>
                  <a:srgbClr val="6A8759"/>
                </a:solidFill>
                <a:latin typeface="Calibri" charset="0"/>
                <a:ea typeface="Calibri" charset="0"/>
                <a:cs typeface="Calibri" charset="0"/>
              </a:rPr>
              <a:t> f3 </a:t>
            </a:r>
            <a:r>
              <a:rPr lang="en-US" sz="1600" dirty="0">
                <a:solidFill>
                  <a:srgbClr val="CC7832"/>
                </a:solidFill>
                <a:latin typeface="Calibri" charset="0"/>
                <a:ea typeface="Calibri" charset="0"/>
                <a:cs typeface="Calibri" charset="0"/>
              </a:rPr>
              <a:t>{</a:t>
            </a:r>
            <a:r>
              <a:rPr lang="en-US" sz="1600" dirty="0">
                <a:latin typeface="Calibri" charset="0"/>
                <a:ea typeface="Calibri" charset="0"/>
                <a:cs typeface="Calibri" charset="0"/>
              </a:rPr>
              <a:t>__name__</a:t>
            </a:r>
            <a:r>
              <a:rPr lang="en-US" sz="1600" dirty="0">
                <a:solidFill>
                  <a:srgbClr val="CC7832"/>
                </a:solidFill>
                <a:latin typeface="Calibri" charset="0"/>
                <a:ea typeface="Calibri" charset="0"/>
                <a:cs typeface="Calibri" charset="0"/>
              </a:rPr>
              <a:t>}</a:t>
            </a:r>
            <a:r>
              <a:rPr lang="en-US" sz="1600" dirty="0">
                <a:solidFill>
                  <a:srgbClr val="6A8759"/>
                </a:solidFill>
                <a:latin typeface="Calibri" charset="0"/>
                <a:ea typeface="Calibri" charset="0"/>
                <a:cs typeface="Calibri" charset="0"/>
              </a:rPr>
              <a:t>'</a:t>
            </a:r>
            <a:r>
              <a:rPr lang="en-US" sz="1600" dirty="0">
                <a:latin typeface="Calibri" charset="0"/>
                <a:ea typeface="Calibri" charset="0"/>
                <a:cs typeface="Calibri" charset="0"/>
              </a:rPr>
              <a:t>)</a:t>
            </a:r>
            <a:br>
              <a:rPr lang="en-US" sz="1600" dirty="0">
                <a:latin typeface="Calibri" charset="0"/>
                <a:ea typeface="Calibri" charset="0"/>
                <a:cs typeface="Calibri" charset="0"/>
              </a:rPr>
            </a:br>
            <a:r>
              <a:rPr lang="en-US" sz="1600" dirty="0">
                <a:latin typeface="Calibri" charset="0"/>
                <a:ea typeface="Calibri" charset="0"/>
                <a:cs typeface="Calibri" charset="0"/>
              </a:rPr>
              <a:t>    s.f1()</a:t>
            </a:r>
            <a:br>
              <a:rPr lang="en-US" sz="1600" dirty="0">
                <a:latin typeface="Calibri" charset="0"/>
                <a:ea typeface="Calibri" charset="0"/>
                <a:cs typeface="Calibri" charset="0"/>
              </a:rPr>
            </a:br>
            <a:r>
              <a:rPr lang="en-US" sz="1600" dirty="0">
                <a:solidFill>
                  <a:srgbClr val="CC7832"/>
                </a:solidFill>
                <a:latin typeface="Calibri" charset="0"/>
                <a:ea typeface="Calibri" charset="0"/>
                <a:cs typeface="Calibri" charset="0"/>
              </a:rPr>
              <a:t>if </a:t>
            </a:r>
            <a:r>
              <a:rPr lang="en-US" sz="1600" dirty="0">
                <a:latin typeface="Calibri" charset="0"/>
                <a:ea typeface="Calibri" charset="0"/>
                <a:cs typeface="Calibri" charset="0"/>
              </a:rPr>
              <a:t>__name__==</a:t>
            </a:r>
            <a:r>
              <a:rPr lang="en-US" sz="1600" dirty="0">
                <a:solidFill>
                  <a:srgbClr val="6A8759"/>
                </a:solidFill>
                <a:latin typeface="Calibri" charset="0"/>
                <a:ea typeface="Calibri" charset="0"/>
                <a:cs typeface="Calibri" charset="0"/>
              </a:rPr>
              <a:t>'__main__' </a:t>
            </a:r>
            <a:r>
              <a:rPr lang="en-US" sz="1600" dirty="0">
                <a:latin typeface="Calibri" charset="0"/>
                <a:ea typeface="Calibri" charset="0"/>
                <a:cs typeface="Calibri" charset="0"/>
              </a:rPr>
              <a:t>: s.f1()</a:t>
            </a:r>
          </a:p>
        </p:txBody>
      </p:sp>
    </p:spTree>
    <p:extLst>
      <p:ext uri="{BB962C8B-B14F-4D97-AF65-F5344CB8AC3E}">
        <p14:creationId xmlns:p14="http://schemas.microsoft.com/office/powerpoint/2010/main" val="43760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Search Path</a:t>
            </a:r>
            <a:endParaRPr lang="en-IN" dirty="0"/>
          </a:p>
        </p:txBody>
      </p:sp>
      <p:sp>
        <p:nvSpPr>
          <p:cNvPr id="8" name="Text Placeholder 7"/>
          <p:cNvSpPr>
            <a:spLocks noGrp="1" noChangeArrowheads="1"/>
          </p:cNvSpPr>
          <p:nvPr>
            <p:ph type="body" idx="4294967295"/>
          </p:nvPr>
        </p:nvSpPr>
        <p:spPr>
          <a:xfrm>
            <a:off x="533400" y="990600"/>
            <a:ext cx="8229600" cy="5257800"/>
          </a:xfrm>
          <a:prstGeom prst="rect">
            <a:avLst/>
          </a:prstGeom>
          <a:noFill/>
        </p:spPr>
        <p:txBody>
          <a:bodyPr>
            <a:noAutofit/>
          </a:bodyPr>
          <a:lstStyle/>
          <a:p>
            <a:r>
              <a:rPr lang="en-US" sz="1800" dirty="0"/>
              <a:t>When a module named spam is imported, the interpreter first searches for a built-in module with that name.</a:t>
            </a:r>
          </a:p>
          <a:p>
            <a:r>
              <a:rPr lang="en-US" sz="1800" dirty="0"/>
              <a:t>If not found, it then searches for a file named spam.py in a list of directories given by the variable </a:t>
            </a:r>
            <a:r>
              <a:rPr lang="en-US" sz="1800" dirty="0" err="1"/>
              <a:t>sys.path</a:t>
            </a:r>
            <a:r>
              <a:rPr lang="en-US" sz="1800" dirty="0"/>
              <a:t>.</a:t>
            </a:r>
          </a:p>
          <a:p>
            <a:r>
              <a:rPr lang="en-US" sz="1800" dirty="0" err="1">
                <a:hlinkClick r:id="rId3" tooltip="sys.path"/>
              </a:rPr>
              <a:t>sys.path</a:t>
            </a:r>
            <a:r>
              <a:rPr lang="en-US" sz="1800" dirty="0"/>
              <a:t> is initialized from these locations:</a:t>
            </a:r>
          </a:p>
          <a:p>
            <a:pPr lvl="1"/>
            <a:r>
              <a:rPr lang="en-US" sz="1800" dirty="0"/>
              <a:t>the directory containing the input script (or the current directory).</a:t>
            </a:r>
          </a:p>
          <a:p>
            <a:pPr lvl="1"/>
            <a:r>
              <a:rPr lang="en-US" sz="1800" dirty="0">
                <a:hlinkClick r:id="rId4"/>
              </a:rPr>
              <a:t>PYTHONPATH</a:t>
            </a:r>
            <a:r>
              <a:rPr lang="en-US" sz="1800" dirty="0"/>
              <a:t> (a list of directory names, with the same syntax as the shell variable PATH).</a:t>
            </a:r>
          </a:p>
          <a:p>
            <a:pPr lvl="1"/>
            <a:r>
              <a:rPr lang="en-US" sz="1800" dirty="0"/>
              <a:t>the installation-dependent default.</a:t>
            </a:r>
          </a:p>
        </p:txBody>
      </p:sp>
    </p:spTree>
    <p:extLst>
      <p:ext uri="{BB962C8B-B14F-4D97-AF65-F5344CB8AC3E}">
        <p14:creationId xmlns:p14="http://schemas.microsoft.com/office/powerpoint/2010/main" val="428042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Python Files</a:t>
            </a:r>
            <a:endParaRPr lang="en-IN" dirty="0"/>
          </a:p>
        </p:txBody>
      </p:sp>
      <p:sp>
        <p:nvSpPr>
          <p:cNvPr id="8" name="Text Placeholder 7"/>
          <p:cNvSpPr>
            <a:spLocks noGrp="1" noChangeArrowheads="1"/>
          </p:cNvSpPr>
          <p:nvPr>
            <p:ph type="body" idx="4294967295"/>
          </p:nvPr>
        </p:nvSpPr>
        <p:spPr>
          <a:xfrm>
            <a:off x="533400" y="990600"/>
            <a:ext cx="8229600" cy="5105400"/>
          </a:xfrm>
          <a:prstGeom prst="rect">
            <a:avLst/>
          </a:prstGeom>
          <a:noFill/>
        </p:spPr>
        <p:txBody>
          <a:bodyPr>
            <a:noAutofit/>
          </a:bodyPr>
          <a:lstStyle/>
          <a:p>
            <a:r>
              <a:rPr lang="en-US" sz="1800" dirty="0"/>
              <a:t>As an important speed-up of the start-up time for short programs that use a lot of standard modules, if a file called </a:t>
            </a:r>
            <a:r>
              <a:rPr lang="en-US" sz="1800" dirty="0" err="1"/>
              <a:t>spam.pyc</a:t>
            </a:r>
            <a:r>
              <a:rPr lang="en-US" sz="1800" dirty="0"/>
              <a:t> exists in the directory where spam.py is found, this is assumed to contain an already-“byte-compiled” version of the module spam. </a:t>
            </a:r>
          </a:p>
          <a:p>
            <a:r>
              <a:rPr lang="en-US" sz="1800" dirty="0"/>
              <a:t>The modification time of the version of spam.py used to create </a:t>
            </a:r>
            <a:r>
              <a:rPr lang="en-US" sz="1800" dirty="0" err="1"/>
              <a:t>spam.pyc</a:t>
            </a:r>
            <a:r>
              <a:rPr lang="en-US" sz="1800" dirty="0"/>
              <a:t> is recorded in </a:t>
            </a:r>
            <a:r>
              <a:rPr lang="en-US" sz="1800" dirty="0" err="1"/>
              <a:t>spam.pyc</a:t>
            </a:r>
            <a:r>
              <a:rPr lang="en-US" sz="1800" dirty="0"/>
              <a:t>, and the .</a:t>
            </a:r>
            <a:r>
              <a:rPr lang="en-US" sz="1800" dirty="0" err="1"/>
              <a:t>pyc</a:t>
            </a:r>
            <a:r>
              <a:rPr lang="en-US" sz="1800" dirty="0"/>
              <a:t> file is ignored if these don’t match.</a:t>
            </a:r>
          </a:p>
          <a:p>
            <a:r>
              <a:rPr lang="en-US" sz="1800" dirty="0"/>
              <a:t>Normally, you don’t need to do anything to create the </a:t>
            </a:r>
            <a:r>
              <a:rPr lang="en-US" sz="1800" dirty="0" err="1"/>
              <a:t>spam.pyc</a:t>
            </a:r>
            <a:r>
              <a:rPr lang="en-US" sz="1800" dirty="0"/>
              <a:t> file.</a:t>
            </a:r>
          </a:p>
          <a:p>
            <a:r>
              <a:rPr lang="en-US" sz="1800" dirty="0"/>
              <a:t>The contents of the </a:t>
            </a:r>
            <a:r>
              <a:rPr lang="en-US" sz="1800" dirty="0" err="1"/>
              <a:t>spam.pyc</a:t>
            </a:r>
            <a:r>
              <a:rPr lang="en-US" sz="1800" dirty="0"/>
              <a:t> file are platform independent, so a Python module directory can be shared by machines of different architectures.</a:t>
            </a:r>
          </a:p>
        </p:txBody>
      </p:sp>
    </p:spTree>
    <p:extLst>
      <p:ext uri="{BB962C8B-B14F-4D97-AF65-F5344CB8AC3E}">
        <p14:creationId xmlns:p14="http://schemas.microsoft.com/office/powerpoint/2010/main" val="428042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63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Databases</a:t>
            </a:r>
          </a:p>
          <a:p>
            <a:pPr marL="0" indent="0">
              <a:lnSpc>
                <a:spcPct val="114000"/>
              </a:lnSpc>
              <a:spcBef>
                <a:spcPts val="1800"/>
              </a:spcBef>
              <a:spcAft>
                <a:spcPts val="1200"/>
              </a:spcAft>
              <a:buNone/>
            </a:pPr>
            <a:r>
              <a:rPr lang="en-US" sz="2000" dirty="0" err="1">
                <a:solidFill>
                  <a:schemeClr val="tx1">
                    <a:lumMod val="75000"/>
                    <a:lumOff val="25000"/>
                  </a:schemeClr>
                </a:solidFill>
                <a:latin typeface="+mj-lt"/>
                <a:ea typeface="Tahoma" pitchFamily="34" charset="0"/>
                <a:cs typeface="Tahoma" pitchFamily="34" charset="0"/>
              </a:rPr>
              <a:t>Config</a:t>
            </a:r>
            <a:r>
              <a:rPr lang="en-US" sz="2000" dirty="0">
                <a:solidFill>
                  <a:schemeClr val="tx1">
                    <a:lumMod val="75000"/>
                    <a:lumOff val="25000"/>
                  </a:schemeClr>
                </a:solidFill>
                <a:latin typeface="+mj-lt"/>
                <a:ea typeface="Tahoma" pitchFamily="34" charset="0"/>
                <a:cs typeface="Tahoma" pitchFamily="34" charset="0"/>
              </a:rPr>
              <a:t> file</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Modules and packages</a:t>
            </a:r>
          </a:p>
          <a:p>
            <a:pPr marL="0" indent="0">
              <a:lnSpc>
                <a:spcPct val="114000"/>
              </a:lnSpc>
              <a:spcBef>
                <a:spcPts val="1800"/>
              </a:spcBef>
              <a:spcAft>
                <a:spcPts val="1200"/>
              </a:spcAft>
              <a:buNone/>
            </a:pPr>
            <a:r>
              <a:rPr lang="en-US" sz="2000" dirty="0">
                <a:solidFill>
                  <a:schemeClr val="tx1">
                    <a:lumMod val="75000"/>
                    <a:lumOff val="25000"/>
                  </a:schemeClr>
                </a:solidFill>
                <a:ea typeface="Tahoma" pitchFamily="34" charset="0"/>
                <a:cs typeface="Tahoma" pitchFamily="34" charset="0"/>
              </a:rPr>
              <a:t>Setup.py</a:t>
            </a:r>
          </a:p>
          <a:p>
            <a:pPr marL="0" indent="0">
              <a:lnSpc>
                <a:spcPct val="114000"/>
              </a:lnSpc>
              <a:spcBef>
                <a:spcPts val="1800"/>
              </a:spcBef>
              <a:spcAft>
                <a:spcPts val="1200"/>
              </a:spcAft>
              <a:buNone/>
            </a:pPr>
            <a:r>
              <a:rPr lang="en-US" sz="2000" dirty="0">
                <a:solidFill>
                  <a:schemeClr val="tx1">
                    <a:lumMod val="75000"/>
                    <a:lumOff val="25000"/>
                  </a:schemeClr>
                </a:solidFill>
                <a:ea typeface="Tahoma" pitchFamily="34" charset="0"/>
                <a:cs typeface="Tahoma" pitchFamily="34" charset="0"/>
              </a:rPr>
              <a:t>Pip and easy install</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PEP-0008 overview</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An overview on what else with python</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Question - Answer</a:t>
            </a: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Script – setup.py</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err="1"/>
              <a:t>setuptools</a:t>
            </a:r>
            <a:r>
              <a:rPr lang="en-US" sz="1800" dirty="0"/>
              <a:t> is a rich and complex program for : </a:t>
            </a:r>
          </a:p>
          <a:p>
            <a:pPr lvl="1"/>
            <a:r>
              <a:rPr lang="en-US" sz="1800" dirty="0"/>
              <a:t>Build egg, source, and window installer ‘</a:t>
            </a:r>
            <a:r>
              <a:rPr lang="en-US" sz="1800" dirty="0" err="1"/>
              <a:t>distributables</a:t>
            </a:r>
            <a:r>
              <a:rPr lang="en-US" sz="1800" dirty="0"/>
              <a:t>’.</a:t>
            </a:r>
          </a:p>
          <a:p>
            <a:pPr lvl="1"/>
            <a:r>
              <a:rPr lang="en-US" sz="1800" dirty="0"/>
              <a:t>Upload these ‘</a:t>
            </a:r>
            <a:r>
              <a:rPr lang="en-US" sz="1800" dirty="0" err="1"/>
              <a:t>distributables</a:t>
            </a:r>
            <a:r>
              <a:rPr lang="en-US" sz="1800" dirty="0"/>
              <a:t>’ to </a:t>
            </a:r>
            <a:r>
              <a:rPr lang="en-US" sz="1800" dirty="0" err="1"/>
              <a:t>pypi</a:t>
            </a:r>
            <a:r>
              <a:rPr lang="en-US" sz="1800" dirty="0"/>
              <a:t>.</a:t>
            </a:r>
          </a:p>
          <a:p>
            <a:endParaRPr lang="en-US" sz="1800" dirty="0"/>
          </a:p>
          <a:p>
            <a:r>
              <a:rPr lang="en-US" sz="1800" dirty="0"/>
              <a:t>setup.py is a python file, which usually tells you that the module/package you are about to install have been packaged and distributed with </a:t>
            </a:r>
            <a:r>
              <a:rPr lang="en-US" sz="1800" dirty="0" err="1"/>
              <a:t>Distutils</a:t>
            </a:r>
            <a:r>
              <a:rPr lang="en-US" sz="1800" dirty="0"/>
              <a:t>, which is the standard for distributing Python Modules.</a:t>
            </a:r>
          </a:p>
          <a:p>
            <a:r>
              <a:rPr lang="en-US" sz="1800" dirty="0"/>
              <a:t>This allows you to easily install Python packages, often it's enough to write:</a:t>
            </a:r>
          </a:p>
          <a:p>
            <a:pPr marL="0" indent="0">
              <a:buNone/>
            </a:pPr>
            <a:r>
              <a:rPr lang="en-US" sz="1800" dirty="0"/>
              <a:t>	python setup.py install</a:t>
            </a:r>
          </a:p>
          <a:p>
            <a:r>
              <a:rPr lang="en-US" sz="1800" dirty="0"/>
              <a:t>and the module will install itself.</a:t>
            </a:r>
          </a:p>
          <a:p>
            <a:r>
              <a:rPr lang="en-US" sz="1800" dirty="0"/>
              <a:t>The contents of the file is pure python </a:t>
            </a:r>
          </a:p>
          <a:p>
            <a:endParaRPr lang="en-US" sz="1800" dirty="0"/>
          </a:p>
          <a:p>
            <a:r>
              <a:rPr lang="en-US" sz="1800" dirty="0"/>
              <a:t>Easy Install or pip is a python module (</a:t>
            </a:r>
            <a:r>
              <a:rPr lang="en-US" sz="1800" dirty="0" err="1"/>
              <a:t>easy_install</a:t>
            </a:r>
            <a:r>
              <a:rPr lang="en-US" sz="1800" dirty="0"/>
              <a:t>) bundled with </a:t>
            </a:r>
            <a:r>
              <a:rPr lang="en-US" sz="1800" dirty="0" err="1"/>
              <a:t>setuptools</a:t>
            </a:r>
            <a:r>
              <a:rPr lang="en-US" sz="1800" dirty="0"/>
              <a:t> that lets you automatically download, build, install, and manage Python packages.</a:t>
            </a:r>
          </a:p>
        </p:txBody>
      </p:sp>
    </p:spTree>
    <p:extLst>
      <p:ext uri="{BB962C8B-B14F-4D97-AF65-F5344CB8AC3E}">
        <p14:creationId xmlns:p14="http://schemas.microsoft.com/office/powerpoint/2010/main" val="428042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setup.py</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from </a:t>
            </a:r>
            <a:r>
              <a:rPr lang="en-US" sz="1800" dirty="0" err="1"/>
              <a:t>setuptools</a:t>
            </a:r>
            <a:r>
              <a:rPr lang="en-US" sz="1800" dirty="0"/>
              <a:t> import setup</a:t>
            </a:r>
          </a:p>
          <a:p>
            <a:pPr marL="0" indent="0">
              <a:buNone/>
            </a:pPr>
            <a:r>
              <a:rPr lang="en-US" sz="1800" dirty="0"/>
              <a:t>	setup(</a:t>
            </a:r>
          </a:p>
          <a:p>
            <a:pPr marL="0" indent="0">
              <a:buNone/>
            </a:pPr>
            <a:r>
              <a:rPr lang="en-US" sz="1800" dirty="0"/>
              <a:t>	 name='</a:t>
            </a:r>
            <a:r>
              <a:rPr lang="en-US" sz="1800" dirty="0" err="1"/>
              <a:t>eventlet</a:t>
            </a:r>
            <a:r>
              <a:rPr lang="en-US" sz="1800" dirty="0"/>
              <a:t>', </a:t>
            </a:r>
          </a:p>
          <a:p>
            <a:pPr marL="0" indent="0">
              <a:buNone/>
            </a:pPr>
            <a:r>
              <a:rPr lang="en-US" sz="1800" dirty="0"/>
              <a:t>	version='0.1', </a:t>
            </a:r>
          </a:p>
          <a:p>
            <a:pPr marL="0" indent="0">
              <a:buNone/>
            </a:pPr>
            <a:r>
              <a:rPr lang="en-US" sz="1800" dirty="0"/>
              <a:t>	description='</a:t>
            </a:r>
            <a:r>
              <a:rPr lang="en-US" sz="1800" dirty="0" err="1"/>
              <a:t>Coroutine</a:t>
            </a:r>
            <a:r>
              <a:rPr lang="en-US" sz="1800" dirty="0"/>
              <a:t>-based networking library', </a:t>
            </a:r>
          </a:p>
          <a:p>
            <a:pPr marL="0" indent="0">
              <a:buNone/>
            </a:pPr>
            <a:r>
              <a:rPr lang="en-US" sz="1800" dirty="0"/>
              <a:t>	author='Linden Lab', </a:t>
            </a:r>
          </a:p>
          <a:p>
            <a:pPr marL="0" indent="0">
              <a:buNone/>
            </a:pPr>
            <a:r>
              <a:rPr lang="en-US" sz="1800" dirty="0"/>
              <a:t>	</a:t>
            </a:r>
            <a:r>
              <a:rPr lang="en-US" sz="1800" dirty="0" err="1"/>
              <a:t>author_email</a:t>
            </a:r>
            <a:r>
              <a:rPr lang="en-US" sz="1800" dirty="0"/>
              <a:t>='sldev@lists.secondlife.com', 	</a:t>
            </a:r>
            <a:r>
              <a:rPr lang="en-US" sz="1800" dirty="0" err="1"/>
              <a:t>url</a:t>
            </a:r>
            <a:r>
              <a:rPr lang="en-US" sz="1800" dirty="0"/>
              <a:t>='http://wiki.secondlife.com/wiki/</a:t>
            </a:r>
            <a:r>
              <a:rPr lang="en-US" sz="1800" dirty="0" err="1"/>
              <a:t>Eventlet</a:t>
            </a:r>
            <a:r>
              <a:rPr lang="en-US" sz="1800" dirty="0"/>
              <a:t>', </a:t>
            </a:r>
          </a:p>
          <a:p>
            <a:pPr marL="0" indent="0">
              <a:buNone/>
            </a:pPr>
            <a:r>
              <a:rPr lang="en-US" sz="1800" dirty="0"/>
              <a:t>	packages=['</a:t>
            </a:r>
            <a:r>
              <a:rPr lang="en-US" sz="1800" dirty="0" err="1"/>
              <a:t>eventlet</a:t>
            </a:r>
            <a:r>
              <a:rPr lang="en-US" sz="1800" dirty="0"/>
              <a:t>'], </a:t>
            </a:r>
          </a:p>
          <a:p>
            <a:pPr marL="0" indent="0">
              <a:buNone/>
            </a:pPr>
            <a:r>
              <a:rPr lang="en-US" sz="1800" dirty="0"/>
              <a:t>	</a:t>
            </a:r>
            <a:r>
              <a:rPr lang="en-US" sz="1800" dirty="0" err="1"/>
              <a:t>long_description</a:t>
            </a:r>
            <a:r>
              <a:rPr lang="en-US" sz="1800" dirty="0"/>
              <a:t>="""\ </a:t>
            </a:r>
            <a:r>
              <a:rPr lang="en-US" sz="1800" dirty="0" err="1"/>
              <a:t>eventlet</a:t>
            </a:r>
            <a:r>
              <a:rPr lang="en-US" sz="1800" dirty="0"/>
              <a:t> is a </a:t>
            </a:r>
            <a:r>
              <a:rPr lang="en-US" sz="1800" dirty="0" err="1"/>
              <a:t>coroutines</a:t>
            </a:r>
            <a:r>
              <a:rPr lang="en-US" sz="1800" dirty="0"/>
              <a:t>-based network library for 				python ... """, </a:t>
            </a:r>
          </a:p>
          <a:p>
            <a:pPr marL="0" indent="0">
              <a:buNone/>
            </a:pPr>
            <a:r>
              <a:rPr lang="en-US" sz="1800" dirty="0"/>
              <a:t>	classifiers=[ "License :: OSI Approved :: GNU General Public License (GPL)", 		"Programming Language :: Python", "Development Status :: 4 - 		Beta", "Intended Audience :: Developers", "Topic :: Internet", ], 	keywords='networking </a:t>
            </a:r>
            <a:r>
              <a:rPr lang="en-US" sz="1800" dirty="0" err="1"/>
              <a:t>eventlet</a:t>
            </a:r>
            <a:r>
              <a:rPr lang="en-US" sz="1800" dirty="0"/>
              <a:t> </a:t>
            </a:r>
            <a:r>
              <a:rPr lang="en-US" sz="1800" dirty="0" err="1"/>
              <a:t>nonblocking</a:t>
            </a:r>
            <a:r>
              <a:rPr lang="en-US" sz="1800" dirty="0"/>
              <a:t> internet', license='GPL', 			</a:t>
            </a:r>
            <a:r>
              <a:rPr lang="en-US" sz="1800" dirty="0" err="1"/>
              <a:t>install_requires</a:t>
            </a:r>
            <a:r>
              <a:rPr lang="en-US" sz="1800" dirty="0"/>
              <a:t>=[ '</a:t>
            </a:r>
            <a:r>
              <a:rPr lang="en-US" sz="1800" dirty="0" err="1"/>
              <a:t>setuptools</a:t>
            </a:r>
            <a:r>
              <a:rPr lang="en-US" sz="1800" dirty="0"/>
              <a:t>', '</a:t>
            </a:r>
            <a:r>
              <a:rPr lang="en-US" sz="1800" dirty="0" err="1"/>
              <a:t>greenlet</a:t>
            </a:r>
            <a:r>
              <a:rPr lang="en-US" sz="1800" dirty="0"/>
              <a:t>', ], )</a:t>
            </a:r>
          </a:p>
        </p:txBody>
      </p:sp>
    </p:spTree>
    <p:extLst>
      <p:ext uri="{BB962C8B-B14F-4D97-AF65-F5344CB8AC3E}">
        <p14:creationId xmlns:p14="http://schemas.microsoft.com/office/powerpoint/2010/main" val="38522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 over </a:t>
            </a:r>
            <a:r>
              <a:rPr lang="en-US" dirty="0" err="1"/>
              <a:t>easy_install</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pip provides an uninstall command</a:t>
            </a:r>
          </a:p>
          <a:p>
            <a:r>
              <a:rPr lang="en-US" sz="1800" dirty="0"/>
              <a:t>if an installation fails in the middle, pip will leave you in a clean state.</a:t>
            </a:r>
          </a:p>
          <a:p>
            <a:r>
              <a:rPr lang="en-US" sz="1800" dirty="0"/>
              <a:t>All packages are downloaded before installation. Partially-completed installation doesn’t occur as a result.</a:t>
            </a:r>
          </a:p>
          <a:p>
            <a:r>
              <a:rPr lang="en-US" sz="1800" dirty="0"/>
              <a:t>Care is taken to present useful output on the console.</a:t>
            </a:r>
          </a:p>
          <a:p>
            <a:r>
              <a:rPr lang="en-US" sz="1800" dirty="0"/>
              <a:t>The reasons for actions are kept track of. For instance, if a package is being installed, pip keeps track of why that package was required.</a:t>
            </a:r>
          </a:p>
          <a:p>
            <a:r>
              <a:rPr lang="en-US" sz="1800" dirty="0"/>
              <a:t>Error messages should be useful.</a:t>
            </a:r>
          </a:p>
          <a:p>
            <a:r>
              <a:rPr lang="en-US" sz="1800" dirty="0"/>
              <a:t>The code is relatively concise and cohesive, making it easier to use programmatically.</a:t>
            </a:r>
          </a:p>
          <a:p>
            <a:r>
              <a:rPr lang="en-US" sz="1800" dirty="0"/>
              <a:t>Packages don’t have to be installed as egg archives, they can be installed flat (while keeping the egg metadata).</a:t>
            </a:r>
          </a:p>
          <a:p>
            <a:r>
              <a:rPr lang="en-US" sz="1800" dirty="0"/>
              <a:t>Native support for other version control systems (</a:t>
            </a:r>
            <a:r>
              <a:rPr lang="en-US" sz="1800" dirty="0" err="1"/>
              <a:t>Git</a:t>
            </a:r>
            <a:r>
              <a:rPr lang="en-US" sz="1800" dirty="0"/>
              <a:t>, Mercurial and Bazaar)</a:t>
            </a:r>
          </a:p>
          <a:p>
            <a:r>
              <a:rPr lang="en-US" sz="1800" dirty="0"/>
              <a:t>Uninstallation of packages.</a:t>
            </a:r>
          </a:p>
          <a:p>
            <a:r>
              <a:rPr lang="en-US" sz="1800" dirty="0"/>
              <a:t>Simple to define fixed sets of requirements and reliably reproduce a set of packages.</a:t>
            </a:r>
          </a:p>
          <a:p>
            <a:r>
              <a:rPr lang="en-US" sz="1800" dirty="0">
                <a:hlinkClick r:id="rId3"/>
              </a:rPr>
              <a:t>https://packaging.python.org/en/latest/pip_easy_install.html</a:t>
            </a:r>
            <a:endParaRPr lang="en-US" sz="1800" dirty="0"/>
          </a:p>
          <a:p>
            <a:endParaRPr lang="en-US" sz="1800" dirty="0"/>
          </a:p>
          <a:p>
            <a:endParaRPr lang="en-US" sz="1800" dirty="0"/>
          </a:p>
        </p:txBody>
      </p:sp>
    </p:spTree>
    <p:extLst>
      <p:ext uri="{BB962C8B-B14F-4D97-AF65-F5344CB8AC3E}">
        <p14:creationId xmlns:p14="http://schemas.microsoft.com/office/powerpoint/2010/main" val="4226668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PEP(Python Enhancement Proposals) - 008</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This document gives coding conventions for the Python code comprising the standard library in the main Python distribution. </a:t>
            </a:r>
          </a:p>
          <a:p>
            <a:pPr fontAlgn="base"/>
            <a:r>
              <a:rPr lang="en-US" sz="1800" dirty="0"/>
              <a:t>This document and PEP 257 (</a:t>
            </a:r>
            <a:r>
              <a:rPr lang="en-US" sz="1800" dirty="0" err="1"/>
              <a:t>Docstring</a:t>
            </a:r>
            <a:r>
              <a:rPr lang="en-US" sz="1800" dirty="0"/>
              <a:t> Conventions) were adapted from Guido's original Python Style Guide essay, with some additions from Barry's style guide [2].</a:t>
            </a:r>
          </a:p>
          <a:p>
            <a:endParaRPr lang="en-US" sz="1800" dirty="0"/>
          </a:p>
          <a:p>
            <a:r>
              <a:rPr lang="en-US" sz="1800" dirty="0"/>
              <a:t>For index of all PEP refer the following link:</a:t>
            </a:r>
          </a:p>
          <a:p>
            <a:pPr marL="914400" lvl="2" indent="0">
              <a:buNone/>
            </a:pPr>
            <a:r>
              <a:rPr lang="en-US" dirty="0">
                <a:hlinkClick r:id="rId3"/>
              </a:rPr>
              <a:t>https://www.python.org/dev/peps/</a:t>
            </a:r>
            <a:endParaRPr lang="en-US" dirty="0"/>
          </a:p>
          <a:p>
            <a:endParaRPr lang="en-US" sz="1800" dirty="0"/>
          </a:p>
          <a:p>
            <a:r>
              <a:rPr lang="en-US" sz="1800" dirty="0"/>
              <a:t>New Feature and Changes Suggestions</a:t>
            </a:r>
          </a:p>
          <a:p>
            <a:pPr marL="0" indent="0">
              <a:buNone/>
            </a:pPr>
            <a:r>
              <a:rPr lang="en-US" sz="1800" dirty="0"/>
              <a:t>	</a:t>
            </a:r>
            <a:r>
              <a:rPr lang="en-US" sz="1800" dirty="0">
                <a:hlinkClick r:id="rId4"/>
              </a:rPr>
              <a:t>https://docs.python.org/devguide/faq.html#suggesting-changes</a:t>
            </a:r>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587925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Debugging</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Open a debugger from the terminal</a:t>
            </a:r>
          </a:p>
          <a:p>
            <a:pPr fontAlgn="base"/>
            <a:r>
              <a:rPr lang="en-US" sz="1800" dirty="0"/>
              <a:t>python </a:t>
            </a:r>
            <a:r>
              <a:rPr lang="mr-IN" sz="1800" dirty="0"/>
              <a:t>–</a:t>
            </a:r>
            <a:r>
              <a:rPr lang="en-US" sz="1800" dirty="0"/>
              <a:t>m </a:t>
            </a:r>
            <a:r>
              <a:rPr lang="en-US" sz="1800" dirty="0" err="1"/>
              <a:t>pdb</a:t>
            </a:r>
            <a:r>
              <a:rPr lang="en-US" sz="1800" dirty="0"/>
              <a:t> &lt;</a:t>
            </a:r>
            <a:r>
              <a:rPr lang="en-US" sz="1800" dirty="0" err="1"/>
              <a:t>finlename</a:t>
            </a:r>
            <a:r>
              <a:rPr lang="en-US" sz="1800" dirty="0"/>
              <a:t>&gt;.</a:t>
            </a:r>
            <a:r>
              <a:rPr lang="en-US" sz="1800" dirty="0" err="1"/>
              <a:t>py</a:t>
            </a:r>
            <a:endParaRPr lang="en-US" sz="1800" dirty="0"/>
          </a:p>
          <a:p>
            <a:pPr fontAlgn="base"/>
            <a:r>
              <a:rPr lang="en-US" sz="1800" dirty="0"/>
              <a:t>To get commands help , type in help</a:t>
            </a:r>
          </a:p>
          <a:p>
            <a:pPr fontAlgn="base"/>
            <a:r>
              <a:rPr lang="en-US" sz="1800" dirty="0"/>
              <a:t>Major difference between step and next command is that step command will cause a program to stop within a function while next command executes a called function and stops after it.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 y="2743200"/>
            <a:ext cx="7962900" cy="3873500"/>
          </a:xfrm>
          <a:prstGeom prst="rect">
            <a:avLst/>
          </a:prstGeom>
        </p:spPr>
      </p:pic>
    </p:spTree>
    <p:extLst>
      <p:ext uri="{BB962C8B-B14F-4D97-AF65-F5344CB8AC3E}">
        <p14:creationId xmlns:p14="http://schemas.microsoft.com/office/powerpoint/2010/main" val="1997416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Scripting</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a:t>"System focused programming" serves as an abstraction layer between the application, i.e. </a:t>
            </a:r>
            <a:r>
              <a:rPr lang="en-US" sz="1800" dirty="0"/>
              <a:t>the Python script or program, and the operating system,</a:t>
            </a:r>
          </a:p>
          <a:p>
            <a:r>
              <a:rPr lang="en-US" sz="1800" dirty="0"/>
              <a:t>By means of such an abstraction layer it is possible to implement platform independent applications in Python, even if they access operating specific functionalities. Python provides various modules to interact with the operating system, such as</a:t>
            </a:r>
          </a:p>
          <a:p>
            <a:r>
              <a:rPr lang="en-US" sz="1800" dirty="0" err="1"/>
              <a:t>os</a:t>
            </a:r>
            <a:endParaRPr lang="en-US" sz="1800" dirty="0"/>
          </a:p>
          <a:p>
            <a:r>
              <a:rPr lang="en-US" sz="1800" dirty="0"/>
              <a:t>platform</a:t>
            </a:r>
          </a:p>
          <a:p>
            <a:r>
              <a:rPr lang="en-US" sz="1800" dirty="0" err="1"/>
              <a:t>subprocess</a:t>
            </a:r>
            <a:endParaRPr lang="en-US" sz="1800" dirty="0"/>
          </a:p>
          <a:p>
            <a:r>
              <a:rPr lang="en-US" sz="1800" dirty="0" err="1"/>
              <a:t>shutils</a:t>
            </a:r>
            <a:endParaRPr lang="en-US" sz="1800" dirty="0"/>
          </a:p>
          <a:p>
            <a:r>
              <a:rPr lang="en-US" sz="1800" dirty="0"/>
              <a:t>glob</a:t>
            </a:r>
          </a:p>
          <a:p>
            <a:r>
              <a:rPr lang="en-US" sz="1800" dirty="0"/>
              <a:t>sys</a:t>
            </a:r>
          </a:p>
          <a:p>
            <a:pPr fontAlgn="base"/>
            <a:endParaRPr lang="en-US" sz="1800" dirty="0"/>
          </a:p>
        </p:txBody>
      </p:sp>
      <p:sp>
        <p:nvSpPr>
          <p:cNvPr id="4" name="Rectangle 3"/>
          <p:cNvSpPr/>
          <p:nvPr/>
        </p:nvSpPr>
        <p:spPr>
          <a:xfrm>
            <a:off x="990600" y="5181600"/>
            <a:ext cx="7010400" cy="369332"/>
          </a:xfrm>
          <a:prstGeom prst="rect">
            <a:avLst/>
          </a:prstGeom>
        </p:spPr>
        <p:txBody>
          <a:bodyPr wrap="square">
            <a:spAutoFit/>
          </a:bodyPr>
          <a:lstStyle/>
          <a:p>
            <a:r>
              <a:rPr lang="en-US" dirty="0">
                <a:hlinkClick r:id="rId3"/>
              </a:rPr>
              <a:t>https://www.python-course.eu/os_module_shell.php</a:t>
            </a:r>
            <a:endParaRPr lang="en-US" dirty="0"/>
          </a:p>
        </p:txBody>
      </p:sp>
    </p:spTree>
    <p:extLst>
      <p:ext uri="{BB962C8B-B14F-4D97-AF65-F5344CB8AC3E}">
        <p14:creationId xmlns:p14="http://schemas.microsoft.com/office/powerpoint/2010/main" val="1634299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Os</a:t>
            </a:r>
            <a:r>
              <a:rPr lang="en-US" dirty="0"/>
              <a:t> module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Import </a:t>
            </a:r>
            <a:r>
              <a:rPr lang="en-US" sz="1800" dirty="0" err="1"/>
              <a:t>os</a:t>
            </a:r>
            <a:endParaRPr lang="en-US" sz="1800" dirty="0"/>
          </a:p>
          <a:p>
            <a:r>
              <a:rPr lang="en-US" sz="1800" dirty="0" err="1"/>
              <a:t>os.name</a:t>
            </a:r>
            <a:endParaRPr lang="en-US" sz="1800" dirty="0"/>
          </a:p>
          <a:p>
            <a:r>
              <a:rPr lang="en-US" sz="1800" dirty="0"/>
              <a:t>These names define the following operating systems:</a:t>
            </a:r>
          </a:p>
          <a:p>
            <a:r>
              <a:rPr lang="en-US" sz="1800" dirty="0" err="1"/>
              <a:t>Posix</a:t>
            </a:r>
            <a:r>
              <a:rPr lang="en-US" sz="1800" dirty="0"/>
              <a:t> Unix-like operating systems like Unix, Linux, BSD, </a:t>
            </a:r>
            <a:r>
              <a:rPr lang="en-US" sz="1800" dirty="0" err="1"/>
              <a:t>Minix</a:t>
            </a:r>
            <a:r>
              <a:rPr lang="en-US" sz="1800" dirty="0"/>
              <a:t> and others</a:t>
            </a:r>
          </a:p>
          <a:p>
            <a:r>
              <a:rPr lang="en-US" sz="1800" dirty="0"/>
              <a:t>.</a:t>
            </a:r>
            <a:r>
              <a:rPr lang="en-US" sz="1800" dirty="0" err="1"/>
              <a:t>ntWindows</a:t>
            </a:r>
            <a:r>
              <a:rPr lang="en-US" sz="1800" dirty="0"/>
              <a:t> systems like "Windows 10", "Windows 8.1", "Windows 8", "Windows 7" and so on.</a:t>
            </a:r>
          </a:p>
          <a:p>
            <a:r>
              <a:rPr lang="en-US" sz="1800" dirty="0"/>
              <a:t>Java Java operating system.</a:t>
            </a:r>
          </a:p>
          <a:p>
            <a:r>
              <a:rPr lang="en-US" sz="1800" dirty="0" err="1"/>
              <a:t>Os.getcwd</a:t>
            </a:r>
            <a:r>
              <a:rPr lang="en-US" sz="1800" dirty="0"/>
              <a:t>()</a:t>
            </a:r>
          </a:p>
          <a:p>
            <a:r>
              <a:rPr lang="en-US" sz="1800" dirty="0" err="1"/>
              <a:t>os.chdir</a:t>
            </a:r>
            <a:r>
              <a:rPr lang="en-US" sz="1800" dirty="0"/>
              <a:t>("/home/</a:t>
            </a:r>
            <a:r>
              <a:rPr lang="en-US" sz="1800" dirty="0" err="1"/>
              <a:t>bernd</a:t>
            </a:r>
            <a:r>
              <a:rPr lang="en-US" sz="1800" dirty="0"/>
              <a:t>/</a:t>
            </a:r>
            <a:r>
              <a:rPr lang="en-US" sz="1800" dirty="0" err="1"/>
              <a:t>dropbox</a:t>
            </a:r>
            <a:r>
              <a:rPr lang="en-US" sz="1800" dirty="0"/>
              <a:t>/websites/python-</a:t>
            </a:r>
            <a:r>
              <a:rPr lang="en-US" sz="1800" dirty="0" err="1"/>
              <a:t>course.eu</a:t>
            </a:r>
            <a:r>
              <a:rPr lang="en-US" sz="1800" dirty="0"/>
              <a:t>/cities")</a:t>
            </a:r>
          </a:p>
          <a:p>
            <a:r>
              <a:rPr lang="en-US" sz="1800" dirty="0" err="1"/>
              <a:t>os.listdir</a:t>
            </a:r>
            <a:r>
              <a:rPr lang="en-US" sz="1800" dirty="0"/>
              <a:t>()</a:t>
            </a:r>
          </a:p>
        </p:txBody>
      </p:sp>
    </p:spTree>
    <p:extLst>
      <p:ext uri="{BB962C8B-B14F-4D97-AF65-F5344CB8AC3E}">
        <p14:creationId xmlns:p14="http://schemas.microsoft.com/office/powerpoint/2010/main" val="1610101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 module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The sys module provides information about constants, functions and methods of the Python interpreter. </a:t>
            </a:r>
            <a:r>
              <a:rPr lang="en-US" sz="1800" dirty="0" err="1"/>
              <a:t>dir</a:t>
            </a:r>
            <a:r>
              <a:rPr lang="en-US" sz="1800" dirty="0"/>
              <a:t>(system) gives a summary of the available constants, functions and methods. Another possibility is the help() function. Using help(sys) provides valuable detail information</a:t>
            </a:r>
          </a:p>
          <a:p>
            <a:r>
              <a:rPr lang="en-US" sz="1800" dirty="0"/>
              <a:t>import sys &gt;&gt;&gt; </a:t>
            </a:r>
            <a:r>
              <a:rPr lang="en-US" sz="1800" dirty="0" err="1"/>
              <a:t>sys.version</a:t>
            </a:r>
            <a:endParaRPr lang="en-US" sz="1800" dirty="0"/>
          </a:p>
          <a:p>
            <a:r>
              <a:rPr lang="en-US" sz="1800" dirty="0" err="1"/>
              <a:t>sys.version_info</a:t>
            </a:r>
            <a:endParaRPr lang="en-US" sz="1800" dirty="0"/>
          </a:p>
          <a:p>
            <a:r>
              <a:rPr lang="en-US" sz="1800" dirty="0"/>
              <a:t>Command Line arguments : </a:t>
            </a:r>
            <a:r>
              <a:rPr lang="en-US" sz="1800" dirty="0" err="1"/>
              <a:t>len</a:t>
            </a:r>
            <a:r>
              <a:rPr lang="en-US" sz="1800" dirty="0"/>
              <a:t>(</a:t>
            </a:r>
            <a:r>
              <a:rPr lang="en-US" sz="1800" dirty="0" err="1"/>
              <a:t>sys.argv</a:t>
            </a:r>
            <a:r>
              <a:rPr lang="en-US" sz="1800" dirty="0"/>
              <a:t>)</a:t>
            </a:r>
          </a:p>
          <a:p>
            <a:r>
              <a:rPr lang="en-US" sz="1800" dirty="0" err="1"/>
              <a:t>sys.path</a:t>
            </a:r>
            <a:r>
              <a:rPr lang="en-US" sz="1800" dirty="0"/>
              <a:t> =&gt; search path where python looks </a:t>
            </a:r>
            <a:r>
              <a:rPr lang="en-US" sz="1800"/>
              <a:t>for modules</a:t>
            </a:r>
            <a:endParaRPr lang="en-US" sz="1800" dirty="0"/>
          </a:p>
          <a:p>
            <a:endParaRPr lang="en-US" sz="1800" dirty="0"/>
          </a:p>
        </p:txBody>
      </p:sp>
    </p:spTree>
    <p:extLst>
      <p:ext uri="{BB962C8B-B14F-4D97-AF65-F5344CB8AC3E}">
        <p14:creationId xmlns:p14="http://schemas.microsoft.com/office/powerpoint/2010/main" val="189485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Data Streams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input, standard output and standard error. They are known as pipes. They are commonly abbreviated as </a:t>
            </a:r>
            <a:r>
              <a:rPr lang="en-US" sz="1800" dirty="0" err="1"/>
              <a:t>stdin</a:t>
            </a:r>
            <a:r>
              <a:rPr lang="en-US" sz="1800" dirty="0"/>
              <a:t>, </a:t>
            </a:r>
            <a:r>
              <a:rPr lang="en-US" sz="1800" dirty="0" err="1"/>
              <a:t>stdout</a:t>
            </a:r>
            <a:r>
              <a:rPr lang="en-US" sz="1800" dirty="0"/>
              <a:t>, </a:t>
            </a:r>
            <a:r>
              <a:rPr lang="en-US" sz="1800" dirty="0" err="1"/>
              <a:t>stderr</a:t>
            </a:r>
            <a:r>
              <a:rPr lang="en-US" sz="1800" dirty="0"/>
              <a:t>.</a:t>
            </a:r>
            <a:br>
              <a:rPr lang="en-US" sz="1800" dirty="0"/>
            </a:br>
            <a:r>
              <a:rPr lang="en-US" sz="1800" dirty="0"/>
              <a:t>The standard input (</a:t>
            </a:r>
            <a:r>
              <a:rPr lang="en-US" sz="1800" dirty="0" err="1"/>
              <a:t>stdin</a:t>
            </a:r>
            <a:r>
              <a:rPr lang="en-US" sz="1800" dirty="0"/>
              <a:t>) is normally connected to the keyboard, while the standard error and standard output go to the terminal (or window) in which you are working.</a:t>
            </a:r>
          </a:p>
          <a:p>
            <a:r>
              <a:rPr lang="en-US" sz="1800" dirty="0"/>
              <a:t>We can send the </a:t>
            </a:r>
            <a:r>
              <a:rPr lang="en-US" sz="1800" dirty="0" err="1"/>
              <a:t>stdout</a:t>
            </a:r>
            <a:r>
              <a:rPr lang="en-US" sz="1800" dirty="0"/>
              <a:t> or </a:t>
            </a:r>
            <a:r>
              <a:rPr lang="en-US" sz="1800" dirty="0" err="1"/>
              <a:t>stderr</a:t>
            </a:r>
            <a:r>
              <a:rPr lang="en-US" sz="1800" dirty="0"/>
              <a:t> to a file</a:t>
            </a:r>
          </a:p>
        </p:txBody>
      </p:sp>
      <p:sp>
        <p:nvSpPr>
          <p:cNvPr id="4" name="Rectangle 3"/>
          <p:cNvSpPr/>
          <p:nvPr/>
        </p:nvSpPr>
        <p:spPr>
          <a:xfrm>
            <a:off x="381000" y="2667000"/>
            <a:ext cx="3276600" cy="2862322"/>
          </a:xfrm>
          <a:prstGeom prst="rect">
            <a:avLst/>
          </a:prstGeom>
          <a:ln>
            <a:solidFill>
              <a:schemeClr val="accent1"/>
            </a:solidFill>
          </a:ln>
        </p:spPr>
        <p:txBody>
          <a:bodyPr wrap="square">
            <a:spAutoFit/>
          </a:bodyPr>
          <a:lstStyle/>
          <a:p>
            <a:r>
              <a:rPr lang="en-US" dirty="0"/>
              <a:t>import sys </a:t>
            </a:r>
            <a:br>
              <a:rPr lang="en-US" dirty="0"/>
            </a:br>
            <a:r>
              <a:rPr lang="en-US" dirty="0"/>
              <a:t>print("Coming through </a:t>
            </a:r>
            <a:r>
              <a:rPr lang="en-US" dirty="0" err="1"/>
              <a:t>stdout</a:t>
            </a:r>
            <a:r>
              <a:rPr lang="en-US" dirty="0"/>
              <a:t>") </a:t>
            </a:r>
            <a:br>
              <a:rPr lang="en-US" dirty="0"/>
            </a:br>
            <a:r>
              <a:rPr lang="en-US" dirty="0"/>
              <a:t># </a:t>
            </a:r>
            <a:r>
              <a:rPr lang="en-US" dirty="0" err="1"/>
              <a:t>stdout</a:t>
            </a:r>
            <a:r>
              <a:rPr lang="en-US" dirty="0"/>
              <a:t> is saved </a:t>
            </a:r>
            <a:br>
              <a:rPr lang="en-US" dirty="0"/>
            </a:br>
            <a:r>
              <a:rPr lang="en-US" dirty="0" err="1"/>
              <a:t>save_stdout</a:t>
            </a:r>
            <a:r>
              <a:rPr lang="en-US" dirty="0"/>
              <a:t> = </a:t>
            </a:r>
            <a:r>
              <a:rPr lang="en-US" dirty="0" err="1"/>
              <a:t>sys.stdout</a:t>
            </a:r>
            <a:r>
              <a:rPr lang="en-US" dirty="0"/>
              <a:t> </a:t>
            </a:r>
            <a:br>
              <a:rPr lang="en-US" dirty="0"/>
            </a:br>
            <a:r>
              <a:rPr lang="en-US" dirty="0" err="1"/>
              <a:t>fh</a:t>
            </a:r>
            <a:r>
              <a:rPr lang="en-US" dirty="0"/>
              <a:t> = open("</a:t>
            </a:r>
            <a:r>
              <a:rPr lang="en-US" dirty="0" err="1"/>
              <a:t>test.txt","w</a:t>
            </a:r>
            <a:r>
              <a:rPr lang="en-US" dirty="0"/>
              <a:t>") </a:t>
            </a:r>
            <a:br>
              <a:rPr lang="en-US" dirty="0"/>
            </a:br>
            <a:r>
              <a:rPr lang="en-US" dirty="0" err="1"/>
              <a:t>sys.stdout</a:t>
            </a:r>
            <a:r>
              <a:rPr lang="en-US" dirty="0"/>
              <a:t> = </a:t>
            </a:r>
            <a:r>
              <a:rPr lang="en-US" dirty="0" err="1"/>
              <a:t>fh</a:t>
            </a:r>
            <a:r>
              <a:rPr lang="en-US" dirty="0"/>
              <a:t> </a:t>
            </a:r>
            <a:br>
              <a:rPr lang="en-US" dirty="0"/>
            </a:br>
            <a:r>
              <a:rPr lang="en-US" dirty="0"/>
              <a:t>print("This line goes to </a:t>
            </a:r>
            <a:r>
              <a:rPr lang="en-US" dirty="0" err="1"/>
              <a:t>test.txt</a:t>
            </a:r>
            <a:r>
              <a:rPr lang="en-US" dirty="0"/>
              <a:t>") </a:t>
            </a:r>
            <a:br>
              <a:rPr lang="en-US" dirty="0"/>
            </a:br>
            <a:r>
              <a:rPr lang="en-US" dirty="0"/>
              <a:t># return to normal: </a:t>
            </a:r>
            <a:br>
              <a:rPr lang="en-US" dirty="0"/>
            </a:br>
            <a:r>
              <a:rPr lang="en-US" dirty="0" err="1"/>
              <a:t>sys.stdout</a:t>
            </a:r>
            <a:r>
              <a:rPr lang="en-US" dirty="0"/>
              <a:t> = </a:t>
            </a:r>
            <a:r>
              <a:rPr lang="en-US" dirty="0" err="1"/>
              <a:t>save_stdout</a:t>
            </a:r>
            <a:r>
              <a:rPr lang="en-US" dirty="0"/>
              <a:t> </a:t>
            </a:r>
            <a:br>
              <a:rPr lang="en-US" dirty="0"/>
            </a:br>
            <a:r>
              <a:rPr lang="en-US" dirty="0" err="1"/>
              <a:t>fh.close</a:t>
            </a:r>
            <a:r>
              <a:rPr lang="en-US" dirty="0"/>
              <a:t>()</a:t>
            </a:r>
          </a:p>
        </p:txBody>
      </p:sp>
      <p:sp>
        <p:nvSpPr>
          <p:cNvPr id="5" name="Rectangle 4"/>
          <p:cNvSpPr/>
          <p:nvPr/>
        </p:nvSpPr>
        <p:spPr>
          <a:xfrm>
            <a:off x="3962400" y="2895600"/>
            <a:ext cx="2857500" cy="2031325"/>
          </a:xfrm>
          <a:prstGeom prst="rect">
            <a:avLst/>
          </a:prstGeom>
          <a:ln>
            <a:solidFill>
              <a:schemeClr val="accent1"/>
            </a:solidFill>
          </a:ln>
        </p:spPr>
        <p:txBody>
          <a:bodyPr wrap="square">
            <a:spAutoFit/>
          </a:bodyPr>
          <a:lstStyle/>
          <a:p>
            <a:r>
              <a:rPr lang="en-US" dirty="0"/>
              <a:t>import sys </a:t>
            </a:r>
            <a:br>
              <a:rPr lang="en-US" dirty="0"/>
            </a:br>
            <a:r>
              <a:rPr lang="en-US" dirty="0" err="1"/>
              <a:t>save_stderr</a:t>
            </a:r>
            <a:r>
              <a:rPr lang="en-US" dirty="0"/>
              <a:t> = </a:t>
            </a:r>
            <a:r>
              <a:rPr lang="en-US" dirty="0" err="1"/>
              <a:t>sys.stderr</a:t>
            </a:r>
            <a:r>
              <a:rPr lang="en-US" dirty="0"/>
              <a:t> </a:t>
            </a:r>
            <a:br>
              <a:rPr lang="en-US" dirty="0"/>
            </a:br>
            <a:r>
              <a:rPr lang="en-US" dirty="0" err="1"/>
              <a:t>fh</a:t>
            </a:r>
            <a:r>
              <a:rPr lang="en-US" dirty="0"/>
              <a:t> = open("</a:t>
            </a:r>
            <a:r>
              <a:rPr lang="en-US" dirty="0" err="1"/>
              <a:t>errors.txt","w</a:t>
            </a:r>
            <a:r>
              <a:rPr lang="en-US" dirty="0"/>
              <a:t>") </a:t>
            </a:r>
            <a:br>
              <a:rPr lang="en-US" dirty="0"/>
            </a:br>
            <a:r>
              <a:rPr lang="en-US" dirty="0" err="1"/>
              <a:t>sys.stderr</a:t>
            </a:r>
            <a:r>
              <a:rPr lang="en-US" dirty="0"/>
              <a:t> = </a:t>
            </a:r>
            <a:r>
              <a:rPr lang="en-US" dirty="0" err="1"/>
              <a:t>fh</a:t>
            </a:r>
            <a:r>
              <a:rPr lang="en-US" dirty="0"/>
              <a:t> x = 10 / 0</a:t>
            </a:r>
            <a:br>
              <a:rPr lang="en-US" dirty="0"/>
            </a:br>
            <a:r>
              <a:rPr lang="en-US" dirty="0"/>
              <a:t> # return to normal: </a:t>
            </a:r>
            <a:br>
              <a:rPr lang="en-US" dirty="0"/>
            </a:br>
            <a:r>
              <a:rPr lang="en-US" dirty="0" err="1"/>
              <a:t>sys.stderr</a:t>
            </a:r>
            <a:r>
              <a:rPr lang="en-US" dirty="0"/>
              <a:t> = </a:t>
            </a:r>
            <a:r>
              <a:rPr lang="en-US" dirty="0" err="1"/>
              <a:t>save_stderr</a:t>
            </a:r>
            <a:r>
              <a:rPr lang="en-US" dirty="0"/>
              <a:t> </a:t>
            </a:r>
            <a:br>
              <a:rPr lang="en-US" dirty="0"/>
            </a:br>
            <a:r>
              <a:rPr lang="en-US" dirty="0" err="1"/>
              <a:t>fh.close</a:t>
            </a:r>
            <a:r>
              <a:rPr lang="en-US" dirty="0"/>
              <a:t>()</a:t>
            </a:r>
          </a:p>
        </p:txBody>
      </p:sp>
    </p:spTree>
    <p:extLst>
      <p:ext uri="{BB962C8B-B14F-4D97-AF65-F5344CB8AC3E}">
        <p14:creationId xmlns:p14="http://schemas.microsoft.com/office/powerpoint/2010/main" val="1512950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 y="76200"/>
            <a:ext cx="5867400" cy="6740307"/>
          </a:xfrm>
          <a:prstGeom prst="rect">
            <a:avLst/>
          </a:prstGeom>
        </p:spPr>
        <p:txBody>
          <a:bodyPr wrap="square">
            <a:spAutoFit/>
          </a:bodyPr>
          <a:lstStyle/>
          <a:p>
            <a:r>
              <a:rPr lang="en-US" dirty="0" err="1">
                <a:solidFill>
                  <a:srgbClr val="CC7832"/>
                </a:solidFill>
              </a:rPr>
              <a:t>namescount.py</a:t>
            </a:r>
            <a:endParaRPr lang="en-US" dirty="0">
              <a:solidFill>
                <a:srgbClr val="CC7832"/>
              </a:solidFill>
            </a:endParaRPr>
          </a:p>
          <a:p>
            <a:r>
              <a:rPr lang="en-US" dirty="0">
                <a:solidFill>
                  <a:srgbClr val="CC7832"/>
                </a:solidFill>
              </a:rPr>
              <a:t>import </a:t>
            </a:r>
            <a:r>
              <a:rPr lang="en-US" dirty="0"/>
              <a:t>sys</a:t>
            </a:r>
            <a:br>
              <a:rPr lang="en-US" dirty="0"/>
            </a:br>
            <a:r>
              <a:rPr lang="en-US" dirty="0">
                <a:solidFill>
                  <a:srgbClr val="CC7832"/>
                </a:solidFill>
              </a:rPr>
              <a:t>if </a:t>
            </a:r>
            <a:r>
              <a:rPr lang="en-US" dirty="0"/>
              <a:t>__name__ == </a:t>
            </a:r>
            <a:r>
              <a:rPr lang="en-US" dirty="0">
                <a:solidFill>
                  <a:srgbClr val="6A8759"/>
                </a:solidFill>
              </a:rPr>
              <a:t>"__main__"</a:t>
            </a:r>
            <a:r>
              <a:rPr lang="en-US" dirty="0"/>
              <a:t>:</a:t>
            </a:r>
            <a:br>
              <a:rPr lang="en-US" dirty="0"/>
            </a:br>
            <a:r>
              <a:rPr lang="en-US" dirty="0"/>
              <a:t>    </a:t>
            </a:r>
            <a:r>
              <a:rPr lang="en-US" dirty="0">
                <a:solidFill>
                  <a:srgbClr val="808080"/>
                </a:solidFill>
              </a:rPr>
              <a:t># Initialize a names dictionary as empty to start with.</a:t>
            </a:r>
            <a:br>
              <a:rPr lang="en-US" dirty="0">
                <a:solidFill>
                  <a:srgbClr val="808080"/>
                </a:solidFill>
              </a:rPr>
            </a:br>
            <a:r>
              <a:rPr lang="en-US" dirty="0">
                <a:solidFill>
                  <a:srgbClr val="808080"/>
                </a:solidFill>
              </a:rPr>
              <a:t>    # Each key in this dictionary will be a name and the value</a:t>
            </a:r>
            <a:br>
              <a:rPr lang="en-US" dirty="0">
                <a:solidFill>
                  <a:srgbClr val="808080"/>
                </a:solidFill>
              </a:rPr>
            </a:br>
            <a:r>
              <a:rPr lang="en-US" dirty="0">
                <a:solidFill>
                  <a:srgbClr val="808080"/>
                </a:solidFill>
              </a:rPr>
              <a:t>    # will be the number of times that name appears.</a:t>
            </a:r>
            <a:br>
              <a:rPr lang="en-US" dirty="0">
                <a:solidFill>
                  <a:srgbClr val="808080"/>
                </a:solidFill>
              </a:rPr>
            </a:br>
            <a:r>
              <a:rPr lang="en-US" dirty="0">
                <a:solidFill>
                  <a:srgbClr val="808080"/>
                </a:solidFill>
              </a:rPr>
              <a:t>    </a:t>
            </a:r>
            <a:r>
              <a:rPr lang="en-US" dirty="0"/>
              <a:t>names = {}</a:t>
            </a:r>
            <a:br>
              <a:rPr lang="en-US" dirty="0"/>
            </a:br>
            <a:r>
              <a:rPr lang="en-US" dirty="0"/>
              <a:t>    </a:t>
            </a:r>
            <a:r>
              <a:rPr lang="en-US" dirty="0">
                <a:solidFill>
                  <a:srgbClr val="808080"/>
                </a:solidFill>
              </a:rPr>
              <a:t># </a:t>
            </a:r>
            <a:r>
              <a:rPr lang="en-US" dirty="0" err="1">
                <a:solidFill>
                  <a:srgbClr val="808080"/>
                </a:solidFill>
              </a:rPr>
              <a:t>sys.stdin</a:t>
            </a:r>
            <a:r>
              <a:rPr lang="en-US" dirty="0">
                <a:solidFill>
                  <a:srgbClr val="808080"/>
                </a:solidFill>
              </a:rPr>
              <a:t> is a file object. All the same functions that</a:t>
            </a:r>
            <a:br>
              <a:rPr lang="en-US" dirty="0">
                <a:solidFill>
                  <a:srgbClr val="808080"/>
                </a:solidFill>
              </a:rPr>
            </a:br>
            <a:r>
              <a:rPr lang="en-US" dirty="0">
                <a:solidFill>
                  <a:srgbClr val="808080"/>
                </a:solidFill>
              </a:rPr>
              <a:t>    # can be applied to a file object can be applied to </a:t>
            </a:r>
            <a:r>
              <a:rPr lang="en-US" dirty="0" err="1">
                <a:solidFill>
                  <a:srgbClr val="808080"/>
                </a:solidFill>
              </a:rPr>
              <a:t>sys.stdin</a:t>
            </a:r>
            <a:r>
              <a:rPr lang="en-US" dirty="0">
                <a:solidFill>
                  <a:srgbClr val="808080"/>
                </a:solidFill>
              </a:rPr>
              <a:t>.</a:t>
            </a:r>
            <a:br>
              <a:rPr lang="en-US" dirty="0">
                <a:solidFill>
                  <a:srgbClr val="808080"/>
                </a:solidFill>
              </a:rPr>
            </a:br>
            <a:r>
              <a:rPr lang="en-US" dirty="0">
                <a:solidFill>
                  <a:srgbClr val="808080"/>
                </a:solidFill>
              </a:rPr>
              <a:t>    </a:t>
            </a:r>
            <a:r>
              <a:rPr lang="en-US" dirty="0">
                <a:solidFill>
                  <a:srgbClr val="CC7832"/>
                </a:solidFill>
              </a:rPr>
              <a:t>for </a:t>
            </a:r>
            <a:r>
              <a:rPr lang="en-US" dirty="0"/>
              <a:t>name </a:t>
            </a:r>
            <a:r>
              <a:rPr lang="en-US" dirty="0">
                <a:solidFill>
                  <a:srgbClr val="CC7832"/>
                </a:solidFill>
              </a:rPr>
              <a:t>in </a:t>
            </a:r>
            <a:r>
              <a:rPr lang="en-US" dirty="0" err="1"/>
              <a:t>sys.stdin.readlines</a:t>
            </a:r>
            <a:r>
              <a:rPr lang="en-US" dirty="0"/>
              <a:t>():</a:t>
            </a:r>
            <a:br>
              <a:rPr lang="en-US" dirty="0"/>
            </a:br>
            <a:r>
              <a:rPr lang="en-US" dirty="0"/>
              <a:t>            </a:t>
            </a:r>
            <a:r>
              <a:rPr lang="en-US" dirty="0">
                <a:solidFill>
                  <a:srgbClr val="808080"/>
                </a:solidFill>
              </a:rPr>
              <a:t># Each line will have a newline on the end</a:t>
            </a:r>
            <a:br>
              <a:rPr lang="en-US" dirty="0">
                <a:solidFill>
                  <a:srgbClr val="808080"/>
                </a:solidFill>
              </a:rPr>
            </a:br>
            <a:r>
              <a:rPr lang="en-US" dirty="0">
                <a:solidFill>
                  <a:srgbClr val="808080"/>
                </a:solidFill>
              </a:rPr>
              <a:t>            # that should be removed.</a:t>
            </a:r>
            <a:br>
              <a:rPr lang="en-US" dirty="0">
                <a:solidFill>
                  <a:srgbClr val="808080"/>
                </a:solidFill>
              </a:rPr>
            </a:br>
            <a:r>
              <a:rPr lang="en-US" dirty="0">
                <a:solidFill>
                  <a:srgbClr val="808080"/>
                </a:solidFill>
              </a:rPr>
              <a:t>            </a:t>
            </a:r>
            <a:r>
              <a:rPr lang="en-US" dirty="0"/>
              <a:t>name = </a:t>
            </a:r>
            <a:r>
              <a:rPr lang="en-US" dirty="0" err="1"/>
              <a:t>name.strip</a:t>
            </a:r>
            <a:r>
              <a:rPr lang="en-US" dirty="0"/>
              <a:t>()</a:t>
            </a:r>
            <a:br>
              <a:rPr lang="en-US" dirty="0"/>
            </a:br>
            <a:r>
              <a:rPr lang="en-US" dirty="0"/>
              <a:t>            </a:t>
            </a:r>
            <a:r>
              <a:rPr lang="en-US" dirty="0">
                <a:solidFill>
                  <a:srgbClr val="CC7832"/>
                </a:solidFill>
              </a:rPr>
              <a:t>if </a:t>
            </a:r>
            <a:r>
              <a:rPr lang="en-US" dirty="0"/>
              <a:t>name </a:t>
            </a:r>
            <a:r>
              <a:rPr lang="en-US" dirty="0">
                <a:solidFill>
                  <a:srgbClr val="CC7832"/>
                </a:solidFill>
              </a:rPr>
              <a:t>in </a:t>
            </a:r>
            <a:r>
              <a:rPr lang="en-US" dirty="0"/>
              <a:t>names:</a:t>
            </a:r>
            <a:br>
              <a:rPr lang="en-US" dirty="0"/>
            </a:br>
            <a:r>
              <a:rPr lang="en-US" dirty="0"/>
              <a:t>                    names[name] += </a:t>
            </a:r>
            <a:r>
              <a:rPr lang="en-US" dirty="0">
                <a:solidFill>
                  <a:srgbClr val="6897BB"/>
                </a:solidFill>
              </a:rPr>
              <a:t>1</a:t>
            </a:r>
            <a:br>
              <a:rPr lang="en-US" dirty="0">
                <a:solidFill>
                  <a:srgbClr val="6897BB"/>
                </a:solidFill>
              </a:rPr>
            </a:br>
            <a:r>
              <a:rPr lang="en-US" dirty="0">
                <a:solidFill>
                  <a:srgbClr val="6897BB"/>
                </a:solidFill>
              </a:rPr>
              <a:t>                    </a:t>
            </a:r>
            <a:r>
              <a:rPr lang="en-US" dirty="0">
                <a:solidFill>
                  <a:srgbClr val="8888C6"/>
                </a:solidFill>
              </a:rPr>
              <a:t>print</a:t>
            </a:r>
            <a:r>
              <a:rPr lang="en-US" dirty="0"/>
              <a:t>(names[name])</a:t>
            </a:r>
            <a:br>
              <a:rPr lang="en-US" dirty="0"/>
            </a:br>
            <a:r>
              <a:rPr lang="en-US" dirty="0"/>
              <a:t>            </a:t>
            </a:r>
            <a:r>
              <a:rPr lang="en-US" dirty="0">
                <a:solidFill>
                  <a:srgbClr val="CC7832"/>
                </a:solidFill>
              </a:rPr>
              <a:t>else</a:t>
            </a:r>
            <a:r>
              <a:rPr lang="en-US" dirty="0"/>
              <a:t>:</a:t>
            </a:r>
            <a:br>
              <a:rPr lang="en-US" dirty="0"/>
            </a:br>
            <a:r>
              <a:rPr lang="en-US" dirty="0"/>
              <a:t>                    names[name] = </a:t>
            </a:r>
            <a:r>
              <a:rPr lang="en-US" dirty="0">
                <a:solidFill>
                  <a:srgbClr val="6897BB"/>
                </a:solidFill>
              </a:rPr>
              <a:t>1</a:t>
            </a:r>
            <a:br>
              <a:rPr lang="en-US" dirty="0">
                <a:solidFill>
                  <a:srgbClr val="6897BB"/>
                </a:solidFill>
              </a:rPr>
            </a:br>
            <a:r>
              <a:rPr lang="en-US" dirty="0">
                <a:solidFill>
                  <a:srgbClr val="6897BB"/>
                </a:solidFill>
              </a:rPr>
              <a:t>    </a:t>
            </a:r>
            <a:r>
              <a:rPr lang="en-US" dirty="0">
                <a:solidFill>
                  <a:srgbClr val="8888C6"/>
                </a:solidFill>
              </a:rPr>
              <a:t>print</a:t>
            </a:r>
            <a:r>
              <a:rPr lang="en-US" dirty="0"/>
              <a:t>(names)</a:t>
            </a:r>
            <a:br>
              <a:rPr lang="en-US" dirty="0"/>
            </a:br>
            <a:r>
              <a:rPr lang="en-US" dirty="0"/>
              <a:t>    </a:t>
            </a:r>
            <a:r>
              <a:rPr lang="en-US" dirty="0">
                <a:solidFill>
                  <a:srgbClr val="808080"/>
                </a:solidFill>
              </a:rPr>
              <a:t># Iterating over the dictionary, # print name followed by a space followed by the</a:t>
            </a:r>
            <a:br>
              <a:rPr lang="en-US" dirty="0">
                <a:solidFill>
                  <a:srgbClr val="808080"/>
                </a:solidFill>
              </a:rPr>
            </a:br>
            <a:r>
              <a:rPr lang="en-US" dirty="0">
                <a:solidFill>
                  <a:srgbClr val="808080"/>
                </a:solidFill>
              </a:rPr>
              <a:t>    # number of times it appeared.</a:t>
            </a:r>
            <a:br>
              <a:rPr lang="en-US" dirty="0">
                <a:solidFill>
                  <a:srgbClr val="808080"/>
                </a:solidFill>
              </a:rPr>
            </a:br>
            <a:r>
              <a:rPr lang="en-US" dirty="0">
                <a:solidFill>
                  <a:srgbClr val="808080"/>
                </a:solidFill>
              </a:rPr>
              <a:t>    </a:t>
            </a:r>
            <a:r>
              <a:rPr lang="en-US" dirty="0">
                <a:solidFill>
                  <a:srgbClr val="CC7832"/>
                </a:solidFill>
              </a:rPr>
              <a:t>for </a:t>
            </a:r>
            <a:r>
              <a:rPr lang="en-US" dirty="0"/>
              <a:t>name</a:t>
            </a:r>
            <a:r>
              <a:rPr lang="en-US" dirty="0">
                <a:solidFill>
                  <a:srgbClr val="CC7832"/>
                </a:solidFill>
              </a:rPr>
              <a:t>, </a:t>
            </a:r>
            <a:r>
              <a:rPr lang="en-US" dirty="0"/>
              <a:t>count </a:t>
            </a:r>
            <a:r>
              <a:rPr lang="en-US" dirty="0">
                <a:solidFill>
                  <a:srgbClr val="CC7832"/>
                </a:solidFill>
              </a:rPr>
              <a:t>in </a:t>
            </a:r>
            <a:r>
              <a:rPr lang="en-US" dirty="0" err="1"/>
              <a:t>names.items</a:t>
            </a:r>
            <a:r>
              <a:rPr lang="en-US" dirty="0"/>
              <a:t>():</a:t>
            </a:r>
            <a:br>
              <a:rPr lang="en-US" dirty="0"/>
            </a:br>
            <a:r>
              <a:rPr lang="en-US" dirty="0"/>
              <a:t>            </a:t>
            </a:r>
            <a:r>
              <a:rPr lang="en-US" dirty="0" err="1"/>
              <a:t>sys.stdout.write</a:t>
            </a:r>
            <a:r>
              <a:rPr lang="en-US" dirty="0"/>
              <a:t>(</a:t>
            </a:r>
            <a:r>
              <a:rPr lang="en-US" dirty="0">
                <a:solidFill>
                  <a:srgbClr val="6A8759"/>
                </a:solidFill>
              </a:rPr>
              <a:t>"%d</a:t>
            </a:r>
            <a:r>
              <a:rPr lang="en-US" dirty="0">
                <a:solidFill>
                  <a:srgbClr val="CC7832"/>
                </a:solidFill>
              </a:rPr>
              <a:t>\</a:t>
            </a:r>
            <a:r>
              <a:rPr lang="en-US" dirty="0" err="1">
                <a:solidFill>
                  <a:srgbClr val="CC7832"/>
                </a:solidFill>
              </a:rPr>
              <a:t>t</a:t>
            </a:r>
            <a:r>
              <a:rPr lang="en-US" dirty="0" err="1">
                <a:solidFill>
                  <a:srgbClr val="6A8759"/>
                </a:solidFill>
              </a:rPr>
              <a:t>%s</a:t>
            </a:r>
            <a:r>
              <a:rPr lang="en-US" dirty="0">
                <a:solidFill>
                  <a:srgbClr val="CC7832"/>
                </a:solidFill>
              </a:rPr>
              <a:t>\n</a:t>
            </a:r>
            <a:r>
              <a:rPr lang="en-US" dirty="0">
                <a:solidFill>
                  <a:srgbClr val="6A8759"/>
                </a:solidFill>
              </a:rPr>
              <a:t>" </a:t>
            </a:r>
            <a:r>
              <a:rPr lang="en-US" dirty="0"/>
              <a:t>% (count</a:t>
            </a:r>
            <a:r>
              <a:rPr lang="en-US" dirty="0">
                <a:solidFill>
                  <a:srgbClr val="CC7832"/>
                </a:solidFill>
              </a:rPr>
              <a:t>, </a:t>
            </a:r>
            <a:r>
              <a:rPr lang="en-US" dirty="0"/>
              <a:t>name))</a:t>
            </a:r>
          </a:p>
        </p:txBody>
      </p:sp>
      <p:sp>
        <p:nvSpPr>
          <p:cNvPr id="5" name="TextBox 4"/>
          <p:cNvSpPr txBox="1"/>
          <p:nvPr/>
        </p:nvSpPr>
        <p:spPr>
          <a:xfrm>
            <a:off x="4887471" y="3200400"/>
            <a:ext cx="3494529" cy="1477328"/>
          </a:xfrm>
          <a:prstGeom prst="rect">
            <a:avLst/>
          </a:prstGeom>
          <a:noFill/>
          <a:ln>
            <a:solidFill>
              <a:schemeClr val="accent1"/>
            </a:solidFill>
          </a:ln>
        </p:spPr>
        <p:txBody>
          <a:bodyPr wrap="square" rtlCol="0">
            <a:spAutoFit/>
          </a:bodyPr>
          <a:lstStyle/>
          <a:p>
            <a:r>
              <a:rPr lang="en-US" dirty="0"/>
              <a:t>Create a file </a:t>
            </a:r>
            <a:r>
              <a:rPr lang="en-US" dirty="0" err="1"/>
              <a:t>names.txt</a:t>
            </a:r>
            <a:r>
              <a:rPr lang="en-US" dirty="0"/>
              <a:t> with few names in it</a:t>
            </a:r>
          </a:p>
          <a:p>
            <a:r>
              <a:rPr lang="en-US" dirty="0"/>
              <a:t>cat </a:t>
            </a:r>
            <a:r>
              <a:rPr lang="en-US" dirty="0" err="1"/>
              <a:t>names.txt</a:t>
            </a:r>
            <a:r>
              <a:rPr lang="en-US" dirty="0"/>
              <a:t> | python </a:t>
            </a:r>
            <a:r>
              <a:rPr lang="en-US"/>
              <a:t>namescount</a:t>
            </a:r>
            <a:r>
              <a:rPr lang="en-US" dirty="0" err="1"/>
              <a:t>.py</a:t>
            </a:r>
            <a:endParaRPr lang="en-US" dirty="0"/>
          </a:p>
          <a:p>
            <a:endParaRPr lang="en-US" dirty="0"/>
          </a:p>
        </p:txBody>
      </p:sp>
    </p:spTree>
    <p:extLst>
      <p:ext uri="{BB962C8B-B14F-4D97-AF65-F5344CB8AC3E}">
        <p14:creationId xmlns:p14="http://schemas.microsoft.com/office/powerpoint/2010/main" val="70517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Databases – SQLite3</a:t>
            </a:r>
            <a:endParaRPr lang="en-IN" dirty="0"/>
          </a:p>
        </p:txBody>
      </p:sp>
      <p:sp>
        <p:nvSpPr>
          <p:cNvPr id="6" name="Text Placeholder 2"/>
          <p:cNvSpPr>
            <a:spLocks noGrp="1"/>
          </p:cNvSpPr>
          <p:nvPr>
            <p:ph type="body" sz="quarter" idx="10"/>
          </p:nvPr>
        </p:nvSpPr>
        <p:spPr>
          <a:xfrm>
            <a:off x="276720" y="762000"/>
            <a:ext cx="8534400" cy="2438400"/>
          </a:xfrm>
        </p:spPr>
        <p:txBody>
          <a:bodyPr>
            <a:noAutofit/>
          </a:bodyPr>
          <a:lstStyle/>
          <a:p>
            <a:r>
              <a:rPr lang="en-US" sz="1800" dirty="0"/>
              <a:t>SQLite3 is a very easy to use database engine. </a:t>
            </a:r>
          </a:p>
          <a:p>
            <a:r>
              <a:rPr lang="en-US" sz="1800" dirty="0"/>
              <a:t>It is self-contained, </a:t>
            </a:r>
            <a:r>
              <a:rPr lang="en-US" sz="1800" dirty="0" err="1"/>
              <a:t>serverless</a:t>
            </a:r>
            <a:r>
              <a:rPr lang="en-US" sz="1800" dirty="0"/>
              <a:t>, zero-configuration and transactional. </a:t>
            </a:r>
          </a:p>
          <a:p>
            <a:r>
              <a:rPr lang="en-US" sz="1800" dirty="0"/>
              <a:t>It is very fast and lightweight, and the entire database is stored in a single disk file. </a:t>
            </a:r>
          </a:p>
          <a:p>
            <a:r>
              <a:rPr lang="en-US" sz="1800" dirty="0"/>
              <a:t>It is used in a lot of applications as internal data storage. </a:t>
            </a:r>
          </a:p>
          <a:p>
            <a:r>
              <a:rPr lang="en-US" sz="1800" dirty="0"/>
              <a:t>The Python Standard Library includes a module called "sqlite3" intended for working with this database. </a:t>
            </a:r>
          </a:p>
          <a:p>
            <a:r>
              <a:rPr lang="en-US" sz="1800" dirty="0"/>
              <a:t>This module is a SQL interface compliant with the DB-API 2.0 specification.</a:t>
            </a:r>
          </a:p>
          <a:p>
            <a:endParaRPr lang="en-US" sz="1800" dirty="0"/>
          </a:p>
        </p:txBody>
      </p:sp>
      <p:sp>
        <p:nvSpPr>
          <p:cNvPr id="4" name="Rectangle 1"/>
          <p:cNvSpPr>
            <a:spLocks noChangeArrowheads="1"/>
          </p:cNvSpPr>
          <p:nvPr/>
        </p:nvSpPr>
        <p:spPr bwMode="auto">
          <a:xfrm>
            <a:off x="276720" y="3367814"/>
            <a:ext cx="65" cy="547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Title 1"/>
          <p:cNvSpPr txBox="1">
            <a:spLocks/>
          </p:cNvSpPr>
          <p:nvPr/>
        </p:nvSpPr>
        <p:spPr>
          <a:xfrm>
            <a:off x="276720" y="31242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lvl="0" fontAlgn="base">
              <a:spcAft>
                <a:spcPct val="0"/>
              </a:spcAft>
            </a:pPr>
            <a:r>
              <a:rPr lang="en-US" altLang="en-US" dirty="0"/>
              <a:t>Using Python's SQLite Module</a:t>
            </a:r>
          </a:p>
        </p:txBody>
      </p:sp>
      <p:sp>
        <p:nvSpPr>
          <p:cNvPr id="8" name="Text Placeholder 2"/>
          <p:cNvSpPr txBox="1">
            <a:spLocks/>
          </p:cNvSpPr>
          <p:nvPr/>
        </p:nvSpPr>
        <p:spPr>
          <a:xfrm>
            <a:off x="276720" y="3733800"/>
            <a:ext cx="85344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fontAlgn="base">
              <a:spcAft>
                <a:spcPct val="0"/>
              </a:spcAft>
            </a:pPr>
            <a:r>
              <a:rPr lang="en-US" altLang="en-US" sz="1800" dirty="0"/>
              <a:t>To use the SQLite3 module we need to add an import statement to our python script:</a:t>
            </a:r>
          </a:p>
          <a:p>
            <a:pPr marL="0" lvl="0" indent="0" fontAlgn="base">
              <a:spcAft>
                <a:spcPct val="0"/>
              </a:spcAft>
              <a:buNone/>
            </a:pPr>
            <a:r>
              <a:rPr lang="en-US" altLang="en-US" sz="1800" dirty="0"/>
              <a:t>		import sqlite3</a:t>
            </a:r>
          </a:p>
        </p:txBody>
      </p:sp>
    </p:spTree>
    <p:extLst>
      <p:ext uri="{BB962C8B-B14F-4D97-AF65-F5344CB8AC3E}">
        <p14:creationId xmlns:p14="http://schemas.microsoft.com/office/powerpoint/2010/main" val="3689595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Subprocess</a:t>
            </a:r>
            <a:r>
              <a:rPr lang="en-US" dirty="0"/>
              <a:t> module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r>
              <a:rPr lang="en-US" sz="1800" dirty="0"/>
              <a:t>The </a:t>
            </a:r>
            <a:r>
              <a:rPr lang="en-US" sz="1800" dirty="0" err="1"/>
              <a:t>subprocess</a:t>
            </a:r>
            <a:r>
              <a:rPr lang="en-US" sz="1800" dirty="0"/>
              <a:t> </a:t>
            </a:r>
            <a:r>
              <a:rPr lang="en-US" sz="1800" b="1" dirty="0"/>
              <a:t>module</a:t>
            </a:r>
            <a:r>
              <a:rPr lang="en-US" sz="1800" dirty="0"/>
              <a:t> allows us to spawn processes, connect to their input/output/error pipes, </a:t>
            </a:r>
            <a:r>
              <a:rPr lang="en-US" sz="1800" b="1" dirty="0"/>
              <a:t>and</a:t>
            </a:r>
            <a:r>
              <a:rPr lang="en-US" sz="1800" dirty="0"/>
              <a:t> obtain their </a:t>
            </a:r>
            <a:r>
              <a:rPr lang="en-US" sz="1800" b="1" dirty="0"/>
              <a:t>return</a:t>
            </a:r>
            <a:r>
              <a:rPr lang="en-US" sz="1800" dirty="0"/>
              <a:t> codes. </a:t>
            </a:r>
          </a:p>
          <a:p>
            <a:r>
              <a:rPr lang="en-US" sz="1800" dirty="0" err="1"/>
              <a:t>Subprocess</a:t>
            </a:r>
            <a:r>
              <a:rPr lang="en-US" sz="1800" dirty="0"/>
              <a:t> intends to replace several other, older modules </a:t>
            </a:r>
            <a:r>
              <a:rPr lang="en-US" sz="1800" b="1" dirty="0"/>
              <a:t>and</a:t>
            </a:r>
            <a:r>
              <a:rPr lang="en-US" sz="1800" dirty="0"/>
              <a:t> functions, like: </a:t>
            </a:r>
            <a:r>
              <a:rPr lang="en-US" sz="1800" dirty="0" err="1"/>
              <a:t>os.system</a:t>
            </a:r>
            <a:r>
              <a:rPr lang="en-US" sz="1800" dirty="0"/>
              <a:t>, </a:t>
            </a:r>
            <a:r>
              <a:rPr lang="en-US" sz="1800" dirty="0" err="1"/>
              <a:t>os.spawn</a:t>
            </a:r>
            <a:r>
              <a:rPr lang="en-US" sz="1800" dirty="0"/>
              <a:t>*, </a:t>
            </a:r>
            <a:r>
              <a:rPr lang="en-US" sz="1800" dirty="0" err="1"/>
              <a:t>os.popen</a:t>
            </a:r>
            <a:r>
              <a:rPr lang="en-US" sz="1800" dirty="0"/>
              <a:t>*, popen2.* commands</a:t>
            </a:r>
          </a:p>
        </p:txBody>
      </p:sp>
      <p:sp>
        <p:nvSpPr>
          <p:cNvPr id="3" name="Rectangle 2"/>
          <p:cNvSpPr/>
          <p:nvPr/>
        </p:nvSpPr>
        <p:spPr>
          <a:xfrm>
            <a:off x="838200" y="2133600"/>
            <a:ext cx="6324600" cy="4247317"/>
          </a:xfrm>
          <a:prstGeom prst="rect">
            <a:avLst/>
          </a:prstGeom>
          <a:ln>
            <a:solidFill>
              <a:schemeClr val="accent1"/>
            </a:solidFill>
          </a:ln>
        </p:spPr>
        <p:txBody>
          <a:bodyPr wrap="square">
            <a:spAutoFit/>
          </a:bodyPr>
          <a:lstStyle/>
          <a:p>
            <a:r>
              <a:rPr lang="en-US" dirty="0">
                <a:solidFill>
                  <a:srgbClr val="808080"/>
                </a:solidFill>
              </a:rPr>
              <a:t># Import the module</a:t>
            </a:r>
            <a:br>
              <a:rPr lang="en-US" dirty="0">
                <a:solidFill>
                  <a:srgbClr val="808080"/>
                </a:solidFill>
              </a:rPr>
            </a:br>
            <a:r>
              <a:rPr lang="en-US" dirty="0">
                <a:solidFill>
                  <a:srgbClr val="CC7832"/>
                </a:solidFill>
              </a:rPr>
              <a:t>import </a:t>
            </a:r>
            <a:r>
              <a:rPr lang="en-US" dirty="0" err="1"/>
              <a:t>subprocess</a:t>
            </a:r>
            <a:br>
              <a:rPr lang="en-US" dirty="0"/>
            </a:br>
            <a:r>
              <a:rPr lang="en-US" dirty="0">
                <a:solidFill>
                  <a:srgbClr val="808080"/>
                </a:solidFill>
              </a:rPr>
              <a:t>#213.133.109.25</a:t>
            </a:r>
            <a:br>
              <a:rPr lang="en-US" dirty="0">
                <a:solidFill>
                  <a:srgbClr val="808080"/>
                </a:solidFill>
              </a:rPr>
            </a:br>
            <a:r>
              <a:rPr lang="en-US" dirty="0">
                <a:solidFill>
                  <a:srgbClr val="808080"/>
                </a:solidFill>
              </a:rPr>
              <a:t># Ask the user for input</a:t>
            </a:r>
            <a:br>
              <a:rPr lang="en-US" dirty="0">
                <a:solidFill>
                  <a:srgbClr val="808080"/>
                </a:solidFill>
              </a:rPr>
            </a:br>
            <a:r>
              <a:rPr lang="en-US" dirty="0"/>
              <a:t>host = </a:t>
            </a:r>
            <a:r>
              <a:rPr lang="en-US" dirty="0">
                <a:solidFill>
                  <a:srgbClr val="8888C6"/>
                </a:solidFill>
              </a:rPr>
              <a:t>input</a:t>
            </a:r>
            <a:r>
              <a:rPr lang="en-US" dirty="0"/>
              <a:t>(</a:t>
            </a:r>
            <a:r>
              <a:rPr lang="en-US" dirty="0">
                <a:solidFill>
                  <a:srgbClr val="6A8759"/>
                </a:solidFill>
              </a:rPr>
              <a:t>"Enter a host to ping: ”</a:t>
            </a:r>
            <a:r>
              <a:rPr lang="en-US" dirty="0"/>
              <a:t>)</a:t>
            </a:r>
            <a:br>
              <a:rPr lang="en-US" dirty="0"/>
            </a:br>
            <a:r>
              <a:rPr lang="en-US" dirty="0">
                <a:solidFill>
                  <a:srgbClr val="808080"/>
                </a:solidFill>
              </a:rPr>
              <a:t># Set up the echo command and direct the output to a pipe</a:t>
            </a:r>
            <a:br>
              <a:rPr lang="en-US" dirty="0">
                <a:solidFill>
                  <a:srgbClr val="808080"/>
                </a:solidFill>
              </a:rPr>
            </a:br>
            <a:r>
              <a:rPr lang="en-US" dirty="0"/>
              <a:t>p1 = </a:t>
            </a:r>
            <a:r>
              <a:rPr lang="en-US" dirty="0" err="1"/>
              <a:t>subprocess.Popen</a:t>
            </a:r>
            <a:r>
              <a:rPr lang="en-US" dirty="0"/>
              <a:t>([</a:t>
            </a:r>
            <a:r>
              <a:rPr lang="en-US" dirty="0">
                <a:solidFill>
                  <a:srgbClr val="6A8759"/>
                </a:solidFill>
              </a:rPr>
              <a:t>'ping'</a:t>
            </a:r>
            <a:r>
              <a:rPr lang="en-US" dirty="0">
                <a:solidFill>
                  <a:srgbClr val="CC7832"/>
                </a:solidFill>
              </a:rPr>
              <a:t>, </a:t>
            </a:r>
            <a:r>
              <a:rPr lang="en-US" dirty="0">
                <a:solidFill>
                  <a:srgbClr val="6A8759"/>
                </a:solidFill>
              </a:rPr>
              <a:t>'-c 2'</a:t>
            </a:r>
            <a:r>
              <a:rPr lang="en-US" dirty="0">
                <a:solidFill>
                  <a:srgbClr val="CC7832"/>
                </a:solidFill>
              </a:rPr>
              <a:t>, </a:t>
            </a:r>
            <a:r>
              <a:rPr lang="en-US" dirty="0"/>
              <a:t>host]</a:t>
            </a:r>
            <a:r>
              <a:rPr lang="en-US" dirty="0">
                <a:solidFill>
                  <a:srgbClr val="CC7832"/>
                </a:solidFill>
              </a:rPr>
              <a:t>, </a:t>
            </a:r>
            <a:r>
              <a:rPr lang="en-US" dirty="0" err="1">
                <a:solidFill>
                  <a:srgbClr val="AA4926"/>
                </a:solidFill>
              </a:rPr>
              <a:t>stdout</a:t>
            </a:r>
            <a:r>
              <a:rPr lang="en-US" dirty="0"/>
              <a:t>=</a:t>
            </a:r>
            <a:r>
              <a:rPr lang="en-US" dirty="0" err="1"/>
              <a:t>subprocess.PIPE</a:t>
            </a:r>
            <a:r>
              <a:rPr lang="en-US" dirty="0"/>
              <a:t>)</a:t>
            </a:r>
            <a:br>
              <a:rPr lang="en-US" dirty="0"/>
            </a:br>
            <a:r>
              <a:rPr lang="en-US" dirty="0">
                <a:solidFill>
                  <a:srgbClr val="808080"/>
                </a:solidFill>
              </a:rPr>
              <a:t># Run the command</a:t>
            </a:r>
            <a:br>
              <a:rPr lang="en-US" dirty="0">
                <a:solidFill>
                  <a:srgbClr val="808080"/>
                </a:solidFill>
              </a:rPr>
            </a:br>
            <a:r>
              <a:rPr lang="en-US" dirty="0"/>
              <a:t>output = p1.communicate()[</a:t>
            </a:r>
            <a:r>
              <a:rPr lang="en-US" dirty="0">
                <a:solidFill>
                  <a:srgbClr val="6897BB"/>
                </a:solidFill>
              </a:rPr>
              <a:t>0</a:t>
            </a:r>
            <a:r>
              <a:rPr lang="en-US" dirty="0"/>
              <a:t>]</a:t>
            </a:r>
            <a:br>
              <a:rPr lang="en-US" dirty="0"/>
            </a:br>
            <a:r>
              <a:rPr lang="en-US" dirty="0">
                <a:solidFill>
                  <a:srgbClr val="8888C6"/>
                </a:solidFill>
              </a:rPr>
              <a:t>print</a:t>
            </a:r>
            <a:r>
              <a:rPr lang="en-US" dirty="0"/>
              <a:t>(output)</a:t>
            </a:r>
            <a:br>
              <a:rPr lang="en-US" dirty="0"/>
            </a:br>
            <a:r>
              <a:rPr lang="en-US" dirty="0"/>
              <a:t>host = </a:t>
            </a:r>
            <a:r>
              <a:rPr lang="en-US" dirty="0" err="1"/>
              <a:t>subprocess.Popen</a:t>
            </a:r>
            <a:r>
              <a:rPr lang="en-US" dirty="0"/>
              <a:t>([</a:t>
            </a:r>
            <a:r>
              <a:rPr lang="en-US" dirty="0">
                <a:solidFill>
                  <a:srgbClr val="6A8759"/>
                </a:solidFill>
              </a:rPr>
              <a:t>'host'</a:t>
            </a:r>
            <a:r>
              <a:rPr lang="en-US" dirty="0">
                <a:solidFill>
                  <a:srgbClr val="CC7832"/>
                </a:solidFill>
              </a:rPr>
              <a:t>, </a:t>
            </a:r>
            <a:r>
              <a:rPr lang="en-US" dirty="0"/>
              <a:t>host]</a:t>
            </a:r>
            <a:r>
              <a:rPr lang="en-US" dirty="0">
                <a:solidFill>
                  <a:srgbClr val="CC7832"/>
                </a:solidFill>
              </a:rPr>
              <a:t>, </a:t>
            </a:r>
            <a:r>
              <a:rPr lang="en-US" dirty="0" err="1">
                <a:solidFill>
                  <a:srgbClr val="AA4926"/>
                </a:solidFill>
              </a:rPr>
              <a:t>stdout</a:t>
            </a:r>
            <a:r>
              <a:rPr lang="en-US" dirty="0">
                <a:solidFill>
                  <a:srgbClr val="AA4926"/>
                </a:solidFill>
              </a:rPr>
              <a:t> </a:t>
            </a:r>
            <a:r>
              <a:rPr lang="en-US" dirty="0"/>
              <a:t>= </a:t>
            </a:r>
            <a:r>
              <a:rPr lang="en-US" dirty="0" err="1"/>
              <a:t>subprocess.PIPE</a:t>
            </a:r>
            <a:r>
              <a:rPr lang="en-US" dirty="0"/>
              <a:t>).communicate()[</a:t>
            </a:r>
            <a:r>
              <a:rPr lang="en-US">
                <a:solidFill>
                  <a:srgbClr val="6897BB"/>
                </a:solidFill>
              </a:rPr>
              <a:t>0</a:t>
            </a:r>
            <a:r>
              <a:rPr lang="en-US"/>
              <a:t>]</a:t>
            </a:r>
            <a:br>
              <a:rPr lang="en-US" dirty="0"/>
            </a:br>
            <a:r>
              <a:rPr lang="en-US">
                <a:solidFill>
                  <a:srgbClr val="8888C6"/>
                </a:solidFill>
              </a:rPr>
              <a:t>print</a:t>
            </a:r>
            <a:r>
              <a:rPr lang="en-US"/>
              <a:t>(host)</a:t>
            </a:r>
            <a:br>
              <a:rPr lang="en-US" dirty="0"/>
            </a:br>
            <a:r>
              <a:rPr lang="en-US" dirty="0" err="1"/>
              <a:t>subprocess.call</a:t>
            </a:r>
            <a:r>
              <a:rPr lang="en-US" dirty="0"/>
              <a:t>(</a:t>
            </a:r>
            <a:r>
              <a:rPr lang="en-US" dirty="0">
                <a:solidFill>
                  <a:srgbClr val="6A8759"/>
                </a:solidFill>
              </a:rPr>
              <a:t>'echo $HOME'</a:t>
            </a:r>
            <a:r>
              <a:rPr lang="en-US" dirty="0">
                <a:solidFill>
                  <a:srgbClr val="CC7832"/>
                </a:solidFill>
              </a:rPr>
              <a:t>, </a:t>
            </a:r>
            <a:r>
              <a:rPr lang="en-US" dirty="0">
                <a:solidFill>
                  <a:srgbClr val="AA4926"/>
                </a:solidFill>
              </a:rPr>
              <a:t>shell</a:t>
            </a:r>
            <a:r>
              <a:rPr lang="en-US" dirty="0"/>
              <a:t>=</a:t>
            </a:r>
            <a:r>
              <a:rPr lang="en-US" dirty="0">
                <a:solidFill>
                  <a:srgbClr val="CC7832"/>
                </a:solidFill>
              </a:rPr>
              <a:t>True</a:t>
            </a:r>
            <a:r>
              <a:rPr lang="en-US" dirty="0"/>
              <a:t>)</a:t>
            </a:r>
          </a:p>
        </p:txBody>
      </p:sp>
    </p:spTree>
    <p:extLst>
      <p:ext uri="{BB962C8B-B14F-4D97-AF65-F5344CB8AC3E}">
        <p14:creationId xmlns:p14="http://schemas.microsoft.com/office/powerpoint/2010/main" val="1063910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DateTime</a:t>
            </a:r>
            <a:endParaRPr lang="en-IN" dirty="0"/>
          </a:p>
        </p:txBody>
      </p:sp>
      <p:sp>
        <p:nvSpPr>
          <p:cNvPr id="8" name="Text Placeholder 7"/>
          <p:cNvSpPr>
            <a:spLocks noGrp="1" noChangeArrowheads="1"/>
          </p:cNvSpPr>
          <p:nvPr>
            <p:ph type="body" idx="4294967295"/>
          </p:nvPr>
        </p:nvSpPr>
        <p:spPr>
          <a:xfrm>
            <a:off x="291960" y="838200"/>
            <a:ext cx="4419600" cy="5410200"/>
          </a:xfrm>
          <a:prstGeom prst="rect">
            <a:avLst/>
          </a:prstGeom>
          <a:noFill/>
          <a:ln>
            <a:solidFill>
              <a:schemeClr val="accent1"/>
            </a:solidFill>
          </a:ln>
        </p:spPr>
        <p:txBody>
          <a:bodyPr>
            <a:noAutofit/>
          </a:bodyPr>
          <a:lstStyle/>
          <a:p>
            <a:r>
              <a:rPr lang="en-US" sz="1800" dirty="0"/>
              <a:t>from </a:t>
            </a:r>
            <a:r>
              <a:rPr lang="en-US" sz="1800" dirty="0" err="1"/>
              <a:t>datetime</a:t>
            </a:r>
            <a:r>
              <a:rPr lang="en-US" sz="1800" dirty="0"/>
              <a:t> import *</a:t>
            </a:r>
            <a:br>
              <a:rPr lang="en-US" sz="1800" dirty="0"/>
            </a:br>
            <a:r>
              <a:rPr lang="en-US" sz="1800" dirty="0"/>
              <a:t># year month day</a:t>
            </a:r>
            <a:br>
              <a:rPr lang="en-US" sz="1800" dirty="0"/>
            </a:br>
            <a:r>
              <a:rPr lang="en-US" sz="1800" dirty="0"/>
              <a:t>d = date(2020,6,2)</a:t>
            </a:r>
            <a:br>
              <a:rPr lang="en-US" sz="1800" dirty="0"/>
            </a:br>
            <a:r>
              <a:rPr lang="en-US" sz="1800" dirty="0"/>
              <a:t>print(</a:t>
            </a:r>
            <a:r>
              <a:rPr lang="en-US" sz="1800" dirty="0" err="1"/>
              <a:t>date.today</a:t>
            </a:r>
            <a:r>
              <a:rPr lang="en-US" sz="1800" dirty="0"/>
              <a:t>())</a:t>
            </a:r>
          </a:p>
          <a:p>
            <a:endParaRPr lang="en-US" sz="1800" dirty="0"/>
          </a:p>
          <a:p>
            <a:pPr fontAlgn="base"/>
            <a:r>
              <a:rPr lang="en-US" sz="1800" dirty="0" err="1"/>
              <a:t>my_time</a:t>
            </a:r>
            <a:r>
              <a:rPr lang="en-US" sz="1800" dirty="0"/>
              <a:t> = time(13, 24, 56)   </a:t>
            </a:r>
          </a:p>
          <a:p>
            <a:pPr fontAlgn="base"/>
            <a:r>
              <a:rPr lang="en-US" sz="1800" dirty="0"/>
              <a:t>print("Entered time", </a:t>
            </a:r>
            <a:r>
              <a:rPr lang="en-US" sz="1800" dirty="0" err="1"/>
              <a:t>my_time</a:t>
            </a:r>
            <a:endParaRPr lang="en-US" sz="1800" dirty="0"/>
          </a:p>
          <a:p>
            <a:endParaRPr lang="en-US" sz="1800" dirty="0"/>
          </a:p>
          <a:p>
            <a:pPr fontAlgn="base"/>
            <a:r>
              <a:rPr lang="en-US" sz="1800" dirty="0"/>
              <a:t>Time = time(11, 34, 56) </a:t>
            </a:r>
          </a:p>
          <a:p>
            <a:pPr fontAlgn="base"/>
            <a:r>
              <a:rPr lang="en-US" sz="1800" dirty="0"/>
              <a:t>print("hour =", </a:t>
            </a:r>
            <a:r>
              <a:rPr lang="en-US" sz="1800" dirty="0" err="1"/>
              <a:t>Time.hour</a:t>
            </a:r>
            <a:r>
              <a:rPr lang="en-US" sz="1800" dirty="0"/>
              <a:t>) </a:t>
            </a:r>
          </a:p>
          <a:p>
            <a:pPr fontAlgn="base"/>
            <a:r>
              <a:rPr lang="en-US" sz="1800" dirty="0"/>
              <a:t>print("minute =", </a:t>
            </a:r>
            <a:r>
              <a:rPr lang="en-US" sz="1800" dirty="0" err="1"/>
              <a:t>Time.minute</a:t>
            </a:r>
            <a:r>
              <a:rPr lang="en-US" sz="1800" dirty="0"/>
              <a:t>) </a:t>
            </a:r>
          </a:p>
          <a:p>
            <a:pPr fontAlgn="base"/>
            <a:r>
              <a:rPr lang="en-US" sz="1800" dirty="0"/>
              <a:t>print("second =", </a:t>
            </a:r>
            <a:r>
              <a:rPr lang="en-US" sz="1800" dirty="0" err="1"/>
              <a:t>Time.second</a:t>
            </a:r>
            <a:r>
              <a:rPr lang="en-US" sz="1800" dirty="0"/>
              <a:t>) </a:t>
            </a:r>
          </a:p>
          <a:p>
            <a:pPr fontAlgn="base"/>
            <a:r>
              <a:rPr lang="en-US" sz="1800" dirty="0"/>
              <a:t>print("microsecond =", </a:t>
            </a:r>
            <a:r>
              <a:rPr lang="en-US" sz="1800" dirty="0" err="1"/>
              <a:t>Time.microsecond</a:t>
            </a:r>
            <a:r>
              <a:rPr lang="en-US" sz="1800" dirty="0"/>
              <a:t>)</a:t>
            </a:r>
          </a:p>
          <a:p>
            <a:endParaRPr lang="en-US" sz="1800" dirty="0"/>
          </a:p>
        </p:txBody>
      </p:sp>
      <p:sp>
        <p:nvSpPr>
          <p:cNvPr id="4" name="Rectangle 3"/>
          <p:cNvSpPr/>
          <p:nvPr/>
        </p:nvSpPr>
        <p:spPr>
          <a:xfrm>
            <a:off x="4953000" y="838200"/>
            <a:ext cx="3733800" cy="2585323"/>
          </a:xfrm>
          <a:prstGeom prst="rect">
            <a:avLst/>
          </a:prstGeom>
          <a:ln>
            <a:solidFill>
              <a:schemeClr val="accent1"/>
            </a:solidFill>
          </a:ln>
        </p:spPr>
        <p:txBody>
          <a:bodyPr wrap="square">
            <a:spAutoFit/>
          </a:bodyPr>
          <a:lstStyle/>
          <a:p>
            <a:pPr fontAlgn="base"/>
            <a:r>
              <a:rPr lang="en-US" dirty="0">
                <a:latin typeface="Calibri" charset="0"/>
                <a:ea typeface="Calibri" charset="0"/>
                <a:cs typeface="Calibri" charset="0"/>
              </a:rPr>
              <a:t>a = </a:t>
            </a:r>
            <a:r>
              <a:rPr lang="en-US" dirty="0" err="1">
                <a:latin typeface="Calibri" charset="0"/>
                <a:ea typeface="Calibri" charset="0"/>
                <a:cs typeface="Calibri" charset="0"/>
              </a:rPr>
              <a:t>datetime</a:t>
            </a:r>
            <a:r>
              <a:rPr lang="en-US" dirty="0">
                <a:latin typeface="Calibri" charset="0"/>
                <a:ea typeface="Calibri" charset="0"/>
                <a:cs typeface="Calibri" charset="0"/>
              </a:rPr>
              <a:t>(1999, 12, 12, 12, 12, 12) </a:t>
            </a:r>
          </a:p>
          <a:p>
            <a:pPr fontAlgn="base"/>
            <a:r>
              <a:rPr lang="en-US" dirty="0">
                <a:latin typeface="Calibri" charset="0"/>
                <a:ea typeface="Calibri" charset="0"/>
                <a:cs typeface="Calibri" charset="0"/>
              </a:rPr>
              <a:t>  </a:t>
            </a:r>
          </a:p>
          <a:p>
            <a:pPr fontAlgn="base"/>
            <a:r>
              <a:rPr lang="en-US" dirty="0">
                <a:latin typeface="Calibri" charset="0"/>
                <a:ea typeface="Calibri" charset="0"/>
                <a:cs typeface="Calibri" charset="0"/>
              </a:rPr>
              <a:t>print("year =", </a:t>
            </a:r>
            <a:r>
              <a:rPr lang="en-US" dirty="0" err="1">
                <a:latin typeface="Calibri" charset="0"/>
                <a:ea typeface="Calibri" charset="0"/>
                <a:cs typeface="Calibri" charset="0"/>
              </a:rPr>
              <a:t>a.year</a:t>
            </a:r>
            <a:r>
              <a:rPr lang="en-US" dirty="0">
                <a:latin typeface="Calibri" charset="0"/>
                <a:ea typeface="Calibri" charset="0"/>
                <a:cs typeface="Calibri" charset="0"/>
              </a:rPr>
              <a:t>) </a:t>
            </a:r>
          </a:p>
          <a:p>
            <a:pPr fontAlgn="base"/>
            <a:r>
              <a:rPr lang="en-US" dirty="0">
                <a:latin typeface="Calibri" charset="0"/>
                <a:ea typeface="Calibri" charset="0"/>
                <a:cs typeface="Calibri" charset="0"/>
              </a:rPr>
              <a:t>print("month =", </a:t>
            </a:r>
            <a:r>
              <a:rPr lang="en-US" dirty="0" err="1">
                <a:latin typeface="Calibri" charset="0"/>
                <a:ea typeface="Calibri" charset="0"/>
                <a:cs typeface="Calibri" charset="0"/>
              </a:rPr>
              <a:t>a.month</a:t>
            </a:r>
            <a:r>
              <a:rPr lang="en-US" dirty="0">
                <a:latin typeface="Calibri" charset="0"/>
                <a:ea typeface="Calibri" charset="0"/>
                <a:cs typeface="Calibri" charset="0"/>
              </a:rPr>
              <a:t>) </a:t>
            </a:r>
          </a:p>
          <a:p>
            <a:pPr fontAlgn="base"/>
            <a:r>
              <a:rPr lang="en-US" dirty="0">
                <a:latin typeface="Calibri" charset="0"/>
                <a:ea typeface="Calibri" charset="0"/>
                <a:cs typeface="Calibri" charset="0"/>
              </a:rPr>
              <a:t>print("hour =", </a:t>
            </a:r>
            <a:r>
              <a:rPr lang="en-US" dirty="0" err="1">
                <a:latin typeface="Calibri" charset="0"/>
                <a:ea typeface="Calibri" charset="0"/>
                <a:cs typeface="Calibri" charset="0"/>
              </a:rPr>
              <a:t>a.hour</a:t>
            </a:r>
            <a:r>
              <a:rPr lang="en-US" dirty="0">
                <a:latin typeface="Calibri" charset="0"/>
                <a:ea typeface="Calibri" charset="0"/>
                <a:cs typeface="Calibri" charset="0"/>
              </a:rPr>
              <a:t>) </a:t>
            </a:r>
          </a:p>
          <a:p>
            <a:pPr fontAlgn="base"/>
            <a:r>
              <a:rPr lang="en-US" dirty="0">
                <a:latin typeface="Calibri" charset="0"/>
                <a:ea typeface="Calibri" charset="0"/>
                <a:cs typeface="Calibri" charset="0"/>
              </a:rPr>
              <a:t>print("minute =", </a:t>
            </a:r>
            <a:r>
              <a:rPr lang="en-US" dirty="0" err="1">
                <a:latin typeface="Calibri" charset="0"/>
                <a:ea typeface="Calibri" charset="0"/>
                <a:cs typeface="Calibri" charset="0"/>
              </a:rPr>
              <a:t>a.minute</a:t>
            </a:r>
            <a:r>
              <a:rPr lang="en-US" dirty="0">
                <a:latin typeface="Calibri" charset="0"/>
                <a:ea typeface="Calibri" charset="0"/>
                <a:cs typeface="Calibri" charset="0"/>
              </a:rPr>
              <a:t>) </a:t>
            </a:r>
          </a:p>
          <a:p>
            <a:pPr fontAlgn="base"/>
            <a:r>
              <a:rPr lang="en-US" dirty="0">
                <a:latin typeface="Calibri" charset="0"/>
                <a:ea typeface="Calibri" charset="0"/>
                <a:cs typeface="Calibri" charset="0"/>
              </a:rPr>
              <a:t>print("timestamp =", </a:t>
            </a:r>
            <a:r>
              <a:rPr lang="en-US" dirty="0" err="1">
                <a:latin typeface="Calibri" charset="0"/>
                <a:ea typeface="Calibri" charset="0"/>
                <a:cs typeface="Calibri" charset="0"/>
              </a:rPr>
              <a:t>a.timestamp</a:t>
            </a:r>
            <a:r>
              <a:rPr lang="en-US" dirty="0">
                <a:latin typeface="Calibri" charset="0"/>
                <a:ea typeface="Calibri" charset="0"/>
                <a:cs typeface="Calibri" charset="0"/>
              </a:rPr>
              <a:t>())</a:t>
            </a:r>
          </a:p>
          <a:p>
            <a:pPr fontAlgn="base"/>
            <a:endParaRPr lang="en-US" b="0" i="0" dirty="0">
              <a:effectLst/>
              <a:latin typeface="Calibri" charset="0"/>
              <a:ea typeface="Calibri" charset="0"/>
              <a:cs typeface="Calibri" charset="0"/>
            </a:endParaRPr>
          </a:p>
          <a:p>
            <a:pPr fontAlgn="base"/>
            <a:r>
              <a:rPr lang="en-US" dirty="0"/>
              <a:t>today = </a:t>
            </a:r>
            <a:r>
              <a:rPr lang="en-US" dirty="0" err="1"/>
              <a:t>datetime.now</a:t>
            </a:r>
            <a:r>
              <a:rPr lang="en-US"/>
              <a:t>()</a:t>
            </a:r>
            <a:endParaRPr lang="en-US" b="0" i="0" dirty="0">
              <a:effectLst/>
              <a:latin typeface="Calibri" charset="0"/>
              <a:ea typeface="Calibri" charset="0"/>
              <a:cs typeface="Calibri" charset="0"/>
            </a:endParaRPr>
          </a:p>
        </p:txBody>
      </p:sp>
    </p:spTree>
    <p:extLst>
      <p:ext uri="{BB962C8B-B14F-4D97-AF65-F5344CB8AC3E}">
        <p14:creationId xmlns:p14="http://schemas.microsoft.com/office/powerpoint/2010/main" val="369798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Questions???</a:t>
            </a:r>
            <a:endParaRPr lang="en-IN" dirty="0"/>
          </a:p>
        </p:txBody>
      </p:sp>
      <p:sp>
        <p:nvSpPr>
          <p:cNvPr id="8" name="Text Placeholder 7"/>
          <p:cNvSpPr>
            <a:spLocks noGrp="1" noChangeArrowheads="1"/>
          </p:cNvSpPr>
          <p:nvPr>
            <p:ph type="body" idx="4294967295"/>
          </p:nvPr>
        </p:nvSpPr>
        <p:spPr>
          <a:xfrm>
            <a:off x="533400" y="990600"/>
            <a:ext cx="8229600" cy="4267200"/>
          </a:xfrm>
          <a:prstGeom prst="rect">
            <a:avLst/>
          </a:prstGeom>
          <a:noFill/>
        </p:spPr>
        <p:txBody>
          <a:bodyPr>
            <a:noAutofit/>
          </a:bodyPr>
          <a:lstStyle/>
          <a:p>
            <a:pPr fontAlgn="base"/>
            <a:r>
              <a:rPr lang="en-US" altLang="en-US" sz="1800" dirty="0"/>
              <a:t>Does string have terminating character </a:t>
            </a:r>
          </a:p>
          <a:p>
            <a:pPr fontAlgn="base"/>
            <a:endParaRPr lang="en-US" altLang="en-US" sz="1800" dirty="0"/>
          </a:p>
          <a:p>
            <a:pPr fontAlgn="base"/>
            <a:r>
              <a:rPr lang="en-US" altLang="en-US" sz="1800" dirty="0"/>
              <a:t>How end of file is recognized </a:t>
            </a:r>
          </a:p>
          <a:p>
            <a:pPr fontAlgn="base"/>
            <a:endParaRPr lang="en-US" altLang="en-US" sz="1800" dirty="0"/>
          </a:p>
          <a:p>
            <a:pPr fontAlgn="base"/>
            <a:r>
              <a:rPr lang="en-US" altLang="en-US" sz="1800" dirty="0"/>
              <a:t>What is the use case of </a:t>
            </a:r>
            <a:r>
              <a:rPr lang="en-US" altLang="en-US" sz="1800" dirty="0" err="1"/>
              <a:t>repr</a:t>
            </a:r>
            <a:r>
              <a:rPr lang="en-US" altLang="en-US" sz="1800" dirty="0"/>
              <a:t>()</a:t>
            </a:r>
          </a:p>
          <a:p>
            <a:pPr fontAlgn="base"/>
            <a:endParaRPr lang="en-US" altLang="en-US" sz="1800" dirty="0"/>
          </a:p>
          <a:p>
            <a:pPr fontAlgn="base"/>
            <a:r>
              <a:rPr lang="en-US" altLang="en-US" sz="1800" dirty="0"/>
              <a:t>Use case of generator function</a:t>
            </a:r>
          </a:p>
          <a:p>
            <a:pPr fontAlgn="base"/>
            <a:endParaRPr lang="en-US" altLang="en-US" sz="1800" dirty="0"/>
          </a:p>
          <a:p>
            <a:pPr fontAlgn="base"/>
            <a:r>
              <a:rPr lang="en-US" altLang="en-US" sz="1800" dirty="0"/>
              <a:t>How to install packages from central repository</a:t>
            </a:r>
          </a:p>
          <a:p>
            <a:pPr fontAlgn="base"/>
            <a:endParaRPr lang="en-US" altLang="en-US" sz="1800" dirty="0"/>
          </a:p>
          <a:p>
            <a:pPr fontAlgn="base"/>
            <a:r>
              <a:rPr lang="en-US" altLang="en-US" sz="1800" dirty="0"/>
              <a:t>Del still refers to the reference </a:t>
            </a:r>
          </a:p>
          <a:p>
            <a:pPr fontAlgn="base"/>
            <a:endParaRPr lang="en-US" altLang="en-US" sz="1800" dirty="0"/>
          </a:p>
          <a:p>
            <a:pPr fontAlgn="base"/>
            <a:r>
              <a:rPr lang="en-US" altLang="en-US" sz="1800"/>
              <a:t>Private Inheritance????</a:t>
            </a:r>
            <a:endParaRPr lang="en-US" altLang="en-US" sz="1800" dirty="0"/>
          </a:p>
        </p:txBody>
      </p:sp>
    </p:spTree>
    <p:extLst>
      <p:ext uri="{BB962C8B-B14F-4D97-AF65-F5344CB8AC3E}">
        <p14:creationId xmlns:p14="http://schemas.microsoft.com/office/powerpoint/2010/main" val="4070223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607-9ADD-E748-95C3-0BC1682A3A0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A85AB45-A32F-684C-867B-BB74E415623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8437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pPr fontAlgn="base">
              <a:spcAft>
                <a:spcPct val="0"/>
              </a:spcAft>
            </a:pPr>
            <a:r>
              <a:rPr lang="en-US" dirty="0"/>
              <a:t>Connecting SQLite to the Database</a:t>
            </a:r>
          </a:p>
        </p:txBody>
      </p:sp>
      <p:sp>
        <p:nvSpPr>
          <p:cNvPr id="6" name="Text Placeholder 2"/>
          <p:cNvSpPr>
            <a:spLocks noGrp="1"/>
          </p:cNvSpPr>
          <p:nvPr>
            <p:ph type="body" sz="quarter" idx="10"/>
          </p:nvPr>
        </p:nvSpPr>
        <p:spPr>
          <a:xfrm>
            <a:off x="276720" y="838200"/>
            <a:ext cx="8534400" cy="4724400"/>
          </a:xfrm>
        </p:spPr>
        <p:txBody>
          <a:bodyPr>
            <a:noAutofit/>
          </a:bodyPr>
          <a:lstStyle/>
          <a:p>
            <a:pPr marL="0" indent="0">
              <a:buNone/>
            </a:pPr>
            <a:r>
              <a:rPr lang="en-US" sz="1800" b="1" dirty="0"/>
              <a:t>sqlite3.connect(database [,timeout ,other optional arguments])</a:t>
            </a:r>
          </a:p>
          <a:p>
            <a:r>
              <a:rPr lang="en-US" sz="1800" dirty="0"/>
              <a:t>This API opens a connection to the SQLite database file database. </a:t>
            </a:r>
          </a:p>
          <a:p>
            <a:r>
              <a:rPr lang="en-US" sz="1800" dirty="0"/>
              <a:t>If database is opened successfully, it returns a connection object.</a:t>
            </a:r>
          </a:p>
          <a:p>
            <a:r>
              <a:rPr lang="en-US" sz="1800" dirty="0"/>
              <a:t>When a database is accessed by multiple connections, and one of the processes modifies the database, the SQLite database is locked until that transaction is committed. </a:t>
            </a:r>
          </a:p>
          <a:p>
            <a:r>
              <a:rPr lang="en-US" sz="1800" dirty="0"/>
              <a:t>The timeout parameter specifies how long the connection should wait for the lock to go away until raising an exception. </a:t>
            </a:r>
          </a:p>
          <a:p>
            <a:r>
              <a:rPr lang="en-US" sz="1800" dirty="0"/>
              <a:t>The default for the timeout parameter is 5.0 (five seconds).</a:t>
            </a:r>
          </a:p>
          <a:p>
            <a:r>
              <a:rPr lang="en-US" sz="1800" dirty="0"/>
              <a:t>If given database name does not exist then this call will create the database. </a:t>
            </a:r>
          </a:p>
          <a:p>
            <a:pPr marL="0" lvl="0" indent="0" fontAlgn="base">
              <a:spcAft>
                <a:spcPct val="0"/>
              </a:spcAft>
              <a:buNone/>
            </a:pPr>
            <a:r>
              <a:rPr lang="en-US" sz="1800" dirty="0"/>
              <a:t>		</a:t>
            </a:r>
            <a:r>
              <a:rPr lang="en-US" sz="1800" dirty="0" err="1"/>
              <a:t>db</a:t>
            </a:r>
            <a:r>
              <a:rPr lang="en-US" sz="1800" dirty="0"/>
              <a:t> = sqlite3.connect('data/</a:t>
            </a:r>
            <a:r>
              <a:rPr lang="en-US" sz="1800" dirty="0" err="1"/>
              <a:t>mydb</a:t>
            </a:r>
            <a:r>
              <a:rPr lang="en-US" sz="1800" dirty="0"/>
              <a:t>')</a:t>
            </a:r>
          </a:p>
          <a:p>
            <a:pPr lvl="0" fontAlgn="base">
              <a:spcAft>
                <a:spcPct val="0"/>
              </a:spcAft>
            </a:pPr>
            <a:r>
              <a:rPr lang="en-US" sz="1800" dirty="0"/>
              <a:t>When we are done working with the DB we need to close the connection:</a:t>
            </a:r>
          </a:p>
          <a:p>
            <a:pPr marL="0" lvl="0" indent="0" fontAlgn="base">
              <a:spcAft>
                <a:spcPct val="0"/>
              </a:spcAft>
              <a:buNone/>
            </a:pPr>
            <a:r>
              <a:rPr lang="en-US" altLang="en-US" sz="1800" dirty="0"/>
              <a:t>		</a:t>
            </a:r>
            <a:r>
              <a:rPr lang="en-US" altLang="en-US" sz="1800" dirty="0" err="1"/>
              <a:t>db.close</a:t>
            </a:r>
            <a:r>
              <a:rPr lang="en-US" altLang="en-US" sz="1800" dirty="0"/>
              <a:t>()</a:t>
            </a:r>
          </a:p>
          <a:p>
            <a:endParaRPr lang="en-US" sz="1800" dirty="0"/>
          </a:p>
          <a:p>
            <a:pPr marL="0" lvl="0" indent="0" fontAlgn="base">
              <a:spcAft>
                <a:spcPct val="0"/>
              </a:spcAft>
              <a:buNone/>
            </a:pPr>
            <a:endParaRPr lang="en-US" altLang="en-US" sz="1800" dirty="0"/>
          </a:p>
        </p:txBody>
      </p:sp>
    </p:spTree>
    <p:extLst>
      <p:ext uri="{BB962C8B-B14F-4D97-AF65-F5344CB8AC3E}">
        <p14:creationId xmlns:p14="http://schemas.microsoft.com/office/powerpoint/2010/main" val="176391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Tables</a:t>
            </a:r>
          </a:p>
        </p:txBody>
      </p:sp>
      <p:sp>
        <p:nvSpPr>
          <p:cNvPr id="3" name="TextBox 2"/>
          <p:cNvSpPr txBox="1"/>
          <p:nvPr/>
        </p:nvSpPr>
        <p:spPr>
          <a:xfrm>
            <a:off x="429120" y="836474"/>
            <a:ext cx="8029080"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Get a cursor object and pass the SQL statements to the cursor object to execute them. </a:t>
            </a:r>
          </a:p>
          <a:p>
            <a:pPr marL="285750" indent="-285750">
              <a:buFont typeface="Wingdings" panose="05000000000000000000" pitchFamily="2" charset="2"/>
              <a:buChar char="§"/>
            </a:pPr>
            <a:r>
              <a:rPr lang="en-US" dirty="0"/>
              <a:t>Finally it is necessary to commit the changes. </a:t>
            </a:r>
          </a:p>
          <a:p>
            <a:pPr marL="285750" indent="-285750">
              <a:buFont typeface="Wingdings" panose="05000000000000000000" pitchFamily="2" charset="2"/>
              <a:buChar char="§"/>
            </a:pPr>
            <a:r>
              <a:rPr lang="en-US" dirty="0"/>
              <a:t>Example :</a:t>
            </a:r>
          </a:p>
          <a:p>
            <a:pPr latinLnBrk="1"/>
            <a:r>
              <a:rPr lang="en-US" dirty="0"/>
              <a:t>	cursor = </a:t>
            </a:r>
            <a:r>
              <a:rPr lang="en-US" dirty="0" err="1"/>
              <a:t>db.cursor</a:t>
            </a:r>
            <a:r>
              <a:rPr lang="en-US" dirty="0"/>
              <a:t>()</a:t>
            </a:r>
          </a:p>
          <a:p>
            <a:pPr latinLnBrk="1"/>
            <a:r>
              <a:rPr lang="en-US" dirty="0"/>
              <a:t>	</a:t>
            </a:r>
            <a:r>
              <a:rPr lang="en-US" dirty="0" err="1"/>
              <a:t>cursor.execute</a:t>
            </a:r>
            <a:r>
              <a:rPr lang="en-US" dirty="0"/>
              <a:t>('''</a:t>
            </a:r>
          </a:p>
          <a:p>
            <a:pPr latinLnBrk="1"/>
            <a:r>
              <a:rPr lang="en-US" dirty="0"/>
              <a:t>		    CREATE TABLE users(id INTEGER PRIMARY KEY, name TEXT,</a:t>
            </a:r>
          </a:p>
          <a:p>
            <a:pPr latinLnBrk="1"/>
            <a:r>
              <a:rPr lang="en-US" dirty="0"/>
              <a:t>                       		phone TEXT, email TEXT unique, password TEXT)</a:t>
            </a:r>
          </a:p>
          <a:p>
            <a:pPr latinLnBrk="1"/>
            <a:r>
              <a:rPr lang="en-US" dirty="0"/>
              <a:t>		''')</a:t>
            </a:r>
          </a:p>
          <a:p>
            <a:pPr latinLnBrk="1"/>
            <a:r>
              <a:rPr lang="en-US" dirty="0"/>
              <a:t>	</a:t>
            </a:r>
            <a:r>
              <a:rPr lang="en-US" dirty="0" err="1"/>
              <a:t>db.commit</a:t>
            </a:r>
            <a:r>
              <a:rPr lang="en-US" dirty="0"/>
              <a:t>()</a:t>
            </a:r>
          </a:p>
          <a:p>
            <a:r>
              <a:rPr lang="en-US" b="1" dirty="0"/>
              <a:t> </a:t>
            </a:r>
          </a:p>
          <a:p>
            <a:pPr marL="285750" indent="-285750">
              <a:buFont typeface="Wingdings" panose="05000000000000000000" pitchFamily="2" charset="2"/>
              <a:buChar char="§"/>
            </a:pPr>
            <a:r>
              <a:rPr lang="en-US" b="1" dirty="0"/>
              <a:t>commit function is invoked on the </a:t>
            </a:r>
            <a:r>
              <a:rPr lang="en-US" b="1" dirty="0" err="1"/>
              <a:t>db</a:t>
            </a:r>
            <a:r>
              <a:rPr lang="en-US" b="1" dirty="0"/>
              <a:t> object, not the cursor object. </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84066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Data</a:t>
            </a:r>
            <a:endParaRPr lang="en-IN" dirty="0"/>
          </a:p>
        </p:txBody>
      </p:sp>
      <p:sp>
        <p:nvSpPr>
          <p:cNvPr id="6" name="Text Placeholder 2"/>
          <p:cNvSpPr>
            <a:spLocks noGrp="1"/>
          </p:cNvSpPr>
          <p:nvPr>
            <p:ph type="body" sz="quarter" idx="10"/>
          </p:nvPr>
        </p:nvSpPr>
        <p:spPr>
          <a:xfrm>
            <a:off x="304800" y="762000"/>
            <a:ext cx="8534400" cy="5867400"/>
          </a:xfrm>
        </p:spPr>
        <p:txBody>
          <a:bodyPr>
            <a:noAutofit/>
          </a:bodyPr>
          <a:lstStyle/>
          <a:p>
            <a:pPr fontAlgn="base"/>
            <a:r>
              <a:rPr lang="en-US" sz="1800" dirty="0"/>
              <a:t>Use the cursor to execute the query.</a:t>
            </a:r>
          </a:p>
          <a:p>
            <a:pPr fontAlgn="base"/>
            <a:r>
              <a:rPr lang="en-US" sz="1800" dirty="0"/>
              <a:t>If you need values from Python variables it is recommended to use the "?" placeholder.</a:t>
            </a:r>
          </a:p>
          <a:p>
            <a:pPr fontAlgn="base"/>
            <a:r>
              <a:rPr lang="en-US" sz="1800" dirty="0"/>
              <a:t>Never use string operations or concatenation to make your queries because it is very insecure and prone to </a:t>
            </a:r>
            <a:r>
              <a:rPr lang="en-US" sz="1800" dirty="0" err="1"/>
              <a:t>sql</a:t>
            </a:r>
            <a:r>
              <a:rPr lang="en-US" sz="1800" dirty="0"/>
              <a:t> injection attacks</a:t>
            </a:r>
          </a:p>
          <a:p>
            <a:pPr marL="0" indent="0" latinLnBrk="1">
              <a:buNone/>
            </a:pPr>
            <a:r>
              <a:rPr lang="en-US" sz="1800" dirty="0"/>
              <a:t>	</a:t>
            </a:r>
            <a:r>
              <a:rPr lang="en-US" sz="1800" dirty="0" err="1"/>
              <a:t>cursor.execute</a:t>
            </a:r>
            <a:r>
              <a:rPr lang="en-US" sz="1800" dirty="0"/>
              <a:t>('''INSERT INTO users(name, phone, email, password)</a:t>
            </a:r>
          </a:p>
          <a:p>
            <a:pPr marL="0" indent="0" latinLnBrk="1">
              <a:buNone/>
            </a:pPr>
            <a:r>
              <a:rPr lang="en-US" sz="1800" dirty="0"/>
              <a:t>	                  VALUES(?,?,?,?)''', (name1,phone1, email1, password1))</a:t>
            </a:r>
          </a:p>
          <a:p>
            <a:pPr latinLnBrk="1"/>
            <a:r>
              <a:rPr lang="en-US" sz="1800" dirty="0"/>
              <a:t>The values of the Python variables are passed inside a tuple. </a:t>
            </a:r>
          </a:p>
          <a:p>
            <a:pPr latinLnBrk="1"/>
            <a:r>
              <a:rPr lang="en-US" sz="1800" dirty="0"/>
              <a:t>Another way to do this is passing a dictionary using the ":</a:t>
            </a:r>
            <a:r>
              <a:rPr lang="en-US" sz="1800" dirty="0" err="1"/>
              <a:t>keyname</a:t>
            </a:r>
            <a:r>
              <a:rPr lang="en-US" sz="1800" dirty="0"/>
              <a:t>" placeholder:</a:t>
            </a:r>
          </a:p>
          <a:p>
            <a:pPr marL="0" indent="0" latinLnBrk="1">
              <a:buNone/>
            </a:pPr>
            <a:r>
              <a:rPr lang="en-US" sz="1800" dirty="0"/>
              <a:t>	</a:t>
            </a:r>
            <a:r>
              <a:rPr lang="en-US" sz="1800" dirty="0" err="1"/>
              <a:t>cursor.execute</a:t>
            </a:r>
            <a:r>
              <a:rPr lang="en-US" sz="1800" dirty="0"/>
              <a:t>('''INSERT INTO users(name, phone, email, password)</a:t>
            </a:r>
          </a:p>
          <a:p>
            <a:pPr marL="0" indent="0" latinLnBrk="1">
              <a:buNone/>
            </a:pPr>
            <a:r>
              <a:rPr lang="en-US" sz="1800" dirty="0"/>
              <a:t>	                              VALUES(:</a:t>
            </a:r>
            <a:r>
              <a:rPr lang="en-US" sz="1800" dirty="0" err="1"/>
              <a:t>name,:phone</a:t>
            </a:r>
            <a:r>
              <a:rPr lang="en-US" sz="1800" dirty="0"/>
              <a:t>, :email, :password)''',</a:t>
            </a:r>
          </a:p>
          <a:p>
            <a:pPr marL="0" indent="0" latinLnBrk="1">
              <a:buNone/>
            </a:pPr>
            <a:r>
              <a:rPr lang="en-US" sz="1800" dirty="0"/>
              <a:t>                  {'name':name1, 'phone':phone1, 'email':email1, 'password':password1})</a:t>
            </a:r>
          </a:p>
          <a:p>
            <a:pPr latinLnBrk="1"/>
            <a:r>
              <a:rPr lang="en-US" sz="1800" dirty="0"/>
              <a:t>to insert several users use </a:t>
            </a:r>
            <a:r>
              <a:rPr lang="en-US" sz="1800" dirty="0" err="1"/>
              <a:t>executemany</a:t>
            </a:r>
            <a:r>
              <a:rPr lang="en-US" sz="1800" dirty="0"/>
              <a:t> and a list with the tuples:</a:t>
            </a:r>
          </a:p>
          <a:p>
            <a:pPr marL="0" indent="0" latinLnBrk="1">
              <a:buNone/>
            </a:pPr>
            <a:r>
              <a:rPr lang="en-US" sz="1800" dirty="0"/>
              <a:t>	users = [  (name1,phone1, email1, password1),</a:t>
            </a:r>
          </a:p>
          <a:p>
            <a:pPr marL="0" indent="0" latinLnBrk="1">
              <a:buNone/>
            </a:pPr>
            <a:r>
              <a:rPr lang="en-US" sz="1800" dirty="0"/>
              <a:t>		(name2,phone2, email2, password2),</a:t>
            </a:r>
          </a:p>
          <a:p>
            <a:pPr marL="0" indent="0" latinLnBrk="1">
              <a:buNone/>
            </a:pPr>
            <a:r>
              <a:rPr lang="en-US" sz="1800" dirty="0"/>
              <a:t>		(name3,phone3, email3, password3)]</a:t>
            </a:r>
          </a:p>
          <a:p>
            <a:pPr marL="0" indent="0" latinLnBrk="1">
              <a:buNone/>
            </a:pPr>
            <a:r>
              <a:rPr lang="en-US" sz="1800" dirty="0"/>
              <a:t>	</a:t>
            </a:r>
            <a:r>
              <a:rPr lang="en-US" sz="1800" dirty="0" err="1"/>
              <a:t>cursor.executemany</a:t>
            </a:r>
            <a:r>
              <a:rPr lang="en-US" sz="1800" dirty="0"/>
              <a:t>(''' INSERT INTO users(name, phone, email, password) </a:t>
            </a:r>
          </a:p>
          <a:p>
            <a:pPr marL="0" indent="0" latinLnBrk="1">
              <a:buNone/>
            </a:pPr>
            <a:r>
              <a:rPr lang="en-US" sz="1800" dirty="0"/>
              <a:t>			      VALUES(?,?,?,?)''', users)</a:t>
            </a:r>
          </a:p>
          <a:p>
            <a:pPr latinLnBrk="1"/>
            <a:endParaRPr lang="en-US" sz="1800" dirty="0"/>
          </a:p>
          <a:p>
            <a:pPr fontAlgn="base"/>
            <a:endParaRPr lang="en-US" sz="1800" dirty="0"/>
          </a:p>
        </p:txBody>
      </p:sp>
    </p:spTree>
    <p:extLst>
      <p:ext uri="{BB962C8B-B14F-4D97-AF65-F5344CB8AC3E}">
        <p14:creationId xmlns:p14="http://schemas.microsoft.com/office/powerpoint/2010/main" val="411140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data</a:t>
            </a:r>
            <a:endParaRPr lang="en-IN" dirty="0"/>
          </a:p>
        </p:txBody>
      </p:sp>
      <p:sp>
        <p:nvSpPr>
          <p:cNvPr id="6" name="Text Placeholder 2"/>
          <p:cNvSpPr>
            <a:spLocks noGrp="1"/>
          </p:cNvSpPr>
          <p:nvPr>
            <p:ph type="body" sz="quarter" idx="10"/>
          </p:nvPr>
        </p:nvSpPr>
        <p:spPr>
          <a:xfrm>
            <a:off x="304800" y="762000"/>
            <a:ext cx="8534400" cy="5715000"/>
          </a:xfrm>
        </p:spPr>
        <p:txBody>
          <a:bodyPr>
            <a:noAutofit/>
          </a:bodyPr>
          <a:lstStyle/>
          <a:p>
            <a:pPr>
              <a:buClr>
                <a:schemeClr val="tx1"/>
              </a:buClr>
            </a:pPr>
            <a:r>
              <a:rPr lang="en-US" sz="1800" dirty="0"/>
              <a:t>use </a:t>
            </a:r>
            <a:r>
              <a:rPr lang="en-US" sz="1800" dirty="0" err="1"/>
              <a:t>fetchone</a:t>
            </a:r>
            <a:r>
              <a:rPr lang="en-US" sz="1800" dirty="0"/>
              <a:t>() to retrieve a single row</a:t>
            </a:r>
          </a:p>
          <a:p>
            <a:pPr>
              <a:buClr>
                <a:schemeClr val="tx1"/>
              </a:buClr>
            </a:pPr>
            <a:r>
              <a:rPr lang="en-US" sz="1800" dirty="0"/>
              <a:t>r </a:t>
            </a:r>
            <a:r>
              <a:rPr lang="en-US" sz="1800" dirty="0" err="1"/>
              <a:t>fetchall</a:t>
            </a:r>
            <a:r>
              <a:rPr lang="en-US" sz="1800" dirty="0"/>
              <a:t>() to retrieve all the rows.</a:t>
            </a:r>
          </a:p>
          <a:p>
            <a:pPr marL="0" indent="0" latinLnBrk="1">
              <a:buNone/>
            </a:pPr>
            <a:r>
              <a:rPr lang="en-US" sz="1800" dirty="0"/>
              <a:t>	</a:t>
            </a:r>
            <a:r>
              <a:rPr lang="en-US" sz="1800" dirty="0" err="1"/>
              <a:t>cursor.execute</a:t>
            </a:r>
            <a:r>
              <a:rPr lang="en-US" sz="1800" dirty="0"/>
              <a:t>('''SELECT name, email, phone FROM users''')</a:t>
            </a:r>
          </a:p>
          <a:p>
            <a:pPr marL="0" indent="0" latinLnBrk="1">
              <a:buNone/>
            </a:pPr>
            <a:r>
              <a:rPr lang="en-US" sz="1800" dirty="0"/>
              <a:t>	user1 = </a:t>
            </a:r>
            <a:r>
              <a:rPr lang="en-US" sz="1800" dirty="0" err="1"/>
              <a:t>cursor.fetchone</a:t>
            </a:r>
            <a:r>
              <a:rPr lang="en-US" sz="1800" dirty="0"/>
              <a:t>() #retrieve the first row</a:t>
            </a:r>
          </a:p>
          <a:p>
            <a:pPr marL="0" indent="0" latinLnBrk="1">
              <a:buNone/>
            </a:pPr>
            <a:r>
              <a:rPr lang="en-US" sz="1800" dirty="0"/>
              <a:t>	print(user1[0]) #Print the first column retrieved(user's name)</a:t>
            </a:r>
          </a:p>
          <a:p>
            <a:pPr marL="0" indent="0" latinLnBrk="1">
              <a:buNone/>
            </a:pPr>
            <a:r>
              <a:rPr lang="en-US" sz="1800" dirty="0"/>
              <a:t>	</a:t>
            </a:r>
            <a:r>
              <a:rPr lang="en-US" sz="1800" dirty="0" err="1"/>
              <a:t>all_rows</a:t>
            </a:r>
            <a:r>
              <a:rPr lang="en-US" sz="1800" dirty="0"/>
              <a:t> = </a:t>
            </a:r>
            <a:r>
              <a:rPr lang="en-US" sz="1800" dirty="0" err="1"/>
              <a:t>cursor.fetchall</a:t>
            </a:r>
            <a:r>
              <a:rPr lang="en-US" sz="1800" dirty="0"/>
              <a:t>()</a:t>
            </a:r>
          </a:p>
          <a:p>
            <a:pPr marL="0" indent="0" latinLnBrk="1">
              <a:buNone/>
            </a:pPr>
            <a:r>
              <a:rPr lang="en-US" sz="1800" dirty="0"/>
              <a:t>	for row in </a:t>
            </a:r>
            <a:r>
              <a:rPr lang="en-US" sz="1800" dirty="0" err="1"/>
              <a:t>all_rows</a:t>
            </a:r>
            <a:r>
              <a:rPr lang="en-US" sz="1800" dirty="0"/>
              <a:t>:</a:t>
            </a:r>
          </a:p>
          <a:p>
            <a:pPr marL="0" indent="0" latinLnBrk="1">
              <a:buNone/>
            </a:pPr>
            <a:r>
              <a:rPr lang="en-US" sz="1800" dirty="0"/>
              <a:t>		    print('{0} : {1}, {2}'.format(row[0], row[1], row[2]))</a:t>
            </a:r>
          </a:p>
          <a:p>
            <a:pPr marL="0" indent="0" latinLnBrk="1">
              <a:buNone/>
            </a:pPr>
            <a:r>
              <a:rPr lang="en-US" sz="1800" dirty="0"/>
              <a:t># row[0] returns the first column in the query (name), row[1] returns email column.</a:t>
            </a:r>
          </a:p>
          <a:p>
            <a:pPr latinLnBrk="1"/>
            <a:r>
              <a:rPr lang="en-US" sz="1800" dirty="0"/>
              <a:t>The cursor object works as an iterator, invoking </a:t>
            </a:r>
            <a:r>
              <a:rPr lang="en-US" sz="1800" dirty="0" err="1"/>
              <a:t>fetchall</a:t>
            </a:r>
            <a:r>
              <a:rPr lang="en-US" sz="1800" dirty="0"/>
              <a:t>() automatically</a:t>
            </a:r>
          </a:p>
          <a:p>
            <a:pPr>
              <a:buClr>
                <a:schemeClr val="tx1"/>
              </a:buClr>
            </a:pPr>
            <a:r>
              <a:rPr lang="en-US" sz="1800" dirty="0"/>
              <a:t>To </a:t>
            </a:r>
            <a:r>
              <a:rPr lang="en-US" sz="1800" dirty="0" err="1"/>
              <a:t>retrive</a:t>
            </a:r>
            <a:r>
              <a:rPr lang="en-US" sz="1800" dirty="0"/>
              <a:t> data with conditions, use again the "?" placeholder:</a:t>
            </a:r>
          </a:p>
          <a:p>
            <a:pPr marL="0" indent="0" latinLnBrk="1">
              <a:buNone/>
            </a:pPr>
            <a:r>
              <a:rPr lang="en-US" sz="1800" dirty="0"/>
              <a:t>	</a:t>
            </a:r>
            <a:r>
              <a:rPr lang="en-US" sz="1800" dirty="0" err="1"/>
              <a:t>user_id</a:t>
            </a:r>
            <a:r>
              <a:rPr lang="en-US" sz="1800" dirty="0"/>
              <a:t> = 3</a:t>
            </a:r>
          </a:p>
          <a:p>
            <a:pPr marL="0" indent="0" latinLnBrk="1">
              <a:buNone/>
            </a:pPr>
            <a:r>
              <a:rPr lang="en-US" sz="1800" dirty="0"/>
              <a:t>	</a:t>
            </a:r>
            <a:r>
              <a:rPr lang="en-US" sz="1800" dirty="0" err="1"/>
              <a:t>cursor.execute</a:t>
            </a:r>
            <a:r>
              <a:rPr lang="en-US" sz="1800" dirty="0"/>
              <a:t>('''SELECT name, email, phone FROM users WHERE id=?''', </a:t>
            </a:r>
          </a:p>
          <a:p>
            <a:pPr marL="0" indent="0" latinLnBrk="1">
              <a:buNone/>
            </a:pPr>
            <a:r>
              <a:rPr lang="en-US" sz="1800" dirty="0"/>
              <a:t>			(</a:t>
            </a:r>
            <a:r>
              <a:rPr lang="en-US" sz="1800" dirty="0" err="1"/>
              <a:t>user_id</a:t>
            </a:r>
            <a:r>
              <a:rPr lang="en-US" sz="1800" dirty="0"/>
              <a:t>,))</a:t>
            </a:r>
          </a:p>
          <a:p>
            <a:pPr marL="0" indent="0" latinLnBrk="1">
              <a:buNone/>
            </a:pPr>
            <a:r>
              <a:rPr lang="en-US" sz="1800" dirty="0"/>
              <a:t>	user = </a:t>
            </a:r>
            <a:r>
              <a:rPr lang="en-US" sz="1800" dirty="0" err="1"/>
              <a:t>cursor.fetchone</a:t>
            </a:r>
            <a:r>
              <a:rPr lang="en-US" sz="1800" dirty="0"/>
              <a:t>()</a:t>
            </a:r>
          </a:p>
          <a:p>
            <a:pPr marL="0" indent="0" latinLnBrk="1">
              <a:buNone/>
            </a:pPr>
            <a:r>
              <a:rPr lang="en-US" sz="1800" b="1" dirty="0"/>
              <a:t>The procedure to update or delete data is the same as inserting data:</a:t>
            </a:r>
          </a:p>
          <a:p>
            <a:pPr>
              <a:buClr>
                <a:schemeClr val="tx1"/>
              </a:buClr>
            </a:pPr>
            <a:endParaRPr lang="en-US" altLang="en-US" sz="1800" dirty="0"/>
          </a:p>
        </p:txBody>
      </p:sp>
    </p:spTree>
    <p:extLst>
      <p:ext uri="{BB962C8B-B14F-4D97-AF65-F5344CB8AC3E}">
        <p14:creationId xmlns:p14="http://schemas.microsoft.com/office/powerpoint/2010/main" val="227341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more on </a:t>
            </a:r>
            <a:r>
              <a:rPr lang="en-US" dirty="0" err="1"/>
              <a:t>sqlite</a:t>
            </a:r>
            <a:r>
              <a:rPr lang="en-US"/>
              <a:t> 3 :</a:t>
            </a:r>
            <a:endParaRPr lang="en-IN" dirty="0"/>
          </a:p>
        </p:txBody>
      </p:sp>
      <p:sp>
        <p:nvSpPr>
          <p:cNvPr id="5" name="Text Placeholder 4"/>
          <p:cNvSpPr>
            <a:spLocks noGrp="1" noChangeArrowheads="1"/>
          </p:cNvSpPr>
          <p:nvPr>
            <p:ph type="body" idx="4294967295"/>
          </p:nvPr>
        </p:nvSpPr>
        <p:spPr>
          <a:xfrm>
            <a:off x="381000" y="990600"/>
            <a:ext cx="8229600" cy="5257800"/>
          </a:xfrm>
          <a:prstGeom prst="rect">
            <a:avLst/>
          </a:prstGeom>
          <a:noFill/>
        </p:spPr>
        <p:txBody>
          <a:bodyPr>
            <a:noAutofit/>
          </a:bodyPr>
          <a:lstStyle/>
          <a:p>
            <a:r>
              <a:rPr lang="en-US" sz="1800" dirty="0">
                <a:hlinkClick r:id="rId3"/>
              </a:rPr>
              <a:t>http://www.pythoncentral.io/introduction-to-sqlite-in-python/</a:t>
            </a:r>
            <a:endParaRPr lang="en-US" sz="1800" dirty="0"/>
          </a:p>
          <a:p>
            <a:endParaRPr lang="en-US" sz="1800" dirty="0"/>
          </a:p>
          <a:p>
            <a:r>
              <a:rPr lang="en-US" sz="1800" dirty="0">
                <a:hlinkClick r:id="rId4"/>
              </a:rPr>
              <a:t>http://www.tutorialspoint.com/sqlite/sqlite_python.htm</a:t>
            </a:r>
            <a:endParaRPr lang="en-US" sz="1800" dirty="0"/>
          </a:p>
          <a:p>
            <a:endParaRPr lang="en-US" sz="1800" dirty="0"/>
          </a:p>
          <a:p>
            <a:r>
              <a:rPr lang="en-US" sz="1800" dirty="0">
                <a:hlinkClick r:id="rId5"/>
              </a:rPr>
              <a:t>https://docs.python.org/3.4/library/sqlite3.html</a:t>
            </a:r>
            <a:endParaRPr lang="en-US" sz="1800" dirty="0"/>
          </a:p>
          <a:p>
            <a:endParaRPr lang="en-US" sz="1800" dirty="0"/>
          </a:p>
          <a:p>
            <a:pPr marL="0" indent="0">
              <a:buNone/>
            </a:pPr>
            <a:r>
              <a:rPr lang="en-US" sz="1800" b="1" dirty="0"/>
              <a:t>FOR Connecting with MYSQL :</a:t>
            </a:r>
          </a:p>
          <a:p>
            <a:endParaRPr lang="en-US" sz="1800" dirty="0"/>
          </a:p>
          <a:p>
            <a:r>
              <a:rPr lang="en-US" sz="1800" dirty="0">
                <a:hlinkClick r:id="rId6"/>
              </a:rPr>
              <a:t>http://www.mysqltutorial.org/getting-started-mysql-python-connector/</a:t>
            </a:r>
            <a:endParaRPr lang="en-US" sz="1800" dirty="0"/>
          </a:p>
          <a:p>
            <a:endParaRPr lang="en-US" sz="1800" b="1" dirty="0"/>
          </a:p>
          <a:p>
            <a:pPr marL="0" indent="0">
              <a:buNone/>
            </a:pPr>
            <a:r>
              <a:rPr lang="en-US" sz="1800" b="1" dirty="0"/>
              <a:t>FOR Connecting with Microsoft SQL Server:</a:t>
            </a:r>
          </a:p>
          <a:p>
            <a:pPr marL="0" indent="0">
              <a:buNone/>
            </a:pPr>
            <a:endParaRPr lang="en-US" sz="1800" b="1" dirty="0"/>
          </a:p>
          <a:p>
            <a:r>
              <a:rPr lang="en-US" sz="1800" dirty="0">
                <a:hlinkClick r:id="rId7"/>
              </a:rPr>
              <a:t>https://code.google.com/p/pypyodbc/wiki/PyPyODBC_Example_Tutorial/</a:t>
            </a:r>
            <a:endParaRPr lang="en-US" sz="1800" dirty="0"/>
          </a:p>
          <a:p>
            <a:endParaRPr lang="en-US" sz="1800" dirty="0"/>
          </a:p>
          <a:p>
            <a:r>
              <a:rPr lang="en-US" sz="1800" dirty="0">
                <a:hlinkClick r:id="rId8"/>
              </a:rPr>
              <a:t>https://code.google.com/p/pypyodbc/wiki/A_HelloWorld_sample_to_access_mssql_with_python</a:t>
            </a:r>
            <a:endParaRPr lang="en-US" sz="1800" dirty="0"/>
          </a:p>
          <a:p>
            <a:endParaRPr lang="en-US" sz="1800" dirty="0"/>
          </a:p>
          <a:p>
            <a:pPr marL="0" indent="0">
              <a:buNone/>
            </a:pPr>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84485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 connector</a:t>
            </a:r>
            <a:endParaRPr lang="en-IN" dirty="0"/>
          </a:p>
        </p:txBody>
      </p:sp>
      <p:sp>
        <p:nvSpPr>
          <p:cNvPr id="6" name="Text Placeholder 2"/>
          <p:cNvSpPr>
            <a:spLocks noGrp="1"/>
          </p:cNvSpPr>
          <p:nvPr>
            <p:ph type="body" sz="quarter" idx="10"/>
          </p:nvPr>
        </p:nvSpPr>
        <p:spPr>
          <a:xfrm>
            <a:off x="304800" y="762000"/>
            <a:ext cx="8534400" cy="5715000"/>
          </a:xfrm>
        </p:spPr>
        <p:txBody>
          <a:bodyPr>
            <a:noAutofit/>
          </a:bodyPr>
          <a:lstStyle/>
          <a:p>
            <a:pPr>
              <a:buClr>
                <a:schemeClr val="tx1"/>
              </a:buClr>
            </a:pPr>
            <a:r>
              <a:rPr lang="en-US" sz="1800" dirty="0"/>
              <a:t>python -m pip install </a:t>
            </a:r>
            <a:r>
              <a:rPr lang="en-US" sz="1800" dirty="0" err="1"/>
              <a:t>mysql</a:t>
            </a:r>
            <a:r>
              <a:rPr lang="en-US" sz="1800" dirty="0"/>
              <a:t>-connector</a:t>
            </a:r>
          </a:p>
          <a:p>
            <a:pPr>
              <a:buClr>
                <a:schemeClr val="tx1"/>
              </a:buClr>
            </a:pPr>
            <a:r>
              <a:rPr lang="en-US" sz="1800" dirty="0"/>
              <a:t>from </a:t>
            </a:r>
            <a:r>
              <a:rPr lang="en-US" sz="1800" dirty="0" err="1"/>
              <a:t>mysql</a:t>
            </a:r>
            <a:r>
              <a:rPr lang="en-US" sz="1800" dirty="0"/>
              <a:t> import connector</a:t>
            </a:r>
            <a:br>
              <a:rPr lang="en-US" sz="1800" dirty="0"/>
            </a:br>
            <a:br>
              <a:rPr lang="en-US" sz="1800" dirty="0"/>
            </a:br>
            <a:r>
              <a:rPr lang="en-US" sz="1800" dirty="0"/>
              <a:t>try:</a:t>
            </a:r>
            <a:br>
              <a:rPr lang="en-US" sz="1800" dirty="0"/>
            </a:br>
            <a:r>
              <a:rPr lang="en-US" sz="1800" dirty="0"/>
              <a:t>    conn = </a:t>
            </a:r>
            <a:r>
              <a:rPr lang="en-US" sz="1800" dirty="0" err="1"/>
              <a:t>connector.connect</a:t>
            </a:r>
            <a:r>
              <a:rPr lang="en-US" sz="1800" dirty="0"/>
              <a:t>(host='localhost',</a:t>
            </a:r>
            <a:br>
              <a:rPr lang="en-US" sz="1800" dirty="0"/>
            </a:br>
            <a:r>
              <a:rPr lang="en-US" sz="1800" dirty="0"/>
              <a:t>                             database='</a:t>
            </a:r>
            <a:r>
              <a:rPr lang="en-US" sz="1800" dirty="0" err="1"/>
              <a:t>shalini</a:t>
            </a:r>
            <a:r>
              <a:rPr lang="en-US" sz="1800" dirty="0"/>
              <a:t>',</a:t>
            </a:r>
            <a:br>
              <a:rPr lang="en-US" sz="1800" dirty="0"/>
            </a:br>
            <a:r>
              <a:rPr lang="en-US" sz="1800" dirty="0"/>
              <a:t>                             port=8889,</a:t>
            </a:r>
            <a:br>
              <a:rPr lang="en-US" sz="1800" dirty="0"/>
            </a:br>
            <a:r>
              <a:rPr lang="en-US" sz="1800" dirty="0"/>
              <a:t>                             user='root',</a:t>
            </a:r>
            <a:br>
              <a:rPr lang="en-US" sz="1800" dirty="0"/>
            </a:br>
            <a:r>
              <a:rPr lang="en-US" sz="1800" dirty="0"/>
              <a:t>                             password='root',</a:t>
            </a:r>
            <a:br>
              <a:rPr lang="en-US" sz="1800" dirty="0"/>
            </a:br>
            <a:r>
              <a:rPr lang="en-US" sz="1800" dirty="0"/>
              <a:t>                             )</a:t>
            </a:r>
            <a:br>
              <a:rPr lang="en-US" sz="1800" dirty="0"/>
            </a:br>
            <a:r>
              <a:rPr lang="en-US" sz="1800" dirty="0"/>
              <a:t>    if </a:t>
            </a:r>
            <a:r>
              <a:rPr lang="en-US" sz="1800" dirty="0" err="1"/>
              <a:t>conn.is_connected</a:t>
            </a:r>
            <a:r>
              <a:rPr lang="en-US" sz="1800" dirty="0"/>
              <a:t>():</a:t>
            </a:r>
            <a:br>
              <a:rPr lang="en-US" sz="1800" dirty="0"/>
            </a:br>
            <a:r>
              <a:rPr lang="en-US" sz="1800" dirty="0"/>
              <a:t>        print('Connected to MySQL database')</a:t>
            </a:r>
            <a:br>
              <a:rPr lang="en-US" sz="1800" dirty="0"/>
            </a:br>
            <a:br>
              <a:rPr lang="en-US" sz="1800" dirty="0"/>
            </a:br>
            <a:r>
              <a:rPr lang="en-US" sz="1800" dirty="0"/>
              <a:t>except Exception as e:</a:t>
            </a:r>
            <a:br>
              <a:rPr lang="en-US" sz="1800" dirty="0"/>
            </a:br>
            <a:r>
              <a:rPr lang="en-US" sz="1800" dirty="0"/>
              <a:t>    print(e)</a:t>
            </a:r>
            <a:br>
              <a:rPr lang="en-US" sz="1800" dirty="0"/>
            </a:br>
            <a:br>
              <a:rPr lang="en-US" sz="1800" dirty="0"/>
            </a:br>
            <a:r>
              <a:rPr lang="en-US" sz="1800" dirty="0"/>
              <a:t>finally:</a:t>
            </a:r>
            <a:br>
              <a:rPr lang="en-US" sz="1800" dirty="0"/>
            </a:br>
            <a:r>
              <a:rPr lang="en-US" sz="1800" dirty="0"/>
              <a:t>     </a:t>
            </a:r>
            <a:r>
              <a:rPr lang="en-US" sz="1800" dirty="0" err="1"/>
              <a:t>conn.close</a:t>
            </a:r>
            <a:r>
              <a:rPr lang="en-US" sz="1800" dirty="0"/>
              <a:t>()</a:t>
            </a:r>
            <a:endParaRPr lang="en-US" altLang="en-US" sz="1800" dirty="0"/>
          </a:p>
        </p:txBody>
      </p:sp>
    </p:spTree>
    <p:extLst>
      <p:ext uri="{BB962C8B-B14F-4D97-AF65-F5344CB8AC3E}">
        <p14:creationId xmlns:p14="http://schemas.microsoft.com/office/powerpoint/2010/main" val="1755283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5b0b727f-9d55-4674-90df-9368557459d7"/>
    <ds:schemaRef ds:uri="http://purl.org/dc/term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3f0a5add-00cc-4c5e-8a54-6b524d8608b8"/>
  </ds:schemaRefs>
</ds:datastoreItem>
</file>

<file path=docProps/app.xml><?xml version="1.0" encoding="utf-8"?>
<Properties xmlns="http://schemas.openxmlformats.org/officeDocument/2006/extended-properties" xmlns:vt="http://schemas.openxmlformats.org/officeDocument/2006/docPropsVTypes">
  <Template>CT_Core_Java_OOP</Template>
  <TotalTime>11471</TotalTime>
  <Words>5791</Words>
  <Application>Microsoft Macintosh PowerPoint</Application>
  <PresentationFormat>On-screen Show (4:3)</PresentationFormat>
  <Paragraphs>441</Paragraphs>
  <Slides>35</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Menlo</vt:lpstr>
      <vt:lpstr>Tahoma</vt:lpstr>
      <vt:lpstr>Wingdings</vt:lpstr>
      <vt:lpstr>CT_Core_Java_OOP</vt:lpstr>
      <vt:lpstr>Python 3.4 </vt:lpstr>
      <vt:lpstr>What we will cover today?</vt:lpstr>
      <vt:lpstr>Databases – SQLite3</vt:lpstr>
      <vt:lpstr>Connecting SQLite to the Database</vt:lpstr>
      <vt:lpstr>Creating Tables</vt:lpstr>
      <vt:lpstr>Insert Data</vt:lpstr>
      <vt:lpstr>Selecting data</vt:lpstr>
      <vt:lpstr>For more on sqlite 3 :</vt:lpstr>
      <vt:lpstr>MYSQL – connector</vt:lpstr>
      <vt:lpstr>Select</vt:lpstr>
      <vt:lpstr>Insert</vt:lpstr>
      <vt:lpstr>Configuration File</vt:lpstr>
      <vt:lpstr>Read and write .ini file</vt:lpstr>
      <vt:lpstr>Modules</vt:lpstr>
      <vt:lpstr>Modules Contd…</vt:lpstr>
      <vt:lpstr>Executing modules as scripts</vt:lpstr>
      <vt:lpstr>Understand __name__</vt:lpstr>
      <vt:lpstr>Module Search Path</vt:lpstr>
      <vt:lpstr>Compiled Python Files</vt:lpstr>
      <vt:lpstr>Setup Script – setup.py</vt:lpstr>
      <vt:lpstr>Example setup.py</vt:lpstr>
      <vt:lpstr>Pip over easy_install</vt:lpstr>
      <vt:lpstr>PEP(Python Enhancement Proposals) - 008</vt:lpstr>
      <vt:lpstr>Python Debugging</vt:lpstr>
      <vt:lpstr>Shell Scripting</vt:lpstr>
      <vt:lpstr>Os module</vt:lpstr>
      <vt:lpstr>Sys module</vt:lpstr>
      <vt:lpstr>Standard Data Streams</vt:lpstr>
      <vt:lpstr>PowerPoint Presentation</vt:lpstr>
      <vt:lpstr>Subprocess module</vt:lpstr>
      <vt:lpstr>DateTime</vt:lpstr>
      <vt:lpstr>Your Questions???</vt:lpstr>
      <vt:lpstr>Any Question ?</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471</cp:revision>
  <dcterms:created xsi:type="dcterms:W3CDTF">2014-09-30T12:24:12Z</dcterms:created>
  <dcterms:modified xsi:type="dcterms:W3CDTF">2024-04-13T11:10:33Z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