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5"/>
  </p:notesMasterIdLst>
  <p:handoutMasterIdLst>
    <p:handoutMasterId r:id="rId76"/>
  </p:handoutMasterIdLst>
  <p:sldIdLst>
    <p:sldId id="271" r:id="rId5"/>
    <p:sldId id="281" r:id="rId6"/>
    <p:sldId id="407" r:id="rId7"/>
    <p:sldId id="344" r:id="rId8"/>
    <p:sldId id="364" r:id="rId9"/>
    <p:sldId id="384" r:id="rId10"/>
    <p:sldId id="366" r:id="rId11"/>
    <p:sldId id="365" r:id="rId12"/>
    <p:sldId id="409" r:id="rId13"/>
    <p:sldId id="341" r:id="rId14"/>
    <p:sldId id="350" r:id="rId15"/>
    <p:sldId id="392" r:id="rId16"/>
    <p:sldId id="349" r:id="rId17"/>
    <p:sldId id="413" r:id="rId18"/>
    <p:sldId id="369" r:id="rId19"/>
    <p:sldId id="353" r:id="rId20"/>
    <p:sldId id="411" r:id="rId21"/>
    <p:sldId id="412" r:id="rId22"/>
    <p:sldId id="414" r:id="rId23"/>
    <p:sldId id="415" r:id="rId24"/>
    <p:sldId id="416" r:id="rId25"/>
    <p:sldId id="417" r:id="rId26"/>
    <p:sldId id="418" r:id="rId27"/>
    <p:sldId id="371" r:id="rId28"/>
    <p:sldId id="351" r:id="rId29"/>
    <p:sldId id="375" r:id="rId30"/>
    <p:sldId id="408" r:id="rId31"/>
    <p:sldId id="419" r:id="rId32"/>
    <p:sldId id="420" r:id="rId33"/>
    <p:sldId id="421" r:id="rId34"/>
    <p:sldId id="422" r:id="rId35"/>
    <p:sldId id="423" r:id="rId36"/>
    <p:sldId id="424" r:id="rId37"/>
    <p:sldId id="425" r:id="rId38"/>
    <p:sldId id="426" r:id="rId39"/>
    <p:sldId id="427" r:id="rId40"/>
    <p:sldId id="428" r:id="rId41"/>
    <p:sldId id="429" r:id="rId42"/>
    <p:sldId id="430" r:id="rId43"/>
    <p:sldId id="431" r:id="rId44"/>
    <p:sldId id="432" r:id="rId45"/>
    <p:sldId id="410" r:id="rId46"/>
    <p:sldId id="370" r:id="rId47"/>
    <p:sldId id="372" r:id="rId48"/>
    <p:sldId id="373" r:id="rId49"/>
    <p:sldId id="386" r:id="rId50"/>
    <p:sldId id="374" r:id="rId51"/>
    <p:sldId id="433" r:id="rId52"/>
    <p:sldId id="395" r:id="rId53"/>
    <p:sldId id="396" r:id="rId54"/>
    <p:sldId id="403" r:id="rId55"/>
    <p:sldId id="404" r:id="rId56"/>
    <p:sldId id="405" r:id="rId57"/>
    <p:sldId id="397" r:id="rId58"/>
    <p:sldId id="376" r:id="rId59"/>
    <p:sldId id="406" r:id="rId60"/>
    <p:sldId id="398" r:id="rId61"/>
    <p:sldId id="399" r:id="rId62"/>
    <p:sldId id="400" r:id="rId63"/>
    <p:sldId id="393" r:id="rId64"/>
    <p:sldId id="377" r:id="rId65"/>
    <p:sldId id="390" r:id="rId66"/>
    <p:sldId id="391" r:id="rId67"/>
    <p:sldId id="394" r:id="rId68"/>
    <p:sldId id="387" r:id="rId69"/>
    <p:sldId id="389" r:id="rId70"/>
    <p:sldId id="388" r:id="rId71"/>
    <p:sldId id="401" r:id="rId72"/>
    <p:sldId id="322" r:id="rId73"/>
    <p:sldId id="342" r:id="rId74"/>
  </p:sldIdLst>
  <p:sldSz cx="9144000" cy="6858000" type="screen4x3"/>
  <p:notesSz cx="6858000" cy="9144000"/>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407"/>
            <p14:sldId id="344"/>
            <p14:sldId id="364"/>
            <p14:sldId id="384"/>
            <p14:sldId id="366"/>
            <p14:sldId id="365"/>
            <p14:sldId id="409"/>
            <p14:sldId id="341"/>
            <p14:sldId id="350"/>
            <p14:sldId id="392"/>
            <p14:sldId id="349"/>
            <p14:sldId id="413"/>
            <p14:sldId id="369"/>
            <p14:sldId id="353"/>
            <p14:sldId id="411"/>
            <p14:sldId id="412"/>
            <p14:sldId id="414"/>
            <p14:sldId id="415"/>
            <p14:sldId id="416"/>
            <p14:sldId id="417"/>
            <p14:sldId id="418"/>
            <p14:sldId id="371"/>
            <p14:sldId id="351"/>
            <p14:sldId id="375"/>
            <p14:sldId id="408"/>
            <p14:sldId id="419"/>
            <p14:sldId id="420"/>
            <p14:sldId id="421"/>
            <p14:sldId id="422"/>
            <p14:sldId id="423"/>
            <p14:sldId id="424"/>
            <p14:sldId id="425"/>
            <p14:sldId id="426"/>
            <p14:sldId id="427"/>
            <p14:sldId id="428"/>
            <p14:sldId id="429"/>
            <p14:sldId id="430"/>
            <p14:sldId id="431"/>
            <p14:sldId id="432"/>
            <p14:sldId id="410"/>
            <p14:sldId id="370"/>
            <p14:sldId id="372"/>
            <p14:sldId id="373"/>
            <p14:sldId id="386"/>
            <p14:sldId id="374"/>
            <p14:sldId id="433"/>
            <p14:sldId id="395"/>
            <p14:sldId id="396"/>
            <p14:sldId id="403"/>
            <p14:sldId id="404"/>
            <p14:sldId id="405"/>
            <p14:sldId id="397"/>
            <p14:sldId id="376"/>
            <p14:sldId id="406"/>
            <p14:sldId id="398"/>
            <p14:sldId id="399"/>
            <p14:sldId id="400"/>
            <p14:sldId id="393"/>
            <p14:sldId id="377"/>
            <p14:sldId id="390"/>
            <p14:sldId id="391"/>
            <p14:sldId id="394"/>
            <p14:sldId id="387"/>
            <p14:sldId id="389"/>
            <p14:sldId id="388"/>
            <p14:sldId id="401"/>
            <p14:sldId id="322"/>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D2"/>
    <a:srgbClr val="262626"/>
    <a:srgbClr val="404040"/>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86" autoAdjust="0"/>
    <p:restoredTop sz="88727" autoAdjust="0"/>
  </p:normalViewPr>
  <p:slideViewPr>
    <p:cSldViewPr>
      <p:cViewPr>
        <p:scale>
          <a:sx n="85" d="100"/>
          <a:sy n="85" d="100"/>
        </p:scale>
        <p:origin x="1448" y="88"/>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22/08/23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8/22/23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numpy.org/devdocs/reference/generated/numpy.all.html#numpy.al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tpcg.io/CtQzpK"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scipy.org/doc/scipy/reference/index.html#module-scipy"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numpy.org/devdocs/reference/index.html#module-numpy"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http://www.python-course.eu/python3_object_oriented_programming.php</a:t>
            </a: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8017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96825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123108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https://</a:t>
            </a:r>
            <a:r>
              <a:rPr lang="en-US" sz="1200" dirty="0" err="1"/>
              <a:t>www.pluralsight.com</a:t>
            </a:r>
            <a:r>
              <a:rPr lang="en-US" sz="1200" dirty="0"/>
              <a:t>/guides/</a:t>
            </a:r>
            <a:r>
              <a:rPr lang="en-US" sz="1200" dirty="0" err="1"/>
              <a:t>numpy</a:t>
            </a:r>
            <a:r>
              <a:rPr lang="en-US" sz="1200" dirty="0"/>
              <a:t>-arrays-iterating</a:t>
            </a:r>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Other numerical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 any, </a:t>
            </a:r>
            <a:r>
              <a:rPr lang="en-US" dirty="0" err="1"/>
              <a:t>apply_along_axis</a:t>
            </a:r>
            <a:r>
              <a:rPr lang="en-US" dirty="0"/>
              <a:t>, argmax, </a:t>
            </a:r>
            <a:r>
              <a:rPr lang="en-US" dirty="0" err="1"/>
              <a:t>argmin</a:t>
            </a:r>
            <a:r>
              <a:rPr lang="en-US" dirty="0"/>
              <a:t>, </a:t>
            </a:r>
            <a:r>
              <a:rPr lang="en-US" dirty="0" err="1"/>
              <a:t>argsort</a:t>
            </a:r>
            <a:r>
              <a:rPr lang="en-US" dirty="0"/>
              <a:t>, average, </a:t>
            </a:r>
            <a:r>
              <a:rPr lang="en-US" dirty="0" err="1"/>
              <a:t>bincount</a:t>
            </a:r>
            <a:r>
              <a:rPr lang="en-US" dirty="0"/>
              <a:t>, ceil, clip, </a:t>
            </a:r>
            <a:r>
              <a:rPr lang="en-US" dirty="0" err="1"/>
              <a:t>conj</a:t>
            </a:r>
            <a:r>
              <a:rPr lang="en-US" dirty="0"/>
              <a:t>, </a:t>
            </a:r>
            <a:r>
              <a:rPr lang="en-US" dirty="0" err="1"/>
              <a:t>corrcoef</a:t>
            </a:r>
            <a:r>
              <a:rPr lang="en-US" dirty="0"/>
              <a:t>, </a:t>
            </a:r>
            <a:r>
              <a:rPr lang="en-US" dirty="0" err="1"/>
              <a:t>cov</a:t>
            </a:r>
            <a:r>
              <a:rPr lang="en-US" dirty="0"/>
              <a:t>, cross, </a:t>
            </a:r>
            <a:r>
              <a:rPr lang="en-US" dirty="0" err="1"/>
              <a:t>cumprod</a:t>
            </a:r>
            <a:r>
              <a:rPr lang="en-US" dirty="0"/>
              <a:t>, </a:t>
            </a:r>
            <a:r>
              <a:rPr lang="en-US" dirty="0" err="1"/>
              <a:t>cumsum</a:t>
            </a:r>
            <a:r>
              <a:rPr lang="en-US" dirty="0"/>
              <a:t>, diff, dot, floor, inner, invert, </a:t>
            </a:r>
            <a:r>
              <a:rPr lang="en-US" dirty="0" err="1"/>
              <a:t>lexsort</a:t>
            </a:r>
            <a:r>
              <a:rPr lang="en-US" dirty="0"/>
              <a:t>, max, maximum, mean, median, min, minimum, nonzero, outer, prod, re, round, sort, </a:t>
            </a:r>
            <a:r>
              <a:rPr lang="en-US" dirty="0" err="1"/>
              <a:t>std</a:t>
            </a:r>
            <a:r>
              <a:rPr lang="en-US" dirty="0"/>
              <a:t>, sum, trace, transpose, </a:t>
            </a:r>
            <a:r>
              <a:rPr lang="en-US" dirty="0" err="1"/>
              <a:t>var</a:t>
            </a:r>
            <a:r>
              <a:rPr lang="en-US" dirty="0"/>
              <a:t>, </a:t>
            </a:r>
            <a:r>
              <a:rPr lang="en-US" dirty="0" err="1"/>
              <a:t>vdot</a:t>
            </a:r>
            <a:r>
              <a:rPr lang="en-US" dirty="0"/>
              <a:t>, vectorize, where</a:t>
            </a:r>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 create instance of default random number generator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Other numerical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 any, </a:t>
            </a:r>
            <a:r>
              <a:rPr lang="en-US" dirty="0" err="1"/>
              <a:t>apply_along_axis</a:t>
            </a:r>
            <a:r>
              <a:rPr lang="en-US" dirty="0"/>
              <a:t>, argmax, </a:t>
            </a:r>
            <a:r>
              <a:rPr lang="en-US" dirty="0" err="1"/>
              <a:t>argmin</a:t>
            </a:r>
            <a:r>
              <a:rPr lang="en-US" dirty="0"/>
              <a:t>, </a:t>
            </a:r>
            <a:r>
              <a:rPr lang="en-US" dirty="0" err="1"/>
              <a:t>argsort</a:t>
            </a:r>
            <a:r>
              <a:rPr lang="en-US" dirty="0"/>
              <a:t>, average, </a:t>
            </a:r>
            <a:r>
              <a:rPr lang="en-US" dirty="0" err="1"/>
              <a:t>bincount</a:t>
            </a:r>
            <a:r>
              <a:rPr lang="en-US" dirty="0"/>
              <a:t>, ceil, clip, </a:t>
            </a:r>
            <a:r>
              <a:rPr lang="en-US" dirty="0" err="1"/>
              <a:t>conj</a:t>
            </a:r>
            <a:r>
              <a:rPr lang="en-US" dirty="0"/>
              <a:t>, </a:t>
            </a:r>
            <a:r>
              <a:rPr lang="en-US" dirty="0" err="1"/>
              <a:t>corrcoef</a:t>
            </a:r>
            <a:r>
              <a:rPr lang="en-US" dirty="0"/>
              <a:t>, </a:t>
            </a:r>
            <a:r>
              <a:rPr lang="en-US" dirty="0" err="1"/>
              <a:t>cov</a:t>
            </a:r>
            <a:r>
              <a:rPr lang="en-US" dirty="0"/>
              <a:t>, cross, </a:t>
            </a:r>
            <a:r>
              <a:rPr lang="en-US" dirty="0" err="1"/>
              <a:t>cumprod</a:t>
            </a:r>
            <a:r>
              <a:rPr lang="en-US" dirty="0"/>
              <a:t>, </a:t>
            </a:r>
            <a:r>
              <a:rPr lang="en-US" dirty="0" err="1"/>
              <a:t>cumsum</a:t>
            </a:r>
            <a:r>
              <a:rPr lang="en-US" dirty="0"/>
              <a:t>, diff, dot, floor, inner, invert, </a:t>
            </a:r>
            <a:r>
              <a:rPr lang="en-US" dirty="0" err="1"/>
              <a:t>lexsort</a:t>
            </a:r>
            <a:r>
              <a:rPr lang="en-US" dirty="0"/>
              <a:t>, max, maximum, mean, median, min, minimum, nonzero, outer, prod, re, round, sort, </a:t>
            </a:r>
            <a:r>
              <a:rPr lang="en-US" dirty="0" err="1"/>
              <a:t>std</a:t>
            </a:r>
            <a:r>
              <a:rPr lang="en-US" dirty="0"/>
              <a:t>, sum, trace, transpose, </a:t>
            </a:r>
            <a:r>
              <a:rPr lang="en-US" dirty="0" err="1"/>
              <a:t>var</a:t>
            </a:r>
            <a:r>
              <a:rPr lang="en-US" dirty="0"/>
              <a:t>, </a:t>
            </a:r>
            <a:r>
              <a:rPr lang="en-US" dirty="0" err="1"/>
              <a:t>vdot</a:t>
            </a:r>
            <a:r>
              <a:rPr lang="en-US" dirty="0"/>
              <a:t>, vectorize, where</a:t>
            </a:r>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998591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 create instance of default random number generator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Other numerical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 any, </a:t>
            </a:r>
            <a:r>
              <a:rPr lang="en-US" dirty="0" err="1"/>
              <a:t>apply_along_axis</a:t>
            </a:r>
            <a:r>
              <a:rPr lang="en-US" dirty="0"/>
              <a:t>, argmax, </a:t>
            </a:r>
            <a:r>
              <a:rPr lang="en-US" dirty="0" err="1"/>
              <a:t>argmin</a:t>
            </a:r>
            <a:r>
              <a:rPr lang="en-US" dirty="0"/>
              <a:t>, </a:t>
            </a:r>
            <a:r>
              <a:rPr lang="en-US" dirty="0" err="1"/>
              <a:t>argsort</a:t>
            </a:r>
            <a:r>
              <a:rPr lang="en-US" dirty="0"/>
              <a:t>, average, </a:t>
            </a:r>
            <a:r>
              <a:rPr lang="en-US" dirty="0" err="1"/>
              <a:t>bincount</a:t>
            </a:r>
            <a:r>
              <a:rPr lang="en-US" dirty="0"/>
              <a:t>, ceil, clip, </a:t>
            </a:r>
            <a:r>
              <a:rPr lang="en-US" dirty="0" err="1"/>
              <a:t>conj</a:t>
            </a:r>
            <a:r>
              <a:rPr lang="en-US" dirty="0"/>
              <a:t>, </a:t>
            </a:r>
            <a:r>
              <a:rPr lang="en-US" dirty="0" err="1"/>
              <a:t>corrcoef</a:t>
            </a:r>
            <a:r>
              <a:rPr lang="en-US" dirty="0"/>
              <a:t>, </a:t>
            </a:r>
            <a:r>
              <a:rPr lang="en-US" dirty="0" err="1"/>
              <a:t>cov</a:t>
            </a:r>
            <a:r>
              <a:rPr lang="en-US" dirty="0"/>
              <a:t>, cross, </a:t>
            </a:r>
            <a:r>
              <a:rPr lang="en-US" dirty="0" err="1"/>
              <a:t>cumprod</a:t>
            </a:r>
            <a:r>
              <a:rPr lang="en-US" dirty="0"/>
              <a:t>, </a:t>
            </a:r>
            <a:r>
              <a:rPr lang="en-US" dirty="0" err="1"/>
              <a:t>cumsum</a:t>
            </a:r>
            <a:r>
              <a:rPr lang="en-US" dirty="0"/>
              <a:t>, diff, dot, floor, inner, invert, </a:t>
            </a:r>
            <a:r>
              <a:rPr lang="en-US" dirty="0" err="1"/>
              <a:t>lexsort</a:t>
            </a:r>
            <a:r>
              <a:rPr lang="en-US" dirty="0"/>
              <a:t>, max, maximum, mean, median, min, minimum, nonzero, outer, prod, re, round, sort, </a:t>
            </a:r>
            <a:r>
              <a:rPr lang="en-US" dirty="0" err="1"/>
              <a:t>std</a:t>
            </a:r>
            <a:r>
              <a:rPr lang="en-US" dirty="0"/>
              <a:t>, sum, trace, transpose, </a:t>
            </a:r>
            <a:r>
              <a:rPr lang="en-US" dirty="0" err="1"/>
              <a:t>var</a:t>
            </a:r>
            <a:r>
              <a:rPr lang="en-US" dirty="0"/>
              <a:t>, </a:t>
            </a:r>
            <a:r>
              <a:rPr lang="en-US" dirty="0" err="1"/>
              <a:t>vdot</a:t>
            </a:r>
            <a:r>
              <a:rPr lang="en-US" dirty="0"/>
              <a:t>, vectorize, where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https://numpy.org/devdocs/reference/generated/numpy.all.html#numpy.all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277661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393654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1980034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404366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2685395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548375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docs.scipy.org</a:t>
            </a:r>
            <a:r>
              <a:rPr lang="en-US" sz="1200" b="0" i="0" kern="1200" dirty="0">
                <a:solidFill>
                  <a:schemeClr val="tx1"/>
                </a:solidFill>
                <a:effectLst/>
                <a:latin typeface="+mn-lt"/>
                <a:ea typeface="+mn-ea"/>
                <a:cs typeface="+mn-cs"/>
              </a:rPr>
              <a:t>/doc/numpy-1.13.0/</a:t>
            </a:r>
            <a:r>
              <a:rPr lang="en-US" sz="1200" b="0" i="0" kern="1200" dirty="0" err="1">
                <a:solidFill>
                  <a:schemeClr val="tx1"/>
                </a:solidFill>
                <a:effectLst/>
                <a:latin typeface="+mn-lt"/>
                <a:ea typeface="+mn-ea"/>
                <a:cs typeface="+mn-cs"/>
              </a:rPr>
              <a:t>glossary.html</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td = </a:t>
            </a:r>
            <a:r>
              <a:rPr lang="en-US" dirty="0" err="1"/>
              <a:t>sqrt</a:t>
            </a:r>
            <a:r>
              <a:rPr lang="en-US" dirty="0"/>
              <a:t>(mean(abs(x - </a:t>
            </a:r>
            <a:r>
              <a:rPr lang="en-US" dirty="0" err="1"/>
              <a:t>x.mean</a:t>
            </a:r>
            <a:r>
              <a:rPr lang="en-US" dirty="0"/>
              <a:t>())**2)) </a:t>
            </a:r>
            <a:r>
              <a:rPr lang="en-US" sz="1200" b="0" i="0" kern="1200" dirty="0">
                <a:solidFill>
                  <a:schemeClr val="tx1"/>
                </a:solidFill>
                <a:effectLst/>
                <a:latin typeface="+mn-lt"/>
                <a:ea typeface="+mn-ea"/>
                <a:cs typeface="+mn-cs"/>
              </a:rPr>
              <a:t>If the array is [1, 2, 3, 4], then its mean is 2.5. Hence the squared deviations are [2.25, 0.25, 0.25, 2.25] and the square root of its mean divided by 4, i.e., </a:t>
            </a:r>
            <a:r>
              <a:rPr lang="en-US" sz="1200" b="0" i="0" kern="1200" dirty="0" err="1">
                <a:solidFill>
                  <a:schemeClr val="tx1"/>
                </a:solidFill>
                <a:effectLst/>
                <a:latin typeface="+mn-lt"/>
                <a:ea typeface="+mn-ea"/>
                <a:cs typeface="+mn-cs"/>
              </a:rPr>
              <a:t>sqrt</a:t>
            </a:r>
            <a:r>
              <a:rPr lang="en-US" sz="1200" b="0" i="0" kern="1200" dirty="0">
                <a:solidFill>
                  <a:schemeClr val="tx1"/>
                </a:solidFill>
                <a:effectLst/>
                <a:latin typeface="+mn-lt"/>
                <a:ea typeface="+mn-ea"/>
                <a:cs typeface="+mn-cs"/>
              </a:rPr>
              <a:t> (5/4) is 1.1180339887498949.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Variance</a:t>
            </a:r>
          </a:p>
          <a:p>
            <a:r>
              <a:rPr lang="en-US" sz="1200" b="0" i="0" kern="1200" dirty="0">
                <a:solidFill>
                  <a:schemeClr val="tx1"/>
                </a:solidFill>
                <a:effectLst/>
                <a:latin typeface="+mn-lt"/>
                <a:ea typeface="+mn-ea"/>
                <a:cs typeface="+mn-cs"/>
              </a:rPr>
              <a:t>Variance is the average of squared deviations, i.e., </a:t>
            </a:r>
            <a:r>
              <a:rPr lang="en-US" sz="1200" b="1" i="0" kern="1200" dirty="0">
                <a:solidFill>
                  <a:schemeClr val="tx1"/>
                </a:solidFill>
                <a:effectLst/>
                <a:latin typeface="+mn-lt"/>
                <a:ea typeface="+mn-ea"/>
                <a:cs typeface="+mn-cs"/>
              </a:rPr>
              <a:t>mean(abs(x - </a:t>
            </a:r>
            <a:r>
              <a:rPr lang="en-US" sz="1200" b="1" i="0" kern="1200" dirty="0" err="1">
                <a:solidFill>
                  <a:schemeClr val="tx1"/>
                </a:solidFill>
                <a:effectLst/>
                <a:latin typeface="+mn-lt"/>
                <a:ea typeface="+mn-ea"/>
                <a:cs typeface="+mn-cs"/>
              </a:rPr>
              <a:t>x.mean</a:t>
            </a:r>
            <a:r>
              <a:rPr lang="en-US" sz="1200" b="1" i="0" kern="12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In other words, the standard deviation is the square root of variance.</a:t>
            </a:r>
          </a:p>
          <a:p>
            <a:r>
              <a:rPr lang="en-US" sz="1200" b="0" i="0" kern="1200" dirty="0">
                <a:solidFill>
                  <a:schemeClr val="tx1"/>
                </a:solidFill>
                <a:effectLst/>
                <a:latin typeface="+mn-lt"/>
                <a:ea typeface="+mn-ea"/>
                <a:cs typeface="+mn-cs"/>
              </a:rPr>
              <a:t>Example</a:t>
            </a:r>
          </a:p>
          <a:p>
            <a:r>
              <a:rPr lang="en-US" sz="1200" b="0" i="0" u="none" strike="noStrike" kern="1200" dirty="0">
                <a:solidFill>
                  <a:schemeClr val="tx1"/>
                </a:solidFill>
                <a:effectLst/>
                <a:latin typeface="+mn-lt"/>
                <a:ea typeface="+mn-ea"/>
                <a:cs typeface="+mn-cs"/>
                <a:hlinkClick r:id="rId3"/>
              </a:rPr>
              <a:t> </a:t>
            </a:r>
            <a:r>
              <a:rPr lang="en-US" sz="1200" kern="1200" dirty="0">
                <a:solidFill>
                  <a:schemeClr val="tx1"/>
                </a:solidFill>
                <a:effectLst/>
                <a:latin typeface="+mn-lt"/>
                <a:ea typeface="+mn-ea"/>
                <a:cs typeface="+mn-cs"/>
              </a:rPr>
              <a:t>import</a:t>
            </a:r>
            <a:r>
              <a:rPr lang="en-US" dirty="0">
                <a:effectLst/>
              </a:rPr>
              <a:t> </a:t>
            </a:r>
            <a:r>
              <a:rPr lang="en-US" dirty="0" err="1">
                <a:effectLst/>
              </a:rPr>
              <a:t>numpy</a:t>
            </a:r>
            <a:r>
              <a:rPr lang="en-US" dirty="0">
                <a:effectLst/>
              </a:rPr>
              <a:t> </a:t>
            </a:r>
            <a:r>
              <a:rPr lang="en-US" sz="1200" kern="1200" dirty="0">
                <a:solidFill>
                  <a:schemeClr val="tx1"/>
                </a:solidFill>
                <a:effectLst/>
                <a:latin typeface="+mn-lt"/>
                <a:ea typeface="+mn-ea"/>
                <a:cs typeface="+mn-cs"/>
              </a:rPr>
              <a:t>as</a:t>
            </a:r>
            <a:r>
              <a:rPr lang="en-US" dirty="0">
                <a:effectLst/>
              </a:rPr>
              <a:t> np </a:t>
            </a:r>
            <a:r>
              <a:rPr lang="en-US" sz="1200" kern="1200" dirty="0">
                <a:solidFill>
                  <a:schemeClr val="tx1"/>
                </a:solidFill>
                <a:effectLst/>
                <a:latin typeface="+mn-lt"/>
                <a:ea typeface="+mn-ea"/>
                <a:cs typeface="+mn-cs"/>
              </a:rPr>
              <a:t>print</a:t>
            </a:r>
            <a:r>
              <a:rPr lang="en-US" dirty="0">
                <a:effectLst/>
              </a:rPr>
              <a:t> </a:t>
            </a:r>
            <a:r>
              <a:rPr lang="en-US" dirty="0" err="1">
                <a:effectLst/>
              </a:rPr>
              <a:t>np</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([1,2,3,4])</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3263719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3863109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374164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560463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SciPy sub-packages need to be imported separately, for example:</a:t>
            </a:r>
          </a:p>
          <a:p>
            <a:r>
              <a:rPr lang="en-US" sz="1200" b="1" i="0" kern="1200" dirty="0">
                <a:solidFill>
                  <a:schemeClr val="tx1"/>
                </a:solidFill>
                <a:effectLst/>
                <a:latin typeface="+mn-lt"/>
                <a:ea typeface="+mn-ea"/>
                <a:cs typeface="+mn-cs"/>
              </a:rPr>
              <a:t>from</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scipy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import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linalg</a:t>
            </a:r>
            <a:r>
              <a:rPr lang="en-US" sz="1200" b="0" i="0" kern="1200" dirty="0">
                <a:solidFill>
                  <a:schemeClr val="tx1"/>
                </a:solidFill>
                <a:effectLst/>
                <a:latin typeface="+mn-lt"/>
                <a:ea typeface="+mn-ea"/>
                <a:cs typeface="+mn-cs"/>
              </a:rPr>
              <a:t>, optimize</a:t>
            </a:r>
          </a:p>
          <a:p>
            <a:r>
              <a:rPr lang="en-US" sz="1200" b="0" i="0" kern="1200" dirty="0">
                <a:solidFill>
                  <a:schemeClr val="tx1"/>
                </a:solidFill>
                <a:effectLst/>
                <a:latin typeface="+mn-lt"/>
                <a:ea typeface="+mn-ea"/>
                <a:cs typeface="+mn-cs"/>
              </a:rPr>
              <a:t>Because of their </a:t>
            </a:r>
            <a:r>
              <a:rPr lang="en-US" sz="1200" b="0" i="0" kern="1200" dirty="0" err="1">
                <a:solidFill>
                  <a:schemeClr val="tx1"/>
                </a:solidFill>
                <a:effectLst/>
                <a:latin typeface="+mn-lt"/>
                <a:ea typeface="+mn-ea"/>
                <a:cs typeface="+mn-cs"/>
              </a:rPr>
              <a:t>ubiquitousness</a:t>
            </a:r>
            <a:r>
              <a:rPr lang="en-US" sz="1200" b="0" i="0" kern="1200" dirty="0">
                <a:solidFill>
                  <a:schemeClr val="tx1"/>
                </a:solidFill>
                <a:effectLst/>
                <a:latin typeface="+mn-lt"/>
                <a:ea typeface="+mn-ea"/>
                <a:cs typeface="+mn-cs"/>
              </a:rPr>
              <a:t>, some of the functions in these </a:t>
            </a:r>
            <a:r>
              <a:rPr lang="en-US" sz="1200" b="0" i="0" kern="1200" dirty="0" err="1">
                <a:solidFill>
                  <a:schemeClr val="tx1"/>
                </a:solidFill>
                <a:effectLst/>
                <a:latin typeface="+mn-lt"/>
                <a:ea typeface="+mn-ea"/>
                <a:cs typeface="+mn-cs"/>
              </a:rPr>
              <a:t>subpackages</a:t>
            </a:r>
            <a:r>
              <a:rPr lang="en-US" sz="1200" b="0" i="0" kern="1200" dirty="0">
                <a:solidFill>
                  <a:schemeClr val="tx1"/>
                </a:solidFill>
                <a:effectLst/>
                <a:latin typeface="+mn-lt"/>
                <a:ea typeface="+mn-ea"/>
                <a:cs typeface="+mn-cs"/>
              </a:rPr>
              <a:t> are also made available in the </a:t>
            </a:r>
            <a:r>
              <a:rPr lang="en-US" sz="1200" b="0" i="0" u="none" strike="noStrike" kern="1200" dirty="0">
                <a:solidFill>
                  <a:schemeClr val="tx1"/>
                </a:solidFill>
                <a:effectLst/>
                <a:latin typeface="+mn-lt"/>
                <a:ea typeface="+mn-ea"/>
                <a:cs typeface="+mn-cs"/>
                <a:hlinkClick r:id="rId3" tooltip="scipy"/>
              </a:rPr>
              <a:t>scipy</a:t>
            </a:r>
            <a:r>
              <a:rPr lang="en-US" sz="1200" b="0" i="0" kern="1200" dirty="0">
                <a:solidFill>
                  <a:schemeClr val="tx1"/>
                </a:solidFill>
                <a:effectLst/>
                <a:latin typeface="+mn-lt"/>
                <a:ea typeface="+mn-ea"/>
                <a:cs typeface="+mn-cs"/>
              </a:rPr>
              <a:t> namespace to ease their use in interactive sessions and programs. In addition, many basic array functions from </a:t>
            </a:r>
            <a:r>
              <a:rPr lang="en-US" sz="1200" b="0" i="0" u="none" strike="noStrike" kern="1200" dirty="0">
                <a:solidFill>
                  <a:schemeClr val="tx1"/>
                </a:solidFill>
                <a:effectLst/>
                <a:latin typeface="+mn-lt"/>
                <a:ea typeface="+mn-ea"/>
                <a:cs typeface="+mn-cs"/>
                <a:hlinkClick r:id="rId4" tooltip="(in NumPy v1.20.dev0)"/>
              </a:rPr>
              <a:t>numpy</a:t>
            </a:r>
            <a:r>
              <a:rPr lang="en-US" sz="1200" b="0" i="0" kern="1200" dirty="0">
                <a:solidFill>
                  <a:schemeClr val="tx1"/>
                </a:solidFill>
                <a:effectLst/>
                <a:latin typeface="+mn-lt"/>
                <a:ea typeface="+mn-ea"/>
                <a:cs typeface="+mn-cs"/>
              </a:rPr>
              <a:t> are also available at the top-level of the </a:t>
            </a:r>
            <a:r>
              <a:rPr lang="en-US" sz="1200" b="0" i="0" u="none" strike="noStrike" kern="1200" dirty="0">
                <a:solidFill>
                  <a:schemeClr val="tx1"/>
                </a:solidFill>
                <a:effectLst/>
                <a:latin typeface="+mn-lt"/>
                <a:ea typeface="+mn-ea"/>
                <a:cs typeface="+mn-cs"/>
                <a:hlinkClick r:id="rId3" tooltip="scipy"/>
              </a:rPr>
              <a:t>scipy</a:t>
            </a:r>
            <a:r>
              <a:rPr lang="en-US" sz="1200" b="0" i="0" kern="1200" dirty="0">
                <a:solidFill>
                  <a:schemeClr val="tx1"/>
                </a:solidFill>
                <a:effectLst/>
                <a:latin typeface="+mn-lt"/>
                <a:ea typeface="+mn-ea"/>
                <a:cs typeface="+mn-cs"/>
              </a:rPr>
              <a:t> package. Before looking at the sub-packages individually, we will first look at some of these common functions.</a:t>
            </a:r>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1820038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3235004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2217767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1182561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34</a:t>
            </a:fld>
            <a:endParaRPr lang="en-US" dirty="0"/>
          </a:p>
        </p:txBody>
      </p:sp>
    </p:spTree>
    <p:extLst>
      <p:ext uri="{BB962C8B-B14F-4D97-AF65-F5344CB8AC3E}">
        <p14:creationId xmlns:p14="http://schemas.microsoft.com/office/powerpoint/2010/main" val="435512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35</a:t>
            </a:fld>
            <a:endParaRPr lang="en-US" dirty="0"/>
          </a:p>
        </p:txBody>
      </p:sp>
    </p:spTree>
    <p:extLst>
      <p:ext uri="{BB962C8B-B14F-4D97-AF65-F5344CB8AC3E}">
        <p14:creationId xmlns:p14="http://schemas.microsoft.com/office/powerpoint/2010/main" val="1340324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36</a:t>
            </a:fld>
            <a:endParaRPr lang="en-US" dirty="0"/>
          </a:p>
        </p:txBody>
      </p:sp>
    </p:spTree>
    <p:extLst>
      <p:ext uri="{BB962C8B-B14F-4D97-AF65-F5344CB8AC3E}">
        <p14:creationId xmlns:p14="http://schemas.microsoft.com/office/powerpoint/2010/main" val="3020345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37</a:t>
            </a:fld>
            <a:endParaRPr lang="en-US" dirty="0"/>
          </a:p>
        </p:txBody>
      </p:sp>
    </p:spTree>
    <p:extLst>
      <p:ext uri="{BB962C8B-B14F-4D97-AF65-F5344CB8AC3E}">
        <p14:creationId xmlns:p14="http://schemas.microsoft.com/office/powerpoint/2010/main" val="3628404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38</a:t>
            </a:fld>
            <a:endParaRPr lang="en-US" dirty="0"/>
          </a:p>
        </p:txBody>
      </p:sp>
    </p:spTree>
    <p:extLst>
      <p:ext uri="{BB962C8B-B14F-4D97-AF65-F5344CB8AC3E}">
        <p14:creationId xmlns:p14="http://schemas.microsoft.com/office/powerpoint/2010/main" val="3026154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39</a:t>
            </a:fld>
            <a:endParaRPr lang="en-US" dirty="0"/>
          </a:p>
        </p:txBody>
      </p:sp>
    </p:spTree>
    <p:extLst>
      <p:ext uri="{BB962C8B-B14F-4D97-AF65-F5344CB8AC3E}">
        <p14:creationId xmlns:p14="http://schemas.microsoft.com/office/powerpoint/2010/main" val="1638444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the coordinates of a point in 3D space [1, 2, 1] has one axis. That axis has 3 elements in it, so we say it has a length of 3. In the example pictured below, the array has 2 axes. The first axis has a length of 2, the second axis has a length of 3.</a:t>
            </a:r>
          </a:p>
          <a:p>
            <a:r>
              <a:rPr lang="en-US" sz="1200" b="0" i="0" kern="1200" dirty="0">
                <a:solidFill>
                  <a:schemeClr val="tx1"/>
                </a:solidFill>
                <a:effectLst/>
                <a:latin typeface="+mn-lt"/>
                <a:ea typeface="+mn-ea"/>
                <a:cs typeface="+mn-cs"/>
              </a:rPr>
              <a:t>[[ 1., 0., 0.], [ 0., 1., 2.]]</a:t>
            </a: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40</a:t>
            </a:fld>
            <a:endParaRPr lang="en-US" dirty="0"/>
          </a:p>
        </p:txBody>
      </p:sp>
    </p:spTree>
    <p:extLst>
      <p:ext uri="{BB962C8B-B14F-4D97-AF65-F5344CB8AC3E}">
        <p14:creationId xmlns:p14="http://schemas.microsoft.com/office/powerpoint/2010/main" val="2127246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41</a:t>
            </a:fld>
            <a:endParaRPr lang="en-US" dirty="0"/>
          </a:p>
        </p:txBody>
      </p:sp>
    </p:spTree>
    <p:extLst>
      <p:ext uri="{BB962C8B-B14F-4D97-AF65-F5344CB8AC3E}">
        <p14:creationId xmlns:p14="http://schemas.microsoft.com/office/powerpoint/2010/main" val="3255601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42</a:t>
            </a:fld>
            <a:endParaRPr lang="en-US" dirty="0"/>
          </a:p>
        </p:txBody>
      </p:sp>
    </p:spTree>
    <p:extLst>
      <p:ext uri="{BB962C8B-B14F-4D97-AF65-F5344CB8AC3E}">
        <p14:creationId xmlns:p14="http://schemas.microsoft.com/office/powerpoint/2010/main" val="2995434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Since the version 3.x, Python has made a clear distinction between </a:t>
            </a:r>
            <a:r>
              <a:rPr lang="en-US" sz="1200" b="0" i="0" kern="1200" dirty="0" err="1">
                <a:solidFill>
                  <a:schemeClr val="tx1"/>
                </a:solidFill>
                <a:effectLst/>
                <a:latin typeface="+mn-lt"/>
                <a:ea typeface="+mn-ea"/>
                <a:cs typeface="+mn-cs"/>
              </a:rPr>
              <a:t>str</a:t>
            </a:r>
            <a:r>
              <a:rPr lang="en-US" sz="1200" b="0" i="0" kern="1200" dirty="0">
                <a:solidFill>
                  <a:schemeClr val="tx1"/>
                </a:solidFill>
                <a:effectLst/>
                <a:latin typeface="+mn-lt"/>
                <a:ea typeface="+mn-ea"/>
                <a:cs typeface="+mn-cs"/>
              </a:rPr>
              <a:t> (text) and bytes (8-bits). Unlike other languages, the character 'a' does not imply the number 97 until it is encoded using ASCII(or other equivalent encodings). Hence, when working with files in text mode, it is recommended to specify the encoding type. Files are stored in bytes in the disk, we need to decode them into </a:t>
            </a:r>
            <a:r>
              <a:rPr lang="en-US" sz="1200" b="0" i="0" kern="1200" dirty="0" err="1">
                <a:solidFill>
                  <a:schemeClr val="tx1"/>
                </a:solidFill>
                <a:effectLst/>
                <a:latin typeface="+mn-lt"/>
                <a:ea typeface="+mn-ea"/>
                <a:cs typeface="+mn-cs"/>
              </a:rPr>
              <a:t>strwhen</a:t>
            </a:r>
            <a:r>
              <a:rPr lang="en-US" sz="1200" b="0" i="0" kern="1200" dirty="0">
                <a:solidFill>
                  <a:schemeClr val="tx1"/>
                </a:solidFill>
                <a:effectLst/>
                <a:latin typeface="+mn-lt"/>
                <a:ea typeface="+mn-ea"/>
                <a:cs typeface="+mn-cs"/>
              </a:rPr>
              <a:t> we read into Python. Similarly, encoding is performed while writing texts to the file.</a:t>
            </a:r>
          </a:p>
          <a:p>
            <a:pPr fontAlgn="base"/>
            <a:r>
              <a:rPr lang="en-US" sz="1200" b="0" i="0" kern="1200" dirty="0">
                <a:solidFill>
                  <a:schemeClr val="tx1"/>
                </a:solidFill>
                <a:effectLst/>
                <a:latin typeface="+mn-lt"/>
                <a:ea typeface="+mn-ea"/>
                <a:cs typeface="+mn-cs"/>
              </a:rPr>
              <a:t>The default encoding is platform dependent. In windows, it is 'cp1252' but 'utf-8' in Linux. Hence, we must not rely on the default encoding otherwise, our code will behave differently in different platforms. Thus, this is the preferred way to open a file for reading in text mode.</a:t>
            </a:r>
          </a:p>
          <a:p>
            <a:r>
              <a:rPr lang="en-US" sz="1200" kern="1200" dirty="0">
                <a:solidFill>
                  <a:schemeClr val="tx1"/>
                </a:solidFill>
                <a:effectLst/>
                <a:latin typeface="+mn-lt"/>
                <a:ea typeface="+mn-ea"/>
                <a:cs typeface="+mn-cs"/>
              </a:rPr>
              <a:t>f = open("</a:t>
            </a:r>
            <a:r>
              <a:rPr lang="en-US" sz="1200" kern="1200" dirty="0" err="1">
                <a:solidFill>
                  <a:schemeClr val="tx1"/>
                </a:solidFill>
                <a:effectLst/>
                <a:latin typeface="+mn-lt"/>
                <a:ea typeface="+mn-ea"/>
                <a:cs typeface="+mn-cs"/>
              </a:rPr>
              <a:t>test.txt",mode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r',encoding</a:t>
            </a:r>
            <a:r>
              <a:rPr lang="en-US" sz="1200" kern="1200" dirty="0">
                <a:solidFill>
                  <a:schemeClr val="tx1"/>
                </a:solidFill>
                <a:effectLst/>
                <a:latin typeface="+mn-lt"/>
                <a:ea typeface="+mn-ea"/>
                <a:cs typeface="+mn-cs"/>
              </a:rPr>
              <a:t> = 'utf-8')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46</a:t>
            </a:fld>
            <a:endParaRPr lang="en-US" dirty="0"/>
          </a:p>
        </p:txBody>
      </p:sp>
    </p:spTree>
    <p:extLst>
      <p:ext uri="{BB962C8B-B14F-4D97-AF65-F5344CB8AC3E}">
        <p14:creationId xmlns:p14="http://schemas.microsoft.com/office/powerpoint/2010/main" val="10419874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48</a:t>
            </a:fld>
            <a:endParaRPr lang="en-US" dirty="0"/>
          </a:p>
        </p:txBody>
      </p:sp>
    </p:spTree>
    <p:extLst>
      <p:ext uri="{BB962C8B-B14F-4D97-AF65-F5344CB8AC3E}">
        <p14:creationId xmlns:p14="http://schemas.microsoft.com/office/powerpoint/2010/main" val="1618487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49</a:t>
            </a:fld>
            <a:endParaRPr lang="en-US" dirty="0"/>
          </a:p>
        </p:txBody>
      </p:sp>
    </p:spTree>
    <p:extLst>
      <p:ext uri="{BB962C8B-B14F-4D97-AF65-F5344CB8AC3E}">
        <p14:creationId xmlns:p14="http://schemas.microsoft.com/office/powerpoint/2010/main" val="206603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dsintro.html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50</a:t>
            </a:fld>
            <a:endParaRPr lang="en-US" dirty="0"/>
          </a:p>
        </p:txBody>
      </p:sp>
    </p:spTree>
    <p:extLst>
      <p:ext uri="{BB962C8B-B14F-4D97-AF65-F5344CB8AC3E}">
        <p14:creationId xmlns:p14="http://schemas.microsoft.com/office/powerpoint/2010/main" val="912457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dsintro.html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51</a:t>
            </a:fld>
            <a:endParaRPr lang="en-US" dirty="0"/>
          </a:p>
        </p:txBody>
      </p:sp>
    </p:spTree>
    <p:extLst>
      <p:ext uri="{BB962C8B-B14F-4D97-AF65-F5344CB8AC3E}">
        <p14:creationId xmlns:p14="http://schemas.microsoft.com/office/powerpoint/2010/main" val="8589793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dsintro.html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52</a:t>
            </a:fld>
            <a:endParaRPr lang="en-US" dirty="0"/>
          </a:p>
        </p:txBody>
      </p:sp>
    </p:spTree>
    <p:extLst>
      <p:ext uri="{BB962C8B-B14F-4D97-AF65-F5344CB8AC3E}">
        <p14:creationId xmlns:p14="http://schemas.microsoft.com/office/powerpoint/2010/main" val="8647291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dsintro.html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53</a:t>
            </a:fld>
            <a:endParaRPr lang="en-US" dirty="0"/>
          </a:p>
        </p:txBody>
      </p:sp>
    </p:spTree>
    <p:extLst>
      <p:ext uri="{BB962C8B-B14F-4D97-AF65-F5344CB8AC3E}">
        <p14:creationId xmlns:p14="http://schemas.microsoft.com/office/powerpoint/2010/main" val="32314911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dsintro.html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54</a:t>
            </a:fld>
            <a:endParaRPr lang="en-US" dirty="0"/>
          </a:p>
        </p:txBody>
      </p:sp>
    </p:spTree>
    <p:extLst>
      <p:ext uri="{BB962C8B-B14F-4D97-AF65-F5344CB8AC3E}">
        <p14:creationId xmlns:p14="http://schemas.microsoft.com/office/powerpoint/2010/main" val="12702180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indexing.html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a:t>
            </a:r>
            <a:r>
              <a:rPr lang="en-US" dirty="0" err="1"/>
              <a:t>www.youtube.com</a:t>
            </a:r>
            <a:r>
              <a:rPr lang="en-US" dirty="0"/>
              <a:t>/</a:t>
            </a:r>
            <a:r>
              <a:rPr lang="en-US" dirty="0" err="1"/>
              <a:t>watch?v</a:t>
            </a:r>
            <a:r>
              <a:rPr lang="en-US" dirty="0"/>
              <a:t>=xvpNA7bC8cs – </a:t>
            </a:r>
            <a:r>
              <a:rPr lang="en-US" dirty="0" err="1"/>
              <a:t>loc</a:t>
            </a:r>
            <a:r>
              <a:rPr lang="en-US" dirty="0"/>
              <a:t> and </a:t>
            </a:r>
            <a:r>
              <a:rPr lang="en-US" dirty="0" err="1"/>
              <a:t>iloc</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indexing.html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a:t>
            </a:r>
            <a:r>
              <a:rPr lang="en-US" dirty="0" err="1"/>
              <a:t>www.youtube.com</a:t>
            </a:r>
            <a:r>
              <a:rPr lang="en-US" dirty="0"/>
              <a:t>/</a:t>
            </a:r>
            <a:r>
              <a:rPr lang="en-US" dirty="0" err="1"/>
              <a:t>watch?v</a:t>
            </a:r>
            <a:r>
              <a:rPr lang="en-US" dirty="0"/>
              <a:t>=xvpNA7bC8cs – </a:t>
            </a:r>
            <a:r>
              <a:rPr lang="en-US" dirty="0" err="1"/>
              <a:t>loc</a:t>
            </a:r>
            <a:r>
              <a:rPr lang="en-US" dirty="0"/>
              <a:t> and </a:t>
            </a:r>
            <a:r>
              <a:rPr lang="en-US" dirty="0" err="1"/>
              <a:t>iloc</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56</a:t>
            </a:fld>
            <a:endParaRPr lang="en-US" dirty="0"/>
          </a:p>
        </p:txBody>
      </p:sp>
    </p:spTree>
    <p:extLst>
      <p:ext uri="{BB962C8B-B14F-4D97-AF65-F5344CB8AC3E}">
        <p14:creationId xmlns:p14="http://schemas.microsoft.com/office/powerpoint/2010/main" val="19938414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indexing.html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a:t>
            </a:r>
            <a:r>
              <a:rPr lang="en-US" dirty="0" err="1"/>
              <a:t>www.youtube.com</a:t>
            </a:r>
            <a:r>
              <a:rPr lang="en-US" dirty="0"/>
              <a:t>/</a:t>
            </a:r>
            <a:r>
              <a:rPr lang="en-US" dirty="0" err="1"/>
              <a:t>watch?v</a:t>
            </a:r>
            <a:r>
              <a:rPr lang="en-US" dirty="0"/>
              <a:t>=xvpNA7bC8cs – </a:t>
            </a:r>
            <a:r>
              <a:rPr lang="en-US" dirty="0" err="1"/>
              <a:t>loc</a:t>
            </a:r>
            <a:r>
              <a:rPr lang="en-US" dirty="0"/>
              <a:t> and </a:t>
            </a:r>
            <a:r>
              <a:rPr lang="en-US" dirty="0" err="1"/>
              <a:t>iloc</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57</a:t>
            </a:fld>
            <a:endParaRPr lang="en-US" dirty="0"/>
          </a:p>
        </p:txBody>
      </p:sp>
    </p:spTree>
    <p:extLst>
      <p:ext uri="{BB962C8B-B14F-4D97-AF65-F5344CB8AC3E}">
        <p14:creationId xmlns:p14="http://schemas.microsoft.com/office/powerpoint/2010/main" val="7636499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indexing.html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a:t>
            </a:r>
            <a:r>
              <a:rPr lang="en-US" dirty="0" err="1"/>
              <a:t>www.youtube.com</a:t>
            </a:r>
            <a:r>
              <a:rPr lang="en-US" dirty="0"/>
              <a:t>/</a:t>
            </a:r>
            <a:r>
              <a:rPr lang="en-US" dirty="0" err="1"/>
              <a:t>watch?v</a:t>
            </a:r>
            <a:r>
              <a:rPr lang="en-US" dirty="0"/>
              <a:t>=xvpNA7bC8cs – </a:t>
            </a:r>
            <a:r>
              <a:rPr lang="en-US" dirty="0" err="1"/>
              <a:t>loc</a:t>
            </a:r>
            <a:r>
              <a:rPr lang="en-US" dirty="0"/>
              <a:t> and </a:t>
            </a:r>
            <a:r>
              <a:rPr lang="en-US" dirty="0" err="1"/>
              <a:t>iloc</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58</a:t>
            </a:fld>
            <a:endParaRPr lang="en-US" dirty="0"/>
          </a:p>
        </p:txBody>
      </p:sp>
    </p:spTree>
    <p:extLst>
      <p:ext uri="{BB962C8B-B14F-4D97-AF65-F5344CB8AC3E}">
        <p14:creationId xmlns:p14="http://schemas.microsoft.com/office/powerpoint/2010/main" val="9368268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indexing.html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a:t>
            </a:r>
            <a:r>
              <a:rPr lang="en-US" dirty="0" err="1"/>
              <a:t>www.youtube.com</a:t>
            </a:r>
            <a:r>
              <a:rPr lang="en-US" dirty="0"/>
              <a:t>/</a:t>
            </a:r>
            <a:r>
              <a:rPr lang="en-US" dirty="0" err="1"/>
              <a:t>watch?v</a:t>
            </a:r>
            <a:r>
              <a:rPr lang="en-US" dirty="0"/>
              <a:t>=xvpNA7bC8cs – </a:t>
            </a:r>
            <a:r>
              <a:rPr lang="en-US" dirty="0" err="1"/>
              <a:t>loc</a:t>
            </a:r>
            <a:r>
              <a:rPr lang="en-US" dirty="0"/>
              <a:t> and </a:t>
            </a:r>
            <a:r>
              <a:rPr lang="en-US" dirty="0" err="1"/>
              <a:t>iloc</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59</a:t>
            </a:fld>
            <a:endParaRPr lang="en-US" dirty="0"/>
          </a:p>
        </p:txBody>
      </p:sp>
    </p:spTree>
    <p:extLst>
      <p:ext uri="{BB962C8B-B14F-4D97-AF65-F5344CB8AC3E}">
        <p14:creationId xmlns:p14="http://schemas.microsoft.com/office/powerpoint/2010/main" val="788352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57483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pandas.pydata.org</a:t>
            </a:r>
            <a:r>
              <a:rPr lang="en-US" sz="1200" b="0" i="0" kern="1200" dirty="0">
                <a:solidFill>
                  <a:schemeClr val="tx1"/>
                </a:solidFill>
                <a:effectLst/>
                <a:latin typeface="+mn-lt"/>
                <a:ea typeface="+mn-ea"/>
                <a:cs typeface="+mn-cs"/>
              </a:rPr>
              <a:t>/pandas-docs/stable/</a:t>
            </a:r>
            <a:r>
              <a:rPr lang="en-US" sz="1200" b="0" i="0" kern="1200" dirty="0" err="1">
                <a:solidFill>
                  <a:schemeClr val="tx1"/>
                </a:solidFill>
                <a:effectLst/>
                <a:latin typeface="+mn-lt"/>
                <a:ea typeface="+mn-ea"/>
                <a:cs typeface="+mn-cs"/>
              </a:rPr>
              <a:t>indexing.html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a:t>
            </a:r>
            <a:r>
              <a:rPr lang="en-US" dirty="0" err="1"/>
              <a:t>www.youtube.com</a:t>
            </a:r>
            <a:r>
              <a:rPr lang="en-US" dirty="0"/>
              <a:t>/</a:t>
            </a:r>
            <a:r>
              <a:rPr lang="en-US" dirty="0" err="1"/>
              <a:t>watch?v</a:t>
            </a:r>
            <a:r>
              <a:rPr lang="en-US" dirty="0"/>
              <a:t>=xvpNA7bC8cs – </a:t>
            </a:r>
            <a:r>
              <a:rPr lang="en-US" dirty="0" err="1"/>
              <a:t>loc</a:t>
            </a:r>
            <a:r>
              <a:rPr lang="en-US" dirty="0"/>
              <a:t> and </a:t>
            </a:r>
            <a:r>
              <a:rPr lang="en-US" dirty="0" err="1"/>
              <a:t>iloc</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60</a:t>
            </a:fld>
            <a:endParaRPr lang="en-US" dirty="0"/>
          </a:p>
        </p:txBody>
      </p:sp>
    </p:spTree>
    <p:extLst>
      <p:ext uri="{BB962C8B-B14F-4D97-AF65-F5344CB8AC3E}">
        <p14:creationId xmlns:p14="http://schemas.microsoft.com/office/powerpoint/2010/main" val="1591312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#Create a </a:t>
            </a:r>
            <a:r>
              <a:rPr lang="en-US" sz="1200" b="0" i="0" kern="1200" dirty="0" err="1">
                <a:solidFill>
                  <a:schemeClr val="tx1"/>
                </a:solidFill>
                <a:effectLst/>
                <a:latin typeface="+mn-lt"/>
                <a:ea typeface="+mn-ea"/>
                <a:cs typeface="+mn-cs"/>
              </a:rPr>
              <a:t>DataFrame</a:t>
            </a:r>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d = {</a:t>
            </a:r>
          </a:p>
          <a:p>
            <a:pPr rtl="0" fontAlgn="base"/>
            <a:r>
              <a:rPr lang="en-US" sz="1200" b="0" i="0" kern="1200" dirty="0">
                <a:solidFill>
                  <a:schemeClr val="tx1"/>
                </a:solidFill>
                <a:effectLst/>
                <a:latin typeface="+mn-lt"/>
                <a:ea typeface="+mn-ea"/>
                <a:cs typeface="+mn-cs"/>
              </a:rPr>
              <a:t>    'Name':['Alisa','Bobby','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            'Alisa','Bobby','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    'Exam':['Semester 1','Semester 1','Semester 1','Semester 1','Semester 1','Semester 1',</a:t>
            </a:r>
          </a:p>
          <a:p>
            <a:pPr rtl="0" fontAlgn="base"/>
            <a:r>
              <a:rPr lang="en-US" sz="1200" b="0" i="0" kern="1200" dirty="0">
                <a:solidFill>
                  <a:schemeClr val="tx1"/>
                </a:solidFill>
                <a:effectLst/>
                <a:latin typeface="+mn-lt"/>
                <a:ea typeface="+mn-ea"/>
                <a:cs typeface="+mn-cs"/>
              </a:rPr>
              <a:t>            'Semester 2','Semester 2','Semester 2','Semester 2','Semester 2','Semester 2'],</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'Subject':['Mathematics','Mathematics','Mathematics','Science','Science','Science',</a:t>
            </a:r>
          </a:p>
          <a:p>
            <a:pPr rtl="0" fontAlgn="base"/>
            <a:r>
              <a:rPr lang="en-US" sz="1200" b="0" i="0" kern="1200" dirty="0">
                <a:solidFill>
                  <a:schemeClr val="tx1"/>
                </a:solidFill>
                <a:effectLst/>
                <a:latin typeface="+mn-lt"/>
                <a:ea typeface="+mn-ea"/>
                <a:cs typeface="+mn-cs"/>
              </a:rPr>
              <a:t>               'Mathematics','Mathematics','Mathematics','Science','Science','Science'],</a:t>
            </a:r>
          </a:p>
          <a:p>
            <a:pPr rtl="0" fontAlgn="base"/>
            <a:r>
              <a:rPr lang="en-US" sz="1200" b="0" i="0" kern="1200" dirty="0">
                <a:solidFill>
                  <a:schemeClr val="tx1"/>
                </a:solidFill>
                <a:effectLst/>
                <a:latin typeface="+mn-lt"/>
                <a:ea typeface="+mn-ea"/>
                <a:cs typeface="+mn-cs"/>
              </a:rPr>
              <a:t>   'Score':[62,47,55,74,31,77,85,63,42,67,89,81]}</a:t>
            </a:r>
          </a:p>
          <a:p>
            <a:pPr rtl="0" fontAlgn="base"/>
            <a:r>
              <a:rPr lang="en-US" sz="1200" b="0" i="0" kern="1200" dirty="0">
                <a:solidFill>
                  <a:schemeClr val="tx1"/>
                </a:solidFill>
                <a:effectLst/>
                <a:latin typeface="+mn-lt"/>
                <a:ea typeface="+mn-ea"/>
                <a:cs typeface="+mn-cs"/>
              </a:rPr>
              <a:t> </a:t>
            </a:r>
          </a:p>
          <a:p>
            <a:pPr rtl="0" fontAlgn="base"/>
            <a:r>
              <a:rPr lang="en-US" sz="1200" b="0" i="0" kern="1200" dirty="0" err="1">
                <a:solidFill>
                  <a:schemeClr val="tx1"/>
                </a:solidFill>
                <a:effectLst/>
                <a:latin typeface="+mn-lt"/>
                <a:ea typeface="+mn-ea"/>
                <a:cs typeface="+mn-cs"/>
              </a:rPr>
              <a:t>df</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pd.DataFrame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d,columns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Name','Exam','Subject','Score</a:t>
            </a:r>
            <a:r>
              <a:rPr lang="en-US" sz="1200" b="0" i="0" kern="1200" dirty="0">
                <a:solidFill>
                  <a:schemeClr val="tx1"/>
                </a:solidFill>
                <a:effectLst/>
                <a:latin typeface="+mn-lt"/>
                <a:ea typeface="+mn-ea"/>
                <a:cs typeface="+mn-cs"/>
              </a:rPr>
              <a:t>'])</a:t>
            </a:r>
          </a:p>
          <a:p>
            <a:pPr rtl="0" fontAlgn="base"/>
            <a:r>
              <a:rPr lang="en-US" sz="1200" b="0" i="0" kern="1200" dirty="0" err="1">
                <a:solidFill>
                  <a:schemeClr val="tx1"/>
                </a:solidFill>
                <a:effectLst/>
                <a:latin typeface="+mn-lt"/>
                <a:ea typeface="+mn-ea"/>
                <a:cs typeface="+mn-cs"/>
              </a:rPr>
              <a:t>Df</a:t>
            </a:r>
            <a:endParaRPr lang="en-US" sz="1200" b="0" i="0" kern="1200" dirty="0">
              <a:solidFill>
                <a:schemeClr val="tx1"/>
              </a:solidFill>
              <a:effectLst/>
              <a:latin typeface="+mn-lt"/>
              <a:ea typeface="+mn-ea"/>
              <a:cs typeface="+mn-cs"/>
            </a:endParaRPr>
          </a:p>
          <a:p>
            <a:pPr rtl="0" fontAlgn="base"/>
            <a:endParaRPr lang="en-US" sz="1200" b="0" i="0" kern="1200" dirty="0">
              <a:solidFill>
                <a:schemeClr val="tx1"/>
              </a:solidFill>
              <a:effectLst/>
              <a:latin typeface="+mn-lt"/>
              <a:ea typeface="+mn-ea"/>
              <a:cs typeface="+mn-cs"/>
            </a:endParaRP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http://</a:t>
            </a:r>
            <a:r>
              <a:rPr lang="en-US" sz="1200" b="0" i="0" kern="1200" dirty="0" err="1">
                <a:solidFill>
                  <a:schemeClr val="tx1"/>
                </a:solidFill>
                <a:effectLst/>
                <a:latin typeface="+mn-lt"/>
                <a:ea typeface="+mn-ea"/>
                <a:cs typeface="+mn-cs"/>
              </a:rPr>
              <a:t>www.datasciencemadesimple.com</a:t>
            </a:r>
            <a:r>
              <a:rPr lang="en-US" sz="1200" b="0" i="0" kern="1200" dirty="0">
                <a:solidFill>
                  <a:schemeClr val="tx1"/>
                </a:solidFill>
                <a:effectLst/>
                <a:latin typeface="+mn-lt"/>
                <a:ea typeface="+mn-ea"/>
                <a:cs typeface="+mn-cs"/>
              </a:rPr>
              <a:t>/indexing-</a:t>
            </a:r>
            <a:r>
              <a:rPr lang="en-US" sz="1200" b="0" i="0" kern="1200" dirty="0" err="1">
                <a:solidFill>
                  <a:schemeClr val="tx1"/>
                </a:solidFill>
                <a:effectLst/>
                <a:latin typeface="+mn-lt"/>
                <a:ea typeface="+mn-ea"/>
                <a:cs typeface="+mn-cs"/>
              </a:rPr>
              <a:t>iloc</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loc</a:t>
            </a:r>
            <a:r>
              <a:rPr lang="en-US" sz="1200" b="0" i="0" kern="1200" dirty="0">
                <a:solidFill>
                  <a:schemeClr val="tx1"/>
                </a:solidFill>
                <a:effectLst/>
                <a:latin typeface="+mn-lt"/>
                <a:ea typeface="+mn-ea"/>
                <a:cs typeface="+mn-cs"/>
              </a:rPr>
              <a:t>-ix-pandas-python/</a:t>
            </a:r>
          </a:p>
        </p:txBody>
      </p:sp>
      <p:sp>
        <p:nvSpPr>
          <p:cNvPr id="4" name="Slide Number Placeholder 3"/>
          <p:cNvSpPr>
            <a:spLocks noGrp="1"/>
          </p:cNvSpPr>
          <p:nvPr>
            <p:ph type="sldNum" sz="quarter" idx="10"/>
          </p:nvPr>
        </p:nvSpPr>
        <p:spPr/>
        <p:txBody>
          <a:bodyPr/>
          <a:lstStyle/>
          <a:p>
            <a:fld id="{73FCE4C0-1175-4F38-90ED-AE7A39817694}" type="slidenum">
              <a:rPr lang="en-US" smtClean="0"/>
              <a:t>62</a:t>
            </a:fld>
            <a:endParaRPr lang="en-US" dirty="0"/>
          </a:p>
        </p:txBody>
      </p:sp>
    </p:spTree>
    <p:extLst>
      <p:ext uri="{BB962C8B-B14F-4D97-AF65-F5344CB8AC3E}">
        <p14:creationId xmlns:p14="http://schemas.microsoft.com/office/powerpoint/2010/main" val="9636426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#Create a </a:t>
            </a:r>
            <a:r>
              <a:rPr lang="en-US" sz="1200" b="0" i="0" kern="1200" dirty="0" err="1">
                <a:solidFill>
                  <a:schemeClr val="tx1"/>
                </a:solidFill>
                <a:effectLst/>
                <a:latin typeface="+mn-lt"/>
                <a:ea typeface="+mn-ea"/>
                <a:cs typeface="+mn-cs"/>
              </a:rPr>
              <a:t>DataFrame</a:t>
            </a:r>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d = {</a:t>
            </a:r>
          </a:p>
          <a:p>
            <a:pPr rtl="0" fontAlgn="base"/>
            <a:r>
              <a:rPr lang="en-US" sz="1200" b="0" i="0" kern="1200" dirty="0">
                <a:solidFill>
                  <a:schemeClr val="tx1"/>
                </a:solidFill>
                <a:effectLst/>
                <a:latin typeface="+mn-lt"/>
                <a:ea typeface="+mn-ea"/>
                <a:cs typeface="+mn-cs"/>
              </a:rPr>
              <a:t>    'Name':['Alisa','Bobby','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            'Alisa','Bobby','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    'Exam':['Semester 1','Semester 1','Semester 1','Semester 1','Semester 1','Semester 1',</a:t>
            </a:r>
          </a:p>
          <a:p>
            <a:pPr rtl="0" fontAlgn="base"/>
            <a:r>
              <a:rPr lang="en-US" sz="1200" b="0" i="0" kern="1200" dirty="0">
                <a:solidFill>
                  <a:schemeClr val="tx1"/>
                </a:solidFill>
                <a:effectLst/>
                <a:latin typeface="+mn-lt"/>
                <a:ea typeface="+mn-ea"/>
                <a:cs typeface="+mn-cs"/>
              </a:rPr>
              <a:t>            'Semester 2','Semester 2','Semester 2','Semester 2','Semester 2','Semester 2'],</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'Subject':['Mathematics','Mathematics','Mathematics','Science','Science','Science',</a:t>
            </a:r>
          </a:p>
          <a:p>
            <a:pPr rtl="0" fontAlgn="base"/>
            <a:r>
              <a:rPr lang="en-US" sz="1200" b="0" i="0" kern="1200" dirty="0">
                <a:solidFill>
                  <a:schemeClr val="tx1"/>
                </a:solidFill>
                <a:effectLst/>
                <a:latin typeface="+mn-lt"/>
                <a:ea typeface="+mn-ea"/>
                <a:cs typeface="+mn-cs"/>
              </a:rPr>
              <a:t>               'Mathematics','Mathematics','Mathematics','Science','Science','Science'],</a:t>
            </a:r>
          </a:p>
          <a:p>
            <a:pPr rtl="0" fontAlgn="base"/>
            <a:r>
              <a:rPr lang="en-US" sz="1200" b="0" i="0" kern="1200" dirty="0">
                <a:solidFill>
                  <a:schemeClr val="tx1"/>
                </a:solidFill>
                <a:effectLst/>
                <a:latin typeface="+mn-lt"/>
                <a:ea typeface="+mn-ea"/>
                <a:cs typeface="+mn-cs"/>
              </a:rPr>
              <a:t>   'Score':[62,47,55,74,31,77,85,63,42,67,89,81]}</a:t>
            </a:r>
          </a:p>
          <a:p>
            <a:pPr rtl="0" fontAlgn="base"/>
            <a:r>
              <a:rPr lang="en-US" sz="1200" b="0" i="0" kern="1200" dirty="0">
                <a:solidFill>
                  <a:schemeClr val="tx1"/>
                </a:solidFill>
                <a:effectLst/>
                <a:latin typeface="+mn-lt"/>
                <a:ea typeface="+mn-ea"/>
                <a:cs typeface="+mn-cs"/>
              </a:rPr>
              <a:t> </a:t>
            </a:r>
          </a:p>
          <a:p>
            <a:pPr rtl="0" fontAlgn="base"/>
            <a:r>
              <a:rPr lang="en-US" sz="1200" b="0" i="0" kern="1200" dirty="0" err="1">
                <a:solidFill>
                  <a:schemeClr val="tx1"/>
                </a:solidFill>
                <a:effectLst/>
                <a:latin typeface="+mn-lt"/>
                <a:ea typeface="+mn-ea"/>
                <a:cs typeface="+mn-cs"/>
              </a:rPr>
              <a:t>df</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pd.DataFrame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d,columns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Name','Exam','Subject','Score</a:t>
            </a:r>
            <a:r>
              <a:rPr lang="en-US" sz="1200" b="0" i="0" kern="1200" dirty="0">
                <a:solidFill>
                  <a:schemeClr val="tx1"/>
                </a:solidFill>
                <a:effectLst/>
                <a:latin typeface="+mn-lt"/>
                <a:ea typeface="+mn-ea"/>
                <a:cs typeface="+mn-cs"/>
              </a:rPr>
              <a:t>'])</a:t>
            </a:r>
          </a:p>
          <a:p>
            <a:pPr rtl="0" fontAlgn="base"/>
            <a:r>
              <a:rPr lang="en-US" sz="1200" b="0" i="0" kern="1200" dirty="0" err="1">
                <a:solidFill>
                  <a:schemeClr val="tx1"/>
                </a:solidFill>
                <a:effectLst/>
                <a:latin typeface="+mn-lt"/>
                <a:ea typeface="+mn-ea"/>
                <a:cs typeface="+mn-cs"/>
              </a:rPr>
              <a:t>Df</a:t>
            </a:r>
            <a:endParaRPr lang="en-US" sz="1200" b="0" i="0" kern="1200" dirty="0">
              <a:solidFill>
                <a:schemeClr val="tx1"/>
              </a:solidFill>
              <a:effectLst/>
              <a:latin typeface="+mn-lt"/>
              <a:ea typeface="+mn-ea"/>
              <a:cs typeface="+mn-cs"/>
            </a:endParaRPr>
          </a:p>
          <a:p>
            <a:pPr rtl="0" fontAlgn="base"/>
            <a:endParaRPr lang="en-US" sz="1200" b="0" i="0" kern="1200" dirty="0">
              <a:solidFill>
                <a:schemeClr val="tx1"/>
              </a:solidFill>
              <a:effectLst/>
              <a:latin typeface="+mn-lt"/>
              <a:ea typeface="+mn-ea"/>
              <a:cs typeface="+mn-cs"/>
            </a:endParaRP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http://</a:t>
            </a:r>
            <a:r>
              <a:rPr lang="en-US" sz="1200" b="0" i="0" kern="1200" dirty="0" err="1">
                <a:solidFill>
                  <a:schemeClr val="tx1"/>
                </a:solidFill>
                <a:effectLst/>
                <a:latin typeface="+mn-lt"/>
                <a:ea typeface="+mn-ea"/>
                <a:cs typeface="+mn-cs"/>
              </a:rPr>
              <a:t>www.datasciencemadesimple.com</a:t>
            </a:r>
            <a:r>
              <a:rPr lang="en-US" sz="1200" b="0" i="0" kern="1200" dirty="0">
                <a:solidFill>
                  <a:schemeClr val="tx1"/>
                </a:solidFill>
                <a:effectLst/>
                <a:latin typeface="+mn-lt"/>
                <a:ea typeface="+mn-ea"/>
                <a:cs typeface="+mn-cs"/>
              </a:rPr>
              <a:t>/indexing-</a:t>
            </a:r>
            <a:r>
              <a:rPr lang="en-US" sz="1200" b="0" i="0" kern="1200" dirty="0" err="1">
                <a:solidFill>
                  <a:schemeClr val="tx1"/>
                </a:solidFill>
                <a:effectLst/>
                <a:latin typeface="+mn-lt"/>
                <a:ea typeface="+mn-ea"/>
                <a:cs typeface="+mn-cs"/>
              </a:rPr>
              <a:t>iloc</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loc</a:t>
            </a:r>
            <a:r>
              <a:rPr lang="en-US" sz="1200" b="0" i="0" kern="1200" dirty="0">
                <a:solidFill>
                  <a:schemeClr val="tx1"/>
                </a:solidFill>
                <a:effectLst/>
                <a:latin typeface="+mn-lt"/>
                <a:ea typeface="+mn-ea"/>
                <a:cs typeface="+mn-cs"/>
              </a:rPr>
              <a:t>-ix-pandas-python/</a:t>
            </a:r>
          </a:p>
        </p:txBody>
      </p:sp>
      <p:sp>
        <p:nvSpPr>
          <p:cNvPr id="4" name="Slide Number Placeholder 3"/>
          <p:cNvSpPr>
            <a:spLocks noGrp="1"/>
          </p:cNvSpPr>
          <p:nvPr>
            <p:ph type="sldNum" sz="quarter" idx="10"/>
          </p:nvPr>
        </p:nvSpPr>
        <p:spPr/>
        <p:txBody>
          <a:bodyPr/>
          <a:lstStyle/>
          <a:p>
            <a:fld id="{73FCE4C0-1175-4F38-90ED-AE7A39817694}" type="slidenum">
              <a:rPr lang="en-US" smtClean="0"/>
              <a:t>63</a:t>
            </a:fld>
            <a:endParaRPr lang="en-US" dirty="0"/>
          </a:p>
        </p:txBody>
      </p:sp>
    </p:spTree>
    <p:extLst>
      <p:ext uri="{BB962C8B-B14F-4D97-AF65-F5344CB8AC3E}">
        <p14:creationId xmlns:p14="http://schemas.microsoft.com/office/powerpoint/2010/main" val="20597674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#Create a </a:t>
            </a:r>
            <a:r>
              <a:rPr lang="en-US" sz="1200" b="0" i="0" kern="1200" dirty="0" err="1">
                <a:solidFill>
                  <a:schemeClr val="tx1"/>
                </a:solidFill>
                <a:effectLst/>
                <a:latin typeface="+mn-lt"/>
                <a:ea typeface="+mn-ea"/>
                <a:cs typeface="+mn-cs"/>
              </a:rPr>
              <a:t>DataFrame</a:t>
            </a:r>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d = {</a:t>
            </a:r>
          </a:p>
          <a:p>
            <a:pPr rtl="0" fontAlgn="base"/>
            <a:r>
              <a:rPr lang="en-US" sz="1200" b="0" i="0" kern="1200" dirty="0">
                <a:solidFill>
                  <a:schemeClr val="tx1"/>
                </a:solidFill>
                <a:effectLst/>
                <a:latin typeface="+mn-lt"/>
                <a:ea typeface="+mn-ea"/>
                <a:cs typeface="+mn-cs"/>
              </a:rPr>
              <a:t>    'Name':['Alisa','Bobby','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            'Alisa','Bobby','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','Alisa','Bobby','</a:t>
            </a:r>
            <a:r>
              <a:rPr lang="en-US" sz="1200" b="0" i="0" kern="1200" dirty="0" err="1">
                <a:solidFill>
                  <a:schemeClr val="tx1"/>
                </a:solidFill>
                <a:effectLst/>
                <a:latin typeface="+mn-lt"/>
                <a:ea typeface="+mn-ea"/>
                <a:cs typeface="+mn-cs"/>
              </a:rPr>
              <a:t>Cathrine</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    'Exam':['Semester 1','Semester 1','Semester 1','Semester 1','Semester 1','Semester 1',</a:t>
            </a:r>
          </a:p>
          <a:p>
            <a:pPr rtl="0" fontAlgn="base"/>
            <a:r>
              <a:rPr lang="en-US" sz="1200" b="0" i="0" kern="1200" dirty="0">
                <a:solidFill>
                  <a:schemeClr val="tx1"/>
                </a:solidFill>
                <a:effectLst/>
                <a:latin typeface="+mn-lt"/>
                <a:ea typeface="+mn-ea"/>
                <a:cs typeface="+mn-cs"/>
              </a:rPr>
              <a:t>            'Semester 2','Semester 2','Semester 2','Semester 2','Semester 2','Semester 2'],</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'Subject':['Mathematics','Mathematics','Mathematics','Science','Science','Science',</a:t>
            </a:r>
          </a:p>
          <a:p>
            <a:pPr rtl="0" fontAlgn="base"/>
            <a:r>
              <a:rPr lang="en-US" sz="1200" b="0" i="0" kern="1200" dirty="0">
                <a:solidFill>
                  <a:schemeClr val="tx1"/>
                </a:solidFill>
                <a:effectLst/>
                <a:latin typeface="+mn-lt"/>
                <a:ea typeface="+mn-ea"/>
                <a:cs typeface="+mn-cs"/>
              </a:rPr>
              <a:t>               'Mathematics','Mathematics','Mathematics','Science','Science','Science'],</a:t>
            </a:r>
          </a:p>
          <a:p>
            <a:pPr rtl="0" fontAlgn="base"/>
            <a:r>
              <a:rPr lang="en-US" sz="1200" b="0" i="0" kern="1200" dirty="0">
                <a:solidFill>
                  <a:schemeClr val="tx1"/>
                </a:solidFill>
                <a:effectLst/>
                <a:latin typeface="+mn-lt"/>
                <a:ea typeface="+mn-ea"/>
                <a:cs typeface="+mn-cs"/>
              </a:rPr>
              <a:t>   'Score':[62,47,55,74,31,77,85,63,42,67,89,81]}</a:t>
            </a:r>
          </a:p>
          <a:p>
            <a:pPr rtl="0" fontAlgn="base"/>
            <a:r>
              <a:rPr lang="en-US" sz="1200" b="0" i="0" kern="1200" dirty="0">
                <a:solidFill>
                  <a:schemeClr val="tx1"/>
                </a:solidFill>
                <a:effectLst/>
                <a:latin typeface="+mn-lt"/>
                <a:ea typeface="+mn-ea"/>
                <a:cs typeface="+mn-cs"/>
              </a:rPr>
              <a:t> </a:t>
            </a:r>
          </a:p>
          <a:p>
            <a:pPr rtl="0" fontAlgn="base"/>
            <a:r>
              <a:rPr lang="en-US" sz="1200" b="0" i="0" kern="1200" dirty="0" err="1">
                <a:solidFill>
                  <a:schemeClr val="tx1"/>
                </a:solidFill>
                <a:effectLst/>
                <a:latin typeface="+mn-lt"/>
                <a:ea typeface="+mn-ea"/>
                <a:cs typeface="+mn-cs"/>
              </a:rPr>
              <a:t>df</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pd.DataFrame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d,columns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Name','Exam','Subject','Score</a:t>
            </a:r>
            <a:r>
              <a:rPr lang="en-US" sz="1200" b="0" i="0" kern="1200" dirty="0">
                <a:solidFill>
                  <a:schemeClr val="tx1"/>
                </a:solidFill>
                <a:effectLst/>
                <a:latin typeface="+mn-lt"/>
                <a:ea typeface="+mn-ea"/>
                <a:cs typeface="+mn-cs"/>
              </a:rPr>
              <a:t>'])</a:t>
            </a:r>
          </a:p>
          <a:p>
            <a:pPr rtl="0" fontAlgn="base"/>
            <a:r>
              <a:rPr lang="en-US" sz="1200" b="0" i="0" kern="1200" dirty="0" err="1">
                <a:solidFill>
                  <a:schemeClr val="tx1"/>
                </a:solidFill>
                <a:effectLst/>
                <a:latin typeface="+mn-lt"/>
                <a:ea typeface="+mn-ea"/>
                <a:cs typeface="+mn-cs"/>
              </a:rPr>
              <a:t>Df</a:t>
            </a:r>
            <a:endParaRPr lang="en-US" sz="1200" b="0" i="0" kern="1200" dirty="0">
              <a:solidFill>
                <a:schemeClr val="tx1"/>
              </a:solidFill>
              <a:effectLst/>
              <a:latin typeface="+mn-lt"/>
              <a:ea typeface="+mn-ea"/>
              <a:cs typeface="+mn-cs"/>
            </a:endParaRPr>
          </a:p>
          <a:p>
            <a:pPr rtl="0" fontAlgn="base"/>
            <a:endParaRPr lang="en-US" sz="1200" b="0" i="0" kern="1200" dirty="0">
              <a:solidFill>
                <a:schemeClr val="tx1"/>
              </a:solidFill>
              <a:effectLst/>
              <a:latin typeface="+mn-lt"/>
              <a:ea typeface="+mn-ea"/>
              <a:cs typeface="+mn-cs"/>
            </a:endParaRP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http://</a:t>
            </a:r>
            <a:r>
              <a:rPr lang="en-US" sz="1200" b="0" i="0" kern="1200" dirty="0" err="1">
                <a:solidFill>
                  <a:schemeClr val="tx1"/>
                </a:solidFill>
                <a:effectLst/>
                <a:latin typeface="+mn-lt"/>
                <a:ea typeface="+mn-ea"/>
                <a:cs typeface="+mn-cs"/>
              </a:rPr>
              <a:t>www.datasciencemadesimple.com</a:t>
            </a:r>
            <a:r>
              <a:rPr lang="en-US" sz="1200" b="0" i="0" kern="1200" dirty="0">
                <a:solidFill>
                  <a:schemeClr val="tx1"/>
                </a:solidFill>
                <a:effectLst/>
                <a:latin typeface="+mn-lt"/>
                <a:ea typeface="+mn-ea"/>
                <a:cs typeface="+mn-cs"/>
              </a:rPr>
              <a:t>/indexing-</a:t>
            </a:r>
            <a:r>
              <a:rPr lang="en-US" sz="1200" b="0" i="0" kern="1200" dirty="0" err="1">
                <a:solidFill>
                  <a:schemeClr val="tx1"/>
                </a:solidFill>
                <a:effectLst/>
                <a:latin typeface="+mn-lt"/>
                <a:ea typeface="+mn-ea"/>
                <a:cs typeface="+mn-cs"/>
              </a:rPr>
              <a:t>iloc</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loc</a:t>
            </a:r>
            <a:r>
              <a:rPr lang="en-US" sz="1200" b="0" i="0" kern="1200">
                <a:solidFill>
                  <a:schemeClr val="tx1"/>
                </a:solidFill>
                <a:effectLst/>
                <a:latin typeface="+mn-lt"/>
                <a:ea typeface="+mn-ea"/>
                <a:cs typeface="+mn-cs"/>
              </a:rPr>
              <a:t>-ix-pandas-python/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64</a:t>
            </a:fld>
            <a:endParaRPr lang="en-US" dirty="0"/>
          </a:p>
        </p:txBody>
      </p:sp>
    </p:spTree>
    <p:extLst>
      <p:ext uri="{BB962C8B-B14F-4D97-AF65-F5344CB8AC3E}">
        <p14:creationId xmlns:p14="http://schemas.microsoft.com/office/powerpoint/2010/main" val="8092323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65</a:t>
            </a:fld>
            <a:endParaRPr lang="en-US" dirty="0"/>
          </a:p>
        </p:txBody>
      </p:sp>
    </p:spTree>
    <p:extLst>
      <p:ext uri="{BB962C8B-B14F-4D97-AF65-F5344CB8AC3E}">
        <p14:creationId xmlns:p14="http://schemas.microsoft.com/office/powerpoint/2010/main" val="6913216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realpython.com</a:t>
            </a:r>
            <a:r>
              <a:rPr lang="en-US" sz="1200" b="0" i="0" kern="1200" dirty="0">
                <a:solidFill>
                  <a:schemeClr val="tx1"/>
                </a:solidFill>
                <a:effectLst/>
                <a:latin typeface="+mn-lt"/>
                <a:ea typeface="+mn-ea"/>
                <a:cs typeface="+mn-cs"/>
              </a:rPr>
              <a:t>/python-csv/#reading-csv-files-with-csv</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66</a:t>
            </a:fld>
            <a:endParaRPr lang="en-US" dirty="0"/>
          </a:p>
        </p:txBody>
      </p:sp>
    </p:spTree>
    <p:extLst>
      <p:ext uri="{BB962C8B-B14F-4D97-AF65-F5344CB8AC3E}">
        <p14:creationId xmlns:p14="http://schemas.microsoft.com/office/powerpoint/2010/main" val="16761655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67</a:t>
            </a:fld>
            <a:endParaRPr lang="en-US" dirty="0"/>
          </a:p>
        </p:txBody>
      </p:sp>
    </p:spTree>
    <p:extLst>
      <p:ext uri="{BB962C8B-B14F-4D97-AF65-F5344CB8AC3E}">
        <p14:creationId xmlns:p14="http://schemas.microsoft.com/office/powerpoint/2010/main" val="6661601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68</a:t>
            </a:fld>
            <a:endParaRPr lang="en-US" dirty="0"/>
          </a:p>
        </p:txBody>
      </p:sp>
    </p:spTree>
    <p:extLst>
      <p:ext uri="{BB962C8B-B14F-4D97-AF65-F5344CB8AC3E}">
        <p14:creationId xmlns:p14="http://schemas.microsoft.com/office/powerpoint/2010/main" val="56303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02313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ocs.scipy.org/doc/scipy/reference/io.html#module-scipy.io" TargetMode="External"/><Relationship Id="rId13" Type="http://schemas.openxmlformats.org/officeDocument/2006/relationships/hyperlink" Target="https://docs.scipy.org/doc/scipy/reference/signal.html#module-scipy.signal" TargetMode="External"/><Relationship Id="rId3" Type="http://schemas.openxmlformats.org/officeDocument/2006/relationships/hyperlink" Target="https://docs.scipy.org/doc/scipy/reference/cluster.html#module-scipy.cluster" TargetMode="External"/><Relationship Id="rId7" Type="http://schemas.openxmlformats.org/officeDocument/2006/relationships/hyperlink" Target="https://docs.scipy.org/doc/scipy/reference/interpolate.html#module-scipy.interpolate" TargetMode="External"/><Relationship Id="rId12" Type="http://schemas.openxmlformats.org/officeDocument/2006/relationships/hyperlink" Target="https://docs.scipy.org/doc/scipy/reference/optimize.html#module-scipy.optimize" TargetMode="External"/><Relationship Id="rId17" Type="http://schemas.openxmlformats.org/officeDocument/2006/relationships/hyperlink" Target="https://docs.scipy.org/doc/scipy/reference/stats.html#module-scipy.stats" TargetMode="External"/><Relationship Id="rId2" Type="http://schemas.openxmlformats.org/officeDocument/2006/relationships/notesSlide" Target="../notesSlides/notesSlide29.xml"/><Relationship Id="rId16" Type="http://schemas.openxmlformats.org/officeDocument/2006/relationships/hyperlink" Target="https://docs.scipy.org/doc/scipy/reference/special.html#module-scipy.special" TargetMode="External"/><Relationship Id="rId1" Type="http://schemas.openxmlformats.org/officeDocument/2006/relationships/slideLayout" Target="../slideLayouts/slideLayout2.xml"/><Relationship Id="rId6" Type="http://schemas.openxmlformats.org/officeDocument/2006/relationships/hyperlink" Target="https://docs.scipy.org/doc/scipy/reference/integrate.html#module-scipy.integrate" TargetMode="External"/><Relationship Id="rId11" Type="http://schemas.openxmlformats.org/officeDocument/2006/relationships/hyperlink" Target="https://docs.scipy.org/doc/scipy/reference/odr.html#module-scipy.odr" TargetMode="External"/><Relationship Id="rId5" Type="http://schemas.openxmlformats.org/officeDocument/2006/relationships/hyperlink" Target="https://docs.scipy.org/doc/scipy/reference/fftpack.html#module-scipy.fftpack" TargetMode="External"/><Relationship Id="rId15" Type="http://schemas.openxmlformats.org/officeDocument/2006/relationships/hyperlink" Target="https://docs.scipy.org/doc/scipy/reference/spatial.html#module-scipy.spatial" TargetMode="External"/><Relationship Id="rId10" Type="http://schemas.openxmlformats.org/officeDocument/2006/relationships/hyperlink" Target="https://docs.scipy.org/doc/scipy/reference/ndimage.html#module-scipy.ndimage" TargetMode="External"/><Relationship Id="rId4" Type="http://schemas.openxmlformats.org/officeDocument/2006/relationships/hyperlink" Target="https://docs.scipy.org/doc/scipy/reference/constants.html#module-scipy.constants" TargetMode="External"/><Relationship Id="rId9" Type="http://schemas.openxmlformats.org/officeDocument/2006/relationships/hyperlink" Target="https://docs.scipy.org/doc/scipy/reference/linalg.html#module-scipy.linalg" TargetMode="External"/><Relationship Id="rId14" Type="http://schemas.openxmlformats.org/officeDocument/2006/relationships/hyperlink" Target="https://docs.scipy.org/doc/scipy/reference/sparse.html#module-scipy.spars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numpy.org/devdocs/user/quickstart.html" TargetMode="External"/><Relationship Id="rId3" Type="http://schemas.openxmlformats.org/officeDocument/2006/relationships/hyperlink" Target="https://pandas.pydata.org/pandas-docs/stable/comparison_with_sql.html#compare-with-sql-join" TargetMode="External"/><Relationship Id="rId7" Type="http://schemas.openxmlformats.org/officeDocument/2006/relationships/hyperlink" Target="https://www.python-course.eu/pandas.php"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hyperlink" Target="https://www.python-course.eu/numpy.php" TargetMode="External"/><Relationship Id="rId5" Type="http://schemas.openxmlformats.org/officeDocument/2006/relationships/hyperlink" Target="https://www.datacamp.com/community/tutorials/python-numpy-tutorial" TargetMode="External"/><Relationship Id="rId4" Type="http://schemas.openxmlformats.org/officeDocument/2006/relationships/hyperlink" Target="https://www.edureka.co/blog/python-numpy-tutorial/" TargetMode="External"/><Relationship Id="rId9" Type="http://schemas.openxmlformats.org/officeDocument/2006/relationships/hyperlink" Target="https://wsform.com/knowledgebase/sample-csv-files/" TargetMode="External"/></Relationships>
</file>

<file path=ppt/slides/_rels/slide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29200"/>
            <a:ext cx="2667000" cy="914400"/>
          </a:xfrm>
        </p:spPr>
        <p:txBody>
          <a:bodyPr>
            <a:normAutofit fontScale="90000"/>
          </a:bodyPr>
          <a:lstStyle/>
          <a:p>
            <a:pPr algn="ctr"/>
            <a:r>
              <a:rPr lang="en-US" b="1" dirty="0"/>
              <a:t>Python 3.4	</a:t>
            </a:r>
            <a:endParaRPr lang="en-IN" b="1" dirty="0"/>
          </a:p>
        </p:txBody>
      </p:sp>
      <p:pic>
        <p:nvPicPr>
          <p:cNvPr id="1026" name="Picture 2" descr="D:\python\ppt\python-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514600"/>
            <a:ext cx="3971925" cy="1152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83616" y="4778514"/>
            <a:ext cx="3026984" cy="707886"/>
          </a:xfrm>
          <a:prstGeom prst="rect">
            <a:avLst/>
          </a:prstGeom>
        </p:spPr>
        <p:txBody>
          <a:bodyPr vert="horz" lIns="91440" tIns="45720" rIns="91440" bIns="45720" rtlCol="0" anchor="ctr">
            <a:normAutofit fontScale="97500"/>
          </a:bodyPr>
          <a:lstStyle>
            <a:lvl1pPr algn="ctr">
              <a:spcBef>
                <a:spcPct val="0"/>
              </a:spcBef>
              <a:buNone/>
              <a:defRPr sz="4000" b="1">
                <a:solidFill>
                  <a:schemeClr val="tx1">
                    <a:lumMod val="75000"/>
                    <a:lumOff val="25000"/>
                  </a:schemeClr>
                </a:solidFill>
                <a:latin typeface="+mj-lt"/>
                <a:ea typeface="+mj-ea"/>
                <a:cs typeface="+mj-cs"/>
              </a:defRPr>
            </a:lvl1pPr>
          </a:lstStyle>
          <a:p>
            <a:r>
              <a:rPr lang="en-US" dirty="0"/>
              <a:t>Shalini Mittal</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endParaRPr lang="en-IN" dirty="0"/>
          </a:p>
        </p:txBody>
      </p:sp>
      <p:sp>
        <p:nvSpPr>
          <p:cNvPr id="6" name="Text Placeholder 2"/>
          <p:cNvSpPr>
            <a:spLocks noGrp="1"/>
          </p:cNvSpPr>
          <p:nvPr>
            <p:ph type="body" sz="quarter" idx="10"/>
          </p:nvPr>
        </p:nvSpPr>
        <p:spPr>
          <a:xfrm>
            <a:off x="304800" y="1143000"/>
            <a:ext cx="8534400" cy="4495800"/>
          </a:xfrm>
        </p:spPr>
        <p:txBody>
          <a:bodyPr>
            <a:noAutofit/>
          </a:bodyPr>
          <a:lstStyle/>
          <a:p>
            <a:pPr>
              <a:buClr>
                <a:schemeClr val="tx1"/>
              </a:buClr>
            </a:pPr>
            <a:r>
              <a:rPr lang="en-US" sz="1800" dirty="0"/>
              <a:t>example of an empty array. Elements in an array show random values as they are not initialized. </a:t>
            </a:r>
            <a:br>
              <a:rPr lang="en-US" sz="1800" dirty="0"/>
            </a:br>
            <a:r>
              <a:rPr lang="en-US" sz="1800" dirty="0"/>
              <a:t> x = </a:t>
            </a:r>
            <a:r>
              <a:rPr lang="en-US" sz="1800" dirty="0" err="1"/>
              <a:t>np.empty</a:t>
            </a:r>
            <a:r>
              <a:rPr lang="en-US" sz="1800" dirty="0"/>
              <a:t>([3,2], </a:t>
            </a:r>
            <a:r>
              <a:rPr lang="en-US" sz="1800" dirty="0" err="1"/>
              <a:t>dtype</a:t>
            </a:r>
            <a:r>
              <a:rPr lang="en-US" sz="1800" dirty="0"/>
              <a:t> = </a:t>
            </a:r>
            <a:r>
              <a:rPr lang="en-US" sz="1800" dirty="0" err="1"/>
              <a:t>int</a:t>
            </a:r>
            <a:r>
              <a:rPr lang="en-US" sz="1800" dirty="0"/>
              <a:t>)</a:t>
            </a:r>
          </a:p>
          <a:p>
            <a:pPr>
              <a:buClr>
                <a:schemeClr val="tx1"/>
              </a:buClr>
            </a:pPr>
            <a:r>
              <a:rPr lang="en-US" sz="1800" dirty="0"/>
              <a:t>new array of specified size, filled with zeros</a:t>
            </a:r>
            <a:br>
              <a:rPr lang="en-US" sz="1800" dirty="0"/>
            </a:br>
            <a:r>
              <a:rPr lang="pl-PL" sz="1800" dirty="0"/>
              <a:t> x = </a:t>
            </a:r>
            <a:r>
              <a:rPr lang="pl-PL" sz="1800" dirty="0" err="1"/>
              <a:t>np.zeros</a:t>
            </a:r>
            <a:r>
              <a:rPr lang="pl-PL" sz="1800" dirty="0"/>
              <a:t>(5)  # by </a:t>
            </a:r>
            <a:r>
              <a:rPr lang="pl-PL" sz="1800" dirty="0" err="1"/>
              <a:t>default</a:t>
            </a:r>
            <a:r>
              <a:rPr lang="pl-PL" sz="1800" dirty="0"/>
              <a:t> </a:t>
            </a:r>
            <a:r>
              <a:rPr lang="pl-PL" sz="1800" dirty="0" err="1"/>
              <a:t>its</a:t>
            </a:r>
            <a:r>
              <a:rPr lang="pl-PL" sz="1800" dirty="0"/>
              <a:t> </a:t>
            </a:r>
            <a:r>
              <a:rPr lang="pl-PL" sz="1800" dirty="0" err="1"/>
              <a:t>float</a:t>
            </a:r>
            <a:br>
              <a:rPr lang="pl-PL" sz="1800" dirty="0"/>
            </a:br>
            <a:r>
              <a:rPr lang="pl-PL" sz="1800" dirty="0"/>
              <a:t> x = </a:t>
            </a:r>
            <a:r>
              <a:rPr lang="pl-PL" sz="1800" dirty="0" err="1"/>
              <a:t>np.zeros</a:t>
            </a:r>
            <a:r>
              <a:rPr lang="pl-PL" sz="1800" dirty="0"/>
              <a:t>((5,), </a:t>
            </a:r>
            <a:r>
              <a:rPr lang="pl-PL" sz="1800" dirty="0" err="1"/>
              <a:t>dtype</a:t>
            </a:r>
            <a:r>
              <a:rPr lang="pl-PL" sz="1800" dirty="0"/>
              <a:t> = </a:t>
            </a:r>
            <a:r>
              <a:rPr lang="pl-PL" sz="1800" dirty="0" err="1"/>
              <a:t>np.int</a:t>
            </a:r>
            <a:r>
              <a:rPr lang="pl-PL" sz="1800" dirty="0"/>
              <a:t>) </a:t>
            </a:r>
          </a:p>
          <a:p>
            <a:pPr>
              <a:buClr>
                <a:schemeClr val="tx1"/>
              </a:buClr>
            </a:pPr>
            <a:r>
              <a:rPr lang="pl-PL" sz="1800" dirty="0" err="1"/>
              <a:t>new</a:t>
            </a:r>
            <a:r>
              <a:rPr lang="pl-PL" sz="1800" dirty="0"/>
              <a:t> </a:t>
            </a:r>
            <a:r>
              <a:rPr lang="pl-PL" sz="1800" dirty="0" err="1"/>
              <a:t>array</a:t>
            </a:r>
            <a:r>
              <a:rPr lang="pl-PL" sz="1800" dirty="0"/>
              <a:t> of </a:t>
            </a:r>
            <a:r>
              <a:rPr lang="pl-PL" sz="1800" dirty="0" err="1"/>
              <a:t>specified</a:t>
            </a:r>
            <a:r>
              <a:rPr lang="pl-PL" sz="1800" dirty="0"/>
              <a:t> </a:t>
            </a:r>
            <a:r>
              <a:rPr lang="pl-PL" sz="1800" dirty="0" err="1"/>
              <a:t>size</a:t>
            </a:r>
            <a:r>
              <a:rPr lang="pl-PL" sz="1800" dirty="0"/>
              <a:t> and </a:t>
            </a:r>
            <a:r>
              <a:rPr lang="pl-PL" sz="1800" dirty="0" err="1"/>
              <a:t>type</a:t>
            </a:r>
            <a:r>
              <a:rPr lang="pl-PL" sz="1800" dirty="0"/>
              <a:t>, </a:t>
            </a:r>
            <a:r>
              <a:rPr lang="pl-PL" sz="1800" dirty="0" err="1"/>
              <a:t>filled</a:t>
            </a:r>
            <a:r>
              <a:rPr lang="pl-PL" sz="1800" dirty="0"/>
              <a:t> with </a:t>
            </a:r>
            <a:r>
              <a:rPr lang="pl-PL" sz="1800" dirty="0" err="1"/>
              <a:t>ones</a:t>
            </a:r>
            <a:r>
              <a:rPr lang="pl-PL" sz="1800" dirty="0"/>
              <a:t>.</a:t>
            </a:r>
            <a:br>
              <a:rPr lang="pl-PL" sz="1800" dirty="0"/>
            </a:br>
            <a:r>
              <a:rPr lang="pl-PL" sz="1800" dirty="0"/>
              <a:t> x = </a:t>
            </a:r>
            <a:r>
              <a:rPr lang="pl-PL" sz="1800" dirty="0" err="1"/>
              <a:t>np.ones</a:t>
            </a:r>
            <a:r>
              <a:rPr lang="pl-PL" sz="1800" dirty="0"/>
              <a:t>(5) </a:t>
            </a:r>
            <a:endParaRPr lang="en-US" sz="1800" dirty="0"/>
          </a:p>
          <a:p>
            <a:pPr>
              <a:buClr>
                <a:schemeClr val="tx1"/>
              </a:buClr>
            </a:pPr>
            <a:endParaRPr lang="en-US" sz="1800" dirty="0"/>
          </a:p>
          <a:p>
            <a:pPr>
              <a:buClr>
                <a:schemeClr val="tx1"/>
              </a:buClr>
            </a:pPr>
            <a:endParaRPr lang="en-US" altLang="en-US" sz="1800" dirty="0"/>
          </a:p>
        </p:txBody>
      </p:sp>
    </p:spTree>
    <p:extLst>
      <p:ext uri="{BB962C8B-B14F-4D97-AF65-F5344CB8AC3E}">
        <p14:creationId xmlns:p14="http://schemas.microsoft.com/office/powerpoint/2010/main" val="227341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From Numerical Ranges</a:t>
            </a:r>
            <a:endParaRPr lang="en-IN" dirty="0"/>
          </a:p>
        </p:txBody>
      </p:sp>
      <p:sp>
        <p:nvSpPr>
          <p:cNvPr id="5" name="Text Placeholder 4"/>
          <p:cNvSpPr>
            <a:spLocks noGrp="1" noChangeArrowheads="1"/>
          </p:cNvSpPr>
          <p:nvPr>
            <p:ph type="body" idx="4294967295"/>
          </p:nvPr>
        </p:nvSpPr>
        <p:spPr>
          <a:xfrm>
            <a:off x="381000" y="990600"/>
            <a:ext cx="8229600" cy="5257800"/>
          </a:xfrm>
          <a:prstGeom prst="rect">
            <a:avLst/>
          </a:prstGeom>
          <a:noFill/>
        </p:spPr>
        <p:txBody>
          <a:bodyPr>
            <a:noAutofit/>
          </a:bodyPr>
          <a:lstStyle/>
          <a:p>
            <a:r>
              <a:rPr lang="en-US" sz="1800" dirty="0" err="1"/>
              <a:t>numpy.arange</a:t>
            </a:r>
            <a:r>
              <a:rPr lang="en-US" sz="1800" dirty="0"/>
              <a:t> -This function returns an </a:t>
            </a:r>
            <a:r>
              <a:rPr lang="en-US" sz="1800" b="1" dirty="0" err="1"/>
              <a:t>ndarray</a:t>
            </a:r>
            <a:r>
              <a:rPr lang="en-US" sz="1800" dirty="0"/>
              <a:t> object containing evenly spaced values within a given range. The format of the function is as follows −</a:t>
            </a:r>
            <a:br>
              <a:rPr lang="en-US" sz="1800" dirty="0"/>
            </a:br>
            <a:r>
              <a:rPr lang="en-US" sz="1800" dirty="0" err="1"/>
              <a:t>numpy.arange</a:t>
            </a:r>
            <a:r>
              <a:rPr lang="en-US" sz="1800" dirty="0"/>
              <a:t>(start, stop, step, </a:t>
            </a:r>
            <a:r>
              <a:rPr lang="en-US" sz="1800" dirty="0" err="1"/>
              <a:t>dtype</a:t>
            </a:r>
            <a:r>
              <a:rPr lang="en-US" sz="1800" dirty="0"/>
              <a:t>)</a:t>
            </a:r>
          </a:p>
          <a:p>
            <a:r>
              <a:rPr lang="en-US" sz="1800" dirty="0" err="1"/>
              <a:t>numpy.linspace</a:t>
            </a:r>
            <a:r>
              <a:rPr lang="en-US" sz="1800" dirty="0"/>
              <a:t> - This function is similar to </a:t>
            </a:r>
            <a:r>
              <a:rPr lang="en-US" sz="1800" b="1" dirty="0" err="1"/>
              <a:t>arange</a:t>
            </a:r>
            <a:r>
              <a:rPr lang="en-US" sz="1800" b="1" dirty="0"/>
              <a:t>()</a:t>
            </a:r>
            <a:r>
              <a:rPr lang="en-US" sz="1800" dirty="0"/>
              <a:t> function. In this function, instead of step size, the number of evenly spaced values between the interval is specified. The usage of this function is as follows −</a:t>
            </a:r>
            <a:br>
              <a:rPr lang="en-US" sz="1800" dirty="0"/>
            </a:br>
            <a:r>
              <a:rPr lang="en-US" sz="1800" dirty="0" err="1"/>
              <a:t>numpy.linspace</a:t>
            </a:r>
            <a:r>
              <a:rPr lang="en-US" sz="1800" dirty="0"/>
              <a:t>(start, stop, </a:t>
            </a:r>
            <a:r>
              <a:rPr lang="en-US" sz="1800" dirty="0" err="1"/>
              <a:t>num</a:t>
            </a:r>
            <a:r>
              <a:rPr lang="en-US" sz="1800" dirty="0"/>
              <a:t>, endpoint, </a:t>
            </a:r>
            <a:r>
              <a:rPr lang="en-US" sz="1800" dirty="0" err="1"/>
              <a:t>retstep</a:t>
            </a:r>
            <a:r>
              <a:rPr lang="en-US" sz="1800" dirty="0"/>
              <a:t>, </a:t>
            </a:r>
            <a:r>
              <a:rPr lang="en-US" sz="1800" dirty="0" err="1"/>
              <a:t>dtype</a:t>
            </a:r>
            <a:r>
              <a:rPr lang="en-US" sz="1800" dirty="0"/>
              <a:t>)</a:t>
            </a:r>
            <a:br>
              <a:rPr lang="en-US" sz="1800" dirty="0"/>
            </a:br>
            <a:endParaRPr lang="en-US" sz="1800" dirty="0"/>
          </a:p>
        </p:txBody>
      </p:sp>
      <p:graphicFrame>
        <p:nvGraphicFramePr>
          <p:cNvPr id="3" name="Table 2"/>
          <p:cNvGraphicFramePr>
            <a:graphicFrameLocks noGrp="1"/>
          </p:cNvGraphicFramePr>
          <p:nvPr>
            <p:extLst>
              <p:ext uri="{D42A27DB-BD31-4B8C-83A1-F6EECF244321}">
                <p14:modId xmlns:p14="http://schemas.microsoft.com/office/powerpoint/2010/main" val="2018005148"/>
              </p:ext>
            </p:extLst>
          </p:nvPr>
        </p:nvGraphicFramePr>
        <p:xfrm>
          <a:off x="957775" y="3200400"/>
          <a:ext cx="7620000" cy="2649104"/>
        </p:xfrm>
        <a:graphic>
          <a:graphicData uri="http://schemas.openxmlformats.org/drawingml/2006/table">
            <a:tbl>
              <a:tblPr/>
              <a:tblGrid>
                <a:gridCol w="1033650">
                  <a:extLst>
                    <a:ext uri="{9D8B030D-6E8A-4147-A177-3AD203B41FA5}">
                      <a16:colId xmlns:a16="http://schemas.microsoft.com/office/drawing/2014/main" val="20000"/>
                    </a:ext>
                  </a:extLst>
                </a:gridCol>
                <a:gridCol w="6586350">
                  <a:extLst>
                    <a:ext uri="{9D8B030D-6E8A-4147-A177-3AD203B41FA5}">
                      <a16:colId xmlns:a16="http://schemas.microsoft.com/office/drawing/2014/main" val="20001"/>
                    </a:ext>
                  </a:extLst>
                </a:gridCol>
              </a:tblGrid>
              <a:tr h="334164">
                <a:tc>
                  <a:txBody>
                    <a:bodyPr/>
                    <a:lstStyle/>
                    <a:p>
                      <a:pPr algn="l" fontAlgn="t"/>
                      <a:r>
                        <a:rPr lang="en-US" sz="1500" b="1" dirty="0">
                          <a:solidFill>
                            <a:srgbClr val="000000"/>
                          </a:solidFill>
                          <a:effectLst/>
                        </a:rPr>
                        <a:t>start</a:t>
                      </a:r>
                      <a:endParaRPr lang="en-US" sz="1500" dirty="0">
                        <a:solidFill>
                          <a:srgbClr val="000000"/>
                        </a:solidFill>
                        <a:effectLst/>
                      </a:endParaRP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solidFill>
                            <a:srgbClr val="000000"/>
                          </a:solidFill>
                          <a:effectLst/>
                        </a:rPr>
                        <a:t>The starting value of the sequence</a:t>
                      </a:r>
                    </a:p>
                  </a:txBody>
                  <a:tcPr marL="75139" marR="75139" marT="37570" marB="375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2624">
                <a:tc>
                  <a:txBody>
                    <a:bodyPr/>
                    <a:lstStyle/>
                    <a:p>
                      <a:pPr algn="l" fontAlgn="t"/>
                      <a:r>
                        <a:rPr lang="is-IS" sz="1500" dirty="0">
                          <a:effectLst/>
                        </a:rPr>
                        <a:t>stop</a:t>
                      </a: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500" dirty="0">
                          <a:solidFill>
                            <a:srgbClr val="000000"/>
                          </a:solidFill>
                          <a:effectLst/>
                        </a:rPr>
                        <a:t>The end value of the sequence, included in the sequence if endpoint set to true</a:t>
                      </a: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3653">
                <a:tc>
                  <a:txBody>
                    <a:bodyPr/>
                    <a:lstStyle/>
                    <a:p>
                      <a:pPr algn="l" fontAlgn="t"/>
                      <a:r>
                        <a:rPr lang="en-US" sz="1500" dirty="0" err="1">
                          <a:effectLst/>
                        </a:rPr>
                        <a:t>num</a:t>
                      </a:r>
                      <a:endParaRPr lang="en-US" sz="1500" dirty="0">
                        <a:effectLst/>
                      </a:endParaRP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500" dirty="0">
                          <a:solidFill>
                            <a:srgbClr val="000000"/>
                          </a:solidFill>
                          <a:effectLst/>
                        </a:rPr>
                        <a:t>The number of evenly spaced samples to be generated. Default is 50</a:t>
                      </a: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7275">
                <a:tc>
                  <a:txBody>
                    <a:bodyPr/>
                    <a:lstStyle/>
                    <a:p>
                      <a:pPr algn="l" fontAlgn="t"/>
                      <a:r>
                        <a:rPr lang="en-US" sz="1500" dirty="0">
                          <a:effectLst/>
                        </a:rPr>
                        <a:t>endpoint</a:t>
                      </a: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500" dirty="0">
                          <a:solidFill>
                            <a:srgbClr val="000000"/>
                          </a:solidFill>
                          <a:effectLst/>
                        </a:rPr>
                        <a:t>True by default, hence the stop value is included in the sequence. If false, it is not included</a:t>
                      </a: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3653">
                <a:tc>
                  <a:txBody>
                    <a:bodyPr/>
                    <a:lstStyle/>
                    <a:p>
                      <a:pPr algn="l" fontAlgn="t"/>
                      <a:r>
                        <a:rPr lang="en-US" sz="1500" dirty="0" err="1">
                          <a:effectLst/>
                        </a:rPr>
                        <a:t>retstep</a:t>
                      </a:r>
                      <a:endParaRPr lang="en-US" sz="1500" dirty="0">
                        <a:effectLst/>
                      </a:endParaRP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500" dirty="0">
                          <a:solidFill>
                            <a:srgbClr val="000000"/>
                          </a:solidFill>
                          <a:effectLst/>
                        </a:rPr>
                        <a:t>If true, returns samples and step between the consecutive numbers</a:t>
                      </a: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4164">
                <a:tc>
                  <a:txBody>
                    <a:bodyPr/>
                    <a:lstStyle/>
                    <a:p>
                      <a:pPr algn="l" fontAlgn="t"/>
                      <a:r>
                        <a:rPr lang="en-US" sz="1500" dirty="0" err="1">
                          <a:effectLst/>
                        </a:rPr>
                        <a:t>dtype</a:t>
                      </a:r>
                      <a:endParaRPr lang="en-US" sz="1500" dirty="0">
                        <a:effectLst/>
                      </a:endParaRP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500" dirty="0">
                          <a:solidFill>
                            <a:srgbClr val="000000"/>
                          </a:solidFill>
                          <a:effectLst/>
                        </a:rPr>
                        <a:t>Data type of output </a:t>
                      </a:r>
                      <a:r>
                        <a:rPr lang="en-US" sz="1500" b="1" dirty="0" err="1">
                          <a:solidFill>
                            <a:srgbClr val="000000"/>
                          </a:solidFill>
                          <a:effectLst/>
                        </a:rPr>
                        <a:t>ndarray</a:t>
                      </a:r>
                      <a:endParaRPr lang="en-US" sz="1500" dirty="0">
                        <a:solidFill>
                          <a:srgbClr val="000000"/>
                        </a:solidFill>
                        <a:effectLst/>
                      </a:endParaRPr>
                    </a:p>
                  </a:txBody>
                  <a:tcPr marL="83488" marR="83488" marT="83488" marB="834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4485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 Time difference</a:t>
            </a:r>
            <a:endParaRPr lang="en-IN" dirty="0"/>
          </a:p>
        </p:txBody>
      </p:sp>
      <p:sp>
        <p:nvSpPr>
          <p:cNvPr id="5" name="Text Placeholder 4"/>
          <p:cNvSpPr>
            <a:spLocks noGrp="1" noChangeArrowheads="1"/>
          </p:cNvSpPr>
          <p:nvPr>
            <p:ph type="body" idx="4294967295"/>
          </p:nvPr>
        </p:nvSpPr>
        <p:spPr>
          <a:xfrm>
            <a:off x="76200" y="838200"/>
            <a:ext cx="3810000" cy="4648200"/>
          </a:xfrm>
          <a:prstGeom prst="rect">
            <a:avLst/>
          </a:prstGeom>
          <a:noFill/>
          <a:ln>
            <a:solidFill>
              <a:schemeClr val="accent1"/>
            </a:solidFill>
          </a:ln>
        </p:spPr>
        <p:txBody>
          <a:bodyPr>
            <a:noAutofit/>
          </a:bodyPr>
          <a:lstStyle/>
          <a:p>
            <a:r>
              <a:rPr lang="en-US" sz="1800" dirty="0"/>
              <a:t>from </a:t>
            </a:r>
            <a:r>
              <a:rPr lang="en-US" sz="1800" dirty="0" err="1"/>
              <a:t>datetime</a:t>
            </a:r>
            <a:r>
              <a:rPr lang="en-US" sz="1800" dirty="0"/>
              <a:t> import </a:t>
            </a:r>
            <a:r>
              <a:rPr lang="en-US" sz="1800" dirty="0" err="1"/>
              <a:t>datetime</a:t>
            </a:r>
            <a:br>
              <a:rPr lang="en-US" sz="1800" dirty="0"/>
            </a:br>
            <a:r>
              <a:rPr lang="en-US" sz="1800" dirty="0"/>
              <a:t>import </a:t>
            </a:r>
            <a:r>
              <a:rPr lang="en-US" sz="1800" dirty="0" err="1"/>
              <a:t>numpy</a:t>
            </a:r>
            <a:r>
              <a:rPr lang="en-US" sz="1800" dirty="0"/>
              <a:t> as np</a:t>
            </a:r>
          </a:p>
          <a:p>
            <a:r>
              <a:rPr lang="en-US" sz="1800" dirty="0" err="1"/>
              <a:t>def</a:t>
            </a:r>
            <a:r>
              <a:rPr lang="en-US" sz="1800" dirty="0"/>
              <a:t> </a:t>
            </a:r>
            <a:r>
              <a:rPr lang="en-US" sz="1800" dirty="0" err="1"/>
              <a:t>numpysum</a:t>
            </a:r>
            <a:r>
              <a:rPr lang="en-US" sz="1800" dirty="0"/>
              <a:t>(n): </a:t>
            </a:r>
            <a:br>
              <a:rPr lang="en-US" sz="1800" dirty="0"/>
            </a:br>
            <a:r>
              <a:rPr lang="en-US" sz="1800" dirty="0"/>
              <a:t>	a = </a:t>
            </a:r>
            <a:r>
              <a:rPr lang="en-US" sz="1800" dirty="0" err="1"/>
              <a:t>np.arange</a:t>
            </a:r>
            <a:r>
              <a:rPr lang="en-US" sz="1800" dirty="0"/>
              <a:t>(n) ** 2 </a:t>
            </a:r>
            <a:br>
              <a:rPr lang="en-US" sz="1800" dirty="0"/>
            </a:br>
            <a:r>
              <a:rPr lang="en-US" sz="1800" dirty="0"/>
              <a:t>	b = </a:t>
            </a:r>
            <a:r>
              <a:rPr lang="en-US" sz="1800" dirty="0" err="1"/>
              <a:t>np.arange</a:t>
            </a:r>
            <a:r>
              <a:rPr lang="en-US" sz="1800" dirty="0"/>
              <a:t>(n) ** 3 </a:t>
            </a:r>
            <a:br>
              <a:rPr lang="en-US" sz="1800" dirty="0"/>
            </a:br>
            <a:r>
              <a:rPr lang="en-US" sz="1800" dirty="0"/>
              <a:t>	c=a+ b </a:t>
            </a:r>
            <a:br>
              <a:rPr lang="en-US" sz="1800" dirty="0"/>
            </a:br>
            <a:r>
              <a:rPr lang="en-US" sz="1800" dirty="0"/>
              <a:t>	return c </a:t>
            </a:r>
          </a:p>
          <a:p>
            <a:r>
              <a:rPr lang="en-US" sz="1800" dirty="0" err="1"/>
              <a:t>def</a:t>
            </a:r>
            <a:r>
              <a:rPr lang="en-US" sz="1800" dirty="0"/>
              <a:t> </a:t>
            </a:r>
            <a:r>
              <a:rPr lang="en-US" sz="1800" dirty="0" err="1"/>
              <a:t>pythonsum</a:t>
            </a:r>
            <a:r>
              <a:rPr lang="en-US" sz="1800" dirty="0"/>
              <a:t>(n): </a:t>
            </a:r>
            <a:br>
              <a:rPr lang="en-US" sz="1800" dirty="0"/>
            </a:br>
            <a:r>
              <a:rPr lang="en-US" sz="1800" dirty="0"/>
              <a:t>	a = list(range(n) )</a:t>
            </a:r>
            <a:br>
              <a:rPr lang="en-US" sz="1800" dirty="0"/>
            </a:br>
            <a:r>
              <a:rPr lang="en-US" sz="1800" dirty="0"/>
              <a:t>	b = list(range(n)) </a:t>
            </a:r>
            <a:br>
              <a:rPr lang="en-US" sz="1800" dirty="0"/>
            </a:br>
            <a:r>
              <a:rPr lang="en-US" sz="1800" dirty="0"/>
              <a:t>	c = [] </a:t>
            </a:r>
            <a:br>
              <a:rPr lang="en-US" sz="1800" dirty="0"/>
            </a:br>
            <a:r>
              <a:rPr lang="en-US" sz="1800" dirty="0"/>
              <a:t>	for </a:t>
            </a:r>
            <a:r>
              <a:rPr lang="en-US" sz="1800" dirty="0" err="1"/>
              <a:t>i</a:t>
            </a:r>
            <a:r>
              <a:rPr lang="en-US" sz="1800" dirty="0"/>
              <a:t> in range(</a:t>
            </a:r>
            <a:r>
              <a:rPr lang="en-US" sz="1800" dirty="0" err="1"/>
              <a:t>len</a:t>
            </a:r>
            <a:r>
              <a:rPr lang="en-US" sz="1800" dirty="0"/>
              <a:t>(a)): </a:t>
            </a:r>
            <a:br>
              <a:rPr lang="en-US" sz="1800" dirty="0"/>
            </a:br>
            <a:r>
              <a:rPr lang="en-US" sz="1800" dirty="0"/>
              <a:t>	        a[</a:t>
            </a:r>
            <a:r>
              <a:rPr lang="en-US" sz="1800" dirty="0" err="1"/>
              <a:t>i</a:t>
            </a:r>
            <a:r>
              <a:rPr lang="en-US" sz="1800" dirty="0"/>
              <a:t>] = </a:t>
            </a:r>
            <a:r>
              <a:rPr lang="en-US" sz="1800" dirty="0" err="1"/>
              <a:t>i</a:t>
            </a:r>
            <a:r>
              <a:rPr lang="en-US" sz="1800" dirty="0"/>
              <a:t> ** 2 </a:t>
            </a:r>
            <a:br>
              <a:rPr lang="en-US" sz="1800" dirty="0"/>
            </a:br>
            <a:r>
              <a:rPr lang="en-US" sz="1800" dirty="0"/>
              <a:t>	        b[</a:t>
            </a:r>
            <a:r>
              <a:rPr lang="en-US" sz="1800" dirty="0" err="1"/>
              <a:t>i</a:t>
            </a:r>
            <a:r>
              <a:rPr lang="en-US" sz="1800" dirty="0"/>
              <a:t>] = </a:t>
            </a:r>
            <a:r>
              <a:rPr lang="en-US" sz="1800" dirty="0" err="1"/>
              <a:t>i</a:t>
            </a:r>
            <a:r>
              <a:rPr lang="en-US" sz="1800" dirty="0"/>
              <a:t> ** 3 </a:t>
            </a:r>
            <a:br>
              <a:rPr lang="en-US" sz="1800" dirty="0"/>
            </a:br>
            <a:r>
              <a:rPr lang="en-US" sz="1800" dirty="0"/>
              <a:t>	        </a:t>
            </a:r>
            <a:r>
              <a:rPr lang="en-US" sz="1800" dirty="0" err="1"/>
              <a:t>c.append</a:t>
            </a:r>
            <a:r>
              <a:rPr lang="en-US" sz="1800" dirty="0"/>
              <a:t>(a[</a:t>
            </a:r>
            <a:r>
              <a:rPr lang="en-US" sz="1800" dirty="0" err="1"/>
              <a:t>i</a:t>
            </a:r>
            <a:r>
              <a:rPr lang="en-US" sz="1800" dirty="0"/>
              <a:t>] + b[</a:t>
            </a:r>
            <a:r>
              <a:rPr lang="en-US" sz="1800" dirty="0" err="1"/>
              <a:t>i</a:t>
            </a:r>
            <a:r>
              <a:rPr lang="en-US" sz="1800" dirty="0"/>
              <a:t>]) </a:t>
            </a:r>
            <a:br>
              <a:rPr lang="en-US" sz="1800" dirty="0"/>
            </a:br>
            <a:r>
              <a:rPr lang="en-US" sz="1800" dirty="0"/>
              <a:t>	return c </a:t>
            </a:r>
            <a:br>
              <a:rPr lang="en-US" sz="1800" dirty="0"/>
            </a:br>
            <a:endParaRPr lang="en-US" sz="1800" dirty="0"/>
          </a:p>
        </p:txBody>
      </p:sp>
      <p:sp>
        <p:nvSpPr>
          <p:cNvPr id="4" name="Rectangle 3"/>
          <p:cNvSpPr/>
          <p:nvPr/>
        </p:nvSpPr>
        <p:spPr>
          <a:xfrm>
            <a:off x="4114800" y="990600"/>
            <a:ext cx="4876800" cy="3693319"/>
          </a:xfrm>
          <a:prstGeom prst="rect">
            <a:avLst/>
          </a:prstGeom>
          <a:ln>
            <a:solidFill>
              <a:schemeClr val="accent1"/>
            </a:solidFill>
          </a:ln>
        </p:spPr>
        <p:txBody>
          <a:bodyPr wrap="square">
            <a:spAutoFit/>
          </a:bodyPr>
          <a:lstStyle/>
          <a:p>
            <a:r>
              <a:rPr lang="en-US" dirty="0"/>
              <a:t>size = 1000 </a:t>
            </a:r>
          </a:p>
          <a:p>
            <a:r>
              <a:rPr lang="en-US" dirty="0"/>
              <a:t>start = </a:t>
            </a:r>
            <a:r>
              <a:rPr lang="en-US" dirty="0" err="1"/>
              <a:t>datetime.now</a:t>
            </a:r>
            <a:r>
              <a:rPr lang="en-US" dirty="0"/>
              <a:t>() </a:t>
            </a:r>
          </a:p>
          <a:p>
            <a:r>
              <a:rPr lang="en-US" dirty="0"/>
              <a:t>c = </a:t>
            </a:r>
            <a:r>
              <a:rPr lang="en-US" dirty="0" err="1"/>
              <a:t>pythonsum</a:t>
            </a:r>
            <a:r>
              <a:rPr lang="en-US" dirty="0"/>
              <a:t>(size) </a:t>
            </a:r>
          </a:p>
          <a:p>
            <a:r>
              <a:rPr lang="en-US" dirty="0"/>
              <a:t>delta = </a:t>
            </a:r>
            <a:r>
              <a:rPr lang="en-US" dirty="0" err="1"/>
              <a:t>datetime.now</a:t>
            </a:r>
            <a:r>
              <a:rPr lang="en-US" dirty="0"/>
              <a:t>() - start </a:t>
            </a:r>
          </a:p>
          <a:p>
            <a:r>
              <a:rPr lang="en-US" dirty="0"/>
              <a:t>print("The last 2 elements of the sum", c[-2:]) </a:t>
            </a:r>
          </a:p>
          <a:p>
            <a:r>
              <a:rPr lang="en-US" dirty="0"/>
              <a:t>print("</a:t>
            </a:r>
            <a:r>
              <a:rPr lang="en-US" dirty="0" err="1"/>
              <a:t>PythonSum</a:t>
            </a:r>
            <a:r>
              <a:rPr lang="en-US" dirty="0"/>
              <a:t> elapsed time in microseconds", </a:t>
            </a:r>
            <a:r>
              <a:rPr lang="en-US" dirty="0" err="1"/>
              <a:t>delta.microseconds</a:t>
            </a:r>
            <a:r>
              <a:rPr lang="en-US" dirty="0"/>
              <a:t> )</a:t>
            </a:r>
          </a:p>
          <a:p>
            <a:r>
              <a:rPr lang="en-US" dirty="0"/>
              <a:t>start = </a:t>
            </a:r>
            <a:r>
              <a:rPr lang="en-US" dirty="0" err="1"/>
              <a:t>datetime.now</a:t>
            </a:r>
            <a:r>
              <a:rPr lang="en-US" dirty="0"/>
              <a:t>() </a:t>
            </a:r>
          </a:p>
          <a:p>
            <a:r>
              <a:rPr lang="en-US" dirty="0"/>
              <a:t>c = </a:t>
            </a:r>
            <a:r>
              <a:rPr lang="en-US" dirty="0" err="1"/>
              <a:t>numpysum</a:t>
            </a:r>
            <a:r>
              <a:rPr lang="en-US" dirty="0"/>
              <a:t>(size) </a:t>
            </a:r>
          </a:p>
          <a:p>
            <a:r>
              <a:rPr lang="en-US" dirty="0"/>
              <a:t>delta = </a:t>
            </a:r>
            <a:r>
              <a:rPr lang="en-US" dirty="0" err="1"/>
              <a:t>datetime.now</a:t>
            </a:r>
            <a:r>
              <a:rPr lang="en-US" dirty="0"/>
              <a:t>() - start </a:t>
            </a:r>
          </a:p>
          <a:p>
            <a:r>
              <a:rPr lang="en-US" dirty="0"/>
              <a:t>print ("The last 2 elements of the sum", c[-2:]) </a:t>
            </a:r>
          </a:p>
          <a:p>
            <a:r>
              <a:rPr lang="en-US" dirty="0"/>
              <a:t>Print("</a:t>
            </a:r>
            <a:r>
              <a:rPr lang="en-US" dirty="0" err="1"/>
              <a:t>NumPySum</a:t>
            </a:r>
            <a:r>
              <a:rPr lang="en-US" dirty="0"/>
              <a:t> elapsed time in microseconds", </a:t>
            </a:r>
            <a:r>
              <a:rPr lang="en-US" dirty="0" err="1"/>
              <a:t>delta.microseconds</a:t>
            </a:r>
            <a:r>
              <a:rPr lang="en-US" dirty="0"/>
              <a:t> )</a:t>
            </a:r>
          </a:p>
        </p:txBody>
      </p:sp>
    </p:spTree>
    <p:extLst>
      <p:ext uri="{BB962C8B-B14F-4D97-AF65-F5344CB8AC3E}">
        <p14:creationId xmlns:p14="http://schemas.microsoft.com/office/powerpoint/2010/main" val="183623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and </a:t>
            </a:r>
            <a:r>
              <a:rPr lang="en-US" dirty="0" err="1"/>
              <a:t>SLice</a:t>
            </a:r>
            <a:endParaRPr lang="en-IN" dirty="0"/>
          </a:p>
        </p:txBody>
      </p:sp>
      <p:sp>
        <p:nvSpPr>
          <p:cNvPr id="5" name="Text Placeholder 4"/>
          <p:cNvSpPr>
            <a:spLocks noGrp="1" noChangeArrowheads="1"/>
          </p:cNvSpPr>
          <p:nvPr>
            <p:ph type="body" idx="4294967295"/>
          </p:nvPr>
        </p:nvSpPr>
        <p:spPr>
          <a:xfrm>
            <a:off x="381000" y="990600"/>
            <a:ext cx="8229600" cy="5181600"/>
          </a:xfrm>
          <a:prstGeom prst="rect">
            <a:avLst/>
          </a:prstGeom>
          <a:noFill/>
        </p:spPr>
        <p:txBody>
          <a:bodyPr>
            <a:noAutofit/>
          </a:bodyPr>
          <a:lstStyle/>
          <a:p>
            <a:r>
              <a:rPr lang="en-US" sz="1800" dirty="0"/>
              <a:t>items in </a:t>
            </a:r>
            <a:r>
              <a:rPr lang="en-US" sz="1800" dirty="0" err="1"/>
              <a:t>ndarray</a:t>
            </a:r>
            <a:r>
              <a:rPr lang="en-US" sz="1800" dirty="0"/>
              <a:t> object follows zero-based index</a:t>
            </a:r>
          </a:p>
          <a:p>
            <a:r>
              <a:rPr lang="en-US" sz="1800" dirty="0"/>
              <a:t>Slicing is same as basic python</a:t>
            </a:r>
          </a:p>
          <a:p>
            <a:r>
              <a:rPr lang="en-US" sz="1800" dirty="0" err="1"/>
              <a:t>Slicings</a:t>
            </a:r>
            <a:r>
              <a:rPr lang="en-US" sz="1800" dirty="0"/>
              <a:t> on lists and tuples create new objects, a slicing operation on an array creates a view on the original array. So we get an another possibility to access the array, or better a part of the array. From this follows that if we modify a view, the original array will be modified as well.</a:t>
            </a:r>
            <a:br>
              <a:rPr lang="en-US" sz="1800" dirty="0"/>
            </a:br>
            <a:r>
              <a:rPr lang="pl-PL" sz="1800" dirty="0"/>
              <a:t> A = </a:t>
            </a:r>
            <a:r>
              <a:rPr lang="pl-PL" sz="1800" dirty="0" err="1"/>
              <a:t>np.array</a:t>
            </a:r>
            <a:r>
              <a:rPr lang="pl-PL" sz="1800" dirty="0"/>
              <a:t>([0, 1, 2, 3, 4, 5, 6, 7, 8, 9]) </a:t>
            </a:r>
            <a:br>
              <a:rPr lang="pl-PL" sz="1800" dirty="0"/>
            </a:br>
            <a:r>
              <a:rPr lang="pl-PL" sz="1800" dirty="0"/>
              <a:t>S = A[2:6] </a:t>
            </a:r>
            <a:br>
              <a:rPr lang="pl-PL" sz="1800" dirty="0"/>
            </a:br>
            <a:r>
              <a:rPr lang="pl-PL" sz="1800" dirty="0"/>
              <a:t>S[0] = 22 </a:t>
            </a:r>
            <a:br>
              <a:rPr lang="pl-PL" sz="1800" dirty="0"/>
            </a:br>
            <a:r>
              <a:rPr lang="pl-PL" sz="1800" dirty="0"/>
              <a:t>S[1] = 23 </a:t>
            </a:r>
            <a:br>
              <a:rPr lang="pl-PL" sz="1800" dirty="0"/>
            </a:br>
            <a:r>
              <a:rPr lang="pl-PL" sz="1800" dirty="0" err="1"/>
              <a:t>print</a:t>
            </a:r>
            <a:r>
              <a:rPr lang="pl-PL" sz="1800" dirty="0"/>
              <a:t>(A)</a:t>
            </a:r>
          </a:p>
          <a:p>
            <a:r>
              <a:rPr lang="en-US" sz="1800" dirty="0"/>
              <a:t>from start to position 6, exclusive, set every 2nd element to 1000 </a:t>
            </a:r>
          </a:p>
          <a:p>
            <a:r>
              <a:rPr lang="en-US" sz="1800" dirty="0"/>
              <a:t>a[:6:2] = 1000</a:t>
            </a:r>
            <a:br>
              <a:rPr lang="en-US" sz="1800" dirty="0"/>
            </a:b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https://</a:t>
            </a:r>
            <a:r>
              <a:rPr lang="en-US" sz="1800" dirty="0" err="1"/>
              <a:t>www.python-course.eu</a:t>
            </a:r>
            <a:r>
              <a:rPr lang="en-US" sz="1800" dirty="0"/>
              <a:t>/</a:t>
            </a:r>
            <a:r>
              <a:rPr lang="en-US" sz="1800" dirty="0" err="1"/>
              <a:t>numpy_create_arrays.php</a:t>
            </a:r>
            <a:endParaRPr lang="en-US" sz="1800" dirty="0"/>
          </a:p>
        </p:txBody>
      </p:sp>
    </p:spTree>
    <p:extLst>
      <p:ext uri="{BB962C8B-B14F-4D97-AF65-F5344CB8AC3E}">
        <p14:creationId xmlns:p14="http://schemas.microsoft.com/office/powerpoint/2010/main" val="415593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a:t>
            </a:r>
            <a:endParaRPr lang="en-IN" dirty="0"/>
          </a:p>
        </p:txBody>
      </p:sp>
      <p:sp>
        <p:nvSpPr>
          <p:cNvPr id="5" name="Text Placeholder 4"/>
          <p:cNvSpPr>
            <a:spLocks noGrp="1" noChangeArrowheads="1"/>
          </p:cNvSpPr>
          <p:nvPr>
            <p:ph type="body" idx="4294967295"/>
          </p:nvPr>
        </p:nvSpPr>
        <p:spPr>
          <a:xfrm>
            <a:off x="381000" y="990600"/>
            <a:ext cx="8229600" cy="5181600"/>
          </a:xfrm>
          <a:prstGeom prst="rect">
            <a:avLst/>
          </a:prstGeom>
          <a:noFill/>
        </p:spPr>
        <p:txBody>
          <a:bodyPr>
            <a:noAutofit/>
          </a:bodyPr>
          <a:lstStyle/>
          <a:p>
            <a:r>
              <a:rPr lang="en-US" sz="1800" dirty="0"/>
              <a:t>Multidimensional arrays can have one index per axis. These indices are given in a tuple separated by commas:</a:t>
            </a:r>
          </a:p>
          <a:p>
            <a:r>
              <a:rPr lang="en-US" sz="1800" dirty="0"/>
              <a:t>def f(</a:t>
            </a:r>
            <a:r>
              <a:rPr lang="en-US" sz="1800" dirty="0" err="1"/>
              <a:t>x,y</a:t>
            </a:r>
            <a:r>
              <a:rPr lang="en-US" sz="1800" dirty="0"/>
              <a:t>): </a:t>
            </a:r>
            <a:br>
              <a:rPr lang="en-US" sz="1800" dirty="0"/>
            </a:br>
            <a:r>
              <a:rPr lang="en-US" sz="1800" dirty="0"/>
              <a:t>	return 10*</a:t>
            </a:r>
            <a:r>
              <a:rPr lang="en-US" sz="1800" dirty="0" err="1"/>
              <a:t>x+y</a:t>
            </a:r>
            <a:r>
              <a:rPr lang="en-US" sz="1800" dirty="0"/>
              <a:t> </a:t>
            </a:r>
          </a:p>
          <a:p>
            <a:r>
              <a:rPr lang="en-US" sz="1800" dirty="0"/>
              <a:t>b = </a:t>
            </a:r>
            <a:r>
              <a:rPr lang="en-US" sz="1800" dirty="0" err="1"/>
              <a:t>np.fromfunction</a:t>
            </a:r>
            <a:r>
              <a:rPr lang="en-US" sz="1800" dirty="0"/>
              <a:t>(f,(5,4),</a:t>
            </a:r>
            <a:r>
              <a:rPr lang="en-US" sz="1800" dirty="0" err="1"/>
              <a:t>dtype</a:t>
            </a:r>
            <a:r>
              <a:rPr lang="en-US" sz="1800" dirty="0"/>
              <a:t>=</a:t>
            </a:r>
            <a:r>
              <a:rPr lang="en-US" sz="1800" dirty="0" err="1"/>
              <a:t>int</a:t>
            </a:r>
            <a:r>
              <a:rPr lang="en-US" sz="1800" dirty="0"/>
              <a:t>) </a:t>
            </a:r>
            <a:br>
              <a:rPr lang="en-US" sz="1800" dirty="0"/>
            </a:br>
            <a:r>
              <a:rPr lang="en-US" sz="1800" dirty="0"/>
              <a:t>array([[ 0, 1, 2, 3], </a:t>
            </a:r>
            <a:br>
              <a:rPr lang="en-US" sz="1800" dirty="0"/>
            </a:br>
            <a:r>
              <a:rPr lang="en-US" sz="1800" dirty="0"/>
              <a:t>	[10, 11, 12, 13], </a:t>
            </a:r>
            <a:br>
              <a:rPr lang="en-US" sz="1800" dirty="0"/>
            </a:br>
            <a:r>
              <a:rPr lang="en-US" sz="1800" dirty="0"/>
              <a:t>	[20, 21, 22, 23], </a:t>
            </a:r>
            <a:br>
              <a:rPr lang="en-US" sz="1800" dirty="0"/>
            </a:br>
            <a:r>
              <a:rPr lang="en-US" sz="1800" dirty="0"/>
              <a:t>	[30, 31, 32, 33], </a:t>
            </a:r>
            <a:br>
              <a:rPr lang="en-US" sz="1800" dirty="0"/>
            </a:br>
            <a:r>
              <a:rPr lang="en-US" sz="1800" dirty="0"/>
              <a:t>	[40, 41, 42, 43]]) </a:t>
            </a:r>
          </a:p>
          <a:p>
            <a:r>
              <a:rPr lang="en-US" sz="1800" dirty="0"/>
              <a:t>b[2,3] 23 </a:t>
            </a:r>
          </a:p>
          <a:p>
            <a:r>
              <a:rPr lang="en-US" sz="1800" dirty="0"/>
              <a:t>b[0:5, 1] # each row in the second column of b </a:t>
            </a:r>
            <a:br>
              <a:rPr lang="en-US" sz="1800" dirty="0"/>
            </a:br>
            <a:r>
              <a:rPr lang="en-US" sz="1800" dirty="0"/>
              <a:t>array([ 1, 11, 21, 31, 41])</a:t>
            </a:r>
          </a:p>
          <a:p>
            <a:r>
              <a:rPr lang="en-US" sz="1800" dirty="0"/>
              <a:t>b[ : ,1] # equivalent to the previous example </a:t>
            </a:r>
            <a:br>
              <a:rPr lang="en-US" sz="1800" dirty="0"/>
            </a:br>
            <a:r>
              <a:rPr lang="en-US" sz="1800" dirty="0"/>
              <a:t>array([ 1, 11, 21, 31, 41]) </a:t>
            </a:r>
          </a:p>
          <a:p>
            <a:r>
              <a:rPr lang="en-US" sz="1800" dirty="0"/>
              <a:t>b[1:3, : ] # each column in the second and third row of b </a:t>
            </a:r>
            <a:br>
              <a:rPr lang="en-US" sz="1800" dirty="0"/>
            </a:br>
            <a:r>
              <a:rPr lang="en-US" sz="1800" dirty="0"/>
              <a:t>array([[10, 11, 12, 13], [20, 21, 22, 23]])</a:t>
            </a:r>
          </a:p>
        </p:txBody>
      </p:sp>
    </p:spTree>
    <p:extLst>
      <p:ext uri="{BB962C8B-B14F-4D97-AF65-F5344CB8AC3E}">
        <p14:creationId xmlns:p14="http://schemas.microsoft.com/office/powerpoint/2010/main" val="285728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Iterating in array</a:t>
            </a:r>
            <a:endParaRPr lang="en-IN" dirty="0"/>
          </a:p>
        </p:txBody>
      </p:sp>
      <p:sp>
        <p:nvSpPr>
          <p:cNvPr id="5" name="Text Placeholder 4"/>
          <p:cNvSpPr>
            <a:spLocks noGrp="1" noChangeArrowheads="1"/>
          </p:cNvSpPr>
          <p:nvPr>
            <p:ph type="body" idx="4294967295"/>
          </p:nvPr>
        </p:nvSpPr>
        <p:spPr>
          <a:xfrm>
            <a:off x="276720" y="990600"/>
            <a:ext cx="8333880" cy="5105400"/>
          </a:xfrm>
          <a:prstGeom prst="rect">
            <a:avLst/>
          </a:prstGeom>
          <a:noFill/>
        </p:spPr>
        <p:txBody>
          <a:bodyPr>
            <a:noAutofit/>
          </a:bodyPr>
          <a:lstStyle/>
          <a:p>
            <a:pPr>
              <a:lnSpc>
                <a:spcPct val="90000"/>
              </a:lnSpc>
              <a:buClr>
                <a:schemeClr val="tx1"/>
              </a:buClr>
            </a:pPr>
            <a:r>
              <a:rPr lang="en-US" sz="1800" b="1" dirty="0" err="1"/>
              <a:t>numpy.nditer</a:t>
            </a:r>
            <a:r>
              <a:rPr lang="en-US" sz="1800" dirty="0"/>
              <a:t> is an efficient multidimensional iterator object using which it is possible to iterate over an array</a:t>
            </a:r>
            <a:br>
              <a:rPr lang="en-US" sz="1800" dirty="0"/>
            </a:br>
            <a:r>
              <a:rPr lang="en-US" sz="1800" dirty="0"/>
              <a:t> a = </a:t>
            </a:r>
            <a:r>
              <a:rPr lang="en-US" sz="1800" dirty="0" err="1"/>
              <a:t>np.arange</a:t>
            </a:r>
            <a:r>
              <a:rPr lang="en-US" sz="1800" dirty="0"/>
              <a:t>(0,60,5) </a:t>
            </a:r>
            <a:br>
              <a:rPr lang="en-US" sz="1800" dirty="0"/>
            </a:br>
            <a:r>
              <a:rPr lang="en-US" sz="1800" dirty="0"/>
              <a:t> a = </a:t>
            </a:r>
            <a:r>
              <a:rPr lang="en-US" sz="1800" dirty="0" err="1"/>
              <a:t>a.reshape</a:t>
            </a:r>
            <a:r>
              <a:rPr lang="en-US" sz="1800" dirty="0"/>
              <a:t>(3,4) </a:t>
            </a:r>
            <a:br>
              <a:rPr lang="en-US" sz="1800" dirty="0"/>
            </a:br>
            <a:r>
              <a:rPr lang="en-US" sz="1800" dirty="0"/>
              <a:t> for x in </a:t>
            </a:r>
            <a:r>
              <a:rPr lang="en-US" sz="1800" dirty="0" err="1"/>
              <a:t>np.nditer</a:t>
            </a:r>
            <a:r>
              <a:rPr lang="en-US" sz="1800" dirty="0"/>
              <a:t>(a): </a:t>
            </a:r>
            <a:br>
              <a:rPr lang="en-US" sz="1800" dirty="0"/>
            </a:br>
            <a:r>
              <a:rPr lang="en-US" sz="1800" dirty="0"/>
              <a:t>	print (x)</a:t>
            </a:r>
          </a:p>
          <a:p>
            <a:pPr>
              <a:lnSpc>
                <a:spcPct val="90000"/>
              </a:lnSpc>
              <a:buClr>
                <a:schemeClr val="tx1"/>
              </a:buClr>
            </a:pPr>
            <a:endParaRPr lang="en-US" sz="1800" dirty="0"/>
          </a:p>
          <a:p>
            <a:pPr>
              <a:lnSpc>
                <a:spcPct val="90000"/>
              </a:lnSpc>
              <a:buClr>
                <a:schemeClr val="tx1"/>
              </a:buClr>
            </a:pPr>
            <a:r>
              <a:rPr lang="en-US" sz="1800" dirty="0"/>
              <a:t>for element in </a:t>
            </a:r>
            <a:r>
              <a:rPr lang="en-US" sz="1800" dirty="0" err="1"/>
              <a:t>b.flat</a:t>
            </a:r>
            <a:r>
              <a:rPr lang="en-US" sz="1800" dirty="0"/>
              <a:t>: </a:t>
            </a:r>
            <a:br>
              <a:rPr lang="en-US" sz="1800" dirty="0"/>
            </a:br>
            <a:r>
              <a:rPr lang="en-US" sz="1800" dirty="0"/>
              <a:t>	print(element)</a:t>
            </a:r>
            <a:br>
              <a:rPr lang="en-US" sz="1800" dirty="0"/>
            </a:br>
            <a:endParaRPr lang="en-US" sz="1800" dirty="0"/>
          </a:p>
        </p:txBody>
      </p:sp>
    </p:spTree>
    <p:extLst>
      <p:ext uri="{BB962C8B-B14F-4D97-AF65-F5344CB8AC3E}">
        <p14:creationId xmlns:p14="http://schemas.microsoft.com/office/powerpoint/2010/main" val="71579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Numerical operations</a:t>
            </a:r>
            <a:endParaRPr lang="en-IN" dirty="0"/>
          </a:p>
        </p:txBody>
      </p:sp>
      <p:sp>
        <p:nvSpPr>
          <p:cNvPr id="5" name="Text Placeholder 4"/>
          <p:cNvSpPr>
            <a:spLocks noGrp="1" noChangeArrowheads="1"/>
          </p:cNvSpPr>
          <p:nvPr>
            <p:ph type="body" idx="4294967295"/>
          </p:nvPr>
        </p:nvSpPr>
        <p:spPr>
          <a:xfrm>
            <a:off x="381000" y="685800"/>
            <a:ext cx="8229600" cy="5638800"/>
          </a:xfrm>
          <a:prstGeom prst="rect">
            <a:avLst/>
          </a:prstGeom>
          <a:noFill/>
        </p:spPr>
        <p:txBody>
          <a:bodyPr>
            <a:noAutofit/>
          </a:bodyPr>
          <a:lstStyle/>
          <a:p>
            <a:pPr>
              <a:lnSpc>
                <a:spcPct val="90000"/>
              </a:lnSpc>
              <a:buClr>
                <a:schemeClr val="tx1"/>
              </a:buClr>
            </a:pPr>
            <a:r>
              <a:rPr lang="en-US" sz="1800" dirty="0"/>
              <a:t>Using Scalars - Multiplication, Subtraction, Division and exponentiation are same as addition: </a:t>
            </a:r>
            <a:br>
              <a:rPr lang="en-US" sz="1800" dirty="0"/>
            </a:br>
            <a:r>
              <a:rPr lang="pl-PL" sz="1800" dirty="0"/>
              <a:t> </a:t>
            </a:r>
            <a:r>
              <a:rPr lang="pl-PL" sz="1800" dirty="0" err="1"/>
              <a:t>lst</a:t>
            </a:r>
            <a:r>
              <a:rPr lang="pl-PL" sz="1800" dirty="0"/>
              <a:t> = [2,3, 7.9, 3.3, 6.9, 0.11, 10.3, 12.9] </a:t>
            </a:r>
            <a:br>
              <a:rPr lang="pl-PL" sz="1800" dirty="0"/>
            </a:br>
            <a:r>
              <a:rPr lang="pl-PL" sz="1800" dirty="0"/>
              <a:t> v = </a:t>
            </a:r>
            <a:r>
              <a:rPr lang="pl-PL" sz="1800" dirty="0" err="1"/>
              <a:t>np.array</a:t>
            </a:r>
            <a:r>
              <a:rPr lang="pl-PL" sz="1800" dirty="0"/>
              <a:t>(</a:t>
            </a:r>
            <a:r>
              <a:rPr lang="pl-PL" sz="1800" dirty="0" err="1"/>
              <a:t>lst</a:t>
            </a:r>
            <a:r>
              <a:rPr lang="pl-PL" sz="1800" dirty="0"/>
              <a:t>) </a:t>
            </a:r>
            <a:br>
              <a:rPr lang="pl-PL" sz="1800" dirty="0"/>
            </a:br>
            <a:r>
              <a:rPr lang="pl-PL" sz="1800" dirty="0"/>
              <a:t> v = v + 2</a:t>
            </a:r>
          </a:p>
          <a:p>
            <a:pPr>
              <a:lnSpc>
                <a:spcPct val="90000"/>
              </a:lnSpc>
              <a:buClr>
                <a:schemeClr val="tx1"/>
              </a:buClr>
            </a:pPr>
            <a:r>
              <a:rPr lang="pl-PL" sz="1800" dirty="0"/>
              <a:t>Using </a:t>
            </a:r>
            <a:r>
              <a:rPr lang="pl-PL" sz="1800" dirty="0" err="1"/>
              <a:t>Arrays</a:t>
            </a:r>
            <a:r>
              <a:rPr lang="pl-PL" sz="1800" dirty="0"/>
              <a:t> - </a:t>
            </a:r>
            <a:r>
              <a:rPr lang="pl-PL" sz="1800" dirty="0" err="1"/>
              <a:t>If</a:t>
            </a:r>
            <a:r>
              <a:rPr lang="pl-PL" sz="1800" dirty="0"/>
              <a:t> we </a:t>
            </a:r>
            <a:r>
              <a:rPr lang="pl-PL" sz="1800" dirty="0" err="1"/>
              <a:t>use</a:t>
            </a:r>
            <a:r>
              <a:rPr lang="pl-PL" sz="1800" dirty="0"/>
              <a:t> </a:t>
            </a:r>
            <a:r>
              <a:rPr lang="pl-PL" sz="1800" dirty="0" err="1"/>
              <a:t>another</a:t>
            </a:r>
            <a:r>
              <a:rPr lang="pl-PL" sz="1800" dirty="0"/>
              <a:t> </a:t>
            </a:r>
            <a:r>
              <a:rPr lang="pl-PL" sz="1800" dirty="0" err="1"/>
              <a:t>array</a:t>
            </a:r>
            <a:r>
              <a:rPr lang="pl-PL" sz="1800" dirty="0"/>
              <a:t> </a:t>
            </a:r>
            <a:r>
              <a:rPr lang="pl-PL" sz="1800" dirty="0" err="1"/>
              <a:t>instead</a:t>
            </a:r>
            <a:r>
              <a:rPr lang="pl-PL" sz="1800" dirty="0"/>
              <a:t> of a </a:t>
            </a:r>
            <a:r>
              <a:rPr lang="pl-PL" sz="1800" dirty="0" err="1"/>
              <a:t>scalar</a:t>
            </a:r>
            <a:r>
              <a:rPr lang="pl-PL" sz="1800" dirty="0"/>
              <a:t>, the </a:t>
            </a:r>
            <a:r>
              <a:rPr lang="pl-PL" sz="1800" dirty="0" err="1"/>
              <a:t>elements</a:t>
            </a:r>
            <a:r>
              <a:rPr lang="pl-PL" sz="1800" dirty="0"/>
              <a:t> of </a:t>
            </a:r>
            <a:r>
              <a:rPr lang="pl-PL" sz="1800" dirty="0" err="1"/>
              <a:t>both</a:t>
            </a:r>
            <a:r>
              <a:rPr lang="pl-PL" sz="1800" dirty="0"/>
              <a:t> </a:t>
            </a:r>
            <a:r>
              <a:rPr lang="pl-PL" sz="1800" dirty="0" err="1"/>
              <a:t>arrays</a:t>
            </a:r>
            <a:r>
              <a:rPr lang="pl-PL" sz="1800" dirty="0"/>
              <a:t> </a:t>
            </a:r>
            <a:r>
              <a:rPr lang="pl-PL" sz="1800" dirty="0" err="1"/>
              <a:t>will</a:t>
            </a:r>
            <a:r>
              <a:rPr lang="pl-PL" sz="1800" dirty="0"/>
              <a:t> be component-</a:t>
            </a:r>
            <a:r>
              <a:rPr lang="pl-PL" sz="1800" dirty="0" err="1"/>
              <a:t>wise</a:t>
            </a:r>
            <a:r>
              <a:rPr lang="pl-PL" sz="1800" dirty="0"/>
              <a:t> </a:t>
            </a:r>
            <a:r>
              <a:rPr lang="pl-PL" sz="1800" dirty="0" err="1"/>
              <a:t>combined</a:t>
            </a:r>
            <a:r>
              <a:rPr lang="pl-PL" sz="1800" dirty="0"/>
              <a:t>:</a:t>
            </a:r>
            <a:br>
              <a:rPr lang="pl-PL" sz="1800" dirty="0"/>
            </a:br>
            <a:r>
              <a:rPr lang="en-US" sz="1800" dirty="0"/>
              <a:t> A = </a:t>
            </a:r>
            <a:r>
              <a:rPr lang="en-US" sz="1800" dirty="0" err="1"/>
              <a:t>np.array</a:t>
            </a:r>
            <a:r>
              <a:rPr lang="en-US" sz="1800" dirty="0"/>
              <a:t>([ [11, 12, 13], [21, 22, 23], [31, 32, 33] ]) </a:t>
            </a:r>
            <a:br>
              <a:rPr lang="en-US" sz="1800" dirty="0"/>
            </a:br>
            <a:r>
              <a:rPr lang="en-US" sz="1800" dirty="0"/>
              <a:t> B = </a:t>
            </a:r>
            <a:r>
              <a:rPr lang="en-US" sz="1800" dirty="0" err="1"/>
              <a:t>np.ones</a:t>
            </a:r>
            <a:r>
              <a:rPr lang="en-US" sz="1800" dirty="0"/>
              <a:t>((3,3)) </a:t>
            </a:r>
            <a:br>
              <a:rPr lang="en-US" sz="1800" dirty="0"/>
            </a:br>
            <a:r>
              <a:rPr lang="en-US" sz="1800" dirty="0"/>
              <a:t> print("Adding to arrays: ") </a:t>
            </a:r>
            <a:br>
              <a:rPr lang="en-US" sz="1800" dirty="0"/>
            </a:br>
            <a:r>
              <a:rPr lang="en-US" sz="1800" dirty="0"/>
              <a:t> print(A + B) </a:t>
            </a:r>
            <a:br>
              <a:rPr lang="en-US" sz="1800" dirty="0"/>
            </a:br>
            <a:r>
              <a:rPr lang="en-US" sz="1800" dirty="0"/>
              <a:t> print("\</a:t>
            </a:r>
            <a:r>
              <a:rPr lang="en-US" sz="1800" dirty="0" err="1"/>
              <a:t>nMultiplying</a:t>
            </a:r>
            <a:r>
              <a:rPr lang="en-US" sz="1800" dirty="0"/>
              <a:t> two arrays: ") </a:t>
            </a:r>
            <a:br>
              <a:rPr lang="en-US" sz="1800" dirty="0"/>
            </a:br>
            <a:r>
              <a:rPr lang="en-US" sz="1800" dirty="0"/>
              <a:t> print(A * (B + 1))</a:t>
            </a:r>
          </a:p>
          <a:p>
            <a:pPr>
              <a:lnSpc>
                <a:spcPct val="90000"/>
              </a:lnSpc>
              <a:buClr>
                <a:schemeClr val="tx1"/>
              </a:buClr>
            </a:pPr>
            <a:r>
              <a:rPr lang="en-US" sz="1800" dirty="0"/>
              <a:t>Note : A * B" is not for matrix multiplication. </a:t>
            </a:r>
          </a:p>
          <a:p>
            <a:pPr>
              <a:lnSpc>
                <a:spcPct val="90000"/>
              </a:lnSpc>
              <a:buClr>
                <a:schemeClr val="tx1"/>
              </a:buClr>
            </a:pPr>
            <a:r>
              <a:rPr lang="en-US" sz="1800" dirty="0" err="1"/>
              <a:t>np.dot</a:t>
            </a:r>
            <a:r>
              <a:rPr lang="en-US" sz="1800" dirty="0"/>
              <a:t>(A, B) OR A @ B</a:t>
            </a:r>
          </a:p>
          <a:p>
            <a:pPr>
              <a:lnSpc>
                <a:spcPct val="90000"/>
              </a:lnSpc>
              <a:buClr>
                <a:schemeClr val="tx1"/>
              </a:buClr>
            </a:pPr>
            <a:r>
              <a:rPr lang="en-US" sz="1800" dirty="0"/>
              <a:t>A.T – transpose</a:t>
            </a:r>
          </a:p>
          <a:p>
            <a:pPr>
              <a:lnSpc>
                <a:spcPct val="90000"/>
              </a:lnSpc>
              <a:buClr>
                <a:schemeClr val="tx1"/>
              </a:buClr>
            </a:pPr>
            <a:r>
              <a:rPr lang="en-US" sz="1800" dirty="0"/>
              <a:t>a = </a:t>
            </a:r>
            <a:r>
              <a:rPr lang="en-US" sz="1800" dirty="0" err="1"/>
              <a:t>np.array</a:t>
            </a:r>
            <a:r>
              <a:rPr lang="en-US" sz="1800" dirty="0"/>
              <a:t>( [20,30,40,50] )</a:t>
            </a:r>
          </a:p>
          <a:p>
            <a:pPr>
              <a:lnSpc>
                <a:spcPct val="90000"/>
              </a:lnSpc>
              <a:buClr>
                <a:schemeClr val="tx1"/>
              </a:buClr>
            </a:pPr>
            <a:r>
              <a:rPr lang="en-US" sz="1800" dirty="0"/>
              <a:t>b = </a:t>
            </a:r>
            <a:r>
              <a:rPr lang="en-US" sz="1800" dirty="0" err="1"/>
              <a:t>np.arange</a:t>
            </a:r>
            <a:r>
              <a:rPr lang="en-US" sz="1800" dirty="0"/>
              <a:t>( 4 ) </a:t>
            </a:r>
          </a:p>
          <a:p>
            <a:pPr>
              <a:lnSpc>
                <a:spcPct val="90000"/>
              </a:lnSpc>
              <a:buClr>
                <a:schemeClr val="tx1"/>
              </a:buClr>
            </a:pPr>
            <a:r>
              <a:rPr lang="en-US" sz="1800" dirty="0"/>
              <a:t>c = a-b </a:t>
            </a:r>
          </a:p>
          <a:p>
            <a:pPr>
              <a:lnSpc>
                <a:spcPct val="90000"/>
              </a:lnSpc>
              <a:buClr>
                <a:schemeClr val="tx1"/>
              </a:buClr>
            </a:pPr>
            <a:r>
              <a:rPr lang="en-US" sz="1800"/>
              <a:t>10</a:t>
            </a:r>
            <a:r>
              <a:rPr lang="en-US" sz="1800" dirty="0"/>
              <a:t>*</a:t>
            </a:r>
            <a:r>
              <a:rPr lang="en-US" sz="1800" dirty="0" err="1"/>
              <a:t>np.sin</a:t>
            </a:r>
            <a:r>
              <a:rPr lang="en-US" sz="1800" dirty="0"/>
              <a:t>(a) </a:t>
            </a:r>
          </a:p>
          <a:p>
            <a:pPr>
              <a:lnSpc>
                <a:spcPct val="90000"/>
              </a:lnSpc>
              <a:buClr>
                <a:schemeClr val="tx1"/>
              </a:buClr>
            </a:pPr>
            <a:r>
              <a:rPr lang="en-US" sz="1800" dirty="0"/>
              <a:t>a&lt;35 array([ True, True, False, False])</a:t>
            </a:r>
          </a:p>
        </p:txBody>
      </p:sp>
    </p:spTree>
    <p:extLst>
      <p:ext uri="{BB962C8B-B14F-4D97-AF65-F5344CB8AC3E}">
        <p14:creationId xmlns:p14="http://schemas.microsoft.com/office/powerpoint/2010/main" val="220247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operations</a:t>
            </a:r>
            <a:endParaRPr lang="en-IN" dirty="0"/>
          </a:p>
        </p:txBody>
      </p:sp>
      <p:sp>
        <p:nvSpPr>
          <p:cNvPr id="5" name="Text Placeholder 4"/>
          <p:cNvSpPr>
            <a:spLocks noGrp="1" noChangeArrowheads="1"/>
          </p:cNvSpPr>
          <p:nvPr>
            <p:ph type="body" idx="4294967295"/>
          </p:nvPr>
        </p:nvSpPr>
        <p:spPr>
          <a:xfrm>
            <a:off x="381000" y="685800"/>
            <a:ext cx="8229600" cy="5638800"/>
          </a:xfrm>
          <a:prstGeom prst="rect">
            <a:avLst/>
          </a:prstGeom>
          <a:noFill/>
        </p:spPr>
        <p:txBody>
          <a:bodyPr>
            <a:noAutofit/>
          </a:bodyPr>
          <a:lstStyle/>
          <a:p>
            <a:pPr>
              <a:lnSpc>
                <a:spcPct val="90000"/>
              </a:lnSpc>
              <a:buClr>
                <a:schemeClr val="tx1"/>
              </a:buClr>
            </a:pPr>
            <a:r>
              <a:rPr lang="en-US" sz="1800" dirty="0" err="1"/>
              <a:t>rg</a:t>
            </a:r>
            <a:r>
              <a:rPr lang="en-US" sz="1800" dirty="0"/>
              <a:t> = </a:t>
            </a:r>
            <a:r>
              <a:rPr lang="en-US" sz="1800" dirty="0" err="1"/>
              <a:t>np.random.default_rng</a:t>
            </a:r>
            <a:r>
              <a:rPr lang="en-US" sz="1800" dirty="0"/>
              <a:t>(1)</a:t>
            </a:r>
          </a:p>
          <a:p>
            <a:pPr>
              <a:lnSpc>
                <a:spcPct val="90000"/>
              </a:lnSpc>
              <a:buClr>
                <a:schemeClr val="tx1"/>
              </a:buClr>
            </a:pPr>
            <a:r>
              <a:rPr lang="en-US" sz="1800" dirty="0"/>
              <a:t>a = </a:t>
            </a:r>
            <a:r>
              <a:rPr lang="en-US" sz="1800" dirty="0" err="1"/>
              <a:t>rg.random</a:t>
            </a:r>
            <a:r>
              <a:rPr lang="en-US" sz="1800" dirty="0"/>
              <a:t>((2,3)) </a:t>
            </a:r>
          </a:p>
          <a:p>
            <a:pPr>
              <a:lnSpc>
                <a:spcPct val="90000"/>
              </a:lnSpc>
              <a:buClr>
                <a:schemeClr val="tx1"/>
              </a:buClr>
            </a:pPr>
            <a:r>
              <a:rPr lang="en-US" sz="1800" dirty="0" err="1"/>
              <a:t>a.sum</a:t>
            </a:r>
            <a:r>
              <a:rPr lang="en-US" sz="1800" dirty="0"/>
              <a:t>() </a:t>
            </a:r>
          </a:p>
          <a:p>
            <a:pPr>
              <a:lnSpc>
                <a:spcPct val="90000"/>
              </a:lnSpc>
              <a:buClr>
                <a:schemeClr val="tx1"/>
              </a:buClr>
            </a:pPr>
            <a:r>
              <a:rPr lang="en-US" sz="1800" dirty="0" err="1"/>
              <a:t>a.min</a:t>
            </a:r>
            <a:r>
              <a:rPr lang="en-US" sz="1800" dirty="0"/>
              <a:t>() </a:t>
            </a:r>
          </a:p>
          <a:p>
            <a:pPr>
              <a:lnSpc>
                <a:spcPct val="90000"/>
              </a:lnSpc>
              <a:buClr>
                <a:schemeClr val="tx1"/>
              </a:buClr>
            </a:pPr>
            <a:r>
              <a:rPr lang="en-US" sz="1800" dirty="0" err="1"/>
              <a:t>a.max</a:t>
            </a:r>
            <a:r>
              <a:rPr lang="en-US" sz="1800" dirty="0"/>
              <a:t>() 0.8277025938204418</a:t>
            </a:r>
          </a:p>
          <a:p>
            <a:pPr>
              <a:lnSpc>
                <a:spcPct val="90000"/>
              </a:lnSpc>
              <a:buClr>
                <a:schemeClr val="tx1"/>
              </a:buClr>
            </a:pPr>
            <a:r>
              <a:rPr lang="en-US" sz="1800" dirty="0"/>
              <a:t>By default, these operations apply to the array as though it were a list of numbers, regardless of its shape. However, by specifying the axis parameter you can apply an operation along the specified axis of an array:</a:t>
            </a:r>
          </a:p>
          <a:p>
            <a:pPr>
              <a:lnSpc>
                <a:spcPct val="90000"/>
              </a:lnSpc>
              <a:buClr>
                <a:schemeClr val="tx1"/>
              </a:buClr>
            </a:pPr>
            <a:r>
              <a:rPr lang="en-US" sz="1800" dirty="0"/>
              <a:t>b = </a:t>
            </a:r>
            <a:r>
              <a:rPr lang="en-US" sz="1800" dirty="0" err="1"/>
              <a:t>np.arange</a:t>
            </a:r>
            <a:r>
              <a:rPr lang="en-US" sz="1800" dirty="0"/>
              <a:t>(12).reshape(3,4)</a:t>
            </a:r>
          </a:p>
          <a:p>
            <a:pPr>
              <a:lnSpc>
                <a:spcPct val="90000"/>
              </a:lnSpc>
              <a:buClr>
                <a:schemeClr val="tx1"/>
              </a:buClr>
            </a:pPr>
            <a:r>
              <a:rPr lang="en-US" sz="1800" dirty="0" err="1"/>
              <a:t>b.sum</a:t>
            </a:r>
            <a:r>
              <a:rPr lang="en-US" sz="1800" dirty="0"/>
              <a:t>(axis=0) # sum of each column </a:t>
            </a:r>
          </a:p>
          <a:p>
            <a:pPr>
              <a:lnSpc>
                <a:spcPct val="90000"/>
              </a:lnSpc>
              <a:buClr>
                <a:schemeClr val="tx1"/>
              </a:buClr>
            </a:pPr>
            <a:r>
              <a:rPr lang="en-US" sz="1800" dirty="0" err="1"/>
              <a:t>b.min</a:t>
            </a:r>
            <a:r>
              <a:rPr lang="en-US" sz="1800" dirty="0"/>
              <a:t>(axis=1) # min of each row array([0, 4, 8]) </a:t>
            </a:r>
          </a:p>
          <a:p>
            <a:pPr>
              <a:lnSpc>
                <a:spcPct val="90000"/>
              </a:lnSpc>
              <a:buClr>
                <a:schemeClr val="tx1"/>
              </a:buClr>
            </a:pPr>
            <a:r>
              <a:rPr lang="en-US" sz="1800" dirty="0" err="1"/>
              <a:t>b.cumsum</a:t>
            </a:r>
            <a:r>
              <a:rPr lang="en-US" sz="1800" dirty="0"/>
              <a:t>(axis=1) # cumulative sum along each row</a:t>
            </a:r>
          </a:p>
        </p:txBody>
      </p:sp>
    </p:spTree>
    <p:extLst>
      <p:ext uri="{BB962C8B-B14F-4D97-AF65-F5344CB8AC3E}">
        <p14:creationId xmlns:p14="http://schemas.microsoft.com/office/powerpoint/2010/main" val="1604329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Functions</a:t>
            </a:r>
            <a:endParaRPr lang="en-IN" dirty="0"/>
          </a:p>
        </p:txBody>
      </p:sp>
      <p:sp>
        <p:nvSpPr>
          <p:cNvPr id="5" name="Text Placeholder 4"/>
          <p:cNvSpPr>
            <a:spLocks noGrp="1" noChangeArrowheads="1"/>
          </p:cNvSpPr>
          <p:nvPr>
            <p:ph type="body" idx="4294967295"/>
          </p:nvPr>
        </p:nvSpPr>
        <p:spPr>
          <a:xfrm>
            <a:off x="381000" y="685800"/>
            <a:ext cx="8229600" cy="5638800"/>
          </a:xfrm>
          <a:prstGeom prst="rect">
            <a:avLst/>
          </a:prstGeom>
          <a:noFill/>
        </p:spPr>
        <p:txBody>
          <a:bodyPr>
            <a:noAutofit/>
          </a:bodyPr>
          <a:lstStyle/>
          <a:p>
            <a:pPr>
              <a:lnSpc>
                <a:spcPct val="90000"/>
              </a:lnSpc>
              <a:buClr>
                <a:schemeClr val="tx1"/>
              </a:buClr>
            </a:pPr>
            <a:r>
              <a:rPr lang="en-US" sz="1800" dirty="0"/>
              <a:t>NumPy provides familiar mathematical functions such as sin, cos, and exp. In NumPy, these are called “universal functions”(</a:t>
            </a:r>
            <a:r>
              <a:rPr lang="en-US" sz="1800" dirty="0" err="1"/>
              <a:t>ufunc</a:t>
            </a:r>
            <a:r>
              <a:rPr lang="en-US" sz="1800" dirty="0"/>
              <a:t>). Within NumPy, these functions operate elementwise on an array, producing an array as output.</a:t>
            </a:r>
          </a:p>
          <a:p>
            <a:pPr>
              <a:lnSpc>
                <a:spcPct val="90000"/>
              </a:lnSpc>
              <a:buClr>
                <a:schemeClr val="tx1"/>
              </a:buClr>
            </a:pPr>
            <a:r>
              <a:rPr lang="en-US" sz="1800" dirty="0"/>
              <a:t>B = </a:t>
            </a:r>
            <a:r>
              <a:rPr lang="en-US" sz="1800" dirty="0" err="1"/>
              <a:t>np.arange</a:t>
            </a:r>
            <a:r>
              <a:rPr lang="en-US" sz="1800" dirty="0"/>
              <a:t>(3) </a:t>
            </a:r>
          </a:p>
          <a:p>
            <a:pPr>
              <a:lnSpc>
                <a:spcPct val="90000"/>
              </a:lnSpc>
              <a:buClr>
                <a:schemeClr val="tx1"/>
              </a:buClr>
            </a:pPr>
            <a:r>
              <a:rPr lang="en-US" sz="1800" dirty="0" err="1"/>
              <a:t>np.exp</a:t>
            </a:r>
            <a:r>
              <a:rPr lang="en-US" sz="1800" dirty="0"/>
              <a:t>(B) </a:t>
            </a:r>
          </a:p>
          <a:p>
            <a:pPr>
              <a:lnSpc>
                <a:spcPct val="90000"/>
              </a:lnSpc>
              <a:buClr>
                <a:schemeClr val="tx1"/>
              </a:buClr>
            </a:pPr>
            <a:r>
              <a:rPr lang="en-US" sz="1800" dirty="0" err="1"/>
              <a:t>np.sqrt</a:t>
            </a:r>
            <a:r>
              <a:rPr lang="en-US" sz="1800" dirty="0"/>
              <a:t>(B) </a:t>
            </a:r>
          </a:p>
          <a:p>
            <a:pPr>
              <a:lnSpc>
                <a:spcPct val="90000"/>
              </a:lnSpc>
              <a:buClr>
                <a:schemeClr val="tx1"/>
              </a:buClr>
            </a:pPr>
            <a:r>
              <a:rPr lang="en-US" sz="1800" dirty="0"/>
              <a:t>C = </a:t>
            </a:r>
            <a:r>
              <a:rPr lang="en-US" sz="1800" dirty="0" err="1"/>
              <a:t>np.array</a:t>
            </a:r>
            <a:r>
              <a:rPr lang="en-US" sz="1800" dirty="0"/>
              <a:t>([2., -1., 4.]) </a:t>
            </a:r>
          </a:p>
          <a:p>
            <a:pPr>
              <a:lnSpc>
                <a:spcPct val="90000"/>
              </a:lnSpc>
              <a:buClr>
                <a:schemeClr val="tx1"/>
              </a:buClr>
            </a:pPr>
            <a:r>
              <a:rPr lang="en-US" sz="1800" dirty="0" err="1"/>
              <a:t>np.add</a:t>
            </a:r>
            <a:r>
              <a:rPr lang="en-US" sz="1800" dirty="0"/>
              <a:t>(B, C)</a:t>
            </a:r>
          </a:p>
        </p:txBody>
      </p:sp>
    </p:spTree>
    <p:extLst>
      <p:ext uri="{BB962C8B-B14F-4D97-AF65-F5344CB8AC3E}">
        <p14:creationId xmlns:p14="http://schemas.microsoft.com/office/powerpoint/2010/main" val="4285978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Manipulation</a:t>
            </a:r>
            <a:endParaRPr lang="en-IN" dirty="0"/>
          </a:p>
        </p:txBody>
      </p:sp>
      <p:sp>
        <p:nvSpPr>
          <p:cNvPr id="5" name="Text Placeholder 4"/>
          <p:cNvSpPr>
            <a:spLocks noGrp="1" noChangeArrowheads="1"/>
          </p:cNvSpPr>
          <p:nvPr>
            <p:ph type="body" idx="4294967295"/>
          </p:nvPr>
        </p:nvSpPr>
        <p:spPr>
          <a:xfrm>
            <a:off x="381000" y="685800"/>
            <a:ext cx="8229600" cy="5638800"/>
          </a:xfrm>
          <a:prstGeom prst="rect">
            <a:avLst/>
          </a:prstGeom>
          <a:noFill/>
        </p:spPr>
        <p:txBody>
          <a:bodyPr>
            <a:noAutofit/>
          </a:bodyPr>
          <a:lstStyle/>
          <a:p>
            <a:pPr>
              <a:lnSpc>
                <a:spcPct val="90000"/>
              </a:lnSpc>
              <a:buClr>
                <a:schemeClr val="tx1"/>
              </a:buClr>
            </a:pPr>
            <a:r>
              <a:rPr lang="en-US" sz="1800" dirty="0"/>
              <a:t>An array has a shape given by the number of elements along each axis:</a:t>
            </a:r>
          </a:p>
          <a:p>
            <a:pPr>
              <a:lnSpc>
                <a:spcPct val="90000"/>
              </a:lnSpc>
              <a:buClr>
                <a:schemeClr val="tx1"/>
              </a:buClr>
            </a:pPr>
            <a:r>
              <a:rPr lang="en-US" sz="1800" dirty="0" err="1"/>
              <a:t>rg</a:t>
            </a:r>
            <a:r>
              <a:rPr lang="en-US" sz="1800" dirty="0"/>
              <a:t> = </a:t>
            </a:r>
            <a:r>
              <a:rPr lang="en-US" sz="1800" dirty="0" err="1"/>
              <a:t>np.random.default_rng</a:t>
            </a:r>
            <a:r>
              <a:rPr lang="en-US" sz="1800" dirty="0"/>
              <a:t>(1)</a:t>
            </a:r>
          </a:p>
          <a:p>
            <a:pPr>
              <a:lnSpc>
                <a:spcPct val="90000"/>
              </a:lnSpc>
              <a:buClr>
                <a:schemeClr val="tx1"/>
              </a:buClr>
            </a:pPr>
            <a:r>
              <a:rPr lang="en-US" sz="1800" dirty="0"/>
              <a:t>a = </a:t>
            </a:r>
            <a:r>
              <a:rPr lang="en-US" sz="1800" dirty="0" err="1"/>
              <a:t>np.floor</a:t>
            </a:r>
            <a:r>
              <a:rPr lang="en-US" sz="1800" dirty="0"/>
              <a:t>(10*</a:t>
            </a:r>
            <a:r>
              <a:rPr lang="en-US" sz="1800" dirty="0" err="1"/>
              <a:t>rg.random</a:t>
            </a:r>
            <a:r>
              <a:rPr lang="en-US" sz="1800" dirty="0"/>
              <a:t>((3,4))</a:t>
            </a:r>
          </a:p>
          <a:p>
            <a:pPr>
              <a:lnSpc>
                <a:spcPct val="90000"/>
              </a:lnSpc>
              <a:buClr>
                <a:schemeClr val="tx1"/>
              </a:buClr>
            </a:pPr>
            <a:r>
              <a:rPr lang="en-US" sz="1800" dirty="0"/>
              <a:t>a =&gt;  array([[3., 7., 3., 4.], [1., 4., 2., 2.], [7., 2., 4., 9.]]) </a:t>
            </a:r>
          </a:p>
          <a:p>
            <a:pPr>
              <a:lnSpc>
                <a:spcPct val="90000"/>
              </a:lnSpc>
              <a:buClr>
                <a:schemeClr val="tx1"/>
              </a:buClr>
            </a:pPr>
            <a:r>
              <a:rPr lang="en-US" sz="1800" dirty="0" err="1"/>
              <a:t>a.shape</a:t>
            </a:r>
            <a:r>
              <a:rPr lang="en-US" sz="1800" dirty="0"/>
              <a:t> =&gt;  (3, 4)</a:t>
            </a:r>
          </a:p>
          <a:p>
            <a:pPr>
              <a:lnSpc>
                <a:spcPct val="90000"/>
              </a:lnSpc>
              <a:buClr>
                <a:schemeClr val="tx1"/>
              </a:buClr>
            </a:pPr>
            <a:r>
              <a:rPr lang="en-US" sz="1800" dirty="0"/>
              <a:t>The shape of an array can be changed with various commands. Note that the following three commands all return a modified array, but do not change the original array:</a:t>
            </a:r>
          </a:p>
          <a:p>
            <a:pPr>
              <a:lnSpc>
                <a:spcPct val="90000"/>
              </a:lnSpc>
              <a:buClr>
                <a:schemeClr val="tx1"/>
              </a:buClr>
            </a:pPr>
            <a:r>
              <a:rPr lang="en-US" sz="1800" dirty="0" err="1"/>
              <a:t>a.ravel</a:t>
            </a:r>
            <a:r>
              <a:rPr lang="en-US" sz="1800" dirty="0"/>
              <a:t>() # returns the array, flattened </a:t>
            </a:r>
            <a:br>
              <a:rPr lang="en-US" sz="1800" dirty="0"/>
            </a:br>
            <a:r>
              <a:rPr lang="en-US" sz="1800" dirty="0"/>
              <a:t>array([3., 7., 3., 4., 1., 4., 2., 2., 7., 2., 4., 9.]) </a:t>
            </a:r>
          </a:p>
          <a:p>
            <a:pPr>
              <a:lnSpc>
                <a:spcPct val="90000"/>
              </a:lnSpc>
              <a:buClr>
                <a:schemeClr val="tx1"/>
              </a:buClr>
            </a:pPr>
            <a:r>
              <a:rPr lang="en-US" sz="1800" dirty="0" err="1"/>
              <a:t>a.reshape</a:t>
            </a:r>
            <a:r>
              <a:rPr lang="en-US" sz="1800" dirty="0"/>
              <a:t>(6,2) # returns the array with a modified shape </a:t>
            </a:r>
            <a:br>
              <a:rPr lang="en-US" sz="1800" dirty="0"/>
            </a:br>
            <a:r>
              <a:rPr lang="en-US" sz="1800" dirty="0"/>
              <a:t>array([[3., 7.], [3., 4.], [1., 4.], [2., 2.], [7., 2.], [4., 9.]]) </a:t>
            </a:r>
          </a:p>
          <a:p>
            <a:pPr>
              <a:lnSpc>
                <a:spcPct val="90000"/>
              </a:lnSpc>
              <a:buClr>
                <a:schemeClr val="tx1"/>
              </a:buClr>
            </a:pPr>
            <a:r>
              <a:rPr lang="en-US" sz="1800" dirty="0" err="1"/>
              <a:t>a.T</a:t>
            </a:r>
            <a:r>
              <a:rPr lang="en-US" sz="1800" dirty="0"/>
              <a:t> # returns the array, transposed </a:t>
            </a:r>
            <a:br>
              <a:rPr lang="en-US" sz="1800" dirty="0"/>
            </a:br>
            <a:r>
              <a:rPr lang="en-US" sz="1800" dirty="0"/>
              <a:t>array([[3., 1., 7.], [7., 4., 2.], [3., 2., 4.], [4., 2., 9.]])</a:t>
            </a:r>
          </a:p>
          <a:p>
            <a:pPr>
              <a:lnSpc>
                <a:spcPct val="90000"/>
              </a:lnSpc>
              <a:buClr>
                <a:schemeClr val="tx1"/>
              </a:buClr>
            </a:pPr>
            <a:r>
              <a:rPr lang="en-US" sz="1800" dirty="0" err="1"/>
              <a:t>a.T.shape</a:t>
            </a:r>
            <a:r>
              <a:rPr lang="en-US" sz="1800" dirty="0"/>
              <a:t> </a:t>
            </a:r>
            <a:br>
              <a:rPr lang="en-US" sz="1800" dirty="0"/>
            </a:br>
            <a:r>
              <a:rPr lang="en-US" sz="1800" dirty="0"/>
              <a:t>(4, 3) </a:t>
            </a:r>
          </a:p>
          <a:p>
            <a:pPr>
              <a:lnSpc>
                <a:spcPct val="90000"/>
              </a:lnSpc>
              <a:buClr>
                <a:schemeClr val="tx1"/>
              </a:buClr>
            </a:pPr>
            <a:r>
              <a:rPr lang="en-US" sz="1800" dirty="0" err="1"/>
              <a:t>a.shape</a:t>
            </a:r>
            <a:r>
              <a:rPr lang="en-US" sz="1800" dirty="0"/>
              <a:t> </a:t>
            </a:r>
            <a:br>
              <a:rPr lang="en-US" sz="1800" dirty="0"/>
            </a:br>
            <a:r>
              <a:rPr lang="en-US" sz="1800" dirty="0"/>
              <a:t>(3, 4)</a:t>
            </a:r>
          </a:p>
          <a:p>
            <a:pPr>
              <a:lnSpc>
                <a:spcPct val="90000"/>
              </a:lnSpc>
              <a:buClr>
                <a:schemeClr val="tx1"/>
              </a:buClr>
            </a:pPr>
            <a:endParaRPr lang="en-US" sz="1800" dirty="0"/>
          </a:p>
        </p:txBody>
      </p:sp>
    </p:spTree>
    <p:extLst>
      <p:ext uri="{BB962C8B-B14F-4D97-AF65-F5344CB8AC3E}">
        <p14:creationId xmlns:p14="http://schemas.microsoft.com/office/powerpoint/2010/main" val="272497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err="1">
                <a:solidFill>
                  <a:schemeClr val="tx1">
                    <a:lumMod val="75000"/>
                    <a:lumOff val="25000"/>
                  </a:schemeClr>
                </a:solidFill>
                <a:latin typeface="+mj-lt"/>
                <a:ea typeface="Tahoma" pitchFamily="34" charset="0"/>
                <a:cs typeface="Tahoma" pitchFamily="34" charset="0"/>
              </a:rPr>
              <a:t>Numpy</a:t>
            </a: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Pandas</a:t>
            </a:r>
          </a:p>
          <a:p>
            <a:pPr marL="0" indent="0">
              <a:lnSpc>
                <a:spcPct val="114000"/>
              </a:lnSpc>
              <a:spcBef>
                <a:spcPts val="1800"/>
              </a:spcBef>
              <a:spcAft>
                <a:spcPts val="1200"/>
              </a:spcAft>
              <a:buNone/>
            </a:pPr>
            <a:r>
              <a:rPr lang="en-US" sz="2000" dirty="0" err="1">
                <a:solidFill>
                  <a:schemeClr val="tx1">
                    <a:lumMod val="75000"/>
                    <a:lumOff val="25000"/>
                  </a:schemeClr>
                </a:solidFill>
                <a:latin typeface="+mj-lt"/>
                <a:ea typeface="Tahoma" pitchFamily="34" charset="0"/>
                <a:cs typeface="Tahoma" pitchFamily="34" charset="0"/>
              </a:rPr>
              <a:t>Matplotlib</a:t>
            </a: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Different Arrays</a:t>
            </a:r>
            <a:endParaRPr lang="en-IN" dirty="0"/>
          </a:p>
        </p:txBody>
      </p:sp>
      <p:sp>
        <p:nvSpPr>
          <p:cNvPr id="5" name="Text Placeholder 4"/>
          <p:cNvSpPr>
            <a:spLocks noGrp="1" noChangeArrowheads="1"/>
          </p:cNvSpPr>
          <p:nvPr>
            <p:ph type="body" idx="4294967295"/>
          </p:nvPr>
        </p:nvSpPr>
        <p:spPr>
          <a:xfrm>
            <a:off x="381000" y="685800"/>
            <a:ext cx="8229600" cy="5638800"/>
          </a:xfrm>
          <a:prstGeom prst="rect">
            <a:avLst/>
          </a:prstGeom>
          <a:noFill/>
        </p:spPr>
        <p:txBody>
          <a:bodyPr>
            <a:noAutofit/>
          </a:bodyPr>
          <a:lstStyle/>
          <a:p>
            <a:pPr>
              <a:lnSpc>
                <a:spcPct val="90000"/>
              </a:lnSpc>
              <a:buClr>
                <a:schemeClr val="tx1"/>
              </a:buClr>
            </a:pPr>
            <a:r>
              <a:rPr lang="en-US" sz="1800" dirty="0"/>
              <a:t>Several arrays can be stacked together along different axes:</a:t>
            </a:r>
          </a:p>
          <a:p>
            <a:pPr>
              <a:lnSpc>
                <a:spcPct val="90000"/>
              </a:lnSpc>
              <a:buClr>
                <a:schemeClr val="tx1"/>
              </a:buClr>
            </a:pPr>
            <a:r>
              <a:rPr lang="en-US" sz="1800" dirty="0"/>
              <a:t>a = </a:t>
            </a:r>
            <a:r>
              <a:rPr lang="en-US" sz="1800" dirty="0" err="1"/>
              <a:t>np.floor</a:t>
            </a:r>
            <a:r>
              <a:rPr lang="en-US" sz="1800" dirty="0"/>
              <a:t>(10*</a:t>
            </a:r>
            <a:r>
              <a:rPr lang="en-US" sz="1800" dirty="0" err="1"/>
              <a:t>rg.random</a:t>
            </a:r>
            <a:r>
              <a:rPr lang="en-US" sz="1800" dirty="0"/>
              <a:t>((2,2))) </a:t>
            </a:r>
            <a:br>
              <a:rPr lang="en-US" sz="1800" dirty="0"/>
            </a:br>
            <a:r>
              <a:rPr lang="en-US" sz="1800" dirty="0"/>
              <a:t>array([[9., 7.], </a:t>
            </a:r>
            <a:br>
              <a:rPr lang="en-US" sz="1800" dirty="0"/>
            </a:br>
            <a:r>
              <a:rPr lang="en-US" sz="1800" dirty="0"/>
              <a:t>	[5., 2.]]) </a:t>
            </a:r>
          </a:p>
          <a:p>
            <a:pPr>
              <a:lnSpc>
                <a:spcPct val="90000"/>
              </a:lnSpc>
              <a:buClr>
                <a:schemeClr val="tx1"/>
              </a:buClr>
            </a:pPr>
            <a:r>
              <a:rPr lang="en-US" sz="1800" dirty="0"/>
              <a:t>b = </a:t>
            </a:r>
            <a:r>
              <a:rPr lang="en-US" sz="1800" dirty="0" err="1"/>
              <a:t>np.floor</a:t>
            </a:r>
            <a:r>
              <a:rPr lang="en-US" sz="1800" dirty="0"/>
              <a:t>(10*</a:t>
            </a:r>
            <a:r>
              <a:rPr lang="en-US" sz="1800" dirty="0" err="1"/>
              <a:t>rg.random</a:t>
            </a:r>
            <a:r>
              <a:rPr lang="en-US" sz="1800" dirty="0"/>
              <a:t>((2,2))) </a:t>
            </a:r>
            <a:br>
              <a:rPr lang="en-US" sz="1800" dirty="0"/>
            </a:br>
            <a:r>
              <a:rPr lang="en-US" sz="1800" dirty="0"/>
              <a:t>array([[1., 9.], </a:t>
            </a:r>
            <a:br>
              <a:rPr lang="en-US" sz="1800" dirty="0"/>
            </a:br>
            <a:r>
              <a:rPr lang="en-US" sz="1800" dirty="0"/>
              <a:t>	[5., 1.]]) </a:t>
            </a:r>
          </a:p>
          <a:p>
            <a:pPr>
              <a:lnSpc>
                <a:spcPct val="90000"/>
              </a:lnSpc>
              <a:buClr>
                <a:schemeClr val="tx1"/>
              </a:buClr>
            </a:pPr>
            <a:r>
              <a:rPr lang="en-US" sz="1800" dirty="0" err="1"/>
              <a:t>np.vstack</a:t>
            </a:r>
            <a:r>
              <a:rPr lang="en-US" sz="1800" dirty="0"/>
              <a:t>((</a:t>
            </a:r>
            <a:r>
              <a:rPr lang="en-US" sz="1800" dirty="0" err="1"/>
              <a:t>a,b</a:t>
            </a:r>
            <a:r>
              <a:rPr lang="en-US" sz="1800" dirty="0"/>
              <a:t>)) </a:t>
            </a:r>
            <a:br>
              <a:rPr lang="en-US" sz="1800" dirty="0"/>
            </a:br>
            <a:r>
              <a:rPr lang="en-US" sz="1800" dirty="0"/>
              <a:t>array([[9., 7.], </a:t>
            </a:r>
            <a:br>
              <a:rPr lang="en-US" sz="1800" dirty="0"/>
            </a:br>
            <a:r>
              <a:rPr lang="en-US" sz="1800" dirty="0"/>
              <a:t>	[5., 2.], </a:t>
            </a:r>
            <a:br>
              <a:rPr lang="en-US" sz="1800" dirty="0"/>
            </a:br>
            <a:r>
              <a:rPr lang="en-US" sz="1800" dirty="0"/>
              <a:t>	[1., 9.], </a:t>
            </a:r>
            <a:br>
              <a:rPr lang="en-US" sz="1800" dirty="0"/>
            </a:br>
            <a:r>
              <a:rPr lang="en-US" sz="1800" dirty="0"/>
              <a:t>	[5., 1.]])</a:t>
            </a:r>
          </a:p>
          <a:p>
            <a:pPr>
              <a:lnSpc>
                <a:spcPct val="90000"/>
              </a:lnSpc>
              <a:buClr>
                <a:schemeClr val="tx1"/>
              </a:buClr>
            </a:pPr>
            <a:r>
              <a:rPr lang="en-US" sz="1800" dirty="0" err="1"/>
              <a:t>np.hstack</a:t>
            </a:r>
            <a:r>
              <a:rPr lang="en-US" sz="1800" dirty="0"/>
              <a:t>((</a:t>
            </a:r>
            <a:r>
              <a:rPr lang="en-US" sz="1800" dirty="0" err="1"/>
              <a:t>a,b</a:t>
            </a:r>
            <a:r>
              <a:rPr lang="en-US" sz="1800" dirty="0"/>
              <a:t>)) </a:t>
            </a:r>
            <a:br>
              <a:rPr lang="en-US" sz="1800" dirty="0"/>
            </a:br>
            <a:r>
              <a:rPr lang="en-US" sz="1800" dirty="0"/>
              <a:t>array([[9., 7., 1., 9.], </a:t>
            </a:r>
            <a:br>
              <a:rPr lang="en-US" sz="1800" dirty="0"/>
            </a:br>
            <a:r>
              <a:rPr lang="en-US" sz="1800" dirty="0"/>
              <a:t>	[5., 2., 5., 1.]])</a:t>
            </a:r>
          </a:p>
        </p:txBody>
      </p:sp>
    </p:spTree>
    <p:extLst>
      <p:ext uri="{BB962C8B-B14F-4D97-AF65-F5344CB8AC3E}">
        <p14:creationId xmlns:p14="http://schemas.microsoft.com/office/powerpoint/2010/main" val="171853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Copies and views</a:t>
            </a:r>
            <a:endParaRPr lang="en-IN" dirty="0"/>
          </a:p>
        </p:txBody>
      </p:sp>
      <p:sp>
        <p:nvSpPr>
          <p:cNvPr id="5" name="Text Placeholder 4"/>
          <p:cNvSpPr>
            <a:spLocks noGrp="1" noChangeArrowheads="1"/>
          </p:cNvSpPr>
          <p:nvPr>
            <p:ph type="body" idx="4294967295"/>
          </p:nvPr>
        </p:nvSpPr>
        <p:spPr>
          <a:xfrm>
            <a:off x="381000" y="685800"/>
            <a:ext cx="8229600" cy="5638800"/>
          </a:xfrm>
          <a:prstGeom prst="rect">
            <a:avLst/>
          </a:prstGeom>
          <a:noFill/>
        </p:spPr>
        <p:txBody>
          <a:bodyPr>
            <a:noAutofit/>
          </a:bodyPr>
          <a:lstStyle/>
          <a:p>
            <a:pPr>
              <a:lnSpc>
                <a:spcPct val="90000"/>
              </a:lnSpc>
              <a:buClr>
                <a:schemeClr val="tx1"/>
              </a:buClr>
            </a:pPr>
            <a:r>
              <a:rPr lang="en-US" sz="1800" dirty="0"/>
              <a:t>When operating and manipulating arrays, their data is sometimes copied into a new array and sometimes not. This is often a source of confusion for beginners. There are three cases:</a:t>
            </a:r>
          </a:p>
          <a:p>
            <a:pPr>
              <a:lnSpc>
                <a:spcPct val="90000"/>
              </a:lnSpc>
              <a:buClr>
                <a:schemeClr val="tx1"/>
              </a:buClr>
            </a:pPr>
            <a:endParaRPr lang="en-US" sz="1800" dirty="0"/>
          </a:p>
          <a:p>
            <a:pPr>
              <a:lnSpc>
                <a:spcPct val="90000"/>
              </a:lnSpc>
              <a:buClr>
                <a:schemeClr val="tx1"/>
              </a:buClr>
            </a:pPr>
            <a:r>
              <a:rPr lang="en-US" sz="1800" dirty="0"/>
              <a:t>Simple assignments make no copy of objects or their data.</a:t>
            </a:r>
          </a:p>
          <a:p>
            <a:pPr>
              <a:lnSpc>
                <a:spcPct val="90000"/>
              </a:lnSpc>
              <a:buClr>
                <a:schemeClr val="tx1"/>
              </a:buClr>
            </a:pPr>
            <a:r>
              <a:rPr lang="en-US" sz="1800" dirty="0"/>
              <a:t>a = </a:t>
            </a:r>
            <a:r>
              <a:rPr lang="en-US" sz="1800" dirty="0" err="1"/>
              <a:t>np.array</a:t>
            </a:r>
            <a:r>
              <a:rPr lang="en-US" sz="1800" dirty="0"/>
              <a:t>([[ 0, 1, 2, 3], ... [ 4, 5, 6, 7], [ 8, 9, 10, 11]]) </a:t>
            </a:r>
          </a:p>
          <a:p>
            <a:pPr>
              <a:lnSpc>
                <a:spcPct val="90000"/>
              </a:lnSpc>
              <a:buClr>
                <a:schemeClr val="tx1"/>
              </a:buClr>
            </a:pPr>
            <a:r>
              <a:rPr lang="en-US" sz="1800" dirty="0"/>
              <a:t>b = a # no new object is created </a:t>
            </a:r>
          </a:p>
          <a:p>
            <a:pPr>
              <a:lnSpc>
                <a:spcPct val="90000"/>
              </a:lnSpc>
              <a:buClr>
                <a:schemeClr val="tx1"/>
              </a:buClr>
            </a:pPr>
            <a:r>
              <a:rPr lang="en-US" sz="1800" dirty="0"/>
              <a:t>b is a # a and b are two names for the same </a:t>
            </a:r>
            <a:r>
              <a:rPr lang="en-US" sz="1800" dirty="0" err="1"/>
              <a:t>ndarray</a:t>
            </a:r>
            <a:r>
              <a:rPr lang="en-US" sz="1800" dirty="0"/>
              <a:t> object </a:t>
            </a:r>
            <a:br>
              <a:rPr lang="en-US" sz="1800" dirty="0"/>
            </a:br>
            <a:r>
              <a:rPr lang="en-US" sz="1800" dirty="0"/>
              <a:t>True</a:t>
            </a:r>
          </a:p>
          <a:p>
            <a:pPr>
              <a:lnSpc>
                <a:spcPct val="90000"/>
              </a:lnSpc>
              <a:buClr>
                <a:schemeClr val="tx1"/>
              </a:buClr>
            </a:pPr>
            <a:endParaRPr lang="en-US" sz="1800" dirty="0"/>
          </a:p>
        </p:txBody>
      </p:sp>
    </p:spTree>
    <p:extLst>
      <p:ext uri="{BB962C8B-B14F-4D97-AF65-F5344CB8AC3E}">
        <p14:creationId xmlns:p14="http://schemas.microsoft.com/office/powerpoint/2010/main" val="1192807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a:t>
            </a:r>
            <a:endParaRPr lang="en-IN" dirty="0"/>
          </a:p>
        </p:txBody>
      </p:sp>
      <p:sp>
        <p:nvSpPr>
          <p:cNvPr id="5" name="Text Placeholder 4"/>
          <p:cNvSpPr>
            <a:spLocks noGrp="1" noChangeArrowheads="1"/>
          </p:cNvSpPr>
          <p:nvPr>
            <p:ph type="body" idx="4294967295"/>
          </p:nvPr>
        </p:nvSpPr>
        <p:spPr>
          <a:xfrm>
            <a:off x="381000" y="685800"/>
            <a:ext cx="8229600" cy="5638800"/>
          </a:xfrm>
          <a:prstGeom prst="rect">
            <a:avLst/>
          </a:prstGeom>
          <a:noFill/>
        </p:spPr>
        <p:txBody>
          <a:bodyPr>
            <a:noAutofit/>
          </a:bodyPr>
          <a:lstStyle/>
          <a:p>
            <a:pPr>
              <a:lnSpc>
                <a:spcPct val="90000"/>
              </a:lnSpc>
              <a:buClr>
                <a:schemeClr val="tx1"/>
              </a:buClr>
            </a:pPr>
            <a:r>
              <a:rPr lang="en-US" sz="1800" dirty="0"/>
              <a:t>Different array objects can share the same data. The view method creates a new array object that looks at the same data.</a:t>
            </a:r>
          </a:p>
          <a:p>
            <a:pPr>
              <a:lnSpc>
                <a:spcPct val="90000"/>
              </a:lnSpc>
              <a:buClr>
                <a:schemeClr val="tx1"/>
              </a:buClr>
            </a:pPr>
            <a:r>
              <a:rPr lang="en-US" sz="1800" dirty="0"/>
              <a:t>c = </a:t>
            </a:r>
            <a:r>
              <a:rPr lang="en-US" sz="1800" dirty="0" err="1"/>
              <a:t>a.view</a:t>
            </a:r>
            <a:r>
              <a:rPr lang="en-US" sz="1800" dirty="0"/>
              <a:t>() </a:t>
            </a:r>
          </a:p>
          <a:p>
            <a:pPr>
              <a:lnSpc>
                <a:spcPct val="90000"/>
              </a:lnSpc>
              <a:buClr>
                <a:schemeClr val="tx1"/>
              </a:buClr>
            </a:pPr>
            <a:r>
              <a:rPr lang="en-US" sz="1800" dirty="0"/>
              <a:t>c is a </a:t>
            </a:r>
            <a:br>
              <a:rPr lang="en-US" sz="1800" dirty="0"/>
            </a:br>
            <a:r>
              <a:rPr lang="en-US" sz="1800" dirty="0"/>
              <a:t>False </a:t>
            </a:r>
          </a:p>
          <a:p>
            <a:pPr>
              <a:lnSpc>
                <a:spcPct val="90000"/>
              </a:lnSpc>
              <a:buClr>
                <a:schemeClr val="tx1"/>
              </a:buClr>
            </a:pPr>
            <a:r>
              <a:rPr lang="en-US" sz="1800" dirty="0" err="1"/>
              <a:t>c.base</a:t>
            </a:r>
            <a:r>
              <a:rPr lang="en-US" sz="1800" dirty="0"/>
              <a:t> is a # c is a view of the data owned by a </a:t>
            </a:r>
            <a:br>
              <a:rPr lang="en-US" sz="1800" dirty="0"/>
            </a:br>
            <a:r>
              <a:rPr lang="en-US" sz="1800" dirty="0"/>
              <a:t>True </a:t>
            </a:r>
          </a:p>
          <a:p>
            <a:pPr>
              <a:lnSpc>
                <a:spcPct val="90000"/>
              </a:lnSpc>
              <a:buClr>
                <a:schemeClr val="tx1"/>
              </a:buClr>
            </a:pPr>
            <a:r>
              <a:rPr lang="en-US" sz="1800" dirty="0" err="1"/>
              <a:t>c.flags.owndata</a:t>
            </a:r>
            <a:r>
              <a:rPr lang="en-US" sz="1800" dirty="0"/>
              <a:t> </a:t>
            </a:r>
            <a:br>
              <a:rPr lang="en-US" sz="1800" dirty="0"/>
            </a:br>
            <a:r>
              <a:rPr lang="en-US" sz="1800" dirty="0"/>
              <a:t>False </a:t>
            </a:r>
          </a:p>
          <a:p>
            <a:pPr>
              <a:lnSpc>
                <a:spcPct val="90000"/>
              </a:lnSpc>
              <a:buClr>
                <a:schemeClr val="tx1"/>
              </a:buClr>
            </a:pPr>
            <a:r>
              <a:rPr lang="en-US" sz="1800" dirty="0"/>
              <a:t>c = </a:t>
            </a:r>
            <a:r>
              <a:rPr lang="en-US" sz="1800" dirty="0" err="1"/>
              <a:t>c.reshape</a:t>
            </a:r>
            <a:r>
              <a:rPr lang="en-US" sz="1800" dirty="0"/>
              <a:t>((2, 6)) # a's shape doesn't change </a:t>
            </a:r>
          </a:p>
          <a:p>
            <a:pPr>
              <a:lnSpc>
                <a:spcPct val="90000"/>
              </a:lnSpc>
              <a:buClr>
                <a:schemeClr val="tx1"/>
              </a:buClr>
            </a:pPr>
            <a:r>
              <a:rPr lang="en-US" sz="1800" dirty="0" err="1"/>
              <a:t>a.shape</a:t>
            </a:r>
            <a:r>
              <a:rPr lang="en-US" sz="1800" dirty="0"/>
              <a:t> </a:t>
            </a:r>
            <a:br>
              <a:rPr lang="en-US" sz="1800" dirty="0"/>
            </a:br>
            <a:r>
              <a:rPr lang="en-US" sz="1800" dirty="0"/>
              <a:t>(3, 4) </a:t>
            </a:r>
          </a:p>
          <a:p>
            <a:pPr>
              <a:lnSpc>
                <a:spcPct val="90000"/>
              </a:lnSpc>
              <a:buClr>
                <a:schemeClr val="tx1"/>
              </a:buClr>
            </a:pPr>
            <a:r>
              <a:rPr lang="en-US" sz="1800" dirty="0"/>
              <a:t>c[0, 4] = 1234 # a's data changes</a:t>
            </a:r>
          </a:p>
          <a:p>
            <a:pPr>
              <a:lnSpc>
                <a:spcPct val="90000"/>
              </a:lnSpc>
              <a:buClr>
                <a:schemeClr val="tx1"/>
              </a:buClr>
            </a:pPr>
            <a:r>
              <a:rPr lang="en-US" sz="1800" dirty="0"/>
              <a:t>Slicing an array returns a view of it:</a:t>
            </a:r>
          </a:p>
          <a:p>
            <a:pPr>
              <a:lnSpc>
                <a:spcPct val="90000"/>
              </a:lnSpc>
              <a:buClr>
                <a:schemeClr val="tx1"/>
              </a:buClr>
            </a:pPr>
            <a:r>
              <a:rPr lang="en-US" sz="1800" dirty="0"/>
              <a:t>s = a[ : , 1:3] </a:t>
            </a:r>
          </a:p>
          <a:p>
            <a:pPr>
              <a:lnSpc>
                <a:spcPct val="90000"/>
              </a:lnSpc>
              <a:buClr>
                <a:schemeClr val="tx1"/>
              </a:buClr>
            </a:pPr>
            <a:r>
              <a:rPr lang="en-US" sz="1800" dirty="0"/>
              <a:t>s[:] = 10 # s[:] is a view of s. </a:t>
            </a:r>
          </a:p>
          <a:p>
            <a:pPr>
              <a:lnSpc>
                <a:spcPct val="90000"/>
              </a:lnSpc>
              <a:buClr>
                <a:schemeClr val="tx1"/>
              </a:buClr>
            </a:pPr>
            <a:r>
              <a:rPr lang="en-US" sz="1800" dirty="0"/>
              <a:t>a array([[ 0, 10, 10, 3], [1234, 10, 10, 7], [ 8, 10, 10, 11]])</a:t>
            </a:r>
          </a:p>
        </p:txBody>
      </p:sp>
    </p:spTree>
    <p:extLst>
      <p:ext uri="{BB962C8B-B14F-4D97-AF65-F5344CB8AC3E}">
        <p14:creationId xmlns:p14="http://schemas.microsoft.com/office/powerpoint/2010/main" val="27736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Copy</a:t>
            </a:r>
            <a:endParaRPr lang="en-IN" dirty="0"/>
          </a:p>
        </p:txBody>
      </p:sp>
      <p:sp>
        <p:nvSpPr>
          <p:cNvPr id="5" name="Text Placeholder 4"/>
          <p:cNvSpPr>
            <a:spLocks noGrp="1" noChangeArrowheads="1"/>
          </p:cNvSpPr>
          <p:nvPr>
            <p:ph type="body" idx="4294967295"/>
          </p:nvPr>
        </p:nvSpPr>
        <p:spPr>
          <a:xfrm>
            <a:off x="381000" y="685800"/>
            <a:ext cx="8229600" cy="5638800"/>
          </a:xfrm>
          <a:prstGeom prst="rect">
            <a:avLst/>
          </a:prstGeom>
          <a:noFill/>
        </p:spPr>
        <p:txBody>
          <a:bodyPr>
            <a:noAutofit/>
          </a:bodyPr>
          <a:lstStyle/>
          <a:p>
            <a:pPr>
              <a:lnSpc>
                <a:spcPct val="90000"/>
              </a:lnSpc>
              <a:buClr>
                <a:schemeClr val="tx1"/>
              </a:buClr>
            </a:pPr>
            <a:r>
              <a:rPr lang="en-US" sz="1800" dirty="0"/>
              <a:t>The copy method makes a complete copy of the array and its data.</a:t>
            </a:r>
          </a:p>
          <a:p>
            <a:pPr>
              <a:lnSpc>
                <a:spcPct val="90000"/>
              </a:lnSpc>
              <a:buClr>
                <a:schemeClr val="tx1"/>
              </a:buClr>
            </a:pPr>
            <a:r>
              <a:rPr lang="en-US" sz="1800" dirty="0"/>
              <a:t>d = </a:t>
            </a:r>
            <a:r>
              <a:rPr lang="en-US" sz="1800" dirty="0" err="1"/>
              <a:t>a.copy</a:t>
            </a:r>
            <a:r>
              <a:rPr lang="en-US" sz="1800" dirty="0"/>
              <a:t>() # a new array object with new data is created </a:t>
            </a:r>
          </a:p>
          <a:p>
            <a:pPr>
              <a:lnSpc>
                <a:spcPct val="90000"/>
              </a:lnSpc>
              <a:buClr>
                <a:schemeClr val="tx1"/>
              </a:buClr>
            </a:pPr>
            <a:r>
              <a:rPr lang="en-US" sz="1800" dirty="0"/>
              <a:t>d is a </a:t>
            </a:r>
            <a:br>
              <a:rPr lang="en-US" sz="1800" dirty="0"/>
            </a:br>
            <a:r>
              <a:rPr lang="en-US" sz="1800" dirty="0"/>
              <a:t>False </a:t>
            </a:r>
          </a:p>
          <a:p>
            <a:pPr>
              <a:lnSpc>
                <a:spcPct val="90000"/>
              </a:lnSpc>
              <a:buClr>
                <a:schemeClr val="tx1"/>
              </a:buClr>
            </a:pPr>
            <a:r>
              <a:rPr lang="en-US" sz="1800" dirty="0" err="1"/>
              <a:t>d.base</a:t>
            </a:r>
            <a:r>
              <a:rPr lang="en-US" sz="1800" dirty="0"/>
              <a:t> is a # d doesn't share anything with a </a:t>
            </a:r>
            <a:br>
              <a:rPr lang="en-US" sz="1800" dirty="0"/>
            </a:br>
            <a:r>
              <a:rPr lang="en-US" sz="1800" dirty="0"/>
              <a:t>False </a:t>
            </a:r>
          </a:p>
          <a:p>
            <a:pPr>
              <a:lnSpc>
                <a:spcPct val="90000"/>
              </a:lnSpc>
              <a:buClr>
                <a:schemeClr val="tx1"/>
              </a:buClr>
            </a:pPr>
            <a:r>
              <a:rPr lang="en-US" sz="1800" dirty="0"/>
              <a:t>d[0,0] = 9999</a:t>
            </a:r>
          </a:p>
          <a:p>
            <a:pPr>
              <a:lnSpc>
                <a:spcPct val="90000"/>
              </a:lnSpc>
              <a:buClr>
                <a:schemeClr val="tx1"/>
              </a:buClr>
            </a:pPr>
            <a:r>
              <a:rPr lang="en-US" sz="1800" dirty="0"/>
              <a:t>a </a:t>
            </a:r>
            <a:br>
              <a:rPr lang="en-US" sz="1800" dirty="0"/>
            </a:br>
            <a:r>
              <a:rPr lang="en-US" sz="1800" dirty="0"/>
              <a:t>array([[ 0, 10, 10, 3], [1234, 10, 10, 7], [ 8, 10, 10, 11]])</a:t>
            </a:r>
          </a:p>
          <a:p>
            <a:pPr>
              <a:lnSpc>
                <a:spcPct val="90000"/>
              </a:lnSpc>
              <a:buClr>
                <a:schemeClr val="tx1"/>
              </a:buClr>
            </a:pPr>
            <a:r>
              <a:rPr lang="en-US" sz="1800" dirty="0"/>
              <a:t>Sometimes copy should be called after slicing if the original array is not required anymore. For example, suppose a is a huge intermediate result and the final result b only contains a small fraction of a, a deep copy should be made when constructing b with slicing:</a:t>
            </a:r>
          </a:p>
          <a:p>
            <a:pPr>
              <a:lnSpc>
                <a:spcPct val="90000"/>
              </a:lnSpc>
              <a:buClr>
                <a:schemeClr val="tx1"/>
              </a:buClr>
            </a:pPr>
            <a:r>
              <a:rPr lang="en-US" sz="1800" dirty="0"/>
              <a:t>a = </a:t>
            </a:r>
            <a:r>
              <a:rPr lang="en-US" sz="1800" dirty="0" err="1"/>
              <a:t>np.arange</a:t>
            </a:r>
            <a:r>
              <a:rPr lang="en-US" sz="1800" dirty="0"/>
              <a:t>(</a:t>
            </a:r>
            <a:r>
              <a:rPr lang="en-US" sz="1800" dirty="0" err="1"/>
              <a:t>int</a:t>
            </a:r>
            <a:r>
              <a:rPr lang="en-US" sz="1800" dirty="0"/>
              <a:t>(1e8))</a:t>
            </a:r>
          </a:p>
          <a:p>
            <a:pPr>
              <a:lnSpc>
                <a:spcPct val="90000"/>
              </a:lnSpc>
              <a:buClr>
                <a:schemeClr val="tx1"/>
              </a:buClr>
            </a:pPr>
            <a:r>
              <a:rPr lang="en-US" sz="1800" dirty="0"/>
              <a:t>b = a[:100].copy() </a:t>
            </a:r>
          </a:p>
          <a:p>
            <a:pPr>
              <a:lnSpc>
                <a:spcPct val="90000"/>
              </a:lnSpc>
              <a:buClr>
                <a:schemeClr val="tx1"/>
              </a:buClr>
            </a:pPr>
            <a:r>
              <a:rPr lang="en-US" sz="1800" dirty="0"/>
              <a:t>del a # the memory of ``a`` can be released. </a:t>
            </a:r>
          </a:p>
          <a:p>
            <a:pPr>
              <a:lnSpc>
                <a:spcPct val="90000"/>
              </a:lnSpc>
              <a:buClr>
                <a:schemeClr val="tx1"/>
              </a:buClr>
            </a:pPr>
            <a:r>
              <a:rPr lang="en-US" sz="1800" dirty="0"/>
              <a:t>If b = a[:100] is used instead, a is referenced by b and will persist in memory even if del a is executed.</a:t>
            </a:r>
          </a:p>
          <a:p>
            <a:pPr>
              <a:lnSpc>
                <a:spcPct val="90000"/>
              </a:lnSpc>
              <a:buClr>
                <a:schemeClr val="tx1"/>
              </a:buClr>
            </a:pPr>
            <a:endParaRPr lang="en-US" sz="1800" dirty="0"/>
          </a:p>
        </p:txBody>
      </p:sp>
    </p:spTree>
    <p:extLst>
      <p:ext uri="{BB962C8B-B14F-4D97-AF65-F5344CB8AC3E}">
        <p14:creationId xmlns:p14="http://schemas.microsoft.com/office/powerpoint/2010/main" val="2908566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Broadcasting</a:t>
            </a:r>
            <a:endParaRPr lang="en-IN" dirty="0"/>
          </a:p>
        </p:txBody>
      </p:sp>
      <p:sp>
        <p:nvSpPr>
          <p:cNvPr id="8" name="Text Placeholder 7"/>
          <p:cNvSpPr>
            <a:spLocks noGrp="1" noChangeArrowheads="1"/>
          </p:cNvSpPr>
          <p:nvPr>
            <p:ph type="body" idx="4294967295"/>
          </p:nvPr>
        </p:nvSpPr>
        <p:spPr>
          <a:xfrm>
            <a:off x="533400" y="990600"/>
            <a:ext cx="8229600" cy="5105400"/>
          </a:xfrm>
          <a:prstGeom prst="rect">
            <a:avLst/>
          </a:prstGeom>
          <a:noFill/>
        </p:spPr>
        <p:txBody>
          <a:bodyPr>
            <a:noAutofit/>
          </a:bodyPr>
          <a:lstStyle/>
          <a:p>
            <a:r>
              <a:rPr lang="en-US" sz="1800" dirty="0" err="1"/>
              <a:t>Numpy</a:t>
            </a:r>
            <a:r>
              <a:rPr lang="en-US" sz="1800" dirty="0"/>
              <a:t> provides a powerful mechanism, called Broadcasting, which allows to perform arithmetic operations on arrays of different shapes. </a:t>
            </a:r>
          </a:p>
          <a:p>
            <a:r>
              <a:rPr lang="en-US" sz="1800" dirty="0"/>
              <a:t>This means that we have a smaller array and a larger array, and we transform or apply the smaller array multiple times to perform some operation on the larger array. </a:t>
            </a:r>
          </a:p>
          <a:p>
            <a:r>
              <a:rPr lang="en-US" sz="1800" dirty="0"/>
              <a:t>In other words: Under certain conditions, the smaller array is "broadcasted" in a way that it has the same shape as the larger array.</a:t>
            </a:r>
          </a:p>
          <a:p>
            <a:r>
              <a:rPr lang="en-US" sz="1800" dirty="0"/>
              <a:t>With the aid of broadcasting we can avoid loops in our Python program.</a:t>
            </a:r>
            <a:br>
              <a:rPr lang="en-US" sz="1800" dirty="0"/>
            </a:br>
            <a:r>
              <a:rPr lang="en-US" sz="1800" dirty="0"/>
              <a:t>A = </a:t>
            </a:r>
            <a:r>
              <a:rPr lang="en-US" sz="1800" dirty="0" err="1"/>
              <a:t>np.array</a:t>
            </a:r>
            <a:r>
              <a:rPr lang="en-US" sz="1800" dirty="0"/>
              <a:t>([ [11, 12, 13], [21, 22, 23], [31, 32, 33] ]) </a:t>
            </a:r>
            <a:br>
              <a:rPr lang="en-US" sz="1800" dirty="0"/>
            </a:br>
            <a:r>
              <a:rPr lang="en-US" sz="1800" dirty="0"/>
              <a:t>B = </a:t>
            </a:r>
            <a:r>
              <a:rPr lang="en-US" sz="1800" dirty="0" err="1"/>
              <a:t>np.array</a:t>
            </a:r>
            <a:r>
              <a:rPr lang="en-US" sz="1800" dirty="0"/>
              <a:t>([1, 2, 3]) </a:t>
            </a:r>
            <a:br>
              <a:rPr lang="en-US" sz="1800" dirty="0"/>
            </a:br>
            <a:r>
              <a:rPr lang="en-US" sz="1800" dirty="0"/>
              <a:t>print("Multiplication with broadcasting: ") </a:t>
            </a:r>
            <a:br>
              <a:rPr lang="en-US" sz="1800" dirty="0"/>
            </a:br>
            <a:r>
              <a:rPr lang="en-US" sz="1800" dirty="0"/>
              <a:t>print(A * B) </a:t>
            </a:r>
            <a:br>
              <a:rPr lang="en-US" sz="1800" dirty="0"/>
            </a:br>
            <a:r>
              <a:rPr lang="en-US" sz="1800" dirty="0"/>
              <a:t>print("... and now addition with broadcasting: ") </a:t>
            </a:r>
            <a:br>
              <a:rPr lang="en-US" sz="1800" dirty="0"/>
            </a:br>
            <a:r>
              <a:rPr lang="en-US" sz="1800" dirty="0"/>
              <a:t>print(A + B)</a:t>
            </a:r>
          </a:p>
        </p:txBody>
      </p:sp>
      <p:pic>
        <p:nvPicPr>
          <p:cNvPr id="2050" name="Picture 2" descr="irst Broadcasting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86200"/>
            <a:ext cx="2762250" cy="260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749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Functions</a:t>
            </a:r>
            <a:endParaRPr lang="en-IN" dirty="0"/>
          </a:p>
        </p:txBody>
      </p:sp>
      <p:sp>
        <p:nvSpPr>
          <p:cNvPr id="8" name="Text Placeholder 7"/>
          <p:cNvSpPr>
            <a:spLocks noGrp="1" noChangeArrowheads="1"/>
          </p:cNvSpPr>
          <p:nvPr>
            <p:ph type="body" idx="4294967295"/>
          </p:nvPr>
        </p:nvSpPr>
        <p:spPr>
          <a:xfrm>
            <a:off x="533400" y="990600"/>
            <a:ext cx="8229600" cy="4267200"/>
          </a:xfrm>
          <a:prstGeom prst="rect">
            <a:avLst/>
          </a:prstGeom>
          <a:noFill/>
        </p:spPr>
        <p:txBody>
          <a:bodyPr>
            <a:noAutofit/>
          </a:bodyPr>
          <a:lstStyle/>
          <a:p>
            <a:r>
              <a:rPr lang="en-US" sz="1800" dirty="0" err="1"/>
              <a:t>numpy.amin</a:t>
            </a:r>
            <a:r>
              <a:rPr lang="en-US" sz="1800" dirty="0"/>
              <a:t>() and </a:t>
            </a:r>
            <a:r>
              <a:rPr lang="en-US" sz="1800" dirty="0" err="1"/>
              <a:t>numpy.amax</a:t>
            </a:r>
            <a:r>
              <a:rPr lang="en-US" sz="1800" dirty="0"/>
              <a:t>()</a:t>
            </a:r>
          </a:p>
          <a:p>
            <a:r>
              <a:rPr lang="en-US" sz="1800" dirty="0"/>
              <a:t>These functions return the minimum and the maximum from the elements in the given array along the specified axis.</a:t>
            </a:r>
          </a:p>
          <a:p>
            <a:r>
              <a:rPr lang="en-US" sz="1800" dirty="0"/>
              <a:t>Axes are defined for arrays with more than one dimension. A 2-dimensional array has two corresponding axes: the first running vertically downwards across rows (axis 0), and the second running horizontally across columns (axis 1).</a:t>
            </a:r>
            <a:br>
              <a:rPr lang="en-US" sz="1800" dirty="0"/>
            </a:br>
            <a:r>
              <a:rPr lang="pt-BR" sz="1800" dirty="0"/>
              <a:t>a = </a:t>
            </a:r>
            <a:r>
              <a:rPr lang="pt-BR" sz="1800" dirty="0" err="1"/>
              <a:t>np.array</a:t>
            </a:r>
            <a:r>
              <a:rPr lang="pt-BR" sz="1800" dirty="0"/>
              <a:t>([[3,7,5],[8,4,3],[2,4,9]]) </a:t>
            </a:r>
            <a:br>
              <a:rPr lang="pt-BR" sz="1800" dirty="0"/>
            </a:br>
            <a:r>
              <a:rPr lang="pt-BR" sz="1800" dirty="0" err="1"/>
              <a:t>np.amin</a:t>
            </a:r>
            <a:r>
              <a:rPr lang="pt-BR" sz="1800" dirty="0"/>
              <a:t>(a,1) #</a:t>
            </a:r>
            <a:r>
              <a:rPr lang="pt-BR" sz="1800" dirty="0" err="1"/>
              <a:t>across</a:t>
            </a:r>
            <a:r>
              <a:rPr lang="pt-BR" sz="1800" dirty="0"/>
              <a:t> </a:t>
            </a:r>
            <a:r>
              <a:rPr lang="pt-BR" sz="1800" dirty="0" err="1"/>
              <a:t>columns</a:t>
            </a:r>
            <a:br>
              <a:rPr lang="en-US" sz="1800" dirty="0"/>
            </a:br>
            <a:r>
              <a:rPr lang="en-US" sz="1800" dirty="0" err="1"/>
              <a:t>np.amin</a:t>
            </a:r>
            <a:r>
              <a:rPr lang="en-US" sz="1800" dirty="0"/>
              <a:t>(a,0) #across rows</a:t>
            </a:r>
            <a:br>
              <a:rPr lang="en-US" sz="1800" dirty="0"/>
            </a:br>
            <a:r>
              <a:rPr lang="en-US" sz="1800" dirty="0" err="1"/>
              <a:t>np.amax</a:t>
            </a:r>
            <a:r>
              <a:rPr lang="en-US" sz="1800" dirty="0"/>
              <a:t>(a) # on flattened array</a:t>
            </a:r>
          </a:p>
          <a:p>
            <a:r>
              <a:rPr lang="en-US" sz="1800" dirty="0" err="1"/>
              <a:t>numpy.median</a:t>
            </a:r>
            <a:r>
              <a:rPr lang="en-US" sz="1800" dirty="0"/>
              <a:t>() - </a:t>
            </a:r>
            <a:r>
              <a:rPr lang="en-US" sz="1800" b="1" dirty="0"/>
              <a:t>Median</a:t>
            </a:r>
            <a:r>
              <a:rPr lang="en-US" sz="1800" dirty="0"/>
              <a:t> is defined as the value separating the higher half of a data sample from the lower half.</a:t>
            </a:r>
          </a:p>
          <a:p>
            <a:r>
              <a:rPr lang="en-US" sz="1800" dirty="0" err="1"/>
              <a:t>numpy.mean</a:t>
            </a:r>
            <a:r>
              <a:rPr lang="en-US" sz="1800" dirty="0"/>
              <a:t>() -Arithmetic mean is the sum of elements along an axis divided by the number of elements</a:t>
            </a:r>
          </a:p>
          <a:p>
            <a:r>
              <a:rPr lang="en-US" sz="1800" dirty="0"/>
              <a:t>Standard Deviation - Standard deviation is the square root of the average of squared deviations from mean</a:t>
            </a:r>
            <a:br>
              <a:rPr lang="en-US" sz="1800" dirty="0"/>
            </a:br>
            <a:r>
              <a:rPr lang="pl-PL" sz="1800" dirty="0" err="1"/>
              <a:t>np.std</a:t>
            </a:r>
            <a:r>
              <a:rPr lang="pl-PL" sz="1800" dirty="0"/>
              <a:t>([1,2,3,4])</a:t>
            </a:r>
            <a:endParaRPr lang="en-US" sz="1800" dirty="0"/>
          </a:p>
          <a:p>
            <a:endParaRPr lang="en-US" sz="1800" dirty="0"/>
          </a:p>
        </p:txBody>
      </p:sp>
    </p:spTree>
    <p:extLst>
      <p:ext uri="{BB962C8B-B14F-4D97-AF65-F5344CB8AC3E}">
        <p14:creationId xmlns:p14="http://schemas.microsoft.com/office/powerpoint/2010/main" val="4070223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in </a:t>
            </a:r>
            <a:r>
              <a:rPr lang="en-US" dirty="0" err="1"/>
              <a:t>numpy</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The </a:t>
            </a:r>
            <a:r>
              <a:rPr lang="en-US" sz="1800" dirty="0" err="1"/>
              <a:t>ndarray</a:t>
            </a:r>
            <a:r>
              <a:rPr lang="en-US" sz="1800" dirty="0"/>
              <a:t> objects can be saved to and loaded from the disk files. The IO functions available are −</a:t>
            </a:r>
          </a:p>
          <a:p>
            <a:pPr lvl="1"/>
            <a:r>
              <a:rPr lang="en-US" sz="1800" b="1" dirty="0"/>
              <a:t>load()</a:t>
            </a:r>
            <a:r>
              <a:rPr lang="en-US" sz="1800" dirty="0"/>
              <a:t> and </a:t>
            </a:r>
            <a:r>
              <a:rPr lang="en-US" sz="1800" b="1" dirty="0"/>
              <a:t>save()</a:t>
            </a:r>
            <a:r>
              <a:rPr lang="en-US" sz="1800" dirty="0"/>
              <a:t> functions handle /</a:t>
            </a:r>
            <a:r>
              <a:rPr lang="en-US" sz="1800" dirty="0" err="1"/>
              <a:t>numPy</a:t>
            </a:r>
            <a:r>
              <a:rPr lang="en-US" sz="1800" dirty="0"/>
              <a:t> binary files (with </a:t>
            </a:r>
            <a:r>
              <a:rPr lang="en-US" sz="1800" b="1" dirty="0" err="1"/>
              <a:t>npy</a:t>
            </a:r>
            <a:r>
              <a:rPr lang="en-US" sz="1800" dirty="0" err="1"/>
              <a:t>extension</a:t>
            </a:r>
            <a:r>
              <a:rPr lang="en-US" sz="1800" dirty="0"/>
              <a:t>)</a:t>
            </a:r>
          </a:p>
          <a:p>
            <a:pPr lvl="1"/>
            <a:r>
              <a:rPr lang="en-US" sz="1800" b="1" dirty="0" err="1"/>
              <a:t>loadtxt</a:t>
            </a:r>
            <a:r>
              <a:rPr lang="en-US" sz="1800" b="1" dirty="0"/>
              <a:t>()</a:t>
            </a:r>
            <a:r>
              <a:rPr lang="en-US" sz="1800" dirty="0"/>
              <a:t> and </a:t>
            </a:r>
            <a:r>
              <a:rPr lang="en-US" sz="1800" b="1" dirty="0" err="1"/>
              <a:t>savetxt</a:t>
            </a:r>
            <a:r>
              <a:rPr lang="en-US" sz="1800" b="1" dirty="0"/>
              <a:t>()</a:t>
            </a:r>
            <a:r>
              <a:rPr lang="en-US" sz="1800" dirty="0"/>
              <a:t> functions handle normal text files</a:t>
            </a:r>
          </a:p>
          <a:p>
            <a:r>
              <a:rPr lang="en-US" sz="1800" dirty="0" err="1"/>
              <a:t>NumPy</a:t>
            </a:r>
            <a:r>
              <a:rPr lang="en-US" sz="1800" dirty="0"/>
              <a:t> introduces a simple file format for </a:t>
            </a:r>
            <a:r>
              <a:rPr lang="en-US" sz="1800" dirty="0" err="1"/>
              <a:t>ndarray</a:t>
            </a:r>
            <a:r>
              <a:rPr lang="en-US" sz="1800" dirty="0"/>
              <a:t> objects. </a:t>
            </a:r>
          </a:p>
          <a:p>
            <a:r>
              <a:rPr lang="en-US" sz="1800" dirty="0"/>
              <a:t>This </a:t>
            </a:r>
            <a:r>
              <a:rPr lang="en-US" sz="1800" b="1" dirty="0"/>
              <a:t>.</a:t>
            </a:r>
            <a:r>
              <a:rPr lang="en-US" sz="1800" b="1" dirty="0" err="1"/>
              <a:t>npy</a:t>
            </a:r>
            <a:r>
              <a:rPr lang="en-US" sz="1800" dirty="0"/>
              <a:t> file stores data, shape, </a:t>
            </a:r>
            <a:r>
              <a:rPr lang="en-US" sz="1800" dirty="0" err="1"/>
              <a:t>dtype</a:t>
            </a:r>
            <a:r>
              <a:rPr lang="en-US" sz="1800" dirty="0"/>
              <a:t> and other information required to reconstruct the </a:t>
            </a:r>
            <a:r>
              <a:rPr lang="en-US" sz="1800" dirty="0" err="1"/>
              <a:t>ndarray</a:t>
            </a:r>
            <a:r>
              <a:rPr lang="en-US" sz="1800" dirty="0"/>
              <a:t> in a disk file such that the array is correctly retrieved even if the file is on another machine with different architecture.</a:t>
            </a:r>
            <a:br>
              <a:rPr lang="en-US" sz="1800" dirty="0"/>
            </a:br>
            <a:r>
              <a:rPr lang="pl-PL" sz="1800" dirty="0"/>
              <a:t>a = </a:t>
            </a:r>
            <a:r>
              <a:rPr lang="pl-PL" sz="1800" dirty="0" err="1"/>
              <a:t>np.array</a:t>
            </a:r>
            <a:r>
              <a:rPr lang="pl-PL" sz="1800" dirty="0"/>
              <a:t>([1,2,3,4,5]) </a:t>
            </a:r>
            <a:br>
              <a:rPr lang="pl-PL" sz="1800" dirty="0"/>
            </a:br>
            <a:r>
              <a:rPr lang="pl-PL" sz="1800" dirty="0" err="1"/>
              <a:t>np.save</a:t>
            </a:r>
            <a:r>
              <a:rPr lang="pl-PL" sz="1800" dirty="0"/>
              <a:t>('</a:t>
            </a:r>
            <a:r>
              <a:rPr lang="pl-PL" sz="1800" dirty="0" err="1"/>
              <a:t>outfile</a:t>
            </a:r>
            <a:r>
              <a:rPr lang="pl-PL" sz="1800" dirty="0"/>
              <a:t>',a)</a:t>
            </a:r>
            <a:br>
              <a:rPr lang="pl-PL" sz="1800" dirty="0"/>
            </a:br>
            <a:r>
              <a:rPr lang="pl-PL" sz="1800" dirty="0"/>
              <a:t>b = </a:t>
            </a:r>
            <a:r>
              <a:rPr lang="pl-PL" sz="1800" dirty="0" err="1"/>
              <a:t>np.load</a:t>
            </a:r>
            <a:r>
              <a:rPr lang="pl-PL" sz="1800" dirty="0"/>
              <a:t>('</a:t>
            </a:r>
            <a:r>
              <a:rPr lang="pl-PL" sz="1800" dirty="0" err="1"/>
              <a:t>outfile.npy</a:t>
            </a:r>
            <a:r>
              <a:rPr lang="pl-PL" sz="1800" dirty="0"/>
              <a:t>') </a:t>
            </a:r>
            <a:br>
              <a:rPr lang="pl-PL" sz="1800" dirty="0"/>
            </a:br>
            <a:r>
              <a:rPr lang="pl-PL" sz="1800" dirty="0" err="1"/>
              <a:t>print</a:t>
            </a:r>
            <a:r>
              <a:rPr lang="pl-PL" sz="1800" dirty="0"/>
              <a:t> (b )</a:t>
            </a:r>
            <a:br>
              <a:rPr lang="pl-PL" sz="1800" dirty="0"/>
            </a:br>
            <a:r>
              <a:rPr lang="pl-PL" sz="1800" dirty="0" err="1"/>
              <a:t>np.savetxt</a:t>
            </a:r>
            <a:r>
              <a:rPr lang="pl-PL" sz="1800" dirty="0"/>
              <a:t>('</a:t>
            </a:r>
            <a:r>
              <a:rPr lang="pl-PL" sz="1800" dirty="0" err="1"/>
              <a:t>out.txt',a</a:t>
            </a:r>
            <a:r>
              <a:rPr lang="pl-PL" sz="1800" dirty="0"/>
              <a:t>) </a:t>
            </a:r>
            <a:br>
              <a:rPr lang="pl-PL" sz="1800" dirty="0"/>
            </a:br>
            <a:r>
              <a:rPr lang="pl-PL" sz="1800" dirty="0"/>
              <a:t>b = </a:t>
            </a:r>
            <a:r>
              <a:rPr lang="pl-PL" sz="1800" dirty="0" err="1"/>
              <a:t>np.loadtxt</a:t>
            </a:r>
            <a:r>
              <a:rPr lang="pl-PL" sz="1800" dirty="0"/>
              <a:t>('</a:t>
            </a:r>
            <a:r>
              <a:rPr lang="pl-PL" sz="1800" dirty="0" err="1"/>
              <a:t>out.txt</a:t>
            </a:r>
            <a:r>
              <a:rPr lang="pl-PL" sz="1800" dirty="0"/>
              <a:t>') </a:t>
            </a:r>
            <a:endParaRPr lang="en-US" sz="1800" dirty="0"/>
          </a:p>
        </p:txBody>
      </p:sp>
    </p:spTree>
    <p:extLst>
      <p:ext uri="{BB962C8B-B14F-4D97-AF65-F5344CB8AC3E}">
        <p14:creationId xmlns:p14="http://schemas.microsoft.com/office/powerpoint/2010/main" val="4280423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8500" y="2971800"/>
            <a:ext cx="2667000" cy="914400"/>
          </a:xfrm>
        </p:spPr>
        <p:txBody>
          <a:bodyPr>
            <a:normAutofit/>
          </a:bodyPr>
          <a:lstStyle/>
          <a:p>
            <a:pPr algn="ctr"/>
            <a:r>
              <a:rPr lang="en-US" b="1" dirty="0" err="1"/>
              <a:t>Scipy</a:t>
            </a:r>
            <a:endParaRPr lang="en-IN" b="1" dirty="0"/>
          </a:p>
        </p:txBody>
      </p:sp>
    </p:spTree>
    <p:extLst>
      <p:ext uri="{BB962C8B-B14F-4D97-AF65-F5344CB8AC3E}">
        <p14:creationId xmlns:p14="http://schemas.microsoft.com/office/powerpoint/2010/main" val="2901827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SciPy is a collection of mathematical algorithms and convenience functions built on the NumPy extension of Python.</a:t>
            </a:r>
          </a:p>
          <a:p>
            <a:r>
              <a:rPr lang="en-US" sz="1800" dirty="0"/>
              <a:t>It adds significant power to the interactive Python session by providing the user with high-level commands and classes for manipulating and visualizing data. </a:t>
            </a:r>
          </a:p>
          <a:p>
            <a:r>
              <a:rPr lang="en-US" sz="1800" dirty="0"/>
              <a:t>With SciPy, an interactive Python session becomes a data-processing and system-prototyping environment rivaling systems, such as MATLAB, IDL, Octave, R-Lab, and </a:t>
            </a:r>
            <a:r>
              <a:rPr lang="en-US" sz="1800" dirty="0" err="1"/>
              <a:t>SciLab</a:t>
            </a:r>
            <a:r>
              <a:rPr lang="en-US" sz="1800" dirty="0"/>
              <a:t>.</a:t>
            </a:r>
          </a:p>
          <a:p>
            <a:r>
              <a:rPr lang="en-US" sz="1800" dirty="0"/>
              <a:t>NumPy contains array data and basic operations such as sorting, indexing, </a:t>
            </a:r>
            <a:r>
              <a:rPr lang="en-US" sz="1800" dirty="0" err="1"/>
              <a:t>etc</a:t>
            </a:r>
            <a:r>
              <a:rPr lang="en-US" sz="1800" dirty="0"/>
              <a:t> whereas, SciPy consists of all the numerical code. </a:t>
            </a:r>
          </a:p>
          <a:p>
            <a:r>
              <a:rPr lang="en-US" sz="1800" dirty="0"/>
              <a:t>Though NumPy provides a number of functions that can help resolve linear algebra, Fourier transforms, </a:t>
            </a:r>
            <a:r>
              <a:rPr lang="en-US" sz="1800" dirty="0" err="1"/>
              <a:t>etc</a:t>
            </a:r>
            <a:r>
              <a:rPr lang="en-US" sz="1800" dirty="0"/>
              <a:t>, SciPy is the library that actually contains fully-featured versions of these functions along with many others. </a:t>
            </a:r>
          </a:p>
        </p:txBody>
      </p:sp>
    </p:spTree>
    <p:extLst>
      <p:ext uri="{BB962C8B-B14F-4D97-AF65-F5344CB8AC3E}">
        <p14:creationId xmlns:p14="http://schemas.microsoft.com/office/powerpoint/2010/main" val="1049512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Sub-Packages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SciPy is organized into </a:t>
            </a:r>
            <a:r>
              <a:rPr lang="en-US" sz="1800" dirty="0" err="1"/>
              <a:t>subpackages</a:t>
            </a:r>
            <a:r>
              <a:rPr lang="en-US" sz="1800" dirty="0"/>
              <a:t> covering different scientific computing domains. These are summarized in the following table:</a:t>
            </a:r>
          </a:p>
        </p:txBody>
      </p:sp>
      <p:graphicFrame>
        <p:nvGraphicFramePr>
          <p:cNvPr id="6" name="Table 5">
            <a:extLst>
              <a:ext uri="{FF2B5EF4-FFF2-40B4-BE49-F238E27FC236}">
                <a16:creationId xmlns:a16="http://schemas.microsoft.com/office/drawing/2014/main" id="{B625CE1A-232A-4644-8B51-9322EA5CB97A}"/>
              </a:ext>
            </a:extLst>
          </p:cNvPr>
          <p:cNvGraphicFramePr>
            <a:graphicFrameLocks noGrp="1"/>
          </p:cNvGraphicFramePr>
          <p:nvPr>
            <p:extLst>
              <p:ext uri="{D42A27DB-BD31-4B8C-83A1-F6EECF244321}">
                <p14:modId xmlns:p14="http://schemas.microsoft.com/office/powerpoint/2010/main" val="2800181223"/>
              </p:ext>
            </p:extLst>
          </p:nvPr>
        </p:nvGraphicFramePr>
        <p:xfrm>
          <a:off x="1295400" y="1600200"/>
          <a:ext cx="7086600" cy="4923581"/>
        </p:xfrm>
        <a:graphic>
          <a:graphicData uri="http://schemas.openxmlformats.org/drawingml/2006/table">
            <a:tbl>
              <a:tblPr/>
              <a:tblGrid>
                <a:gridCol w="1646382">
                  <a:extLst>
                    <a:ext uri="{9D8B030D-6E8A-4147-A177-3AD203B41FA5}">
                      <a16:colId xmlns:a16="http://schemas.microsoft.com/office/drawing/2014/main" val="3623975399"/>
                    </a:ext>
                  </a:extLst>
                </a:gridCol>
                <a:gridCol w="5440218">
                  <a:extLst>
                    <a:ext uri="{9D8B030D-6E8A-4147-A177-3AD203B41FA5}">
                      <a16:colId xmlns:a16="http://schemas.microsoft.com/office/drawing/2014/main" val="2286250325"/>
                    </a:ext>
                  </a:extLst>
                </a:gridCol>
              </a:tblGrid>
              <a:tr h="285171">
                <a:tc>
                  <a:txBody>
                    <a:bodyPr/>
                    <a:lstStyle/>
                    <a:p>
                      <a:pPr algn="l"/>
                      <a:r>
                        <a:rPr lang="en-US">
                          <a:effectLst/>
                        </a:rPr>
                        <a:t>Subpackage</a:t>
                      </a:r>
                    </a:p>
                  </a:txBody>
                  <a:tcPr marL="47625" marR="76200" marT="9525" marB="9525" anchor="ctr">
                    <a:lnL>
                      <a:noFill/>
                    </a:lnL>
                    <a:lnR>
                      <a:noFill/>
                    </a:lnR>
                    <a:lnT>
                      <a:noFill/>
                    </a:lnT>
                    <a:lnB>
                      <a:noFill/>
                    </a:lnB>
                    <a:solidFill>
                      <a:srgbClr val="FFFFFF"/>
                    </a:solidFill>
                  </a:tcPr>
                </a:tc>
                <a:tc>
                  <a:txBody>
                    <a:bodyPr/>
                    <a:lstStyle/>
                    <a:p>
                      <a:pPr algn="l"/>
                      <a:r>
                        <a:rPr lang="en-US" dirty="0">
                          <a:effectLst/>
                        </a:rPr>
                        <a:t>Description</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3887997949"/>
                  </a:ext>
                </a:extLst>
              </a:tr>
              <a:tr h="285171">
                <a:tc>
                  <a:txBody>
                    <a:bodyPr/>
                    <a:lstStyle/>
                    <a:p>
                      <a:pPr algn="l"/>
                      <a:r>
                        <a:rPr lang="en-US" u="none" strike="noStrike">
                          <a:solidFill>
                            <a:srgbClr val="0088CC"/>
                          </a:solidFill>
                          <a:effectLst/>
                          <a:hlinkClick r:id="rId3" tooltip="scipy.cluster"/>
                        </a:rPr>
                        <a:t>cluster</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Clustering algorithms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516372102"/>
                  </a:ext>
                </a:extLst>
              </a:tr>
              <a:tr h="285171">
                <a:tc>
                  <a:txBody>
                    <a:bodyPr/>
                    <a:lstStyle/>
                    <a:p>
                      <a:pPr algn="l"/>
                      <a:r>
                        <a:rPr lang="en-US" u="none" strike="noStrike">
                          <a:solidFill>
                            <a:srgbClr val="0088CC"/>
                          </a:solidFill>
                          <a:effectLst/>
                          <a:hlinkClick r:id="rId4" tooltip="scipy.constants"/>
                        </a:rPr>
                        <a:t>constants</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Physical and mathematical constants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3246791294"/>
                  </a:ext>
                </a:extLst>
              </a:tr>
              <a:tr h="285171">
                <a:tc>
                  <a:txBody>
                    <a:bodyPr/>
                    <a:lstStyle/>
                    <a:p>
                      <a:pPr algn="l"/>
                      <a:r>
                        <a:rPr lang="en-US" u="none" strike="noStrike">
                          <a:solidFill>
                            <a:srgbClr val="0088CC"/>
                          </a:solidFill>
                          <a:effectLst/>
                          <a:hlinkClick r:id="rId5" tooltip="scipy.fftpack"/>
                        </a:rPr>
                        <a:t>fftpack</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Fast Fourier Transform routines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1738185560"/>
                  </a:ext>
                </a:extLst>
              </a:tr>
              <a:tr h="523031">
                <a:tc>
                  <a:txBody>
                    <a:bodyPr/>
                    <a:lstStyle/>
                    <a:p>
                      <a:pPr algn="l"/>
                      <a:r>
                        <a:rPr lang="en-US" u="none" strike="noStrike">
                          <a:solidFill>
                            <a:srgbClr val="0088CC"/>
                          </a:solidFill>
                          <a:effectLst/>
                          <a:hlinkClick r:id="rId6" tooltip="scipy.integrate"/>
                        </a:rPr>
                        <a:t>integrate</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Integration and ordinary differential equation solvers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97432729"/>
                  </a:ext>
                </a:extLst>
              </a:tr>
              <a:tr h="285171">
                <a:tc>
                  <a:txBody>
                    <a:bodyPr/>
                    <a:lstStyle/>
                    <a:p>
                      <a:pPr algn="l"/>
                      <a:r>
                        <a:rPr lang="en-US" u="none" strike="noStrike">
                          <a:solidFill>
                            <a:srgbClr val="0088CC"/>
                          </a:solidFill>
                          <a:effectLst/>
                          <a:hlinkClick r:id="rId7" tooltip="scipy.interpolate"/>
                        </a:rPr>
                        <a:t>interpolate</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Interpolation and smoothing splines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4033128158"/>
                  </a:ext>
                </a:extLst>
              </a:tr>
              <a:tr h="285171">
                <a:tc>
                  <a:txBody>
                    <a:bodyPr/>
                    <a:lstStyle/>
                    <a:p>
                      <a:pPr algn="l"/>
                      <a:r>
                        <a:rPr lang="en-US" u="none" strike="noStrike">
                          <a:solidFill>
                            <a:srgbClr val="0088CC"/>
                          </a:solidFill>
                          <a:effectLst/>
                          <a:hlinkClick r:id="rId8" tooltip="scipy.io"/>
                        </a:rPr>
                        <a:t>io</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Input and Output</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1254737785"/>
                  </a:ext>
                </a:extLst>
              </a:tr>
              <a:tr h="285171">
                <a:tc>
                  <a:txBody>
                    <a:bodyPr/>
                    <a:lstStyle/>
                    <a:p>
                      <a:pPr algn="l"/>
                      <a:r>
                        <a:rPr lang="en-US" u="none" strike="noStrike">
                          <a:solidFill>
                            <a:srgbClr val="0088CC"/>
                          </a:solidFill>
                          <a:effectLst/>
                          <a:hlinkClick r:id="rId9" tooltip="scipy.linalg"/>
                        </a:rPr>
                        <a:t>linalg</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Linear algebra</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2719635817"/>
                  </a:ext>
                </a:extLst>
              </a:tr>
              <a:tr h="285171">
                <a:tc>
                  <a:txBody>
                    <a:bodyPr/>
                    <a:lstStyle/>
                    <a:p>
                      <a:pPr algn="l"/>
                      <a:r>
                        <a:rPr lang="en-US" u="none" strike="noStrike">
                          <a:solidFill>
                            <a:srgbClr val="0088CC"/>
                          </a:solidFill>
                          <a:effectLst/>
                          <a:hlinkClick r:id="rId10" tooltip="scipy.ndimage"/>
                        </a:rPr>
                        <a:t>ndimage</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N-dimensional image processing</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1377650211"/>
                  </a:ext>
                </a:extLst>
              </a:tr>
              <a:tr h="285171">
                <a:tc>
                  <a:txBody>
                    <a:bodyPr/>
                    <a:lstStyle/>
                    <a:p>
                      <a:pPr algn="l"/>
                      <a:r>
                        <a:rPr lang="en-US" u="none" strike="noStrike">
                          <a:solidFill>
                            <a:srgbClr val="0088CC"/>
                          </a:solidFill>
                          <a:effectLst/>
                          <a:hlinkClick r:id="rId11" tooltip="scipy.odr"/>
                        </a:rPr>
                        <a:t>odr</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Orthogonal distance regression</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1114593766"/>
                  </a:ext>
                </a:extLst>
              </a:tr>
              <a:tr h="285171">
                <a:tc>
                  <a:txBody>
                    <a:bodyPr/>
                    <a:lstStyle/>
                    <a:p>
                      <a:pPr algn="l"/>
                      <a:r>
                        <a:rPr lang="en-US" u="none" strike="noStrike">
                          <a:solidFill>
                            <a:srgbClr val="0088CC"/>
                          </a:solidFill>
                          <a:effectLst/>
                          <a:hlinkClick r:id="rId12" tooltip="scipy.optimize"/>
                        </a:rPr>
                        <a:t>optimize</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Optimization and root-finding routines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2727405003"/>
                  </a:ext>
                </a:extLst>
              </a:tr>
              <a:tr h="285171">
                <a:tc>
                  <a:txBody>
                    <a:bodyPr/>
                    <a:lstStyle/>
                    <a:p>
                      <a:pPr algn="l"/>
                      <a:r>
                        <a:rPr lang="en-US" u="none" strike="noStrike">
                          <a:solidFill>
                            <a:srgbClr val="0088CC"/>
                          </a:solidFill>
                          <a:effectLst/>
                          <a:hlinkClick r:id="rId13" tooltip="scipy.signal"/>
                        </a:rPr>
                        <a:t>signal</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Signal processing</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3078914555"/>
                  </a:ext>
                </a:extLst>
              </a:tr>
              <a:tr h="285171">
                <a:tc>
                  <a:txBody>
                    <a:bodyPr/>
                    <a:lstStyle/>
                    <a:p>
                      <a:pPr algn="l"/>
                      <a:r>
                        <a:rPr lang="en-US" u="none" strike="noStrike">
                          <a:solidFill>
                            <a:srgbClr val="0088CC"/>
                          </a:solidFill>
                          <a:effectLst/>
                          <a:hlinkClick r:id="rId14" tooltip="scipy.sparse"/>
                        </a:rPr>
                        <a:t>sparse</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Sparse matrices and associated routines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2275024358"/>
                  </a:ext>
                </a:extLst>
              </a:tr>
              <a:tr h="285171">
                <a:tc>
                  <a:txBody>
                    <a:bodyPr/>
                    <a:lstStyle/>
                    <a:p>
                      <a:pPr algn="l"/>
                      <a:r>
                        <a:rPr lang="en-US" u="none" strike="noStrike">
                          <a:solidFill>
                            <a:srgbClr val="0088CC"/>
                          </a:solidFill>
                          <a:effectLst/>
                          <a:hlinkClick r:id="rId15" tooltip="scipy.spatial"/>
                        </a:rPr>
                        <a:t>spatial</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Spatial data structures and algorithms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2640182837"/>
                  </a:ext>
                </a:extLst>
              </a:tr>
              <a:tr h="285171">
                <a:tc>
                  <a:txBody>
                    <a:bodyPr/>
                    <a:lstStyle/>
                    <a:p>
                      <a:pPr algn="l"/>
                      <a:r>
                        <a:rPr lang="en-US" u="none" strike="noStrike">
                          <a:solidFill>
                            <a:srgbClr val="0088CC"/>
                          </a:solidFill>
                          <a:effectLst/>
                          <a:hlinkClick r:id="rId16" tooltip="scipy.special"/>
                        </a:rPr>
                        <a:t>special</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Special functions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1644484294"/>
                  </a:ext>
                </a:extLst>
              </a:tr>
              <a:tr h="285171">
                <a:tc>
                  <a:txBody>
                    <a:bodyPr/>
                    <a:lstStyle/>
                    <a:p>
                      <a:pPr algn="l"/>
                      <a:r>
                        <a:rPr lang="en-US" u="none" strike="noStrike">
                          <a:solidFill>
                            <a:srgbClr val="0088CC"/>
                          </a:solidFill>
                          <a:effectLst/>
                          <a:hlinkClick r:id="rId17" tooltip="scipy.stats"/>
                        </a:rPr>
                        <a:t>stats</a:t>
                      </a:r>
                      <a:endParaRPr lang="en-US">
                        <a:effectLst/>
                      </a:endParaRPr>
                    </a:p>
                  </a:txBody>
                  <a:tcPr marL="47625" marR="76200" marT="9525" marB="9525" anchor="ctr">
                    <a:lnL>
                      <a:noFill/>
                    </a:lnL>
                    <a:lnR>
                      <a:noFill/>
                    </a:lnR>
                    <a:lnT>
                      <a:noFill/>
                    </a:lnT>
                    <a:lnB>
                      <a:noFill/>
                    </a:lnB>
                    <a:solidFill>
                      <a:srgbClr val="FFFFFF"/>
                    </a:solidFill>
                  </a:tcPr>
                </a:tc>
                <a:tc>
                  <a:txBody>
                    <a:bodyPr/>
                    <a:lstStyle/>
                    <a:p>
                      <a:pPr algn="l"/>
                      <a:r>
                        <a:rPr lang="en-US" dirty="0">
                          <a:effectLst/>
                        </a:rPr>
                        <a:t>Statistical distributions and functions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278222163"/>
                  </a:ext>
                </a:extLst>
              </a:tr>
            </a:tbl>
          </a:graphicData>
        </a:graphic>
      </p:graphicFrame>
    </p:spTree>
    <p:extLst>
      <p:ext uri="{BB962C8B-B14F-4D97-AF65-F5344CB8AC3E}">
        <p14:creationId xmlns:p14="http://schemas.microsoft.com/office/powerpoint/2010/main" val="417598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8500" y="2971800"/>
            <a:ext cx="2667000" cy="914400"/>
          </a:xfrm>
        </p:spPr>
        <p:txBody>
          <a:bodyPr>
            <a:normAutofit/>
          </a:bodyPr>
          <a:lstStyle/>
          <a:p>
            <a:pPr algn="ctr"/>
            <a:r>
              <a:rPr lang="en-US" b="1" dirty="0" err="1"/>
              <a:t>Numpy</a:t>
            </a:r>
            <a:endParaRPr lang="en-IN" b="1" dirty="0"/>
          </a:p>
        </p:txBody>
      </p:sp>
    </p:spTree>
    <p:extLst>
      <p:ext uri="{BB962C8B-B14F-4D97-AF65-F5344CB8AC3E}">
        <p14:creationId xmlns:p14="http://schemas.microsoft.com/office/powerpoint/2010/main" val="244264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Functions</a:t>
            </a:r>
            <a:endParaRPr lang="en-IN" dirty="0"/>
          </a:p>
        </p:txBody>
      </p:sp>
      <p:sp>
        <p:nvSpPr>
          <p:cNvPr id="8" name="Text Placeholder 7"/>
          <p:cNvSpPr>
            <a:spLocks noGrp="1" noChangeArrowheads="1"/>
          </p:cNvSpPr>
          <p:nvPr>
            <p:ph type="body" idx="4294967295"/>
          </p:nvPr>
        </p:nvSpPr>
        <p:spPr>
          <a:xfrm>
            <a:off x="533400" y="838200"/>
            <a:ext cx="8229600" cy="4800600"/>
          </a:xfrm>
          <a:prstGeom prst="rect">
            <a:avLst/>
          </a:prstGeom>
          <a:noFill/>
        </p:spPr>
        <p:txBody>
          <a:bodyPr>
            <a:noAutofit/>
          </a:bodyPr>
          <a:lstStyle/>
          <a:p>
            <a:r>
              <a:rPr lang="en-US" sz="1800" dirty="0"/>
              <a:t>SciPy provides a number of special functions that are used in mathematical physics such as elliptic, convenience functions, gamma, beta, etc.</a:t>
            </a:r>
          </a:p>
          <a:p>
            <a:r>
              <a:rPr lang="en-US" sz="1800" dirty="0" err="1"/>
              <a:t>scipy.special</a:t>
            </a:r>
            <a:r>
              <a:rPr lang="en-US" sz="1800" dirty="0"/>
              <a:t> package contains numerous functions of mathematical physics.</a:t>
            </a:r>
          </a:p>
          <a:p>
            <a:r>
              <a:rPr lang="en-US" sz="1800" dirty="0"/>
              <a:t>SciPy special function includes Cubic Root, Exponential, Log sum Exponential, Lambert, Permutation and Combinations, Gamma, Bessel, hypergeometric, Kelvin, beta, parabolic cylinder, Relative Error Exponential, etc..</a:t>
            </a:r>
          </a:p>
          <a:p>
            <a:endParaRPr lang="en-US" sz="1800" dirty="0"/>
          </a:p>
        </p:txBody>
      </p:sp>
    </p:spTree>
    <p:extLst>
      <p:ext uri="{BB962C8B-B14F-4D97-AF65-F5344CB8AC3E}">
        <p14:creationId xmlns:p14="http://schemas.microsoft.com/office/powerpoint/2010/main" val="2593215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CubicRoot</a:t>
            </a:r>
            <a:r>
              <a:rPr lang="en-US" dirty="0"/>
              <a:t> Functions</a:t>
            </a:r>
            <a:endParaRPr lang="en-IN" dirty="0"/>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r>
              <a:rPr lang="en-US" sz="1800" dirty="0"/>
              <a:t>from </a:t>
            </a:r>
            <a:r>
              <a:rPr lang="en-US" sz="1800" dirty="0" err="1"/>
              <a:t>scipy.special</a:t>
            </a:r>
            <a:r>
              <a:rPr lang="en-US" sz="1800" dirty="0"/>
              <a:t> import </a:t>
            </a:r>
            <a:r>
              <a:rPr lang="en-US" sz="1800" dirty="0" err="1"/>
              <a:t>cbrt</a:t>
            </a:r>
            <a:r>
              <a:rPr lang="en-US" sz="1800" dirty="0"/>
              <a:t> </a:t>
            </a:r>
            <a:br>
              <a:rPr lang="en-US" sz="1800" dirty="0"/>
            </a:br>
            <a:r>
              <a:rPr lang="en-US" sz="1800" dirty="0"/>
              <a:t>#Find cubic root of 27 &amp; 64 using </a:t>
            </a:r>
            <a:r>
              <a:rPr lang="en-US" sz="1800" dirty="0" err="1"/>
              <a:t>cbrt</a:t>
            </a:r>
            <a:r>
              <a:rPr lang="en-US" sz="1800" dirty="0"/>
              <a:t>() function </a:t>
            </a:r>
            <a:br>
              <a:rPr lang="en-US" sz="1800" dirty="0"/>
            </a:br>
            <a:r>
              <a:rPr lang="en-US" sz="1800" dirty="0" err="1"/>
              <a:t>cb</a:t>
            </a:r>
            <a:r>
              <a:rPr lang="en-US" sz="1800" dirty="0"/>
              <a:t> = </a:t>
            </a:r>
            <a:r>
              <a:rPr lang="en-US" sz="1800" dirty="0" err="1"/>
              <a:t>cbrt</a:t>
            </a:r>
            <a:r>
              <a:rPr lang="en-US" sz="1800" dirty="0"/>
              <a:t>([27, 64]) </a:t>
            </a:r>
          </a:p>
        </p:txBody>
      </p:sp>
      <p:sp>
        <p:nvSpPr>
          <p:cNvPr id="4" name="Title 1">
            <a:extLst>
              <a:ext uri="{FF2B5EF4-FFF2-40B4-BE49-F238E27FC236}">
                <a16:creationId xmlns:a16="http://schemas.microsoft.com/office/drawing/2014/main" id="{1A4634F7-792D-254C-B8B6-A6E45BB36EAA}"/>
              </a:ext>
            </a:extLst>
          </p:cNvPr>
          <p:cNvSpPr txBox="1">
            <a:spLocks/>
          </p:cNvSpPr>
          <p:nvPr/>
        </p:nvSpPr>
        <p:spPr>
          <a:xfrm>
            <a:off x="352920" y="1905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Exponential &amp; </a:t>
            </a:r>
            <a:r>
              <a:rPr lang="en-US" dirty="0" err="1"/>
              <a:t>Trignometric</a:t>
            </a:r>
            <a:r>
              <a:rPr lang="en-US" dirty="0"/>
              <a:t> Functions</a:t>
            </a:r>
            <a:endParaRPr lang="en-IN" dirty="0"/>
          </a:p>
        </p:txBody>
      </p:sp>
      <p:sp>
        <p:nvSpPr>
          <p:cNvPr id="5" name="Text Placeholder 7">
            <a:extLst>
              <a:ext uri="{FF2B5EF4-FFF2-40B4-BE49-F238E27FC236}">
                <a16:creationId xmlns:a16="http://schemas.microsoft.com/office/drawing/2014/main" id="{40C3B77F-80E8-3C48-AFE7-5B7E1A37E05F}"/>
              </a:ext>
            </a:extLst>
          </p:cNvPr>
          <p:cNvSpPr txBox="1">
            <a:spLocks noChangeArrowheads="1"/>
          </p:cNvSpPr>
          <p:nvPr/>
        </p:nvSpPr>
        <p:spPr>
          <a:xfrm>
            <a:off x="609600" y="2413267"/>
            <a:ext cx="8229600" cy="12954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Exponential function computes the 10**x element-wise.</a:t>
            </a:r>
          </a:p>
          <a:p>
            <a:r>
              <a:rPr lang="en-US" sz="1800" dirty="0"/>
              <a:t>from </a:t>
            </a:r>
            <a:r>
              <a:rPr lang="en-US" sz="1800" dirty="0" err="1"/>
              <a:t>scipy.special</a:t>
            </a:r>
            <a:r>
              <a:rPr lang="en-US" sz="1800" dirty="0"/>
              <a:t> import exp10 #define exp10 function and pass value in its </a:t>
            </a:r>
            <a:br>
              <a:rPr lang="en-US" sz="1800" dirty="0"/>
            </a:br>
            <a:r>
              <a:rPr lang="en-US" sz="1800" dirty="0" err="1"/>
              <a:t>exp</a:t>
            </a:r>
            <a:r>
              <a:rPr lang="en-US" sz="1800" dirty="0"/>
              <a:t> = exp10([1,10])</a:t>
            </a:r>
          </a:p>
          <a:p>
            <a:r>
              <a:rPr lang="en-US" sz="1800" dirty="0"/>
              <a:t>from </a:t>
            </a:r>
            <a:r>
              <a:rPr lang="en-US" sz="1800" dirty="0" err="1"/>
              <a:t>scipy</a:t>
            </a:r>
            <a:r>
              <a:rPr lang="en-US" sz="1800" dirty="0"/>
              <a:t> import special</a:t>
            </a:r>
          </a:p>
          <a:p>
            <a:r>
              <a:rPr lang="en-US" sz="1800" dirty="0"/>
              <a:t>a = special.exp10(3)</a:t>
            </a:r>
          </a:p>
          <a:p>
            <a:r>
              <a:rPr lang="en-US" sz="1800" dirty="0"/>
              <a:t>b = special.exp2(3)</a:t>
            </a:r>
          </a:p>
          <a:p>
            <a:r>
              <a:rPr lang="en-US" sz="1800" dirty="0"/>
              <a:t>c = </a:t>
            </a:r>
            <a:r>
              <a:rPr lang="en-US" sz="1800" dirty="0" err="1"/>
              <a:t>special.sindg</a:t>
            </a:r>
            <a:r>
              <a:rPr lang="en-US" sz="1800" dirty="0"/>
              <a:t>(90)</a:t>
            </a:r>
          </a:p>
          <a:p>
            <a:r>
              <a:rPr lang="en-US" sz="1800" dirty="0"/>
              <a:t>d = </a:t>
            </a:r>
            <a:r>
              <a:rPr lang="en-US" sz="1800" dirty="0" err="1"/>
              <a:t>special.cosdg</a:t>
            </a:r>
            <a:r>
              <a:rPr lang="en-US" sz="1800" dirty="0"/>
              <a:t>(45)</a:t>
            </a:r>
          </a:p>
        </p:txBody>
      </p:sp>
    </p:spTree>
    <p:extLst>
      <p:ext uri="{BB962C8B-B14F-4D97-AF65-F5344CB8AC3E}">
        <p14:creationId xmlns:p14="http://schemas.microsoft.com/office/powerpoint/2010/main" val="1062155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Function</a:t>
            </a:r>
          </a:p>
        </p:txBody>
      </p:sp>
      <p:sp>
        <p:nvSpPr>
          <p:cNvPr id="8" name="Text Placeholder 7"/>
          <p:cNvSpPr>
            <a:spLocks noGrp="1" noChangeArrowheads="1"/>
          </p:cNvSpPr>
          <p:nvPr>
            <p:ph type="body" idx="4294967295"/>
          </p:nvPr>
        </p:nvSpPr>
        <p:spPr>
          <a:xfrm>
            <a:off x="533400" y="838200"/>
            <a:ext cx="8229600" cy="4419600"/>
          </a:xfrm>
          <a:prstGeom prst="rect">
            <a:avLst/>
          </a:prstGeom>
          <a:noFill/>
        </p:spPr>
        <p:txBody>
          <a:bodyPr>
            <a:noAutofit/>
          </a:bodyPr>
          <a:lstStyle/>
          <a:p>
            <a:r>
              <a:rPr lang="en-US" sz="1800" dirty="0"/>
              <a:t>SciPy provides a number of functions to solve integrals. Ranging from ordinary differential integrator to using trapezoidal rules to compute integrals, SciPy is a storehouse of functions to solve all types of integrals problems.</a:t>
            </a:r>
          </a:p>
          <a:p>
            <a:r>
              <a:rPr lang="en-US" sz="1800" dirty="0"/>
              <a:t>SciPy provides a function named quad to calculate the integral of a function which has one variable. The limits can be ±∞ (± </a:t>
            </a:r>
            <a:r>
              <a:rPr lang="en-US" sz="1800" dirty="0" err="1"/>
              <a:t>inf</a:t>
            </a:r>
            <a:r>
              <a:rPr lang="en-US" sz="1800" dirty="0"/>
              <a:t>) to indicate infinite limits. The syntax of the quad() function is as follows:</a:t>
            </a:r>
          </a:p>
          <a:p>
            <a:r>
              <a:rPr lang="en-US" sz="1800" dirty="0"/>
              <a:t>SYNTAX:</a:t>
            </a:r>
          </a:p>
          <a:p>
            <a:r>
              <a:rPr lang="en-US" sz="1800" dirty="0"/>
              <a:t>quad(</a:t>
            </a:r>
            <a:r>
              <a:rPr lang="en-US" sz="1800" dirty="0" err="1"/>
              <a:t>func</a:t>
            </a:r>
            <a:r>
              <a:rPr lang="en-US" sz="1800" dirty="0"/>
              <a:t>, a, b, </a:t>
            </a:r>
            <a:r>
              <a:rPr lang="en-US" sz="1800" dirty="0" err="1"/>
              <a:t>args</a:t>
            </a:r>
            <a:r>
              <a:rPr lang="en-US" sz="1800" dirty="0"/>
              <a:t>=(), </a:t>
            </a:r>
            <a:r>
              <a:rPr lang="en-US" sz="1800" dirty="0" err="1"/>
              <a:t>full_output</a:t>
            </a:r>
            <a:r>
              <a:rPr lang="en-US" sz="1800" dirty="0"/>
              <a:t>=0, </a:t>
            </a:r>
            <a:r>
              <a:rPr lang="en-US" sz="1800" dirty="0" err="1"/>
              <a:t>epsabs</a:t>
            </a:r>
            <a:r>
              <a:rPr lang="en-US" sz="1800" dirty="0"/>
              <a:t>=1.49e-08, </a:t>
            </a:r>
            <a:r>
              <a:rPr lang="en-US" sz="1800" dirty="0" err="1"/>
              <a:t>epsrel</a:t>
            </a:r>
            <a:r>
              <a:rPr lang="en-US" sz="1800" dirty="0"/>
              <a:t>=1.49e-08, limit=50, points=None, weight=None, </a:t>
            </a:r>
            <a:r>
              <a:rPr lang="en-US" sz="1800" dirty="0" err="1"/>
              <a:t>wvar</a:t>
            </a:r>
            <a:r>
              <a:rPr lang="en-US" sz="1800" dirty="0"/>
              <a:t>=None, </a:t>
            </a:r>
            <a:r>
              <a:rPr lang="en-US" sz="1800" dirty="0" err="1"/>
              <a:t>wopts</a:t>
            </a:r>
            <a:r>
              <a:rPr lang="en-US" sz="1800" dirty="0"/>
              <a:t>=None, maxp1=50, </a:t>
            </a:r>
            <a:r>
              <a:rPr lang="en-US" sz="1800" dirty="0" err="1"/>
              <a:t>limlst</a:t>
            </a:r>
            <a:r>
              <a:rPr lang="en-US" sz="1800" dirty="0"/>
              <a:t>=50)</a:t>
            </a:r>
          </a:p>
          <a:p>
            <a:r>
              <a:rPr lang="en-US" sz="1800" dirty="0"/>
              <a:t>Here, the function will be integrated between the limits a and b (can also be infinite).</a:t>
            </a:r>
            <a:br>
              <a:rPr lang="en-US" sz="1800" dirty="0"/>
            </a:br>
            <a:r>
              <a:rPr lang="en-US" sz="1800" dirty="0"/>
              <a:t>from </a:t>
            </a:r>
            <a:r>
              <a:rPr lang="en-US" sz="1800" dirty="0" err="1"/>
              <a:t>scipy</a:t>
            </a:r>
            <a:r>
              <a:rPr lang="en-US" sz="1800" dirty="0"/>
              <a:t> import special</a:t>
            </a:r>
            <a:br>
              <a:rPr lang="en-US" sz="1800" dirty="0"/>
            </a:br>
            <a:r>
              <a:rPr lang="en-US" sz="1800" dirty="0"/>
              <a:t>from </a:t>
            </a:r>
            <a:r>
              <a:rPr lang="en-US" sz="1800" dirty="0" err="1"/>
              <a:t>scipy</a:t>
            </a:r>
            <a:r>
              <a:rPr lang="en-US" sz="1800" dirty="0"/>
              <a:t> import integrate</a:t>
            </a:r>
            <a:br>
              <a:rPr lang="en-US" sz="1800" dirty="0"/>
            </a:br>
            <a:r>
              <a:rPr lang="en-US" sz="1800" dirty="0"/>
              <a:t>a= lambda x:special.exp10(x)</a:t>
            </a:r>
            <a:br>
              <a:rPr lang="en-US" sz="1800" dirty="0"/>
            </a:br>
            <a:r>
              <a:rPr lang="en-US" sz="1800" dirty="0"/>
              <a:t>b = </a:t>
            </a:r>
            <a:r>
              <a:rPr lang="en-US" sz="1800" dirty="0" err="1"/>
              <a:t>scipy.integrate.quad</a:t>
            </a:r>
            <a:r>
              <a:rPr lang="en-US" sz="1800" dirty="0"/>
              <a:t>(a, 0, 1)</a:t>
            </a:r>
            <a:br>
              <a:rPr lang="en-US" sz="1800" dirty="0"/>
            </a:br>
            <a:r>
              <a:rPr lang="en-US" sz="1800" dirty="0"/>
              <a:t>print(b)</a:t>
            </a:r>
          </a:p>
          <a:p>
            <a:endParaRPr lang="en-US" sz="1800" dirty="0"/>
          </a:p>
        </p:txBody>
      </p:sp>
    </p:spTree>
    <p:extLst>
      <p:ext uri="{BB962C8B-B14F-4D97-AF65-F5344CB8AC3E}">
        <p14:creationId xmlns:p14="http://schemas.microsoft.com/office/powerpoint/2010/main" val="3848993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Integration Function</a:t>
            </a:r>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r>
              <a:rPr lang="en-US" sz="1800" dirty="0"/>
              <a:t>SciPy provides </a:t>
            </a:r>
            <a:r>
              <a:rPr lang="en-US" sz="1800" dirty="0" err="1"/>
              <a:t>dblquad</a:t>
            </a:r>
            <a:r>
              <a:rPr lang="en-US" sz="1800" dirty="0"/>
              <a:t> that can be used to calculate double integrals. A double integral, as many of us know, consists of two real variables. The </a:t>
            </a:r>
            <a:r>
              <a:rPr lang="en-US" sz="1800" dirty="0" err="1"/>
              <a:t>dblquad</a:t>
            </a:r>
            <a:r>
              <a:rPr lang="en-US" sz="1800" dirty="0"/>
              <a:t>() function will take the function to be integrated as its parameter along with 4 other variables which define the limits and the functions </a:t>
            </a:r>
            <a:r>
              <a:rPr lang="en-US" sz="1800" dirty="0" err="1"/>
              <a:t>dy</a:t>
            </a:r>
            <a:r>
              <a:rPr lang="en-US" sz="1800" dirty="0"/>
              <a:t> and dx.</a:t>
            </a:r>
          </a:p>
          <a:p>
            <a:r>
              <a:rPr lang="en-US" sz="1800" dirty="0"/>
              <a:t>from </a:t>
            </a:r>
            <a:r>
              <a:rPr lang="en-US" sz="1800" dirty="0" err="1"/>
              <a:t>scipy</a:t>
            </a:r>
            <a:r>
              <a:rPr lang="en-US" sz="1800" dirty="0"/>
              <a:t> import integrate</a:t>
            </a:r>
          </a:p>
          <a:p>
            <a:r>
              <a:rPr lang="en-US" sz="1800" dirty="0"/>
              <a:t>a = lambda y, x: x*y**2</a:t>
            </a:r>
          </a:p>
          <a:p>
            <a:r>
              <a:rPr lang="en-US" sz="1800" dirty="0"/>
              <a:t>b = lambda x: 1</a:t>
            </a:r>
          </a:p>
          <a:p>
            <a:r>
              <a:rPr lang="en-US" sz="1800" dirty="0"/>
              <a:t>c = lambda x: -1</a:t>
            </a:r>
          </a:p>
          <a:p>
            <a:r>
              <a:rPr lang="en-US" sz="1800" dirty="0" err="1"/>
              <a:t>integrate.dblquad</a:t>
            </a:r>
            <a:r>
              <a:rPr lang="en-US" sz="1800" dirty="0"/>
              <a:t>(a, 0, 2, b, c)</a:t>
            </a:r>
          </a:p>
          <a:p>
            <a:endParaRPr lang="en-US" sz="1800" dirty="0"/>
          </a:p>
          <a:p>
            <a:endParaRPr lang="en-US" sz="1800" dirty="0"/>
          </a:p>
        </p:txBody>
      </p:sp>
    </p:spTree>
    <p:extLst>
      <p:ext uri="{BB962C8B-B14F-4D97-AF65-F5344CB8AC3E}">
        <p14:creationId xmlns:p14="http://schemas.microsoft.com/office/powerpoint/2010/main" val="1693466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Functions</a:t>
            </a:r>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r>
              <a:rPr lang="en-US" sz="1800" dirty="0"/>
              <a:t>The </a:t>
            </a:r>
            <a:r>
              <a:rPr lang="en-US" sz="1800" dirty="0" err="1"/>
              <a:t>scipy.optimize</a:t>
            </a:r>
            <a:r>
              <a:rPr lang="en-US" sz="1800" dirty="0"/>
              <a:t> provides a number of commonly used optimization algorithms which can be seen using the help function.</a:t>
            </a:r>
          </a:p>
          <a:p>
            <a:r>
              <a:rPr lang="en-US" sz="1800" dirty="0"/>
              <a:t>It basically consists of the following:</a:t>
            </a:r>
          </a:p>
          <a:p>
            <a:r>
              <a:rPr lang="en-US" sz="1800" dirty="0"/>
              <a:t>Unconstrained and constrained minimization of multivariate scalar functions </a:t>
            </a:r>
            <a:r>
              <a:rPr lang="en-US" sz="1800" dirty="0" err="1"/>
              <a:t>i.e</a:t>
            </a:r>
            <a:r>
              <a:rPr lang="en-US" sz="1800" dirty="0"/>
              <a:t> minimize (</a:t>
            </a:r>
            <a:r>
              <a:rPr lang="en-US" sz="1800" dirty="0" err="1"/>
              <a:t>eg.</a:t>
            </a:r>
            <a:r>
              <a:rPr lang="en-US" sz="1800" dirty="0"/>
              <a:t> BFGS, Newton Conjugate Gradient, </a:t>
            </a:r>
            <a:r>
              <a:rPr lang="en-US" sz="1800" dirty="0" err="1"/>
              <a:t>Nelder_mead</a:t>
            </a:r>
            <a:r>
              <a:rPr lang="en-US" sz="1800" dirty="0"/>
              <a:t> simplex, </a:t>
            </a:r>
            <a:r>
              <a:rPr lang="en-US" sz="1800" dirty="0" err="1"/>
              <a:t>etc</a:t>
            </a:r>
            <a:r>
              <a:rPr lang="en-US" sz="1800" dirty="0"/>
              <a:t>)</a:t>
            </a:r>
          </a:p>
          <a:p>
            <a:r>
              <a:rPr lang="en-US" sz="1800" dirty="0"/>
              <a:t>Global optimization routines (</a:t>
            </a:r>
            <a:r>
              <a:rPr lang="en-US" sz="1800" dirty="0" err="1"/>
              <a:t>eg.</a:t>
            </a:r>
            <a:r>
              <a:rPr lang="en-US" sz="1800" dirty="0"/>
              <a:t> </a:t>
            </a:r>
            <a:r>
              <a:rPr lang="en-US" sz="1800" dirty="0" err="1"/>
              <a:t>differential_evolution</a:t>
            </a:r>
            <a:r>
              <a:rPr lang="en-US" sz="1800" dirty="0"/>
              <a:t>, </a:t>
            </a:r>
            <a:r>
              <a:rPr lang="en-US" sz="1800" dirty="0" err="1"/>
              <a:t>dual_annealing</a:t>
            </a:r>
            <a:r>
              <a:rPr lang="en-US" sz="1800" dirty="0"/>
              <a:t>, </a:t>
            </a:r>
            <a:r>
              <a:rPr lang="en-US" sz="1800" dirty="0" err="1"/>
              <a:t>etc</a:t>
            </a:r>
            <a:r>
              <a:rPr lang="en-US" sz="1800" dirty="0"/>
              <a:t>)</a:t>
            </a:r>
          </a:p>
          <a:p>
            <a:r>
              <a:rPr lang="en-US" sz="1800" dirty="0"/>
              <a:t>Least-squares minimization and curve fitting (</a:t>
            </a:r>
            <a:r>
              <a:rPr lang="en-US" sz="1800" dirty="0" err="1"/>
              <a:t>eg.</a:t>
            </a:r>
            <a:r>
              <a:rPr lang="en-US" sz="1800" dirty="0"/>
              <a:t> </a:t>
            </a:r>
            <a:r>
              <a:rPr lang="en-US" sz="1800" dirty="0" err="1"/>
              <a:t>least_squares</a:t>
            </a:r>
            <a:r>
              <a:rPr lang="en-US" sz="1800" dirty="0"/>
              <a:t>, </a:t>
            </a:r>
            <a:r>
              <a:rPr lang="en-US" sz="1800" dirty="0" err="1"/>
              <a:t>curve_fit</a:t>
            </a:r>
            <a:r>
              <a:rPr lang="en-US" sz="1800" dirty="0"/>
              <a:t>, </a:t>
            </a:r>
            <a:r>
              <a:rPr lang="en-US" sz="1800" dirty="0" err="1"/>
              <a:t>etc</a:t>
            </a:r>
            <a:r>
              <a:rPr lang="en-US" sz="1800" dirty="0"/>
              <a:t>)</a:t>
            </a:r>
          </a:p>
          <a:p>
            <a:r>
              <a:rPr lang="en-US" sz="1800" dirty="0"/>
              <a:t>Scalar univariate functions minimizers and root finders (</a:t>
            </a:r>
            <a:r>
              <a:rPr lang="en-US" sz="1800" dirty="0" err="1"/>
              <a:t>eg.</a:t>
            </a:r>
            <a:r>
              <a:rPr lang="en-US" sz="1800" dirty="0"/>
              <a:t> </a:t>
            </a:r>
            <a:r>
              <a:rPr lang="en-US" sz="1800" dirty="0" err="1"/>
              <a:t>minimize_scalar</a:t>
            </a:r>
            <a:r>
              <a:rPr lang="en-US" sz="1800" dirty="0"/>
              <a:t> and </a:t>
            </a:r>
            <a:r>
              <a:rPr lang="en-US" sz="1800" dirty="0" err="1"/>
              <a:t>root_scalar</a:t>
            </a:r>
            <a:r>
              <a:rPr lang="en-US" sz="1800" dirty="0"/>
              <a:t>)</a:t>
            </a:r>
          </a:p>
          <a:p>
            <a:r>
              <a:rPr lang="en-US" sz="1800" dirty="0"/>
              <a:t>Multivariate equation system solvers using algorithms such as hybrid Powell, </a:t>
            </a:r>
            <a:r>
              <a:rPr lang="en-US" sz="1800" dirty="0" err="1"/>
              <a:t>Levenberg</a:t>
            </a:r>
            <a:r>
              <a:rPr lang="en-US" sz="1800" dirty="0"/>
              <a:t>-Marquardt.</a:t>
            </a:r>
          </a:p>
        </p:txBody>
      </p:sp>
    </p:spTree>
    <p:extLst>
      <p:ext uri="{BB962C8B-B14F-4D97-AF65-F5344CB8AC3E}">
        <p14:creationId xmlns:p14="http://schemas.microsoft.com/office/powerpoint/2010/main" val="2911208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Rosenbrook</a:t>
            </a:r>
            <a:r>
              <a:rPr lang="en-US" dirty="0"/>
              <a:t> Functions</a:t>
            </a:r>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r>
              <a:rPr lang="en-US" sz="1800" dirty="0" err="1"/>
              <a:t>Rosenbrook</a:t>
            </a:r>
            <a:r>
              <a:rPr lang="en-US" sz="1800" dirty="0"/>
              <a:t> Function:</a:t>
            </a:r>
          </a:p>
          <a:p>
            <a:r>
              <a:rPr lang="en-US" sz="1800" dirty="0" err="1"/>
              <a:t>Rosenbrook</a:t>
            </a:r>
            <a:r>
              <a:rPr lang="en-US" sz="1800" dirty="0"/>
              <a:t> function (</a:t>
            </a:r>
            <a:r>
              <a:rPr lang="en-US" sz="1800" dirty="0" err="1"/>
              <a:t>rosen</a:t>
            </a:r>
            <a:r>
              <a:rPr lang="en-US" sz="1800" dirty="0"/>
              <a:t>) is a test problem used for gradient-based optimization algorithms</a:t>
            </a:r>
            <a:br>
              <a:rPr lang="en-US" sz="1800" dirty="0"/>
            </a:br>
            <a:r>
              <a:rPr lang="en-US" sz="1800" dirty="0"/>
              <a:t>import </a:t>
            </a:r>
            <a:r>
              <a:rPr lang="en-US" sz="1800" dirty="0" err="1"/>
              <a:t>numpy</a:t>
            </a:r>
            <a:r>
              <a:rPr lang="en-US" sz="1800" dirty="0"/>
              <a:t> as np</a:t>
            </a:r>
            <a:br>
              <a:rPr lang="en-US" sz="1800" dirty="0"/>
            </a:br>
            <a:r>
              <a:rPr lang="en-US" sz="1800" dirty="0"/>
              <a:t>from </a:t>
            </a:r>
            <a:r>
              <a:rPr lang="en-US" sz="1800" dirty="0" err="1"/>
              <a:t>scipy.optimize</a:t>
            </a:r>
            <a:r>
              <a:rPr lang="en-US" sz="1800" dirty="0"/>
              <a:t> import </a:t>
            </a:r>
            <a:r>
              <a:rPr lang="en-US" sz="1800" dirty="0" err="1"/>
              <a:t>rosen</a:t>
            </a:r>
            <a:br>
              <a:rPr lang="en-US" sz="1800" dirty="0"/>
            </a:br>
            <a:r>
              <a:rPr lang="en-US" sz="1800" dirty="0"/>
              <a:t>a = 1.2 * </a:t>
            </a:r>
            <a:r>
              <a:rPr lang="en-US" sz="1800" dirty="0" err="1"/>
              <a:t>np.arange</a:t>
            </a:r>
            <a:r>
              <a:rPr lang="en-US" sz="1800" dirty="0"/>
              <a:t>(5)</a:t>
            </a:r>
          </a:p>
          <a:p>
            <a:r>
              <a:rPr lang="en-US" sz="1800" dirty="0" err="1"/>
              <a:t>rosen</a:t>
            </a:r>
            <a:r>
              <a:rPr lang="en-US" sz="1800" dirty="0"/>
              <a:t>(a)</a:t>
            </a:r>
          </a:p>
          <a:p>
            <a:endParaRPr lang="en-US" sz="1800" dirty="0"/>
          </a:p>
        </p:txBody>
      </p:sp>
    </p:spTree>
    <p:extLst>
      <p:ext uri="{BB962C8B-B14F-4D97-AF65-F5344CB8AC3E}">
        <p14:creationId xmlns:p14="http://schemas.microsoft.com/office/powerpoint/2010/main" val="2258606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Functions</a:t>
            </a:r>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r>
              <a:rPr lang="en-US" sz="1800" dirty="0"/>
              <a:t>The </a:t>
            </a:r>
            <a:r>
              <a:rPr lang="en-US" sz="1800" dirty="0" err="1"/>
              <a:t>Nelder</a:t>
            </a:r>
            <a:r>
              <a:rPr lang="en-US" sz="1800" dirty="0"/>
              <a:t>–Mead method is a numerical method often used to find the min/ max of a function in a multidimensional space. In the following example, the minimize method is used along with the </a:t>
            </a:r>
            <a:r>
              <a:rPr lang="en-US" sz="1800" dirty="0" err="1"/>
              <a:t>Nelder</a:t>
            </a:r>
            <a:r>
              <a:rPr lang="en-US" sz="1800" dirty="0"/>
              <a:t>-Mead algorithm. </a:t>
            </a:r>
            <a:br>
              <a:rPr lang="en-US" sz="1800" dirty="0"/>
            </a:br>
            <a:r>
              <a:rPr lang="en-US" sz="1800" dirty="0"/>
              <a:t>from </a:t>
            </a:r>
            <a:r>
              <a:rPr lang="en-US" sz="1800" dirty="0" err="1"/>
              <a:t>scipy</a:t>
            </a:r>
            <a:r>
              <a:rPr lang="en-US" sz="1800" dirty="0"/>
              <a:t> import optimize</a:t>
            </a:r>
            <a:br>
              <a:rPr lang="en-US" sz="1800" dirty="0"/>
            </a:br>
            <a:r>
              <a:rPr lang="en-US" sz="1800" dirty="0"/>
              <a:t>a = [2.4, 1.7, 3.1, 2.9, 0.2]</a:t>
            </a:r>
            <a:br>
              <a:rPr lang="en-US" sz="1800" dirty="0"/>
            </a:br>
            <a:r>
              <a:rPr lang="en-US" sz="1800" dirty="0"/>
              <a:t>b = </a:t>
            </a:r>
            <a:r>
              <a:rPr lang="en-US" sz="1800" dirty="0" err="1"/>
              <a:t>optimize.minimize</a:t>
            </a:r>
            <a:r>
              <a:rPr lang="en-US" sz="1800" dirty="0"/>
              <a:t>(</a:t>
            </a:r>
            <a:r>
              <a:rPr lang="en-US" sz="1800" dirty="0" err="1"/>
              <a:t>optimize.rosen</a:t>
            </a:r>
            <a:r>
              <a:rPr lang="en-US" sz="1800" dirty="0"/>
              <a:t>, a, method='</a:t>
            </a:r>
            <a:r>
              <a:rPr lang="en-US" sz="1800" dirty="0" err="1"/>
              <a:t>Nelder</a:t>
            </a:r>
            <a:r>
              <a:rPr lang="en-US" sz="1800" dirty="0"/>
              <a:t>-Mead’)</a:t>
            </a:r>
            <a:br>
              <a:rPr lang="en-US" sz="1800" dirty="0"/>
            </a:br>
            <a:r>
              <a:rPr lang="en-US" sz="1800" dirty="0" err="1"/>
              <a:t>b.x</a:t>
            </a:r>
            <a:endParaRPr lang="en-US" sz="1800" dirty="0"/>
          </a:p>
          <a:p>
            <a:endParaRPr lang="en-US" sz="1800" dirty="0"/>
          </a:p>
        </p:txBody>
      </p:sp>
    </p:spTree>
    <p:extLst>
      <p:ext uri="{BB962C8B-B14F-4D97-AF65-F5344CB8AC3E}">
        <p14:creationId xmlns:p14="http://schemas.microsoft.com/office/powerpoint/2010/main" val="124602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Fourier Transformation Functions</a:t>
            </a:r>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r>
              <a:rPr lang="en-US" sz="1800" dirty="0"/>
              <a:t>Fourier analysis is a method that deals with expressing a function as a sum of periodic components and recovering the signal from those components. The </a:t>
            </a:r>
            <a:r>
              <a:rPr lang="en-US" sz="1800" dirty="0" err="1"/>
              <a:t>fft</a:t>
            </a:r>
            <a:r>
              <a:rPr lang="en-US" sz="1800" dirty="0"/>
              <a:t> functions can be used to return the discrete Fourier transform of a real or complex sequence.</a:t>
            </a:r>
            <a:br>
              <a:rPr lang="en-US" sz="1800" dirty="0"/>
            </a:br>
            <a:r>
              <a:rPr lang="en-US" sz="1800" dirty="0"/>
              <a:t>from </a:t>
            </a:r>
            <a:r>
              <a:rPr lang="en-US" sz="1800" dirty="0" err="1"/>
              <a:t>scipy.fftpack</a:t>
            </a:r>
            <a:r>
              <a:rPr lang="en-US" sz="1800" dirty="0"/>
              <a:t> import </a:t>
            </a:r>
            <a:r>
              <a:rPr lang="en-US" sz="1800" dirty="0" err="1"/>
              <a:t>fft</a:t>
            </a:r>
            <a:r>
              <a:rPr lang="en-US" sz="1800" dirty="0"/>
              <a:t>, </a:t>
            </a:r>
            <a:r>
              <a:rPr lang="en-US" sz="1800" dirty="0" err="1"/>
              <a:t>ifft</a:t>
            </a:r>
            <a:br>
              <a:rPr lang="en-US" sz="1800" dirty="0"/>
            </a:br>
            <a:r>
              <a:rPr lang="en-US" sz="1800" dirty="0"/>
              <a:t>x = </a:t>
            </a:r>
            <a:r>
              <a:rPr lang="en-US" sz="1800" dirty="0" err="1"/>
              <a:t>np.array</a:t>
            </a:r>
            <a:r>
              <a:rPr lang="en-US" sz="1800" dirty="0"/>
              <a:t>([0,1,2,3])</a:t>
            </a:r>
            <a:br>
              <a:rPr lang="en-US" sz="1800" dirty="0"/>
            </a:br>
            <a:r>
              <a:rPr lang="en-US" sz="1800" dirty="0"/>
              <a:t>y = </a:t>
            </a:r>
            <a:r>
              <a:rPr lang="en-US" sz="1800" dirty="0" err="1"/>
              <a:t>fft</a:t>
            </a:r>
            <a:r>
              <a:rPr lang="en-US" sz="1800" dirty="0"/>
              <a:t>(x)</a:t>
            </a:r>
            <a:br>
              <a:rPr lang="en-US" sz="1800" dirty="0"/>
            </a:br>
            <a:r>
              <a:rPr lang="en-US" sz="1800" dirty="0"/>
              <a:t>print(y)</a:t>
            </a:r>
          </a:p>
          <a:p>
            <a:endParaRPr lang="en-US" sz="1800" dirty="0"/>
          </a:p>
        </p:txBody>
      </p:sp>
    </p:spTree>
    <p:extLst>
      <p:ext uri="{BB962C8B-B14F-4D97-AF65-F5344CB8AC3E}">
        <p14:creationId xmlns:p14="http://schemas.microsoft.com/office/powerpoint/2010/main" val="2892038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Algebra</a:t>
            </a:r>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r>
              <a:rPr lang="en-US" sz="1800" dirty="0"/>
              <a:t>Linear algebra deals with linear equations and their representations using vector spaces and matrices. SciPy is built on  ATLAS LAPACK and BLAS libraries and is extremely fast in solving problems related to linear algebra. In addition to all the functions from </a:t>
            </a:r>
            <a:r>
              <a:rPr lang="en-US" sz="1800" dirty="0" err="1"/>
              <a:t>numpy.linalg</a:t>
            </a:r>
            <a:r>
              <a:rPr lang="en-US" sz="1800" dirty="0"/>
              <a:t>, </a:t>
            </a:r>
            <a:r>
              <a:rPr lang="en-US" sz="1800" dirty="0" err="1"/>
              <a:t>scipy.linalg</a:t>
            </a:r>
            <a:r>
              <a:rPr lang="en-US" sz="1800" dirty="0"/>
              <a:t> also provides a number of other advanced functions. Also, if </a:t>
            </a:r>
            <a:r>
              <a:rPr lang="en-US" sz="1800" dirty="0" err="1"/>
              <a:t>numpy.linalg</a:t>
            </a:r>
            <a:r>
              <a:rPr lang="en-US" sz="1800" dirty="0"/>
              <a:t> is not used along with ATLAS LAPACK and BLAS support, </a:t>
            </a:r>
            <a:r>
              <a:rPr lang="en-US" sz="1800" dirty="0" err="1"/>
              <a:t>scipy.linalg</a:t>
            </a:r>
            <a:r>
              <a:rPr lang="en-US" sz="1800" dirty="0"/>
              <a:t> is faster than </a:t>
            </a:r>
            <a:r>
              <a:rPr lang="en-US" sz="1800" dirty="0" err="1"/>
              <a:t>numpy.linalg</a:t>
            </a:r>
            <a:r>
              <a:rPr lang="en-US" sz="1800" dirty="0"/>
              <a:t>. </a:t>
            </a:r>
          </a:p>
          <a:p>
            <a:r>
              <a:rPr lang="en-US" sz="1800" dirty="0"/>
              <a:t>Finding the Inverse of a Matrix:</a:t>
            </a:r>
          </a:p>
          <a:p>
            <a:r>
              <a:rPr lang="en-US" sz="1800" dirty="0"/>
              <a:t>Mathematically, the inverse of a matrix A is the matrix B such that AB=I where I is the identity matrix consisting of ones down the main diagonal denoted as B=A-1. In SciPy, this inverse can be obtained using the </a:t>
            </a:r>
            <a:r>
              <a:rPr lang="en-US" sz="1800" dirty="0" err="1"/>
              <a:t>linalg.inv</a:t>
            </a:r>
            <a:r>
              <a:rPr lang="en-US" sz="1800" dirty="0"/>
              <a:t> method. </a:t>
            </a:r>
            <a:br>
              <a:rPr lang="en-US" sz="1800" dirty="0"/>
            </a:br>
            <a:r>
              <a:rPr lang="en-US" sz="1800" dirty="0"/>
              <a:t>import </a:t>
            </a:r>
            <a:r>
              <a:rPr lang="en-US" sz="1800" dirty="0" err="1"/>
              <a:t>numpy</a:t>
            </a:r>
            <a:r>
              <a:rPr lang="en-US" sz="1800" dirty="0"/>
              <a:t> as np</a:t>
            </a:r>
            <a:br>
              <a:rPr lang="en-US" sz="1800" dirty="0"/>
            </a:br>
            <a:r>
              <a:rPr lang="en-US" sz="1800" dirty="0"/>
              <a:t>from </a:t>
            </a:r>
            <a:r>
              <a:rPr lang="en-US" sz="1800" dirty="0" err="1"/>
              <a:t>scipy</a:t>
            </a:r>
            <a:r>
              <a:rPr lang="en-US" sz="1800" dirty="0"/>
              <a:t> import </a:t>
            </a:r>
            <a:r>
              <a:rPr lang="en-US" sz="1800" dirty="0" err="1"/>
              <a:t>linalg</a:t>
            </a:r>
            <a:br>
              <a:rPr lang="en-US" sz="1800" dirty="0"/>
            </a:br>
            <a:r>
              <a:rPr lang="en-US" sz="1800" dirty="0"/>
              <a:t>A = </a:t>
            </a:r>
            <a:r>
              <a:rPr lang="en-US" sz="1800" dirty="0" err="1"/>
              <a:t>np.array</a:t>
            </a:r>
            <a:r>
              <a:rPr lang="en-US" sz="1800" dirty="0"/>
              <a:t>([[1,2], [4,3]])</a:t>
            </a:r>
            <a:br>
              <a:rPr lang="en-US" sz="1800" dirty="0"/>
            </a:br>
            <a:r>
              <a:rPr lang="en-US" sz="1800" dirty="0"/>
              <a:t>B = </a:t>
            </a:r>
            <a:r>
              <a:rPr lang="en-US" sz="1800" dirty="0" err="1"/>
              <a:t>linalg.inv</a:t>
            </a:r>
            <a:r>
              <a:rPr lang="en-US" sz="1800" dirty="0"/>
              <a:t>(A)</a:t>
            </a:r>
            <a:br>
              <a:rPr lang="en-US" sz="1800" dirty="0"/>
            </a:br>
            <a:r>
              <a:rPr lang="en-US" sz="1800" dirty="0"/>
              <a:t>print(B)</a:t>
            </a:r>
          </a:p>
          <a:p>
            <a:endParaRPr lang="en-US" sz="1800" dirty="0"/>
          </a:p>
          <a:p>
            <a:endParaRPr lang="en-US" sz="1800" dirty="0"/>
          </a:p>
        </p:txBody>
      </p:sp>
    </p:spTree>
    <p:extLst>
      <p:ext uri="{BB962C8B-B14F-4D97-AF65-F5344CB8AC3E}">
        <p14:creationId xmlns:p14="http://schemas.microsoft.com/office/powerpoint/2010/main" val="3008158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Determinants</a:t>
            </a:r>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r>
              <a:rPr lang="en-US" sz="1800" dirty="0"/>
              <a:t>The value derived arithmetically from the coefficients of the matrix is known as the determinant of a square matrix. In SciPy, this can be done using a function </a:t>
            </a:r>
            <a:r>
              <a:rPr lang="en-US" sz="1800" dirty="0" err="1"/>
              <a:t>det</a:t>
            </a:r>
            <a:r>
              <a:rPr lang="en-US" sz="1800" dirty="0"/>
              <a:t> which has the following syntax:</a:t>
            </a:r>
          </a:p>
          <a:p>
            <a:r>
              <a:rPr lang="en-US" sz="1800" dirty="0"/>
              <a:t>SYNTAX:</a:t>
            </a:r>
            <a:br>
              <a:rPr lang="en-US" sz="1800" dirty="0"/>
            </a:br>
            <a:r>
              <a:rPr lang="en-US" sz="1800" dirty="0" err="1"/>
              <a:t>det</a:t>
            </a:r>
            <a:r>
              <a:rPr lang="en-US" sz="1800" dirty="0"/>
              <a:t>(a, </a:t>
            </a:r>
            <a:r>
              <a:rPr lang="en-US" sz="1800" dirty="0" err="1"/>
              <a:t>overwrite_a</a:t>
            </a:r>
            <a:r>
              <a:rPr lang="en-US" sz="1800" dirty="0"/>
              <a:t>=False, </a:t>
            </a:r>
            <a:r>
              <a:rPr lang="en-US" sz="1800" dirty="0" err="1"/>
              <a:t>check_finite</a:t>
            </a:r>
            <a:r>
              <a:rPr lang="en-US" sz="1800" dirty="0"/>
              <a:t>=True)</a:t>
            </a:r>
            <a:br>
              <a:rPr lang="en-US" sz="1800" dirty="0"/>
            </a:br>
            <a:r>
              <a:rPr lang="en-US" sz="1800" dirty="0"/>
              <a:t>where,</a:t>
            </a:r>
          </a:p>
          <a:p>
            <a:r>
              <a:rPr lang="en-US" sz="1800" dirty="0"/>
              <a:t>a : (M, M) Is a square matrix</a:t>
            </a:r>
          </a:p>
          <a:p>
            <a:r>
              <a:rPr lang="en-US" sz="1800" dirty="0" err="1"/>
              <a:t>overwrite_a</a:t>
            </a:r>
            <a:r>
              <a:rPr lang="en-US" sz="1800" dirty="0"/>
              <a:t>( bool, optional) : Allow overwriting data in a</a:t>
            </a:r>
          </a:p>
          <a:p>
            <a:r>
              <a:rPr lang="en-US" sz="1800" dirty="0" err="1"/>
              <a:t>check_finite</a:t>
            </a:r>
            <a:r>
              <a:rPr lang="en-US" sz="1800" dirty="0"/>
              <a:t> ( bool, optional): To check whether input matrix consist only of finite numbers</a:t>
            </a:r>
            <a:br>
              <a:rPr lang="en-US" sz="1800" dirty="0"/>
            </a:br>
            <a:r>
              <a:rPr lang="en-US" sz="1800" dirty="0"/>
              <a:t>import </a:t>
            </a:r>
            <a:r>
              <a:rPr lang="en-US" sz="1800" dirty="0" err="1"/>
              <a:t>numpy</a:t>
            </a:r>
            <a:r>
              <a:rPr lang="en-US" sz="1800" dirty="0"/>
              <a:t> as np</a:t>
            </a:r>
            <a:br>
              <a:rPr lang="en-US" sz="1800" dirty="0"/>
            </a:br>
            <a:r>
              <a:rPr lang="en-US" sz="1800" dirty="0"/>
              <a:t>from </a:t>
            </a:r>
            <a:r>
              <a:rPr lang="en-US" sz="1800" dirty="0" err="1"/>
              <a:t>scipy</a:t>
            </a:r>
            <a:r>
              <a:rPr lang="en-US" sz="1800" dirty="0"/>
              <a:t> import </a:t>
            </a:r>
            <a:r>
              <a:rPr lang="en-US" sz="1800" dirty="0" err="1"/>
              <a:t>linalg</a:t>
            </a:r>
            <a:br>
              <a:rPr lang="en-US" sz="1800" dirty="0"/>
            </a:br>
            <a:r>
              <a:rPr lang="en-US" sz="1800" dirty="0"/>
              <a:t>A = </a:t>
            </a:r>
            <a:r>
              <a:rPr lang="en-US" sz="1800" dirty="0" err="1"/>
              <a:t>np.array</a:t>
            </a:r>
            <a:r>
              <a:rPr lang="en-US" sz="1800" dirty="0"/>
              <a:t>([[1,2], [4,3]])</a:t>
            </a:r>
            <a:br>
              <a:rPr lang="en-US" sz="1800" dirty="0"/>
            </a:br>
            <a:r>
              <a:rPr lang="en-US" sz="1800" dirty="0"/>
              <a:t>B = </a:t>
            </a:r>
            <a:r>
              <a:rPr lang="en-US" sz="1800" dirty="0" err="1"/>
              <a:t>linalg.det</a:t>
            </a:r>
            <a:r>
              <a:rPr lang="en-US" sz="1800" dirty="0"/>
              <a:t>(A)</a:t>
            </a:r>
            <a:br>
              <a:rPr lang="en-US" sz="1800" dirty="0"/>
            </a:br>
            <a:r>
              <a:rPr lang="en-US" sz="1800" dirty="0"/>
              <a:t>print(B)</a:t>
            </a:r>
          </a:p>
          <a:p>
            <a:endParaRPr lang="en-US" sz="1800" dirty="0"/>
          </a:p>
        </p:txBody>
      </p:sp>
    </p:spTree>
    <p:extLst>
      <p:ext uri="{BB962C8B-B14F-4D97-AF65-F5344CB8AC3E}">
        <p14:creationId xmlns:p14="http://schemas.microsoft.com/office/powerpoint/2010/main" val="109261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Need – Numerical Python</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r>
              <a:rPr lang="en-US" sz="1800" dirty="0"/>
              <a:t>NumPy’s main object is the homogeneous multidimensional array. </a:t>
            </a:r>
          </a:p>
          <a:p>
            <a:r>
              <a:rPr lang="en-US" sz="1800" dirty="0"/>
              <a:t>It is a table of elements (usually numbers), all of the same type, indexed by a tuple of non-negative integers. In NumPy dimensions are called axes.</a:t>
            </a:r>
          </a:p>
          <a:p>
            <a:r>
              <a:rPr lang="en-US" sz="1800" dirty="0"/>
              <a:t>Enriches the programming language Python with powerful data structures, implementing multi-dimensional arrays and matrices. </a:t>
            </a:r>
          </a:p>
          <a:p>
            <a:r>
              <a:rPr lang="en-US" sz="1800" dirty="0"/>
              <a:t>These data structures guarantee efficient calculations with matrices and arrays.</a:t>
            </a:r>
          </a:p>
          <a:p>
            <a:r>
              <a:rPr lang="en-US" sz="1800" dirty="0"/>
              <a:t>The advantages of Core Python:</a:t>
            </a:r>
          </a:p>
          <a:p>
            <a:pPr lvl="1"/>
            <a:r>
              <a:rPr lang="en-US" sz="1800" dirty="0"/>
              <a:t>high-level number objects: integers, floating point</a:t>
            </a:r>
          </a:p>
          <a:p>
            <a:pPr lvl="1"/>
            <a:r>
              <a:rPr lang="en-US" sz="1800" dirty="0"/>
              <a:t>containers: lists with cheap insertion and append methods, dictionaries with fast lookup</a:t>
            </a:r>
          </a:p>
          <a:p>
            <a:r>
              <a:rPr lang="en-US" sz="1800" dirty="0"/>
              <a:t>Advantages of using </a:t>
            </a:r>
            <a:r>
              <a:rPr lang="en-US" sz="1800" dirty="0" err="1"/>
              <a:t>Numpy</a:t>
            </a:r>
            <a:r>
              <a:rPr lang="en-US" sz="1800" dirty="0"/>
              <a:t> with Python:</a:t>
            </a:r>
          </a:p>
          <a:p>
            <a:pPr lvl="1"/>
            <a:r>
              <a:rPr lang="en-US" sz="1800" dirty="0"/>
              <a:t>array oriented computing</a:t>
            </a:r>
          </a:p>
          <a:p>
            <a:pPr lvl="1"/>
            <a:r>
              <a:rPr lang="en-US" sz="1800" dirty="0"/>
              <a:t>efficiently implemented multi-dimensional arrays</a:t>
            </a:r>
          </a:p>
          <a:p>
            <a:pPr lvl="1"/>
            <a:r>
              <a:rPr lang="en-US" sz="1800" dirty="0"/>
              <a:t>designed for scientific computation</a:t>
            </a:r>
          </a:p>
          <a:p>
            <a:endParaRPr lang="en-US" sz="1800" dirty="0"/>
          </a:p>
        </p:txBody>
      </p:sp>
    </p:spTree>
    <p:extLst>
      <p:ext uri="{BB962C8B-B14F-4D97-AF65-F5344CB8AC3E}">
        <p14:creationId xmlns:p14="http://schemas.microsoft.com/office/powerpoint/2010/main" val="3689595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Sparse Eigenvalues</a:t>
            </a:r>
            <a:endParaRPr lang="en-US" dirty="0"/>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pPr marL="0" indent="0">
              <a:buNone/>
            </a:pPr>
            <a:endParaRPr lang="en-US" sz="1800" dirty="0"/>
          </a:p>
          <a:p>
            <a:r>
              <a:rPr lang="en-US" sz="1800" dirty="0"/>
              <a:t>Eigenvalues are a specific set of scalars linked with linear equations. The ARPACK provides that allow you to find eigenvalues ( eigenvectors ) quite fast. The complete functionality of ARPACK is packed within two high-level interfaces which are </a:t>
            </a:r>
            <a:r>
              <a:rPr lang="en-US" sz="1800" dirty="0" err="1"/>
              <a:t>scipy.sparse.linalg.eigs</a:t>
            </a:r>
            <a:r>
              <a:rPr lang="en-US" sz="1800" dirty="0"/>
              <a:t> and </a:t>
            </a:r>
            <a:r>
              <a:rPr lang="en-US" sz="1800" dirty="0" err="1"/>
              <a:t>scipy.sparse.linalg.eigsh</a:t>
            </a:r>
            <a:r>
              <a:rPr lang="en-US" sz="1800" dirty="0"/>
              <a:t>. </a:t>
            </a:r>
            <a:r>
              <a:rPr lang="en-US" sz="1800" dirty="0" err="1"/>
              <a:t>eigs</a:t>
            </a:r>
            <a:r>
              <a:rPr lang="en-US" sz="1800" dirty="0"/>
              <a:t>. The </a:t>
            </a:r>
            <a:r>
              <a:rPr lang="en-US" sz="1800" dirty="0" err="1"/>
              <a:t>eigs</a:t>
            </a:r>
            <a:r>
              <a:rPr lang="en-US" sz="1800" dirty="0"/>
              <a:t> interface allows you to find the eigenvalues of real or complex nonsymmetric square matrices whereas the </a:t>
            </a:r>
            <a:r>
              <a:rPr lang="en-US" sz="1800" dirty="0" err="1"/>
              <a:t>eigsh</a:t>
            </a:r>
            <a:r>
              <a:rPr lang="en-US" sz="1800" dirty="0"/>
              <a:t> interface contains interfaces for real-symmetric or complex-</a:t>
            </a:r>
            <a:r>
              <a:rPr lang="en-US" sz="1800" dirty="0" err="1"/>
              <a:t>hermitian</a:t>
            </a:r>
            <a:r>
              <a:rPr lang="en-US" sz="1800" dirty="0"/>
              <a:t> matrices.</a:t>
            </a:r>
          </a:p>
          <a:p>
            <a:r>
              <a:rPr lang="en-US" sz="1800" dirty="0"/>
              <a:t>The </a:t>
            </a:r>
            <a:r>
              <a:rPr lang="en-US" sz="1800" dirty="0" err="1"/>
              <a:t>eigh</a:t>
            </a:r>
            <a:r>
              <a:rPr lang="en-US" sz="1800" dirty="0"/>
              <a:t> function solves a generalized eigenvalue problem for a complex Hermitian or real symmetric matrix.</a:t>
            </a:r>
            <a:br>
              <a:rPr lang="en-US" sz="1800" dirty="0"/>
            </a:br>
            <a:r>
              <a:rPr lang="en-US" sz="1800" dirty="0"/>
              <a:t>from </a:t>
            </a:r>
            <a:r>
              <a:rPr lang="en-US" sz="1800" dirty="0" err="1"/>
              <a:t>scipy.linalg</a:t>
            </a:r>
            <a:r>
              <a:rPr lang="en-US" sz="1800" dirty="0"/>
              <a:t> import </a:t>
            </a:r>
            <a:r>
              <a:rPr lang="en-US" sz="1800" dirty="0" err="1"/>
              <a:t>eigh</a:t>
            </a:r>
            <a:br>
              <a:rPr lang="en-US" sz="1800" dirty="0"/>
            </a:br>
            <a:r>
              <a:rPr lang="en-US" sz="1800" dirty="0"/>
              <a:t>import </a:t>
            </a:r>
            <a:r>
              <a:rPr lang="en-US" sz="1800" dirty="0" err="1"/>
              <a:t>numpy</a:t>
            </a:r>
            <a:r>
              <a:rPr lang="en-US" sz="1800" dirty="0"/>
              <a:t> as np</a:t>
            </a:r>
            <a:br>
              <a:rPr lang="en-US" sz="1800" dirty="0"/>
            </a:br>
            <a:r>
              <a:rPr lang="en-US" sz="1800" dirty="0"/>
              <a:t>A = </a:t>
            </a:r>
            <a:r>
              <a:rPr lang="en-US" sz="1800" dirty="0" err="1"/>
              <a:t>np.array</a:t>
            </a:r>
            <a:r>
              <a:rPr lang="en-US" sz="1800" dirty="0"/>
              <a:t>([[1, 2, 3, 4], [4, 3, 2, 1], [1, 4, 6, 3], [2, 3, 2, 5]])</a:t>
            </a:r>
            <a:br>
              <a:rPr lang="en-US" sz="1800" dirty="0"/>
            </a:br>
            <a:r>
              <a:rPr lang="en-US" sz="1800" dirty="0"/>
              <a:t>a, b = </a:t>
            </a:r>
            <a:r>
              <a:rPr lang="en-US" sz="1800" dirty="0" err="1"/>
              <a:t>eigh</a:t>
            </a:r>
            <a:r>
              <a:rPr lang="en-US" sz="1800" dirty="0"/>
              <a:t>(A)</a:t>
            </a:r>
            <a:br>
              <a:rPr lang="en-US" sz="1800" dirty="0"/>
            </a:br>
            <a:r>
              <a:rPr lang="en-US" sz="1800" dirty="0"/>
              <a:t>print("Selected eigenvalues :", a)</a:t>
            </a:r>
            <a:br>
              <a:rPr lang="en-US" sz="1800" dirty="0"/>
            </a:br>
            <a:r>
              <a:rPr lang="en-US" sz="1800" dirty="0"/>
              <a:t>print("Complex </a:t>
            </a:r>
            <a:r>
              <a:rPr lang="en-US" sz="1800" dirty="0" err="1"/>
              <a:t>ndarray</a:t>
            </a:r>
            <a:r>
              <a:rPr lang="en-US" sz="1800" dirty="0"/>
              <a:t> :", b)</a:t>
            </a:r>
          </a:p>
          <a:p>
            <a:endParaRPr lang="en-US" sz="1800" dirty="0"/>
          </a:p>
        </p:txBody>
      </p:sp>
    </p:spTree>
    <p:extLst>
      <p:ext uri="{BB962C8B-B14F-4D97-AF65-F5344CB8AC3E}">
        <p14:creationId xmlns:p14="http://schemas.microsoft.com/office/powerpoint/2010/main" val="2734509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Sparse Eigenvalues</a:t>
            </a:r>
            <a:endParaRPr lang="en-US" dirty="0"/>
          </a:p>
        </p:txBody>
      </p:sp>
      <p:sp>
        <p:nvSpPr>
          <p:cNvPr id="8" name="Text Placeholder 7"/>
          <p:cNvSpPr>
            <a:spLocks noGrp="1" noChangeArrowheads="1"/>
          </p:cNvSpPr>
          <p:nvPr>
            <p:ph type="body" idx="4294967295"/>
          </p:nvPr>
        </p:nvSpPr>
        <p:spPr>
          <a:xfrm>
            <a:off x="533400" y="838200"/>
            <a:ext cx="8229600" cy="990600"/>
          </a:xfrm>
          <a:prstGeom prst="rect">
            <a:avLst/>
          </a:prstGeom>
          <a:noFill/>
        </p:spPr>
        <p:txBody>
          <a:bodyPr>
            <a:noAutofit/>
          </a:bodyPr>
          <a:lstStyle/>
          <a:p>
            <a:pPr marL="0" indent="0">
              <a:buNone/>
            </a:pPr>
            <a:endParaRPr lang="en-US" sz="1800" dirty="0"/>
          </a:p>
          <a:p>
            <a:r>
              <a:rPr lang="en-US" sz="1800" dirty="0"/>
              <a:t>Eigenvalues are a specific set of scalars linked with linear equations. The ARPACK provides that allow you to find eigenvalues ( eigenvectors ) quite fast. The complete functionality of ARPACK is packed within two high-level interfaces which are </a:t>
            </a:r>
            <a:r>
              <a:rPr lang="en-US" sz="1800" dirty="0" err="1"/>
              <a:t>scipy.sparse.linalg.eigs</a:t>
            </a:r>
            <a:r>
              <a:rPr lang="en-US" sz="1800" dirty="0"/>
              <a:t> and </a:t>
            </a:r>
            <a:r>
              <a:rPr lang="en-US" sz="1800" dirty="0" err="1"/>
              <a:t>scipy.sparse.linalg.eigsh</a:t>
            </a:r>
            <a:r>
              <a:rPr lang="en-US" sz="1800" dirty="0"/>
              <a:t>. </a:t>
            </a:r>
            <a:r>
              <a:rPr lang="en-US" sz="1800" dirty="0" err="1"/>
              <a:t>eigs</a:t>
            </a:r>
            <a:r>
              <a:rPr lang="en-US" sz="1800" dirty="0"/>
              <a:t>. The </a:t>
            </a:r>
            <a:r>
              <a:rPr lang="en-US" sz="1800" dirty="0" err="1"/>
              <a:t>eigs</a:t>
            </a:r>
            <a:r>
              <a:rPr lang="en-US" sz="1800" dirty="0"/>
              <a:t> interface allows you to find the eigenvalues of real or complex nonsymmetric square matrices whereas the </a:t>
            </a:r>
            <a:r>
              <a:rPr lang="en-US" sz="1800" dirty="0" err="1"/>
              <a:t>eigsh</a:t>
            </a:r>
            <a:r>
              <a:rPr lang="en-US" sz="1800" dirty="0"/>
              <a:t> interface contains interfaces for real-symmetric or complex-</a:t>
            </a:r>
            <a:r>
              <a:rPr lang="en-US" sz="1800" dirty="0" err="1"/>
              <a:t>hermitian</a:t>
            </a:r>
            <a:r>
              <a:rPr lang="en-US" sz="1800" dirty="0"/>
              <a:t> matrices.</a:t>
            </a:r>
          </a:p>
          <a:p>
            <a:r>
              <a:rPr lang="en-US" sz="1800" dirty="0"/>
              <a:t>The </a:t>
            </a:r>
            <a:r>
              <a:rPr lang="en-US" sz="1800" dirty="0" err="1"/>
              <a:t>eigh</a:t>
            </a:r>
            <a:r>
              <a:rPr lang="en-US" sz="1800" dirty="0"/>
              <a:t> function solves a generalized eigenvalue problem for a complex Hermitian or real symmetric matrix.</a:t>
            </a:r>
            <a:br>
              <a:rPr lang="en-US" sz="1800" dirty="0"/>
            </a:br>
            <a:r>
              <a:rPr lang="en-US" sz="1800" dirty="0"/>
              <a:t>from </a:t>
            </a:r>
            <a:r>
              <a:rPr lang="en-US" sz="1800" dirty="0" err="1"/>
              <a:t>scipy.linalg</a:t>
            </a:r>
            <a:r>
              <a:rPr lang="en-US" sz="1800" dirty="0"/>
              <a:t> import </a:t>
            </a:r>
            <a:r>
              <a:rPr lang="en-US" sz="1800" dirty="0" err="1"/>
              <a:t>eigh</a:t>
            </a:r>
            <a:br>
              <a:rPr lang="en-US" sz="1800" dirty="0"/>
            </a:br>
            <a:r>
              <a:rPr lang="en-US" sz="1800" dirty="0"/>
              <a:t>import </a:t>
            </a:r>
            <a:r>
              <a:rPr lang="en-US" sz="1800" dirty="0" err="1"/>
              <a:t>numpy</a:t>
            </a:r>
            <a:r>
              <a:rPr lang="en-US" sz="1800" dirty="0"/>
              <a:t> as np</a:t>
            </a:r>
            <a:br>
              <a:rPr lang="en-US" sz="1800" dirty="0"/>
            </a:br>
            <a:r>
              <a:rPr lang="en-US" sz="1800" dirty="0"/>
              <a:t>A = </a:t>
            </a:r>
            <a:r>
              <a:rPr lang="en-US" sz="1800" dirty="0" err="1"/>
              <a:t>np.array</a:t>
            </a:r>
            <a:r>
              <a:rPr lang="en-US" sz="1800" dirty="0"/>
              <a:t>([[1, 2, 3, 4], [4, 3, 2, 1], [1, 4, 6, 3], [2, 3, 2, 5]])</a:t>
            </a:r>
            <a:br>
              <a:rPr lang="en-US" sz="1800" dirty="0"/>
            </a:br>
            <a:r>
              <a:rPr lang="en-US" sz="1800" dirty="0"/>
              <a:t>a, b = </a:t>
            </a:r>
            <a:r>
              <a:rPr lang="en-US" sz="1800" dirty="0" err="1"/>
              <a:t>eigh</a:t>
            </a:r>
            <a:r>
              <a:rPr lang="en-US" sz="1800" dirty="0"/>
              <a:t>(A)</a:t>
            </a:r>
            <a:br>
              <a:rPr lang="en-US" sz="1800" dirty="0"/>
            </a:br>
            <a:r>
              <a:rPr lang="en-US" sz="1800" dirty="0"/>
              <a:t>print("Selected eigenvalues :", a)</a:t>
            </a:r>
            <a:br>
              <a:rPr lang="en-US" sz="1800" dirty="0"/>
            </a:br>
            <a:r>
              <a:rPr lang="en-US" sz="1800" dirty="0"/>
              <a:t>print("Complex </a:t>
            </a:r>
            <a:r>
              <a:rPr lang="en-US" sz="1800" dirty="0" err="1"/>
              <a:t>ndarray</a:t>
            </a:r>
            <a:r>
              <a:rPr lang="en-US" sz="1800" dirty="0"/>
              <a:t> :", b)</a:t>
            </a:r>
          </a:p>
          <a:p>
            <a:endParaRPr lang="en-US" sz="1800" dirty="0"/>
          </a:p>
        </p:txBody>
      </p:sp>
    </p:spTree>
    <p:extLst>
      <p:ext uri="{BB962C8B-B14F-4D97-AF65-F5344CB8AC3E}">
        <p14:creationId xmlns:p14="http://schemas.microsoft.com/office/powerpoint/2010/main" val="1628280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8500" y="2971800"/>
            <a:ext cx="2667000" cy="914400"/>
          </a:xfrm>
        </p:spPr>
        <p:txBody>
          <a:bodyPr>
            <a:normAutofit/>
          </a:bodyPr>
          <a:lstStyle/>
          <a:p>
            <a:pPr algn="ctr"/>
            <a:r>
              <a:rPr lang="en-US" b="1" dirty="0"/>
              <a:t>Matplotlib</a:t>
            </a:r>
            <a:endParaRPr lang="en-IN" b="1" dirty="0"/>
          </a:p>
        </p:txBody>
      </p:sp>
    </p:spTree>
    <p:extLst>
      <p:ext uri="{BB962C8B-B14F-4D97-AF65-F5344CB8AC3E}">
        <p14:creationId xmlns:p14="http://schemas.microsoft.com/office/powerpoint/2010/main" val="4198507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endParaRPr lang="en-IN" dirty="0"/>
          </a:p>
        </p:txBody>
      </p:sp>
      <p:sp>
        <p:nvSpPr>
          <p:cNvPr id="8" name="Text Placeholder 7"/>
          <p:cNvSpPr>
            <a:spLocks noGrp="1" noChangeArrowheads="1"/>
          </p:cNvSpPr>
          <p:nvPr>
            <p:ph type="body" idx="4294967295"/>
          </p:nvPr>
        </p:nvSpPr>
        <p:spPr>
          <a:xfrm>
            <a:off x="533400" y="990600"/>
            <a:ext cx="8229600" cy="4191000"/>
          </a:xfrm>
          <a:prstGeom prst="rect">
            <a:avLst/>
          </a:prstGeom>
          <a:noFill/>
        </p:spPr>
        <p:txBody>
          <a:bodyPr>
            <a:noAutofit/>
          </a:bodyPr>
          <a:lstStyle/>
          <a:p>
            <a:pPr fontAlgn="base"/>
            <a:r>
              <a:rPr lang="en-US" sz="1800" dirty="0"/>
              <a:t>a plotting library for Python</a:t>
            </a:r>
          </a:p>
          <a:p>
            <a:pPr fontAlgn="base"/>
            <a:r>
              <a:rPr lang="en-US" sz="1800" dirty="0"/>
              <a:t>The package is imported into the Python script by adding the following statement</a:t>
            </a:r>
            <a:br>
              <a:rPr lang="en-US" sz="1800" dirty="0"/>
            </a:br>
            <a:r>
              <a:rPr lang="en-US" sz="1800" b="1" dirty="0"/>
              <a:t>from </a:t>
            </a:r>
            <a:r>
              <a:rPr lang="en-US" sz="1800" b="1" dirty="0" err="1"/>
              <a:t>matplotlib</a:t>
            </a:r>
            <a:r>
              <a:rPr lang="en-US" sz="1800" b="1" dirty="0"/>
              <a:t> import </a:t>
            </a:r>
            <a:r>
              <a:rPr lang="en-US" sz="1800" b="1" dirty="0" err="1"/>
              <a:t>pyplot</a:t>
            </a:r>
            <a:r>
              <a:rPr lang="en-US" sz="1800" b="1" dirty="0"/>
              <a:t> as </a:t>
            </a:r>
            <a:r>
              <a:rPr lang="en-US" sz="1800" b="1" dirty="0" err="1"/>
              <a:t>plt</a:t>
            </a:r>
            <a:endParaRPr lang="en-US" sz="1800" b="1" dirty="0"/>
          </a:p>
          <a:p>
            <a:pPr fontAlgn="base"/>
            <a:r>
              <a:rPr lang="en-US" sz="1800" b="1" dirty="0" err="1"/>
              <a:t>pyplot</a:t>
            </a:r>
            <a:r>
              <a:rPr lang="en-US" sz="1800" b="1" dirty="0"/>
              <a:t>()</a:t>
            </a:r>
            <a:r>
              <a:rPr lang="en-US" sz="1800" dirty="0"/>
              <a:t> is the most important function in </a:t>
            </a:r>
            <a:r>
              <a:rPr lang="en-US" sz="1800" dirty="0" err="1"/>
              <a:t>matplotlib</a:t>
            </a:r>
            <a:r>
              <a:rPr lang="en-US" sz="1800" dirty="0"/>
              <a:t> library, which is used to plot 2D data</a:t>
            </a:r>
            <a:br>
              <a:rPr lang="en-US" sz="1800" dirty="0"/>
            </a:br>
            <a:br>
              <a:rPr lang="en-US" sz="1800" dirty="0"/>
            </a:br>
            <a:r>
              <a:rPr lang="en-US" sz="1800" b="1" dirty="0"/>
              <a:t>from </a:t>
            </a:r>
            <a:r>
              <a:rPr lang="en-US" sz="1800" b="1" dirty="0" err="1"/>
              <a:t>matplotlib</a:t>
            </a:r>
            <a:r>
              <a:rPr lang="en-US" sz="1800" b="1" dirty="0"/>
              <a:t> import </a:t>
            </a:r>
            <a:r>
              <a:rPr lang="en-US" sz="1800" b="1" dirty="0" err="1"/>
              <a:t>pyplot</a:t>
            </a:r>
            <a:r>
              <a:rPr lang="en-US" sz="1800" b="1" dirty="0"/>
              <a:t> as </a:t>
            </a:r>
            <a:r>
              <a:rPr lang="en-US" sz="1800" b="1" dirty="0" err="1"/>
              <a:t>plt</a:t>
            </a:r>
            <a:br>
              <a:rPr lang="en-US" sz="1800" b="1" dirty="0"/>
            </a:br>
            <a:r>
              <a:rPr lang="en-US" sz="1800" b="1" dirty="0"/>
              <a:t>import </a:t>
            </a:r>
            <a:r>
              <a:rPr lang="en-US" sz="1800" b="1" dirty="0" err="1"/>
              <a:t>numpy</a:t>
            </a:r>
            <a:r>
              <a:rPr lang="en-US" sz="1800" b="1" dirty="0"/>
              <a:t> as np</a:t>
            </a:r>
            <a:br>
              <a:rPr lang="en-US" sz="1800" dirty="0"/>
            </a:br>
            <a:r>
              <a:rPr lang="en-US" sz="1800" dirty="0"/>
              <a:t>x = </a:t>
            </a:r>
            <a:r>
              <a:rPr lang="en-US" sz="1800" dirty="0" err="1"/>
              <a:t>np.arange</a:t>
            </a:r>
            <a:r>
              <a:rPr lang="en-US" sz="1800" dirty="0"/>
              <a:t>(1,11) </a:t>
            </a:r>
            <a:br>
              <a:rPr lang="en-US" sz="1800" dirty="0"/>
            </a:br>
            <a:r>
              <a:rPr lang="en-US" sz="1800" dirty="0"/>
              <a:t>y = 2 * x + 5 </a:t>
            </a:r>
            <a:br>
              <a:rPr lang="en-US" sz="1800" dirty="0"/>
            </a:br>
            <a:r>
              <a:rPr lang="en-US" sz="1800" dirty="0" err="1"/>
              <a:t>plt.title</a:t>
            </a:r>
            <a:r>
              <a:rPr lang="en-US" sz="1800" dirty="0"/>
              <a:t>("</a:t>
            </a:r>
            <a:r>
              <a:rPr lang="en-US" sz="1800" dirty="0" err="1"/>
              <a:t>Matplotlib</a:t>
            </a:r>
            <a:r>
              <a:rPr lang="en-US" sz="1800" dirty="0"/>
              <a:t> demo") </a:t>
            </a:r>
            <a:br>
              <a:rPr lang="en-US" sz="1800" dirty="0"/>
            </a:br>
            <a:r>
              <a:rPr lang="en-US" sz="1800" dirty="0" err="1"/>
              <a:t>plt.xlabel</a:t>
            </a:r>
            <a:r>
              <a:rPr lang="en-US" sz="1800" dirty="0"/>
              <a:t>("x axis caption") </a:t>
            </a:r>
            <a:br>
              <a:rPr lang="en-US" sz="1800" dirty="0"/>
            </a:br>
            <a:r>
              <a:rPr lang="en-US" sz="1800" dirty="0" err="1"/>
              <a:t>plt.ylabel</a:t>
            </a:r>
            <a:r>
              <a:rPr lang="en-US" sz="1800" dirty="0"/>
              <a:t>("y axis caption") </a:t>
            </a:r>
            <a:br>
              <a:rPr lang="en-US" sz="1800" dirty="0"/>
            </a:br>
            <a:r>
              <a:rPr lang="en-US" sz="1800" dirty="0" err="1"/>
              <a:t>plt.plot</a:t>
            </a:r>
            <a:r>
              <a:rPr lang="en-US" sz="1800" dirty="0"/>
              <a:t>(</a:t>
            </a:r>
            <a:r>
              <a:rPr lang="en-US" sz="1800" dirty="0" err="1"/>
              <a:t>x,y</a:t>
            </a:r>
            <a:r>
              <a:rPr lang="en-US" sz="1800" dirty="0"/>
              <a:t>) </a:t>
            </a:r>
            <a:br>
              <a:rPr lang="en-US" sz="1800" dirty="0"/>
            </a:br>
            <a:r>
              <a:rPr lang="en-US" sz="1800" dirty="0" err="1"/>
              <a:t>plt.show</a:t>
            </a:r>
            <a:r>
              <a:rPr lang="en-US" sz="1800" dirty="0"/>
              <a:t>()</a:t>
            </a:r>
          </a:p>
        </p:txBody>
      </p:sp>
    </p:spTree>
    <p:extLst>
      <p:ext uri="{BB962C8B-B14F-4D97-AF65-F5344CB8AC3E}">
        <p14:creationId xmlns:p14="http://schemas.microsoft.com/office/powerpoint/2010/main" val="715229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graph</a:t>
            </a:r>
            <a:endParaRPr lang="en-IN" dirty="0"/>
          </a:p>
        </p:txBody>
      </p:sp>
      <p:sp>
        <p:nvSpPr>
          <p:cNvPr id="8" name="Text Placeholder 7"/>
          <p:cNvSpPr>
            <a:spLocks noGrp="1" noChangeArrowheads="1"/>
          </p:cNvSpPr>
          <p:nvPr>
            <p:ph type="body" idx="4294967295"/>
          </p:nvPr>
        </p:nvSpPr>
        <p:spPr>
          <a:xfrm>
            <a:off x="533400" y="990600"/>
            <a:ext cx="8229600" cy="2286000"/>
          </a:xfrm>
          <a:prstGeom prst="rect">
            <a:avLst/>
          </a:prstGeom>
          <a:noFill/>
        </p:spPr>
        <p:txBody>
          <a:bodyPr>
            <a:noAutofit/>
          </a:bodyPr>
          <a:lstStyle/>
          <a:p>
            <a:pPr fontAlgn="base"/>
            <a:r>
              <a:rPr lang="en-US" sz="1800" dirty="0"/>
              <a:t>Instead of the linear graph, the values can be displayed discretely by adding a format string to the </a:t>
            </a:r>
            <a:r>
              <a:rPr lang="en-US" sz="1800" b="1" dirty="0"/>
              <a:t>plot()</a:t>
            </a:r>
            <a:r>
              <a:rPr lang="en-US" sz="1800" dirty="0"/>
              <a:t> function 			</a:t>
            </a:r>
            <a:r>
              <a:rPr lang="en-US" sz="1800" dirty="0" err="1"/>
              <a:t>plt.plot</a:t>
            </a:r>
            <a:r>
              <a:rPr lang="en-US" sz="1800" dirty="0"/>
              <a:t>(</a:t>
            </a:r>
            <a:r>
              <a:rPr lang="en-US" sz="1800" dirty="0" err="1"/>
              <a:t>x,y</a:t>
            </a:r>
            <a:r>
              <a:rPr lang="en-US" sz="1800" dirty="0"/>
              <a:t>,'--g')</a:t>
            </a:r>
          </a:p>
        </p:txBody>
      </p:sp>
      <p:graphicFrame>
        <p:nvGraphicFramePr>
          <p:cNvPr id="4" name="Table 3"/>
          <p:cNvGraphicFramePr>
            <a:graphicFrameLocks noGrp="1"/>
          </p:cNvGraphicFramePr>
          <p:nvPr>
            <p:extLst>
              <p:ext uri="{D42A27DB-BD31-4B8C-83A1-F6EECF244321}">
                <p14:modId xmlns:p14="http://schemas.microsoft.com/office/powerpoint/2010/main" val="2143772491"/>
              </p:ext>
            </p:extLst>
          </p:nvPr>
        </p:nvGraphicFramePr>
        <p:xfrm>
          <a:off x="301338" y="1760806"/>
          <a:ext cx="2514600" cy="4081154"/>
        </p:xfrm>
        <a:graphic>
          <a:graphicData uri="http://schemas.openxmlformats.org/drawingml/2006/table">
            <a:tbl>
              <a:tblPr/>
              <a:tblGrid>
                <a:gridCol w="685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40323">
                <a:tc>
                  <a:txBody>
                    <a:bodyPr/>
                    <a:lstStyle/>
                    <a:p>
                      <a:pPr algn="ctr" fontAlgn="t"/>
                      <a:r>
                        <a:rPr lang="en-US" sz="1600" dirty="0">
                          <a:effectLst/>
                        </a:rPr>
                        <a:t>Symbol</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effectLst/>
                        </a:rPr>
                        <a:t>Description</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240323">
                <a:tc>
                  <a:txBody>
                    <a:bodyPr/>
                    <a:lstStyle/>
                    <a:p>
                      <a:pPr algn="ctr" fontAlgn="t"/>
                      <a:r>
                        <a:rPr lang="en-US" sz="1600" dirty="0">
                          <a:effectLst/>
                        </a:rPr>
                        <a: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Solid line style</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40323">
                <a:tc>
                  <a:txBody>
                    <a:bodyPr/>
                    <a:lstStyle/>
                    <a:p>
                      <a:pPr algn="ctr" fontAlgn="t"/>
                      <a:r>
                        <a:rPr lang="is-IS" sz="1600" dirty="0">
                          <a:effectLst/>
                        </a:rPr>
                        <a: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Dashed line style</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240323">
                <a:tc>
                  <a:txBody>
                    <a:bodyPr/>
                    <a:lstStyle/>
                    <a:p>
                      <a:pPr algn="ctr" fontAlgn="t"/>
                      <a:r>
                        <a:rPr lang="en-US" sz="1600" dirty="0">
                          <a:effectLst/>
                        </a:rPr>
                        <a: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Dash-dot line style</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240323">
                <a:tc>
                  <a:txBody>
                    <a:bodyPr/>
                    <a:lstStyle/>
                    <a:p>
                      <a:pPr algn="ctr" fontAlgn="t"/>
                      <a:r>
                        <a:rPr lang="en-US" sz="1600" dirty="0">
                          <a:effectLst/>
                        </a:rPr>
                        <a: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Dotted line style</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240323">
                <a:tc>
                  <a:txBody>
                    <a:bodyPr/>
                    <a:lstStyle/>
                    <a:p>
                      <a:pPr algn="ctr" fontAlgn="t"/>
                      <a:r>
                        <a:rPr lang="en-US" sz="1600" dirty="0">
                          <a:effectLst/>
                        </a:rPr>
                        <a: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Point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240323">
                <a:tc>
                  <a:txBody>
                    <a:bodyPr/>
                    <a:lstStyle/>
                    <a:p>
                      <a:pPr algn="ctr" fontAlgn="t"/>
                      <a:r>
                        <a:rPr lang="en-US" sz="1600" dirty="0">
                          <a:effectLst/>
                        </a:rPr>
                        <a: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Pixel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240323">
                <a:tc>
                  <a:txBody>
                    <a:bodyPr/>
                    <a:lstStyle/>
                    <a:p>
                      <a:pPr algn="ctr" fontAlgn="t"/>
                      <a:r>
                        <a:rPr lang="en-US" sz="1600" dirty="0">
                          <a:effectLst/>
                        </a:rPr>
                        <a:t>o</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Circle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240323">
                <a:tc>
                  <a:txBody>
                    <a:bodyPr/>
                    <a:lstStyle/>
                    <a:p>
                      <a:pPr algn="ctr" fontAlgn="t"/>
                      <a:r>
                        <a:rPr lang="en-US" sz="1600" dirty="0">
                          <a:effectLst/>
                        </a:rPr>
                        <a:t>v</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Triangle_down</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240323">
                <a:tc>
                  <a:txBody>
                    <a:bodyPr/>
                    <a:lstStyle/>
                    <a:p>
                      <a:pPr algn="ctr" fontAlgn="t"/>
                      <a:r>
                        <a:rPr lang="en-US" sz="1600" dirty="0">
                          <a:effectLst/>
                        </a:rPr>
                        <a: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Triangle_up</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240323">
                <a:tc>
                  <a:txBody>
                    <a:bodyPr/>
                    <a:lstStyle/>
                    <a:p>
                      <a:pPr algn="ctr" fontAlgn="t"/>
                      <a:r>
                        <a:rPr lang="en-US" sz="1600" dirty="0">
                          <a:effectLst/>
                        </a:rPr>
                        <a:t>&lt;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Triangle_left</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240323">
                <a:tc>
                  <a:txBody>
                    <a:bodyPr/>
                    <a:lstStyle/>
                    <a:p>
                      <a:pPr algn="ctr" fontAlgn="t"/>
                      <a:r>
                        <a:rPr lang="cs-CZ" sz="1600" dirty="0">
                          <a:effectLst/>
                        </a:rPr>
                        <a:t>&gt;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Triangle_right</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240323">
                <a:tc>
                  <a:txBody>
                    <a:bodyPr/>
                    <a:lstStyle/>
                    <a:p>
                      <a:pPr algn="ctr" fontAlgn="t"/>
                      <a:r>
                        <a:rPr lang="is-IS" sz="1600" dirty="0">
                          <a:effectLst/>
                        </a:rPr>
                        <a:t>1</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Tri_down</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70412699"/>
              </p:ext>
            </p:extLst>
          </p:nvPr>
        </p:nvGraphicFramePr>
        <p:xfrm>
          <a:off x="3069102" y="1782165"/>
          <a:ext cx="2514600" cy="4671510"/>
        </p:xfrm>
        <a:graphic>
          <a:graphicData uri="http://schemas.openxmlformats.org/drawingml/2006/table">
            <a:tbl>
              <a:tblPr/>
              <a:tblGrid>
                <a:gridCol w="685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89951">
                <a:tc>
                  <a:txBody>
                    <a:bodyPr/>
                    <a:lstStyle/>
                    <a:p>
                      <a:pPr algn="ctr" fontAlgn="t"/>
                      <a:r>
                        <a:rPr lang="is-IS" sz="1600" dirty="0">
                          <a:effectLst/>
                        </a:rPr>
                        <a:t>Symbol</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C4C4D2"/>
                    </a:solidFill>
                  </a:tcPr>
                </a:tc>
                <a:tc>
                  <a:txBody>
                    <a:bodyPr/>
                    <a:lstStyle/>
                    <a:p>
                      <a:pPr algn="just" fontAlgn="t"/>
                      <a:r>
                        <a:rPr lang="en-US" sz="1600" dirty="0">
                          <a:solidFill>
                            <a:srgbClr val="000000"/>
                          </a:solidFill>
                          <a:effectLst/>
                        </a:rPr>
                        <a:t>Description</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C4C4D2"/>
                    </a:solidFill>
                  </a:tcPr>
                </a:tc>
                <a:extLst>
                  <a:ext uri="{0D108BD9-81ED-4DB2-BD59-A6C34878D82A}">
                    <a16:rowId xmlns:a16="http://schemas.microsoft.com/office/drawing/2014/main" val="10000"/>
                  </a:ext>
                </a:extLst>
              </a:tr>
              <a:tr h="189951">
                <a:tc>
                  <a:txBody>
                    <a:bodyPr/>
                    <a:lstStyle/>
                    <a:p>
                      <a:pPr algn="ctr" fontAlgn="t"/>
                      <a:r>
                        <a:rPr lang="is-IS" sz="1600" dirty="0">
                          <a:effectLst/>
                        </a:rPr>
                        <a:t>2</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Tri_up</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89951">
                <a:tc>
                  <a:txBody>
                    <a:bodyPr/>
                    <a:lstStyle/>
                    <a:p>
                      <a:pPr algn="ctr" fontAlgn="t"/>
                      <a:r>
                        <a:rPr lang="en-US" sz="1600" dirty="0">
                          <a:effectLst/>
                        </a:rPr>
                        <a:t>3</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Tri_left</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89951">
                <a:tc>
                  <a:txBody>
                    <a:bodyPr/>
                    <a:lstStyle/>
                    <a:p>
                      <a:pPr algn="ctr" fontAlgn="t"/>
                      <a:r>
                        <a:rPr lang="en-US" sz="1600" dirty="0">
                          <a:effectLst/>
                        </a:rPr>
                        <a:t>4</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Tri_right</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89951">
                <a:tc>
                  <a:txBody>
                    <a:bodyPr/>
                    <a:lstStyle/>
                    <a:p>
                      <a:pPr algn="ctr" fontAlgn="t"/>
                      <a:r>
                        <a:rPr lang="en-US" sz="1600" dirty="0">
                          <a:effectLst/>
                        </a:rPr>
                        <a:t>s</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Square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189951">
                <a:tc>
                  <a:txBody>
                    <a:bodyPr/>
                    <a:lstStyle/>
                    <a:p>
                      <a:pPr algn="ctr" fontAlgn="t"/>
                      <a:r>
                        <a:rPr lang="en-US" sz="1600" dirty="0">
                          <a:effectLst/>
                        </a:rPr>
                        <a:t>p</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Pentagon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189951">
                <a:tc>
                  <a:txBody>
                    <a:bodyPr/>
                    <a:lstStyle/>
                    <a:p>
                      <a:pPr algn="ctr" fontAlgn="t"/>
                      <a:r>
                        <a:rPr lang="fi-FI" sz="1600" dirty="0">
                          <a:effectLst/>
                        </a:rPr>
                        <a: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Star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189951">
                <a:tc>
                  <a:txBody>
                    <a:bodyPr/>
                    <a:lstStyle/>
                    <a:p>
                      <a:pPr algn="ctr" fontAlgn="t"/>
                      <a:r>
                        <a:rPr lang="en-US" sz="1600" dirty="0">
                          <a:effectLst/>
                        </a:rPr>
                        <a:t>h</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Hexagon1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189951">
                <a:tc>
                  <a:txBody>
                    <a:bodyPr/>
                    <a:lstStyle/>
                    <a:p>
                      <a:pPr algn="ctr" fontAlgn="t"/>
                      <a:r>
                        <a:rPr lang="is-IS" sz="1600" dirty="0">
                          <a:effectLst/>
                        </a:rPr>
                        <a:t>H</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Hexagon2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189951">
                <a:tc>
                  <a:txBody>
                    <a:bodyPr/>
                    <a:lstStyle/>
                    <a:p>
                      <a:pPr algn="ctr" fontAlgn="t"/>
                      <a:r>
                        <a:rPr lang="cs-CZ" sz="1600" dirty="0">
                          <a:effectLst/>
                        </a:rPr>
                        <a:t>+</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Plus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189951">
                <a:tc>
                  <a:txBody>
                    <a:bodyPr/>
                    <a:lstStyle/>
                    <a:p>
                      <a:pPr algn="ctr" fontAlgn="t"/>
                      <a:r>
                        <a:rPr lang="is-IS" sz="1600" dirty="0">
                          <a:effectLst/>
                        </a:rPr>
                        <a:t>x</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X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189951">
                <a:tc>
                  <a:txBody>
                    <a:bodyPr/>
                    <a:lstStyle/>
                    <a:p>
                      <a:pPr algn="ctr" fontAlgn="t"/>
                      <a:r>
                        <a:rPr lang="is-IS" sz="1600" dirty="0">
                          <a:effectLst/>
                        </a:rPr>
                        <a:t>D</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Diamond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189951">
                <a:tc>
                  <a:txBody>
                    <a:bodyPr/>
                    <a:lstStyle/>
                    <a:p>
                      <a:pPr algn="ctr" fontAlgn="t"/>
                      <a:r>
                        <a:rPr lang="is-IS" sz="1600" dirty="0">
                          <a:effectLst/>
                        </a:rPr>
                        <a:t>d</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Thin_diamond</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r h="189951">
                <a:tc>
                  <a:txBody>
                    <a:bodyPr/>
                    <a:lstStyle/>
                    <a:p>
                      <a:pPr algn="ctr" fontAlgn="t"/>
                      <a:r>
                        <a:rPr lang="is-IS" sz="1600" dirty="0">
                          <a:effectLst/>
                        </a:rPr>
                        <a:t>l</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Vline</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3"/>
                  </a:ext>
                </a:extLst>
              </a:tr>
              <a:tr h="189951">
                <a:tc>
                  <a:txBody>
                    <a:bodyPr/>
                    <a:lstStyle/>
                    <a:p>
                      <a:pPr algn="ctr" fontAlgn="t"/>
                      <a:r>
                        <a:rPr lang="is-IS" sz="1600" dirty="0">
                          <a:effectLst/>
                        </a:rPr>
                        <a:t>_</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600" dirty="0" err="1">
                          <a:solidFill>
                            <a:srgbClr val="000000"/>
                          </a:solidFill>
                          <a:effectLst/>
                        </a:rPr>
                        <a:t>Hline</a:t>
                      </a:r>
                      <a:r>
                        <a:rPr lang="en-US" sz="1600" dirty="0">
                          <a:solidFill>
                            <a:srgbClr val="000000"/>
                          </a:solidFill>
                          <a:effectLst/>
                        </a:rPr>
                        <a:t> marker</a:t>
                      </a:r>
                    </a:p>
                  </a:txBody>
                  <a:tcPr marL="25669" marR="25669" marT="25669" marB="2566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4132123"/>
              </p:ext>
            </p:extLst>
          </p:nvPr>
        </p:nvGraphicFramePr>
        <p:xfrm>
          <a:off x="5984631" y="1756374"/>
          <a:ext cx="2743200" cy="4449924"/>
        </p:xfrm>
        <a:graphic>
          <a:graphicData uri="http://schemas.openxmlformats.org/drawingml/2006/table">
            <a:tbl>
              <a:tblPr/>
              <a:tblGrid>
                <a:gridCol w="1143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494436">
                <a:tc>
                  <a:txBody>
                    <a:bodyPr/>
                    <a:lstStyle/>
                    <a:p>
                      <a:pPr algn="ctr" fontAlgn="t"/>
                      <a:r>
                        <a:rPr lang="en-US">
                          <a:effectLst/>
                        </a:rPr>
                        <a:t>Character</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Color</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94436">
                <a:tc>
                  <a:txBody>
                    <a:bodyPr/>
                    <a:lstStyle/>
                    <a:p>
                      <a:pPr fontAlgn="t"/>
                      <a:r>
                        <a:rPr lang="uk-UA">
                          <a:effectLst/>
                        </a:rPr>
                        <a:t>'b'</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Blue</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94436">
                <a:tc>
                  <a:txBody>
                    <a:bodyPr/>
                    <a:lstStyle/>
                    <a:p>
                      <a:pPr fontAlgn="t"/>
                      <a:r>
                        <a:rPr lang="nl-NL">
                          <a:effectLst/>
                        </a:rPr>
                        <a:t>'g'</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Green</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94436">
                <a:tc>
                  <a:txBody>
                    <a:bodyPr/>
                    <a:lstStyle/>
                    <a:p>
                      <a:pPr fontAlgn="t"/>
                      <a:r>
                        <a:rPr lang="en-US">
                          <a:effectLst/>
                        </a:rPr>
                        <a:t>'r'</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Red</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94436">
                <a:tc>
                  <a:txBody>
                    <a:bodyPr/>
                    <a:lstStyle/>
                    <a:p>
                      <a:pPr fontAlgn="t"/>
                      <a:r>
                        <a:rPr lang="fr-FR">
                          <a:effectLst/>
                        </a:rPr>
                        <a:t>'c'</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Cyan</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94436">
                <a:tc>
                  <a:txBody>
                    <a:bodyPr/>
                    <a:lstStyle/>
                    <a:p>
                      <a:pPr fontAlgn="t"/>
                      <a:r>
                        <a:rPr lang="en-US">
                          <a:effectLst/>
                        </a:rPr>
                        <a:t>'m'</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Magenta</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94436">
                <a:tc>
                  <a:txBody>
                    <a:bodyPr/>
                    <a:lstStyle/>
                    <a:p>
                      <a:pPr fontAlgn="t"/>
                      <a:r>
                        <a:rPr lang="tr-TR">
                          <a:effectLst/>
                        </a:rPr>
                        <a:t>'y'</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Yellow</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494436">
                <a:tc>
                  <a:txBody>
                    <a:bodyPr/>
                    <a:lstStyle/>
                    <a:p>
                      <a:pPr fontAlgn="t"/>
                      <a:r>
                        <a:rPr lang="tr-TR">
                          <a:effectLst/>
                        </a:rPr>
                        <a:t>'k'</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Black</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494436">
                <a:tc>
                  <a:txBody>
                    <a:bodyPr/>
                    <a:lstStyle/>
                    <a:p>
                      <a:pPr fontAlgn="t"/>
                      <a:r>
                        <a:rPr lang="nl-NL">
                          <a:effectLst/>
                        </a:rPr>
                        <a:t>'w'</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dirty="0">
                          <a:effectLst/>
                        </a:rPr>
                        <a:t>White</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80423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Sine Wave Plot</a:t>
            </a:r>
            <a:endParaRPr lang="en-IN" dirty="0"/>
          </a:p>
        </p:txBody>
      </p:sp>
      <p:sp>
        <p:nvSpPr>
          <p:cNvPr id="8" name="Text Placeholder 7"/>
          <p:cNvSpPr>
            <a:spLocks noGrp="1" noChangeArrowheads="1"/>
          </p:cNvSpPr>
          <p:nvPr>
            <p:ph type="body" idx="4294967295"/>
          </p:nvPr>
        </p:nvSpPr>
        <p:spPr>
          <a:xfrm>
            <a:off x="533400" y="990600"/>
            <a:ext cx="8229600" cy="4191000"/>
          </a:xfrm>
          <a:prstGeom prst="rect">
            <a:avLst/>
          </a:prstGeom>
          <a:noFill/>
        </p:spPr>
        <p:txBody>
          <a:bodyPr>
            <a:noAutofit/>
          </a:bodyPr>
          <a:lstStyle/>
          <a:p>
            <a:pPr fontAlgn="base"/>
            <a:r>
              <a:rPr lang="en-US" sz="1800" dirty="0"/>
              <a:t>x = </a:t>
            </a:r>
            <a:r>
              <a:rPr lang="en-US" sz="1800" dirty="0" err="1"/>
              <a:t>np.arange</a:t>
            </a:r>
            <a:r>
              <a:rPr lang="en-US" sz="1800" dirty="0"/>
              <a:t>(0, 3 * </a:t>
            </a:r>
            <a:r>
              <a:rPr lang="en-US" sz="1800" dirty="0" err="1"/>
              <a:t>np.pi</a:t>
            </a:r>
            <a:r>
              <a:rPr lang="en-US" sz="1800" dirty="0"/>
              <a:t>, 0.1) </a:t>
            </a:r>
            <a:br>
              <a:rPr lang="en-US" sz="1800" dirty="0"/>
            </a:br>
            <a:r>
              <a:rPr lang="en-US" sz="1800" dirty="0"/>
              <a:t>y = </a:t>
            </a:r>
            <a:r>
              <a:rPr lang="en-US" sz="1800" dirty="0" err="1"/>
              <a:t>np.sin</a:t>
            </a:r>
            <a:r>
              <a:rPr lang="en-US" sz="1800" dirty="0"/>
              <a:t>(x) </a:t>
            </a:r>
            <a:br>
              <a:rPr lang="en-US" sz="1800" dirty="0"/>
            </a:br>
            <a:r>
              <a:rPr lang="en-US" sz="1800" dirty="0" err="1"/>
              <a:t>plt.title</a:t>
            </a:r>
            <a:r>
              <a:rPr lang="en-US" sz="1800" dirty="0"/>
              <a:t>("sine wave form") </a:t>
            </a:r>
            <a:br>
              <a:rPr lang="en-US" sz="1800" dirty="0"/>
            </a:br>
            <a:r>
              <a:rPr lang="en-US" sz="1800" dirty="0"/>
              <a:t># Plot the points using </a:t>
            </a:r>
            <a:r>
              <a:rPr lang="en-US" sz="1800" dirty="0" err="1"/>
              <a:t>matplotlib</a:t>
            </a:r>
            <a:r>
              <a:rPr lang="en-US" sz="1800" dirty="0"/>
              <a:t> </a:t>
            </a:r>
            <a:br>
              <a:rPr lang="en-US" sz="1800" dirty="0"/>
            </a:br>
            <a:r>
              <a:rPr lang="en-US" sz="1800" dirty="0" err="1"/>
              <a:t>plt.plot</a:t>
            </a:r>
            <a:r>
              <a:rPr lang="en-US" sz="1800" dirty="0"/>
              <a:t>(x, y) </a:t>
            </a:r>
            <a:br>
              <a:rPr lang="en-US" sz="1800" dirty="0"/>
            </a:br>
            <a:r>
              <a:rPr lang="en-US" sz="1800" dirty="0" err="1"/>
              <a:t>plt.show</a:t>
            </a:r>
            <a:r>
              <a:rPr lang="en-US" sz="1800" dirty="0"/>
              <a:t>() </a:t>
            </a:r>
          </a:p>
        </p:txBody>
      </p:sp>
    </p:spTree>
    <p:extLst>
      <p:ext uri="{BB962C8B-B14F-4D97-AF65-F5344CB8AC3E}">
        <p14:creationId xmlns:p14="http://schemas.microsoft.com/office/powerpoint/2010/main" val="4280423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SubPlot</a:t>
            </a:r>
            <a:endParaRPr lang="en-IN" dirty="0"/>
          </a:p>
        </p:txBody>
      </p:sp>
      <p:sp>
        <p:nvSpPr>
          <p:cNvPr id="8" name="Text Placeholder 7"/>
          <p:cNvSpPr>
            <a:spLocks noGrp="1" noChangeArrowheads="1"/>
          </p:cNvSpPr>
          <p:nvPr>
            <p:ph type="body" idx="4294967295"/>
          </p:nvPr>
        </p:nvSpPr>
        <p:spPr>
          <a:xfrm>
            <a:off x="533400" y="990600"/>
            <a:ext cx="8229600" cy="4191000"/>
          </a:xfrm>
          <a:prstGeom prst="rect">
            <a:avLst/>
          </a:prstGeom>
          <a:noFill/>
        </p:spPr>
        <p:txBody>
          <a:bodyPr>
            <a:noAutofit/>
          </a:bodyPr>
          <a:lstStyle/>
          <a:p>
            <a:r>
              <a:rPr lang="en-US" sz="1800" dirty="0"/>
              <a:t>subplot() - The subplot() function allows you to plot different things in the same figure. In the following script, </a:t>
            </a:r>
            <a:r>
              <a:rPr lang="en-US" sz="1800" b="1" dirty="0"/>
              <a:t>sine</a:t>
            </a:r>
            <a:r>
              <a:rPr lang="en-US" sz="1800" dirty="0"/>
              <a:t> and </a:t>
            </a:r>
            <a:r>
              <a:rPr lang="en-US" sz="1800" b="1" dirty="0"/>
              <a:t>cosine values</a:t>
            </a:r>
            <a:r>
              <a:rPr lang="en-US" sz="1800" dirty="0"/>
              <a:t> are plotted.</a:t>
            </a:r>
            <a:br>
              <a:rPr lang="en-US" sz="1800" dirty="0"/>
            </a:br>
            <a:r>
              <a:rPr lang="pl-PL" sz="1800" dirty="0"/>
              <a:t>x = </a:t>
            </a:r>
            <a:r>
              <a:rPr lang="pl-PL" sz="1800" dirty="0" err="1"/>
              <a:t>np.arange</a:t>
            </a:r>
            <a:r>
              <a:rPr lang="pl-PL" sz="1800" dirty="0"/>
              <a:t>(0, 3 * </a:t>
            </a:r>
            <a:r>
              <a:rPr lang="pl-PL" sz="1800" dirty="0" err="1"/>
              <a:t>np.pi</a:t>
            </a:r>
            <a:r>
              <a:rPr lang="pl-PL" sz="1800" dirty="0"/>
              <a:t>, 0.1) </a:t>
            </a:r>
            <a:br>
              <a:rPr lang="pl-PL" sz="1800" dirty="0"/>
            </a:br>
            <a:r>
              <a:rPr lang="pl-PL" sz="1800" dirty="0" err="1"/>
              <a:t>y_sin</a:t>
            </a:r>
            <a:r>
              <a:rPr lang="pl-PL" sz="1800" dirty="0"/>
              <a:t> = </a:t>
            </a:r>
            <a:r>
              <a:rPr lang="pl-PL" sz="1800" dirty="0" err="1"/>
              <a:t>np.sin</a:t>
            </a:r>
            <a:r>
              <a:rPr lang="pl-PL" sz="1800" dirty="0"/>
              <a:t>(x) </a:t>
            </a:r>
            <a:br>
              <a:rPr lang="pl-PL" sz="1800" dirty="0"/>
            </a:br>
            <a:r>
              <a:rPr lang="pl-PL" sz="1800" dirty="0" err="1"/>
              <a:t>y_cos</a:t>
            </a:r>
            <a:r>
              <a:rPr lang="pl-PL" sz="1800" dirty="0"/>
              <a:t> = </a:t>
            </a:r>
            <a:r>
              <a:rPr lang="pl-PL" sz="1800" dirty="0" err="1"/>
              <a:t>np.cos</a:t>
            </a:r>
            <a:r>
              <a:rPr lang="pl-PL" sz="1800" dirty="0"/>
              <a:t>(x) </a:t>
            </a:r>
          </a:p>
          <a:p>
            <a:r>
              <a:rPr lang="pl-PL" sz="1800" dirty="0"/>
              <a:t># Set </a:t>
            </a:r>
            <a:r>
              <a:rPr lang="pl-PL" sz="1800" dirty="0" err="1"/>
              <a:t>up</a:t>
            </a:r>
            <a:r>
              <a:rPr lang="pl-PL" sz="1800" dirty="0"/>
              <a:t> a </a:t>
            </a:r>
            <a:r>
              <a:rPr lang="pl-PL" sz="1800" dirty="0" err="1"/>
              <a:t>subplot</a:t>
            </a:r>
            <a:r>
              <a:rPr lang="pl-PL" sz="1800" dirty="0"/>
              <a:t> </a:t>
            </a:r>
            <a:r>
              <a:rPr lang="pl-PL" sz="1800" dirty="0" err="1"/>
              <a:t>grid</a:t>
            </a:r>
            <a:r>
              <a:rPr lang="pl-PL" sz="1800" dirty="0"/>
              <a:t> </a:t>
            </a:r>
            <a:r>
              <a:rPr lang="pl-PL" sz="1800" dirty="0" err="1"/>
              <a:t>that</a:t>
            </a:r>
            <a:r>
              <a:rPr lang="pl-PL" sz="1800" dirty="0"/>
              <a:t> </a:t>
            </a:r>
            <a:r>
              <a:rPr lang="pl-PL" sz="1800" dirty="0" err="1"/>
              <a:t>has</a:t>
            </a:r>
            <a:r>
              <a:rPr lang="pl-PL" sz="1800" dirty="0"/>
              <a:t> </a:t>
            </a:r>
            <a:r>
              <a:rPr lang="pl-PL" sz="1800" dirty="0" err="1"/>
              <a:t>height</a:t>
            </a:r>
            <a:r>
              <a:rPr lang="pl-PL" sz="1800" dirty="0"/>
              <a:t> 2 and </a:t>
            </a:r>
            <a:r>
              <a:rPr lang="pl-PL" sz="1800" dirty="0" err="1"/>
              <a:t>width</a:t>
            </a:r>
            <a:r>
              <a:rPr lang="pl-PL" sz="1800" dirty="0"/>
              <a:t> 1, # and set the </a:t>
            </a:r>
            <a:r>
              <a:rPr lang="pl-PL" sz="1800" dirty="0" err="1"/>
              <a:t>first</a:t>
            </a:r>
            <a:r>
              <a:rPr lang="pl-PL" sz="1800" dirty="0"/>
              <a:t> </a:t>
            </a:r>
            <a:r>
              <a:rPr lang="pl-PL" sz="1800" dirty="0" err="1"/>
              <a:t>such</a:t>
            </a:r>
            <a:r>
              <a:rPr lang="pl-PL" sz="1800" dirty="0"/>
              <a:t> </a:t>
            </a:r>
            <a:r>
              <a:rPr lang="pl-PL" sz="1800" dirty="0" err="1"/>
              <a:t>subplot</a:t>
            </a:r>
            <a:r>
              <a:rPr lang="pl-PL" sz="1800" dirty="0"/>
              <a:t> as </a:t>
            </a:r>
            <a:r>
              <a:rPr lang="pl-PL" sz="1800" dirty="0" err="1"/>
              <a:t>active</a:t>
            </a:r>
            <a:r>
              <a:rPr lang="pl-PL" sz="1800" dirty="0"/>
              <a:t>. </a:t>
            </a:r>
            <a:br>
              <a:rPr lang="pl-PL" sz="1800" dirty="0"/>
            </a:br>
            <a:r>
              <a:rPr lang="pl-PL" sz="1800" dirty="0" err="1"/>
              <a:t>plt.subplot</a:t>
            </a:r>
            <a:r>
              <a:rPr lang="pl-PL" sz="1800" dirty="0"/>
              <a:t>(2, 1, 1) </a:t>
            </a:r>
          </a:p>
          <a:p>
            <a:r>
              <a:rPr lang="pl-PL" sz="1800" dirty="0"/>
              <a:t># </a:t>
            </a:r>
            <a:r>
              <a:rPr lang="pl-PL" sz="1800" dirty="0" err="1"/>
              <a:t>Make</a:t>
            </a:r>
            <a:r>
              <a:rPr lang="pl-PL" sz="1800" dirty="0"/>
              <a:t> the </a:t>
            </a:r>
            <a:r>
              <a:rPr lang="pl-PL" sz="1800" dirty="0" err="1"/>
              <a:t>first</a:t>
            </a:r>
            <a:r>
              <a:rPr lang="pl-PL" sz="1800" dirty="0"/>
              <a:t> plot </a:t>
            </a:r>
            <a:br>
              <a:rPr lang="pl-PL" sz="1800" dirty="0"/>
            </a:br>
            <a:r>
              <a:rPr lang="pl-PL" sz="1800" dirty="0" err="1"/>
              <a:t>plt.plot</a:t>
            </a:r>
            <a:r>
              <a:rPr lang="pl-PL" sz="1800" dirty="0"/>
              <a:t>(x, </a:t>
            </a:r>
            <a:r>
              <a:rPr lang="pl-PL" sz="1800" dirty="0" err="1"/>
              <a:t>y_sin</a:t>
            </a:r>
            <a:r>
              <a:rPr lang="pl-PL" sz="1800" dirty="0"/>
              <a:t>) </a:t>
            </a:r>
            <a:r>
              <a:rPr lang="pl-PL" sz="1800" dirty="0" err="1"/>
              <a:t>plt.title</a:t>
            </a:r>
            <a:r>
              <a:rPr lang="pl-PL" sz="1800" dirty="0"/>
              <a:t>('Sine') </a:t>
            </a:r>
          </a:p>
          <a:p>
            <a:r>
              <a:rPr lang="pl-PL" sz="1800" dirty="0"/>
              <a:t># Set the </a:t>
            </a:r>
            <a:r>
              <a:rPr lang="pl-PL" sz="1800" dirty="0" err="1"/>
              <a:t>second</a:t>
            </a:r>
            <a:r>
              <a:rPr lang="pl-PL" sz="1800" dirty="0"/>
              <a:t> </a:t>
            </a:r>
            <a:r>
              <a:rPr lang="pl-PL" sz="1800" dirty="0" err="1"/>
              <a:t>subplot</a:t>
            </a:r>
            <a:r>
              <a:rPr lang="pl-PL" sz="1800" dirty="0"/>
              <a:t> as </a:t>
            </a:r>
            <a:r>
              <a:rPr lang="pl-PL" sz="1800" dirty="0" err="1"/>
              <a:t>active</a:t>
            </a:r>
            <a:r>
              <a:rPr lang="pl-PL" sz="1800" dirty="0"/>
              <a:t>, and </a:t>
            </a:r>
            <a:r>
              <a:rPr lang="pl-PL" sz="1800" dirty="0" err="1"/>
              <a:t>make</a:t>
            </a:r>
            <a:r>
              <a:rPr lang="pl-PL" sz="1800" dirty="0"/>
              <a:t> the </a:t>
            </a:r>
            <a:r>
              <a:rPr lang="pl-PL" sz="1800" dirty="0" err="1"/>
              <a:t>second</a:t>
            </a:r>
            <a:r>
              <a:rPr lang="pl-PL" sz="1800" dirty="0"/>
              <a:t> plot. </a:t>
            </a:r>
            <a:br>
              <a:rPr lang="pl-PL" sz="1800" dirty="0"/>
            </a:br>
            <a:r>
              <a:rPr lang="pl-PL" sz="1800" dirty="0" err="1"/>
              <a:t>plt.subplot</a:t>
            </a:r>
            <a:r>
              <a:rPr lang="pl-PL" sz="1800" dirty="0"/>
              <a:t>(2, 1, 2) </a:t>
            </a:r>
            <a:br>
              <a:rPr lang="pl-PL" sz="1800" dirty="0"/>
            </a:br>
            <a:r>
              <a:rPr lang="pl-PL" sz="1800" dirty="0" err="1"/>
              <a:t>plt.plot</a:t>
            </a:r>
            <a:r>
              <a:rPr lang="pl-PL" sz="1800" dirty="0"/>
              <a:t>(x, </a:t>
            </a:r>
            <a:r>
              <a:rPr lang="pl-PL" sz="1800" dirty="0" err="1"/>
              <a:t>y_cos</a:t>
            </a:r>
            <a:r>
              <a:rPr lang="pl-PL" sz="1800" dirty="0"/>
              <a:t>) </a:t>
            </a:r>
            <a:br>
              <a:rPr lang="pl-PL" sz="1800" dirty="0"/>
            </a:br>
            <a:r>
              <a:rPr lang="pl-PL" sz="1800" dirty="0" err="1"/>
              <a:t>plt.title</a:t>
            </a:r>
            <a:r>
              <a:rPr lang="pl-PL" sz="1800" dirty="0"/>
              <a:t>('</a:t>
            </a:r>
            <a:r>
              <a:rPr lang="pl-PL" sz="1800" dirty="0" err="1"/>
              <a:t>Cosine</a:t>
            </a:r>
            <a:r>
              <a:rPr lang="pl-PL" sz="1800" dirty="0"/>
              <a:t>') </a:t>
            </a:r>
          </a:p>
          <a:p>
            <a:r>
              <a:rPr lang="pl-PL" sz="1800" dirty="0"/>
              <a:t># Show the </a:t>
            </a:r>
            <a:r>
              <a:rPr lang="pl-PL" sz="1800" dirty="0" err="1"/>
              <a:t>figure</a:t>
            </a:r>
            <a:r>
              <a:rPr lang="pl-PL" sz="1800" dirty="0"/>
              <a:t>. </a:t>
            </a:r>
            <a:br>
              <a:rPr lang="pl-PL" sz="1800" dirty="0"/>
            </a:br>
            <a:r>
              <a:rPr lang="pl-PL" sz="1800" dirty="0" err="1"/>
              <a:t>plt.show</a:t>
            </a:r>
            <a:r>
              <a:rPr lang="pl-PL" sz="1800" dirty="0"/>
              <a:t>()</a:t>
            </a:r>
            <a:endParaRPr lang="en-US" sz="1800" dirty="0"/>
          </a:p>
          <a:p>
            <a:pPr fontAlgn="base"/>
            <a:endParaRPr lang="en-US" sz="1800" dirty="0"/>
          </a:p>
        </p:txBody>
      </p:sp>
    </p:spTree>
    <p:extLst>
      <p:ext uri="{BB962C8B-B14F-4D97-AF65-F5344CB8AC3E}">
        <p14:creationId xmlns:p14="http://schemas.microsoft.com/office/powerpoint/2010/main" val="1147081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a:t>
            </a:r>
            <a:endParaRPr lang="en-IN" dirty="0"/>
          </a:p>
        </p:txBody>
      </p:sp>
      <p:sp>
        <p:nvSpPr>
          <p:cNvPr id="8" name="Text Placeholder 7"/>
          <p:cNvSpPr>
            <a:spLocks noGrp="1" noChangeArrowheads="1"/>
          </p:cNvSpPr>
          <p:nvPr>
            <p:ph type="body" idx="4294967295"/>
          </p:nvPr>
        </p:nvSpPr>
        <p:spPr>
          <a:xfrm>
            <a:off x="533400" y="990600"/>
            <a:ext cx="8229600" cy="5105400"/>
          </a:xfrm>
          <a:prstGeom prst="rect">
            <a:avLst/>
          </a:prstGeom>
          <a:noFill/>
        </p:spPr>
        <p:txBody>
          <a:bodyPr>
            <a:noAutofit/>
          </a:bodyPr>
          <a:lstStyle/>
          <a:p>
            <a:pPr fontAlgn="base"/>
            <a:r>
              <a:rPr lang="en-US" sz="1800" dirty="0"/>
              <a:t> to generate bar graphs</a:t>
            </a:r>
            <a:br>
              <a:rPr lang="en-US" sz="1800" dirty="0"/>
            </a:br>
            <a:r>
              <a:rPr lang="es-ES_tradnl" sz="1800" dirty="0"/>
              <a:t>x = [5,8,10] </a:t>
            </a:r>
            <a:br>
              <a:rPr lang="es-ES_tradnl" sz="1800" dirty="0"/>
            </a:br>
            <a:r>
              <a:rPr lang="es-ES_tradnl" sz="1800" dirty="0"/>
              <a:t>y = [12,16,6] </a:t>
            </a:r>
            <a:br>
              <a:rPr lang="es-ES_tradnl" sz="1800" dirty="0"/>
            </a:br>
            <a:r>
              <a:rPr lang="es-ES_tradnl" sz="1800" dirty="0"/>
              <a:t>x2 = [6,9,11] </a:t>
            </a:r>
            <a:br>
              <a:rPr lang="es-ES_tradnl" sz="1800" dirty="0"/>
            </a:br>
            <a:r>
              <a:rPr lang="es-ES_tradnl" sz="1800" dirty="0"/>
              <a:t>y2 = [6,15,7] </a:t>
            </a:r>
            <a:br>
              <a:rPr lang="es-ES_tradnl" sz="1800" dirty="0"/>
            </a:br>
            <a:r>
              <a:rPr lang="es-ES_tradnl" sz="1800" dirty="0" err="1"/>
              <a:t>plt.bar</a:t>
            </a:r>
            <a:r>
              <a:rPr lang="es-ES_tradnl" sz="1800" dirty="0"/>
              <a:t>(x, y, </a:t>
            </a:r>
            <a:r>
              <a:rPr lang="es-ES_tradnl" sz="1800" dirty="0" err="1"/>
              <a:t>align</a:t>
            </a:r>
            <a:r>
              <a:rPr lang="es-ES_tradnl" sz="1800" dirty="0"/>
              <a:t> = 'center') </a:t>
            </a:r>
            <a:br>
              <a:rPr lang="es-ES_tradnl" sz="1800" dirty="0"/>
            </a:br>
            <a:r>
              <a:rPr lang="es-ES_tradnl" sz="1800" dirty="0" err="1"/>
              <a:t>plt.bar</a:t>
            </a:r>
            <a:r>
              <a:rPr lang="es-ES_tradnl" sz="1800" dirty="0"/>
              <a:t>(x2, y2, color = 'g', </a:t>
            </a:r>
            <a:r>
              <a:rPr lang="es-ES_tradnl" sz="1800" dirty="0" err="1"/>
              <a:t>align</a:t>
            </a:r>
            <a:r>
              <a:rPr lang="es-ES_tradnl" sz="1800" dirty="0"/>
              <a:t> = 'center') </a:t>
            </a:r>
            <a:br>
              <a:rPr lang="es-ES_tradnl" sz="1800" dirty="0"/>
            </a:br>
            <a:r>
              <a:rPr lang="es-ES_tradnl" sz="1800" dirty="0" err="1"/>
              <a:t>plt.title</a:t>
            </a:r>
            <a:r>
              <a:rPr lang="es-ES_tradnl" sz="1800" dirty="0"/>
              <a:t>('Bar </a:t>
            </a:r>
            <a:r>
              <a:rPr lang="es-ES_tradnl" sz="1800" dirty="0" err="1"/>
              <a:t>graph</a:t>
            </a:r>
            <a:r>
              <a:rPr lang="es-ES_tradnl" sz="1800" dirty="0"/>
              <a:t>') </a:t>
            </a:r>
            <a:br>
              <a:rPr lang="es-ES_tradnl" sz="1800" dirty="0"/>
            </a:br>
            <a:r>
              <a:rPr lang="es-ES_tradnl" sz="1800" dirty="0" err="1"/>
              <a:t>plt.ylabel</a:t>
            </a:r>
            <a:r>
              <a:rPr lang="es-ES_tradnl" sz="1800" dirty="0"/>
              <a:t>('Y axis') </a:t>
            </a:r>
            <a:br>
              <a:rPr lang="es-ES_tradnl" sz="1800" dirty="0"/>
            </a:br>
            <a:r>
              <a:rPr lang="es-ES_tradnl" sz="1800" dirty="0" err="1"/>
              <a:t>plt.xlabel</a:t>
            </a:r>
            <a:r>
              <a:rPr lang="es-ES_tradnl" sz="1800" dirty="0"/>
              <a:t>('X axis')</a:t>
            </a:r>
            <a:br>
              <a:rPr lang="es-ES_tradnl" sz="1800" dirty="0"/>
            </a:br>
            <a:r>
              <a:rPr lang="es-ES_tradnl" sz="1800" dirty="0" err="1"/>
              <a:t>plt.show</a:t>
            </a:r>
            <a:r>
              <a:rPr lang="es-ES_tradnl" sz="1800" dirty="0"/>
              <a:t>()</a:t>
            </a:r>
            <a:endParaRPr lang="en-US" sz="1800" dirty="0"/>
          </a:p>
        </p:txBody>
      </p:sp>
    </p:spTree>
    <p:extLst>
      <p:ext uri="{BB962C8B-B14F-4D97-AF65-F5344CB8AC3E}">
        <p14:creationId xmlns:p14="http://schemas.microsoft.com/office/powerpoint/2010/main" val="4280423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8500" y="2971800"/>
            <a:ext cx="2667000" cy="914400"/>
          </a:xfrm>
        </p:spPr>
        <p:txBody>
          <a:bodyPr>
            <a:normAutofit/>
          </a:bodyPr>
          <a:lstStyle/>
          <a:p>
            <a:pPr algn="ctr"/>
            <a:r>
              <a:rPr lang="en-US" b="1" dirty="0"/>
              <a:t>Pandas</a:t>
            </a:r>
            <a:endParaRPr lang="en-IN" b="1" dirty="0"/>
          </a:p>
        </p:txBody>
      </p:sp>
    </p:spTree>
    <p:extLst>
      <p:ext uri="{BB962C8B-B14F-4D97-AF65-F5344CB8AC3E}">
        <p14:creationId xmlns:p14="http://schemas.microsoft.com/office/powerpoint/2010/main" val="605116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Series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Series is a one-dimensional labeled array capable of holding any data type (integers, strings, floating point numbers, Python objects, etc.).</a:t>
            </a:r>
          </a:p>
          <a:p>
            <a:r>
              <a:rPr lang="en-US" sz="1800" dirty="0"/>
              <a:t>The axis labels are collectively referred to as the </a:t>
            </a:r>
            <a:r>
              <a:rPr lang="en-US" sz="1800" b="1" dirty="0"/>
              <a:t>index</a:t>
            </a:r>
            <a:r>
              <a:rPr lang="en-US" sz="1800" dirty="0"/>
              <a:t>. The basic method to create a Series is to call:</a:t>
            </a:r>
            <a:br>
              <a:rPr lang="en-US" sz="1800" dirty="0"/>
            </a:br>
            <a:r>
              <a:rPr lang="en-US" sz="1800" b="1" dirty="0"/>
              <a:t> </a:t>
            </a:r>
            <a:r>
              <a:rPr lang="en-US" sz="1800" dirty="0"/>
              <a:t>s = </a:t>
            </a:r>
            <a:r>
              <a:rPr lang="en-US" sz="1800" dirty="0" err="1"/>
              <a:t>pd.Series</a:t>
            </a:r>
            <a:r>
              <a:rPr lang="en-US" sz="1800" dirty="0"/>
              <a:t>(data, index=index) </a:t>
            </a:r>
          </a:p>
          <a:p>
            <a:r>
              <a:rPr lang="en-US" sz="1800" dirty="0"/>
              <a:t>Here, data can be many different things:</a:t>
            </a:r>
            <a:br>
              <a:rPr lang="en-US" sz="1800" dirty="0"/>
            </a:br>
            <a:r>
              <a:rPr lang="en-US" sz="1800" dirty="0"/>
              <a:t>a Python </a:t>
            </a:r>
            <a:r>
              <a:rPr lang="en-US" sz="1800" dirty="0" err="1"/>
              <a:t>dict</a:t>
            </a:r>
            <a:br>
              <a:rPr lang="en-US" sz="1800" dirty="0"/>
            </a:br>
            <a:r>
              <a:rPr lang="en-US" sz="1800" dirty="0"/>
              <a:t>an </a:t>
            </a:r>
            <a:r>
              <a:rPr lang="en-US" sz="1800" dirty="0" err="1"/>
              <a:t>ndarray</a:t>
            </a:r>
            <a:br>
              <a:rPr lang="en-US" sz="1800" dirty="0"/>
            </a:br>
            <a:r>
              <a:rPr lang="en-US" sz="1800" dirty="0"/>
              <a:t>a scalar value (like 5)</a:t>
            </a:r>
          </a:p>
          <a:p>
            <a:r>
              <a:rPr lang="en-US" sz="1800" dirty="0"/>
              <a:t>The passed </a:t>
            </a:r>
            <a:r>
              <a:rPr lang="en-US" sz="1800" b="1" dirty="0"/>
              <a:t>index</a:t>
            </a:r>
            <a:r>
              <a:rPr lang="en-US" sz="1800" dirty="0"/>
              <a:t> is a list of axis labels. Thus, this separates into a few cases depending on what </a:t>
            </a:r>
            <a:r>
              <a:rPr lang="en-US" sz="1800" b="1" dirty="0"/>
              <a:t>data is</a:t>
            </a:r>
            <a:r>
              <a:rPr lang="en-US" sz="1800" dirty="0"/>
              <a:t>:</a:t>
            </a:r>
          </a:p>
          <a:p>
            <a:endParaRPr lang="en-US" sz="1800" dirty="0"/>
          </a:p>
        </p:txBody>
      </p:sp>
    </p:spTree>
    <p:extLst>
      <p:ext uri="{BB962C8B-B14F-4D97-AF65-F5344CB8AC3E}">
        <p14:creationId xmlns:p14="http://schemas.microsoft.com/office/powerpoint/2010/main" val="75449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Use </a:t>
            </a:r>
            <a:r>
              <a:rPr lang="en-US" dirty="0" err="1"/>
              <a:t>Numpy</a:t>
            </a:r>
            <a:endParaRPr lang="en-IN" dirty="0"/>
          </a:p>
        </p:txBody>
      </p:sp>
      <p:sp>
        <p:nvSpPr>
          <p:cNvPr id="6" name="Text Placeholder 2"/>
          <p:cNvSpPr>
            <a:spLocks noGrp="1"/>
          </p:cNvSpPr>
          <p:nvPr>
            <p:ph type="body" sz="quarter" idx="10"/>
          </p:nvPr>
        </p:nvSpPr>
        <p:spPr>
          <a:xfrm>
            <a:off x="276720" y="838200"/>
            <a:ext cx="8534400" cy="4724400"/>
          </a:xfrm>
        </p:spPr>
        <p:txBody>
          <a:bodyPr>
            <a:noAutofit/>
          </a:bodyPr>
          <a:lstStyle/>
          <a:p>
            <a:pPr fontAlgn="base"/>
            <a:r>
              <a:rPr lang="en-US" sz="1800" dirty="0"/>
              <a:t>Install </a:t>
            </a:r>
            <a:r>
              <a:rPr lang="en-US" sz="1800" dirty="0" err="1"/>
              <a:t>numpy</a:t>
            </a:r>
            <a:endParaRPr lang="en-US" sz="1800" dirty="0"/>
          </a:p>
          <a:p>
            <a:pPr fontAlgn="base"/>
            <a:r>
              <a:rPr lang="en-US" sz="1800" dirty="0"/>
              <a:t>Import </a:t>
            </a:r>
            <a:r>
              <a:rPr lang="en-US" sz="1800" dirty="0" err="1"/>
              <a:t>numpy</a:t>
            </a:r>
            <a:r>
              <a:rPr lang="en-US" sz="1800" dirty="0"/>
              <a:t> OR import </a:t>
            </a:r>
            <a:r>
              <a:rPr lang="en-US" sz="1800" dirty="0" err="1"/>
              <a:t>numpy</a:t>
            </a:r>
            <a:r>
              <a:rPr lang="en-US" sz="1800" dirty="0"/>
              <a:t> as np</a:t>
            </a:r>
          </a:p>
          <a:p>
            <a:endParaRPr lang="en-US" sz="1800" dirty="0"/>
          </a:p>
          <a:p>
            <a:r>
              <a:rPr lang="en-US" sz="1800" dirty="0"/>
              <a:t>Simple example:</a:t>
            </a:r>
            <a:br>
              <a:rPr lang="en-US" sz="1800" dirty="0"/>
            </a:br>
            <a:r>
              <a:rPr lang="nb-NO" sz="1800" dirty="0" err="1"/>
              <a:t>cvalues</a:t>
            </a:r>
            <a:r>
              <a:rPr lang="nb-NO" sz="1800" dirty="0"/>
              <a:t> = [20.1, 20.8, 21.9, 22.5, 22.7, 22.3, 21.8, 21.2, 20.9, 20.1]</a:t>
            </a:r>
            <a:br>
              <a:rPr lang="nb-NO" sz="1800" dirty="0"/>
            </a:br>
            <a:r>
              <a:rPr lang="nb-NO" sz="1800" dirty="0"/>
              <a:t>C = </a:t>
            </a:r>
            <a:r>
              <a:rPr lang="nb-NO" sz="1800" dirty="0" err="1"/>
              <a:t>np.array</a:t>
            </a:r>
            <a:r>
              <a:rPr lang="nb-NO" sz="1800" dirty="0"/>
              <a:t>(</a:t>
            </a:r>
            <a:r>
              <a:rPr lang="nb-NO" sz="1800" dirty="0" err="1"/>
              <a:t>cvalues</a:t>
            </a:r>
            <a:r>
              <a:rPr lang="nb-NO" sz="1800" dirty="0"/>
              <a:t>) </a:t>
            </a:r>
            <a:br>
              <a:rPr lang="nb-NO" sz="1800" dirty="0"/>
            </a:br>
            <a:r>
              <a:rPr lang="nb-NO" sz="1800" dirty="0" err="1"/>
              <a:t>print</a:t>
            </a:r>
            <a:r>
              <a:rPr lang="nb-NO" sz="1800" dirty="0"/>
              <a:t>(C)</a:t>
            </a:r>
            <a:endParaRPr lang="en-US" sz="1800" dirty="0"/>
          </a:p>
          <a:p>
            <a:pPr fontAlgn="base"/>
            <a:r>
              <a:rPr lang="en-US" sz="1800" dirty="0"/>
              <a:t>To turn the values into degrees Fahrenheit</a:t>
            </a:r>
            <a:br>
              <a:rPr lang="en-US" sz="1800" dirty="0"/>
            </a:br>
            <a:r>
              <a:rPr lang="is-IS" sz="1800" dirty="0"/>
              <a:t>print(C * 9 / 5 + 32)</a:t>
            </a:r>
            <a:br>
              <a:rPr lang="is-IS" sz="1800" dirty="0"/>
            </a:br>
            <a:r>
              <a:rPr lang="en-US" sz="1800" dirty="0"/>
              <a:t>array C has not been changed by this expression</a:t>
            </a:r>
          </a:p>
          <a:p>
            <a:pPr fontAlgn="base"/>
            <a:endParaRPr lang="is-IS" sz="1800" dirty="0"/>
          </a:p>
          <a:p>
            <a:pPr fontAlgn="base"/>
            <a:endParaRPr lang="en-US" sz="1800" dirty="0"/>
          </a:p>
          <a:p>
            <a:pPr fontAlgn="base"/>
            <a:endParaRPr lang="en-US" sz="1800" dirty="0"/>
          </a:p>
          <a:p>
            <a:pPr fontAlgn="base"/>
            <a:endParaRPr lang="en-US" sz="1800" dirty="0"/>
          </a:p>
        </p:txBody>
      </p:sp>
    </p:spTree>
    <p:extLst>
      <p:ext uri="{BB962C8B-B14F-4D97-AF65-F5344CB8AC3E}">
        <p14:creationId xmlns:p14="http://schemas.microsoft.com/office/powerpoint/2010/main" val="1763913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Pandas Series </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If data is an </a:t>
            </a:r>
            <a:r>
              <a:rPr lang="en-US" sz="1800" dirty="0" err="1"/>
              <a:t>ndarray</a:t>
            </a:r>
            <a:r>
              <a:rPr lang="en-US" sz="1800" dirty="0"/>
              <a:t>, </a:t>
            </a:r>
            <a:r>
              <a:rPr lang="en-US" sz="1800" b="1" dirty="0"/>
              <a:t>index</a:t>
            </a:r>
            <a:r>
              <a:rPr lang="en-US" sz="1800" dirty="0"/>
              <a:t> must be the same length as </a:t>
            </a:r>
            <a:r>
              <a:rPr lang="en-US" sz="1800" b="1" dirty="0"/>
              <a:t>data</a:t>
            </a:r>
            <a:r>
              <a:rPr lang="en-US" sz="1800" dirty="0"/>
              <a:t>. If no index is passed, one will be created having values [0, ..., </a:t>
            </a:r>
            <a:r>
              <a:rPr lang="en-US" sz="1800" dirty="0" err="1"/>
              <a:t>len</a:t>
            </a:r>
            <a:r>
              <a:rPr lang="en-US" sz="1800" dirty="0"/>
              <a:t>(data) - 1].</a:t>
            </a:r>
            <a:br>
              <a:rPr lang="en-US" sz="1800" dirty="0"/>
            </a:br>
            <a:r>
              <a:rPr lang="nl-NL" sz="1800" dirty="0"/>
              <a:t>s = </a:t>
            </a:r>
            <a:r>
              <a:rPr lang="nl-NL" sz="1800" dirty="0" err="1"/>
              <a:t>pd.Series</a:t>
            </a:r>
            <a:r>
              <a:rPr lang="nl-NL" sz="1800" dirty="0"/>
              <a:t>(</a:t>
            </a:r>
            <a:r>
              <a:rPr lang="nl-NL" sz="1800" dirty="0" err="1"/>
              <a:t>np.random.randn</a:t>
            </a:r>
            <a:r>
              <a:rPr lang="nl-NL" sz="1800" dirty="0"/>
              <a:t>(5), index=['a', 'b', 'c', 'd', 'e'])</a:t>
            </a:r>
            <a:br>
              <a:rPr lang="nl-NL" sz="1800" dirty="0"/>
            </a:br>
            <a:r>
              <a:rPr lang="nl-NL" sz="1800" dirty="0" err="1"/>
              <a:t>s.index</a:t>
            </a:r>
            <a:br>
              <a:rPr lang="en-US" sz="1800" dirty="0"/>
            </a:br>
            <a:r>
              <a:rPr lang="en-US" sz="1800" dirty="0" err="1"/>
              <a:t>pd.Series</a:t>
            </a:r>
            <a:r>
              <a:rPr lang="en-US" sz="1800" dirty="0"/>
              <a:t>(</a:t>
            </a:r>
            <a:r>
              <a:rPr lang="en-US" sz="1800" dirty="0" err="1"/>
              <a:t>np.random.randn</a:t>
            </a:r>
            <a:r>
              <a:rPr lang="en-US" sz="1800" dirty="0"/>
              <a:t>(5)) #generates index 0 to </a:t>
            </a:r>
            <a:r>
              <a:rPr lang="en-US" sz="1800" dirty="0" err="1"/>
              <a:t>len</a:t>
            </a:r>
            <a:r>
              <a:rPr lang="en-US" sz="1800" dirty="0"/>
              <a:t> – 1</a:t>
            </a:r>
          </a:p>
          <a:p>
            <a:endParaRPr lang="en-US" sz="1800" dirty="0"/>
          </a:p>
          <a:p>
            <a:r>
              <a:rPr lang="en-US" sz="1800" dirty="0"/>
              <a:t>Series can be instantiated from </a:t>
            </a:r>
            <a:r>
              <a:rPr lang="en-US" sz="1800" dirty="0" err="1"/>
              <a:t>dicts</a:t>
            </a:r>
            <a:r>
              <a:rPr lang="en-US" sz="1800" dirty="0"/>
              <a:t>:</a:t>
            </a:r>
            <a:br>
              <a:rPr lang="en-US" sz="1800" dirty="0"/>
            </a:br>
            <a:r>
              <a:rPr lang="en-US" sz="1800" dirty="0"/>
              <a:t>d = {'b' : 1, 'a' : 0, 'c' : 2} </a:t>
            </a:r>
            <a:br>
              <a:rPr lang="en-US" sz="1800" b="1" dirty="0"/>
            </a:br>
            <a:r>
              <a:rPr lang="en-US" sz="1800" dirty="0" err="1"/>
              <a:t>pd.Series</a:t>
            </a:r>
            <a:r>
              <a:rPr lang="en-US" sz="1800" dirty="0"/>
              <a:t>(d)</a:t>
            </a:r>
          </a:p>
          <a:p>
            <a:endParaRPr lang="en-US" sz="1800" dirty="0"/>
          </a:p>
          <a:p>
            <a:r>
              <a:rPr lang="en-US" sz="1800" dirty="0"/>
              <a:t>If data is a scalar value, an index must be provided. The value will be repeated to match the length of </a:t>
            </a:r>
            <a:r>
              <a:rPr lang="en-US" sz="1800" b="1" dirty="0"/>
              <a:t>index</a:t>
            </a:r>
            <a:r>
              <a:rPr lang="en-US" sz="1800" dirty="0"/>
              <a:t>.</a:t>
            </a:r>
            <a:br>
              <a:rPr lang="en-US" sz="1800" dirty="0"/>
            </a:br>
            <a:br>
              <a:rPr lang="en-US" sz="1800" dirty="0"/>
            </a:br>
            <a:r>
              <a:rPr lang="en-US" sz="1800" b="1" dirty="0"/>
              <a:t> </a:t>
            </a:r>
            <a:r>
              <a:rPr lang="en-US" sz="1800" dirty="0" err="1"/>
              <a:t>pd.Series</a:t>
            </a:r>
            <a:r>
              <a:rPr lang="en-US" sz="1800" dirty="0"/>
              <a:t>(5., index=['a', 'b', 'c', 'd', 'e'])</a:t>
            </a:r>
          </a:p>
          <a:p>
            <a:endParaRPr lang="en-US" sz="1800" dirty="0"/>
          </a:p>
          <a:p>
            <a:endParaRPr lang="en-US" sz="1800" dirty="0"/>
          </a:p>
          <a:p>
            <a:endParaRPr lang="nl-NL" sz="1800" dirty="0"/>
          </a:p>
        </p:txBody>
      </p:sp>
    </p:spTree>
    <p:extLst>
      <p:ext uri="{BB962C8B-B14F-4D97-AF65-F5344CB8AC3E}">
        <p14:creationId xmlns:p14="http://schemas.microsoft.com/office/powerpoint/2010/main" val="8516624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endParaRPr lang="en-IN" dirty="0"/>
          </a:p>
        </p:txBody>
      </p:sp>
      <p:sp>
        <p:nvSpPr>
          <p:cNvPr id="8" name="Text Placeholder 7"/>
          <p:cNvSpPr>
            <a:spLocks noGrp="1" noChangeArrowheads="1"/>
          </p:cNvSpPr>
          <p:nvPr>
            <p:ph type="body" sz="quarter" idx="10"/>
          </p:nvPr>
        </p:nvSpPr>
        <p:spPr>
          <a:xfrm>
            <a:off x="533400" y="838200"/>
            <a:ext cx="8229600" cy="5410200"/>
          </a:xfrm>
          <a:prstGeom prst="rect">
            <a:avLst/>
          </a:prstGeom>
          <a:noFill/>
        </p:spPr>
        <p:txBody>
          <a:bodyPr>
            <a:noAutofit/>
          </a:bodyPr>
          <a:lstStyle/>
          <a:p>
            <a:r>
              <a:rPr lang="en-US" sz="1800" dirty="0"/>
              <a:t>fruits = [</a:t>
            </a:r>
            <a:r>
              <a:rPr lang="en-US" b="1" dirty="0"/>
              <a:t>'apples'</a:t>
            </a:r>
            <a:r>
              <a:rPr lang="en-US" sz="1800" dirty="0"/>
              <a:t>, </a:t>
            </a:r>
            <a:r>
              <a:rPr lang="en-US" b="1" dirty="0"/>
              <a:t>'oranges'</a:t>
            </a:r>
            <a:r>
              <a:rPr lang="en-US" sz="1800" dirty="0"/>
              <a:t>, </a:t>
            </a:r>
            <a:r>
              <a:rPr lang="en-US" b="1" dirty="0"/>
              <a:t>'cherries'</a:t>
            </a:r>
            <a:r>
              <a:rPr lang="en-US" sz="1800" dirty="0"/>
              <a:t>, </a:t>
            </a:r>
            <a:r>
              <a:rPr lang="en-US" b="1" dirty="0"/>
              <a:t>'pears'</a:t>
            </a:r>
            <a:r>
              <a:rPr lang="en-US" sz="1800" dirty="0"/>
              <a:t>]</a:t>
            </a:r>
            <a:br>
              <a:rPr lang="en-US" sz="1800" dirty="0"/>
            </a:br>
            <a:r>
              <a:rPr lang="en-US" sz="1800" dirty="0"/>
              <a:t>quantities = [</a:t>
            </a:r>
            <a:r>
              <a:rPr lang="en-US" dirty="0"/>
              <a:t>20</a:t>
            </a:r>
            <a:r>
              <a:rPr lang="en-US" sz="1800" dirty="0"/>
              <a:t>, </a:t>
            </a:r>
            <a:r>
              <a:rPr lang="en-US" dirty="0"/>
              <a:t>33</a:t>
            </a:r>
            <a:r>
              <a:rPr lang="en-US" sz="1800" dirty="0"/>
              <a:t>, </a:t>
            </a:r>
            <a:r>
              <a:rPr lang="en-US" dirty="0"/>
              <a:t>52</a:t>
            </a:r>
            <a:r>
              <a:rPr lang="en-US" sz="1800" dirty="0"/>
              <a:t>, </a:t>
            </a:r>
            <a:r>
              <a:rPr lang="en-US" dirty="0"/>
              <a:t>10</a:t>
            </a:r>
            <a:r>
              <a:rPr lang="en-US" sz="1800" dirty="0"/>
              <a:t>]</a:t>
            </a:r>
            <a:br>
              <a:rPr lang="en-US" sz="1800" dirty="0"/>
            </a:br>
            <a:r>
              <a:rPr lang="en-US" sz="1800" dirty="0"/>
              <a:t>S = </a:t>
            </a:r>
            <a:r>
              <a:rPr lang="en-US" sz="1800" dirty="0" err="1"/>
              <a:t>pd.Series</a:t>
            </a:r>
            <a:r>
              <a:rPr lang="en-US" sz="1800" dirty="0"/>
              <a:t>(quantities, </a:t>
            </a:r>
            <a:r>
              <a:rPr lang="en-US" dirty="0"/>
              <a:t>index</a:t>
            </a:r>
            <a:r>
              <a:rPr lang="en-US" sz="1800" dirty="0"/>
              <a:t>=fruits)</a:t>
            </a:r>
            <a:br>
              <a:rPr lang="en-US" sz="1800" dirty="0"/>
            </a:br>
            <a:r>
              <a:rPr lang="en-US" dirty="0"/>
              <a:t>print</a:t>
            </a:r>
            <a:r>
              <a:rPr lang="en-US" sz="1800" dirty="0"/>
              <a:t>(S)</a:t>
            </a:r>
            <a:br>
              <a:rPr lang="en-US" sz="1800" dirty="0"/>
            </a:br>
            <a:br>
              <a:rPr lang="en-US" sz="1800" dirty="0"/>
            </a:br>
            <a:r>
              <a:rPr lang="en-US" i="1" dirty="0"/>
              <a:t>#If we add two series with the same indices, we get a new series with the same index and the </a:t>
            </a:r>
            <a:r>
              <a:rPr lang="en-US" i="1" dirty="0" err="1"/>
              <a:t>correponding</a:t>
            </a:r>
            <a:r>
              <a:rPr lang="en-US" i="1" dirty="0"/>
              <a:t> values will be added:</a:t>
            </a:r>
            <a:br>
              <a:rPr lang="en-US" i="1" dirty="0"/>
            </a:br>
            <a:br>
              <a:rPr lang="en-US" i="1" dirty="0"/>
            </a:br>
            <a:r>
              <a:rPr lang="en-US" sz="1800" dirty="0"/>
              <a:t>fruits = [</a:t>
            </a:r>
            <a:r>
              <a:rPr lang="en-US" b="1" dirty="0"/>
              <a:t>'apples'</a:t>
            </a:r>
            <a:r>
              <a:rPr lang="en-US" sz="1800" dirty="0"/>
              <a:t>, </a:t>
            </a:r>
            <a:r>
              <a:rPr lang="en-US" b="1" dirty="0"/>
              <a:t>'oranges'</a:t>
            </a:r>
            <a:r>
              <a:rPr lang="en-US" sz="1800" dirty="0"/>
              <a:t>, </a:t>
            </a:r>
            <a:r>
              <a:rPr lang="en-US" b="1" dirty="0"/>
              <a:t>'cherries'</a:t>
            </a:r>
            <a:r>
              <a:rPr lang="en-US" sz="1800" dirty="0"/>
              <a:t>, </a:t>
            </a:r>
            <a:r>
              <a:rPr lang="en-US" b="1" dirty="0"/>
              <a:t>'pears'</a:t>
            </a:r>
            <a:r>
              <a:rPr lang="en-US" sz="1800" dirty="0"/>
              <a:t>]</a:t>
            </a:r>
            <a:br>
              <a:rPr lang="en-US" sz="1800" dirty="0"/>
            </a:br>
            <a:br>
              <a:rPr lang="en-US" sz="1800" dirty="0"/>
            </a:br>
            <a:r>
              <a:rPr lang="en-US" sz="1800" dirty="0"/>
              <a:t>S = </a:t>
            </a:r>
            <a:r>
              <a:rPr lang="en-US" sz="1800" dirty="0" err="1"/>
              <a:t>pd.Series</a:t>
            </a:r>
            <a:r>
              <a:rPr lang="en-US" sz="1800" dirty="0"/>
              <a:t>([</a:t>
            </a:r>
            <a:r>
              <a:rPr lang="en-US" dirty="0"/>
              <a:t>20</a:t>
            </a:r>
            <a:r>
              <a:rPr lang="en-US" sz="1800" dirty="0"/>
              <a:t>, </a:t>
            </a:r>
            <a:r>
              <a:rPr lang="en-US" dirty="0"/>
              <a:t>33</a:t>
            </a:r>
            <a:r>
              <a:rPr lang="en-US" sz="1800" dirty="0"/>
              <a:t>, </a:t>
            </a:r>
            <a:r>
              <a:rPr lang="en-US" dirty="0"/>
              <a:t>52</a:t>
            </a:r>
            <a:r>
              <a:rPr lang="en-US" sz="1800" dirty="0"/>
              <a:t>, </a:t>
            </a:r>
            <a:r>
              <a:rPr lang="en-US" dirty="0"/>
              <a:t>10</a:t>
            </a:r>
            <a:r>
              <a:rPr lang="en-US" sz="1800" dirty="0"/>
              <a:t>], </a:t>
            </a:r>
            <a:r>
              <a:rPr lang="en-US" dirty="0"/>
              <a:t>index</a:t>
            </a:r>
            <a:r>
              <a:rPr lang="en-US" sz="1800" dirty="0"/>
              <a:t>=fruits)</a:t>
            </a:r>
            <a:br>
              <a:rPr lang="en-US" sz="1800" dirty="0"/>
            </a:br>
            <a:r>
              <a:rPr lang="en-US" sz="1800" dirty="0"/>
              <a:t>S2 = </a:t>
            </a:r>
            <a:r>
              <a:rPr lang="en-US" sz="1800" dirty="0" err="1"/>
              <a:t>pd.Series</a:t>
            </a:r>
            <a:r>
              <a:rPr lang="en-US" sz="1800" dirty="0"/>
              <a:t>([</a:t>
            </a:r>
            <a:r>
              <a:rPr lang="en-US" dirty="0"/>
              <a:t>17</a:t>
            </a:r>
            <a:r>
              <a:rPr lang="en-US" sz="1800" dirty="0"/>
              <a:t>, </a:t>
            </a:r>
            <a:r>
              <a:rPr lang="en-US" dirty="0"/>
              <a:t>13</a:t>
            </a:r>
            <a:r>
              <a:rPr lang="en-US" sz="1800" dirty="0"/>
              <a:t>, </a:t>
            </a:r>
            <a:r>
              <a:rPr lang="en-US" dirty="0"/>
              <a:t>31</a:t>
            </a:r>
            <a:r>
              <a:rPr lang="en-US" sz="1800" dirty="0"/>
              <a:t>, </a:t>
            </a:r>
            <a:r>
              <a:rPr lang="en-US" dirty="0"/>
              <a:t>32</a:t>
            </a:r>
            <a:r>
              <a:rPr lang="en-US" sz="1800" dirty="0"/>
              <a:t>], </a:t>
            </a:r>
            <a:r>
              <a:rPr lang="en-US" dirty="0"/>
              <a:t>index</a:t>
            </a:r>
            <a:r>
              <a:rPr lang="en-US" sz="1800" dirty="0"/>
              <a:t>=fruits)</a:t>
            </a:r>
            <a:br>
              <a:rPr lang="en-US" sz="1800" dirty="0"/>
            </a:br>
            <a:r>
              <a:rPr lang="en-US" dirty="0"/>
              <a:t>print</a:t>
            </a:r>
            <a:r>
              <a:rPr lang="en-US" sz="1800" dirty="0"/>
              <a:t>(S + S2)</a:t>
            </a:r>
            <a:br>
              <a:rPr lang="en-US" sz="1800" dirty="0"/>
            </a:br>
            <a:r>
              <a:rPr lang="en-US" dirty="0"/>
              <a:t>print</a:t>
            </a:r>
            <a:r>
              <a:rPr lang="en-US" sz="1800" dirty="0"/>
              <a:t>(</a:t>
            </a:r>
            <a:r>
              <a:rPr lang="en-US" b="1" dirty="0"/>
              <a:t>"sum of S: "</a:t>
            </a:r>
            <a:r>
              <a:rPr lang="en-US" sz="1800" dirty="0"/>
              <a:t>, </a:t>
            </a:r>
            <a:r>
              <a:rPr lang="en-US" dirty="0"/>
              <a:t>sum</a:t>
            </a:r>
            <a:r>
              <a:rPr lang="en-US" sz="1800" dirty="0"/>
              <a:t>(S))</a:t>
            </a:r>
            <a:endParaRPr lang="nl-NL" sz="1800" dirty="0"/>
          </a:p>
        </p:txBody>
      </p:sp>
    </p:spTree>
    <p:extLst>
      <p:ext uri="{BB962C8B-B14F-4D97-AF65-F5344CB8AC3E}">
        <p14:creationId xmlns:p14="http://schemas.microsoft.com/office/powerpoint/2010/main" val="4003220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in Series</a:t>
            </a:r>
            <a:endParaRPr lang="en-IN" dirty="0"/>
          </a:p>
        </p:txBody>
      </p:sp>
      <p:sp>
        <p:nvSpPr>
          <p:cNvPr id="8" name="Text Placeholder 7"/>
          <p:cNvSpPr>
            <a:spLocks noGrp="1" noChangeArrowheads="1"/>
          </p:cNvSpPr>
          <p:nvPr>
            <p:ph type="body" sz="quarter" idx="10"/>
          </p:nvPr>
        </p:nvSpPr>
        <p:spPr>
          <a:xfrm>
            <a:off x="533400" y="838200"/>
            <a:ext cx="8229600" cy="5410200"/>
          </a:xfrm>
          <a:prstGeom prst="rect">
            <a:avLst/>
          </a:prstGeom>
          <a:noFill/>
        </p:spPr>
        <p:txBody>
          <a:bodyPr>
            <a:noAutofit/>
          </a:bodyPr>
          <a:lstStyle/>
          <a:p>
            <a:r>
              <a:rPr lang="en-US" sz="1800" dirty="0"/>
              <a:t>It's possible to access single values of a Series.</a:t>
            </a:r>
            <a:br>
              <a:rPr lang="en-US" sz="1800" dirty="0"/>
            </a:br>
            <a:r>
              <a:rPr lang="en-US" sz="1800" dirty="0"/>
              <a:t>print(S['apples’])</a:t>
            </a:r>
          </a:p>
          <a:p>
            <a:endParaRPr lang="en-US" sz="1800" dirty="0"/>
          </a:p>
          <a:p>
            <a:r>
              <a:rPr lang="en-US" sz="1800" dirty="0"/>
              <a:t>Series objects can also be accessed by multiple indexes at the same time. This can be done by packing the indexes into a list. This type of access returns a Pandas Series again:</a:t>
            </a:r>
            <a:br>
              <a:rPr lang="en-US" sz="1800" dirty="0"/>
            </a:br>
            <a:r>
              <a:rPr lang="en-US" sz="1800" dirty="0"/>
              <a:t>print(S[['apples', 'oranges', 'cherries’]])</a:t>
            </a:r>
          </a:p>
          <a:p>
            <a:endParaRPr lang="en-US" sz="1800" dirty="0"/>
          </a:p>
          <a:p>
            <a:r>
              <a:rPr lang="en-US" sz="1800" dirty="0"/>
              <a:t>Similar to </a:t>
            </a:r>
            <a:r>
              <a:rPr lang="en-US" sz="1800" dirty="0" err="1"/>
              <a:t>Numpy</a:t>
            </a:r>
            <a:r>
              <a:rPr lang="en-US" sz="1800" dirty="0"/>
              <a:t> we can use scalar operations or mathematical functions on a series:</a:t>
            </a:r>
            <a:br>
              <a:rPr lang="en-US" sz="1800" dirty="0"/>
            </a:br>
            <a:r>
              <a:rPr lang="en-US" sz="1800" dirty="0"/>
              <a:t>import </a:t>
            </a:r>
            <a:r>
              <a:rPr lang="en-US" sz="1800" dirty="0" err="1"/>
              <a:t>numpy</a:t>
            </a:r>
            <a:r>
              <a:rPr lang="en-US" sz="1800" dirty="0"/>
              <a:t> as np </a:t>
            </a:r>
            <a:br>
              <a:rPr lang="en-US" sz="1800" dirty="0"/>
            </a:br>
            <a:r>
              <a:rPr lang="en-US" sz="1800" dirty="0"/>
              <a:t>print((S + 3) * 4) </a:t>
            </a:r>
            <a:br>
              <a:rPr lang="en-US" sz="1800" dirty="0"/>
            </a:br>
            <a:r>
              <a:rPr lang="en-US" sz="1800" dirty="0"/>
              <a:t>print("======================") </a:t>
            </a:r>
            <a:br>
              <a:rPr lang="en-US" sz="1800" dirty="0"/>
            </a:br>
            <a:r>
              <a:rPr lang="en-US" sz="1800" dirty="0"/>
              <a:t>print(</a:t>
            </a:r>
            <a:r>
              <a:rPr lang="en-US" sz="1800" dirty="0" err="1"/>
              <a:t>np.sin</a:t>
            </a:r>
            <a:r>
              <a:rPr lang="en-US" sz="1800" dirty="0"/>
              <a:t>(S))</a:t>
            </a:r>
          </a:p>
          <a:p>
            <a:endParaRPr lang="en-US" sz="1800" dirty="0"/>
          </a:p>
          <a:p>
            <a:endParaRPr lang="en-US" sz="1800" dirty="0"/>
          </a:p>
        </p:txBody>
      </p:sp>
    </p:spTree>
    <p:extLst>
      <p:ext uri="{BB962C8B-B14F-4D97-AF65-F5344CB8AC3E}">
        <p14:creationId xmlns:p14="http://schemas.microsoft.com/office/powerpoint/2010/main" val="2687496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function</a:t>
            </a:r>
            <a:endParaRPr lang="en-IN" dirty="0"/>
          </a:p>
        </p:txBody>
      </p:sp>
      <p:sp>
        <p:nvSpPr>
          <p:cNvPr id="8" name="Text Placeholder 7"/>
          <p:cNvSpPr>
            <a:spLocks noGrp="1" noChangeArrowheads="1"/>
          </p:cNvSpPr>
          <p:nvPr>
            <p:ph type="body" sz="quarter" idx="10"/>
          </p:nvPr>
        </p:nvSpPr>
        <p:spPr>
          <a:xfrm>
            <a:off x="533400" y="838200"/>
            <a:ext cx="8229600" cy="5410200"/>
          </a:xfrm>
          <a:prstGeom prst="rect">
            <a:avLst/>
          </a:prstGeom>
          <a:noFill/>
        </p:spPr>
        <p:txBody>
          <a:bodyPr>
            <a:noAutofit/>
          </a:bodyPr>
          <a:lstStyle/>
          <a:p>
            <a:r>
              <a:rPr lang="en-US" sz="1800" dirty="0" err="1"/>
              <a:t>Series.apply</a:t>
            </a:r>
            <a:r>
              <a:rPr lang="en-US" sz="1800" dirty="0"/>
              <a:t>(</a:t>
            </a:r>
            <a:r>
              <a:rPr lang="en-US" sz="1800" dirty="0" err="1"/>
              <a:t>func</a:t>
            </a:r>
            <a:r>
              <a:rPr lang="en-US" sz="1800" dirty="0"/>
              <a:t>, </a:t>
            </a:r>
            <a:r>
              <a:rPr lang="en-US" sz="1800" dirty="0" err="1"/>
              <a:t>convert_dtype</a:t>
            </a:r>
            <a:r>
              <a:rPr lang="en-US" sz="1800" dirty="0"/>
              <a:t>=True, </a:t>
            </a:r>
            <a:r>
              <a:rPr lang="en-US" sz="1800" dirty="0" err="1"/>
              <a:t>args</a:t>
            </a:r>
            <a:r>
              <a:rPr lang="en-US" sz="1800" dirty="0"/>
              <a:t>=(), **</a:t>
            </a:r>
            <a:r>
              <a:rPr lang="en-US" sz="1800" dirty="0" err="1"/>
              <a:t>kwds</a:t>
            </a:r>
            <a:r>
              <a:rPr lang="en-US" sz="1800" dirty="0"/>
              <a:t>)</a:t>
            </a:r>
          </a:p>
          <a:p>
            <a:r>
              <a:rPr lang="en-US" sz="1800" dirty="0"/>
              <a:t>The function "</a:t>
            </a:r>
            <a:r>
              <a:rPr lang="en-US" sz="1800" dirty="0" err="1"/>
              <a:t>func</a:t>
            </a:r>
            <a:r>
              <a:rPr lang="en-US" sz="1800" dirty="0"/>
              <a:t>" will be applied to the Series and it returns either a Series or a </a:t>
            </a:r>
            <a:r>
              <a:rPr lang="en-US" sz="1800" dirty="0" err="1"/>
              <a:t>DataFrame</a:t>
            </a:r>
            <a:r>
              <a:rPr lang="en-US" sz="1800" dirty="0"/>
              <a:t>, depending on "</a:t>
            </a:r>
            <a:r>
              <a:rPr lang="en-US" sz="1800" dirty="0" err="1"/>
              <a:t>func</a:t>
            </a:r>
            <a:r>
              <a:rPr lang="en-US" sz="1800" dirty="0"/>
              <a:t>".</a:t>
            </a:r>
            <a:br>
              <a:rPr lang="en-US" sz="1800" dirty="0"/>
            </a:br>
            <a:br>
              <a:rPr lang="en-US" sz="1800" dirty="0"/>
            </a:br>
            <a:r>
              <a:rPr lang="en-US" sz="1800" dirty="0" err="1"/>
              <a:t>S</a:t>
            </a:r>
            <a:r>
              <a:rPr lang="en-US" dirty="0" err="1"/>
              <a:t>.</a:t>
            </a:r>
            <a:r>
              <a:rPr lang="en-US" sz="1800" dirty="0" err="1"/>
              <a:t>apply</a:t>
            </a:r>
            <a:r>
              <a:rPr lang="en-US" sz="1800" dirty="0"/>
              <a:t>(</a:t>
            </a:r>
            <a:r>
              <a:rPr lang="en-US" sz="1800" dirty="0" err="1"/>
              <a:t>np</a:t>
            </a:r>
            <a:r>
              <a:rPr lang="en-US" dirty="0" err="1"/>
              <a:t>.</a:t>
            </a:r>
            <a:r>
              <a:rPr lang="en-US" sz="1800" dirty="0" err="1"/>
              <a:t>log</a:t>
            </a:r>
            <a:r>
              <a:rPr lang="en-US" sz="1800" dirty="0"/>
              <a:t>)</a:t>
            </a:r>
          </a:p>
          <a:p>
            <a:endParaRPr lang="en-US" sz="1800" dirty="0"/>
          </a:p>
          <a:p>
            <a:r>
              <a:rPr lang="en-US" sz="1800" dirty="0"/>
              <a:t>Similar to </a:t>
            </a:r>
            <a:r>
              <a:rPr lang="en-US" sz="1800" dirty="0" err="1"/>
              <a:t>numpy</a:t>
            </a:r>
            <a:r>
              <a:rPr lang="en-US" sz="1800" dirty="0"/>
              <a:t> arrays, we can filter Pandas Series with a Boolean array:</a:t>
            </a:r>
          </a:p>
          <a:p>
            <a:r>
              <a:rPr lang="en-US" sz="1800" dirty="0"/>
              <a:t>S[S&gt;30]</a:t>
            </a:r>
          </a:p>
          <a:p>
            <a:endParaRPr lang="en-US" sz="1800" dirty="0"/>
          </a:p>
          <a:p>
            <a:r>
              <a:rPr lang="en-US" sz="1800" dirty="0"/>
              <a:t>We can even use a dictionary to create a Series object. The resulting Series contains the </a:t>
            </a:r>
            <a:r>
              <a:rPr lang="en-US" sz="1800" dirty="0" err="1"/>
              <a:t>dict's</a:t>
            </a:r>
            <a:r>
              <a:rPr lang="en-US" sz="1800" dirty="0"/>
              <a:t> keys as the indices and the values as the values.</a:t>
            </a:r>
            <a:br>
              <a:rPr lang="en-US" sz="1800" dirty="0"/>
            </a:br>
            <a:br>
              <a:rPr lang="en-US" sz="1800" dirty="0"/>
            </a:br>
            <a:r>
              <a:rPr lang="en-US" sz="1800" dirty="0"/>
              <a:t>cities = {"London": 8615246, "Berlin": 3562166, "Madrid": 3165235, "Rome": 2874038, "Paris": 2273305, "Vienna": 1805681, "Bucharest": 1803425, "Hamburg": 1760433, "Budapest": 1754000, "Warsaw": 1740119, "Barcelona": 1602386, "Munich": 1493900, "Milan": 1350680} </a:t>
            </a:r>
            <a:br>
              <a:rPr lang="en-US" sz="1800" dirty="0"/>
            </a:br>
            <a:r>
              <a:rPr lang="en-US" sz="1800" dirty="0" err="1"/>
              <a:t>city_series</a:t>
            </a:r>
            <a:r>
              <a:rPr lang="en-US" sz="1800" dirty="0"/>
              <a:t> = </a:t>
            </a:r>
            <a:r>
              <a:rPr lang="en-US" sz="1800" dirty="0" err="1"/>
              <a:t>pd.Series</a:t>
            </a:r>
            <a:r>
              <a:rPr lang="en-US" sz="1800" dirty="0"/>
              <a:t>(cities) </a:t>
            </a:r>
            <a:br>
              <a:rPr lang="en-US" sz="1800" dirty="0"/>
            </a:br>
            <a:r>
              <a:rPr lang="en-US" sz="1800" dirty="0"/>
              <a:t>print(</a:t>
            </a:r>
            <a:r>
              <a:rPr lang="en-US" sz="1800" dirty="0" err="1"/>
              <a:t>city_series</a:t>
            </a:r>
            <a:r>
              <a:rPr lang="en-US" sz="1800" dirty="0"/>
              <a:t>)</a:t>
            </a:r>
          </a:p>
          <a:p>
            <a:endParaRPr lang="en-US" sz="1800" dirty="0"/>
          </a:p>
        </p:txBody>
      </p:sp>
    </p:spTree>
    <p:extLst>
      <p:ext uri="{BB962C8B-B14F-4D97-AF65-F5344CB8AC3E}">
        <p14:creationId xmlns:p14="http://schemas.microsoft.com/office/powerpoint/2010/main" val="3220654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Vectorized</a:t>
            </a:r>
            <a:r>
              <a:rPr lang="en-US" dirty="0"/>
              <a:t> Operations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When working with raw </a:t>
            </a:r>
            <a:r>
              <a:rPr lang="en-US" sz="1800" dirty="0" err="1"/>
              <a:t>NumPy</a:t>
            </a:r>
            <a:r>
              <a:rPr lang="en-US" sz="1800" dirty="0"/>
              <a:t> arrays, looping through value-by-value is usually not necessary. The same is true when working with Series in pandas. Series can also be passed into most </a:t>
            </a:r>
            <a:r>
              <a:rPr lang="en-US" sz="1800" dirty="0" err="1"/>
              <a:t>NumPy</a:t>
            </a:r>
            <a:r>
              <a:rPr lang="en-US" sz="1800" dirty="0"/>
              <a:t> methods expecting an </a:t>
            </a:r>
            <a:r>
              <a:rPr lang="en-US" sz="1800" dirty="0" err="1"/>
              <a:t>ndarray</a:t>
            </a:r>
            <a:r>
              <a:rPr lang="en-US" sz="1800" dirty="0"/>
              <a:t>.</a:t>
            </a:r>
            <a:br>
              <a:rPr lang="en-US" sz="1800" dirty="0"/>
            </a:br>
            <a:br>
              <a:rPr lang="en-US" sz="1800" dirty="0"/>
            </a:br>
            <a:r>
              <a:rPr lang="sk-SK" sz="1800" dirty="0"/>
              <a:t> s + s</a:t>
            </a:r>
            <a:br>
              <a:rPr lang="sk-SK" sz="1800" dirty="0"/>
            </a:br>
            <a:r>
              <a:rPr lang="en-US" sz="1800" dirty="0"/>
              <a:t> s * 2</a:t>
            </a:r>
            <a:br>
              <a:rPr lang="nl-NL" sz="1800" dirty="0"/>
            </a:br>
            <a:r>
              <a:rPr lang="nl-NL" sz="1800" dirty="0"/>
              <a:t> </a:t>
            </a:r>
            <a:r>
              <a:rPr lang="nl-NL" sz="1800" dirty="0" err="1"/>
              <a:t>np.exp</a:t>
            </a:r>
            <a:r>
              <a:rPr lang="nl-NL" sz="1800" dirty="0"/>
              <a:t>(s)</a:t>
            </a:r>
          </a:p>
          <a:p>
            <a:endParaRPr lang="nl-NL" sz="1800" dirty="0"/>
          </a:p>
          <a:p>
            <a:r>
              <a:rPr lang="nl-NL" sz="1800" dirty="0"/>
              <a:t>A </a:t>
            </a:r>
            <a:r>
              <a:rPr lang="nl-NL" sz="1800" dirty="0" err="1"/>
              <a:t>key</a:t>
            </a:r>
            <a:r>
              <a:rPr lang="nl-NL" sz="1800" dirty="0"/>
              <a:t> </a:t>
            </a:r>
            <a:r>
              <a:rPr lang="nl-NL" sz="1800" dirty="0" err="1"/>
              <a:t>difference</a:t>
            </a:r>
            <a:r>
              <a:rPr lang="nl-NL" sz="1800" dirty="0"/>
              <a:t> </a:t>
            </a:r>
            <a:r>
              <a:rPr lang="nl-NL" sz="1800" dirty="0" err="1"/>
              <a:t>between</a:t>
            </a:r>
            <a:r>
              <a:rPr lang="nl-NL" sz="1800" dirty="0"/>
              <a:t> Series </a:t>
            </a:r>
            <a:r>
              <a:rPr lang="nl-NL" sz="1800" dirty="0" err="1"/>
              <a:t>and</a:t>
            </a:r>
            <a:r>
              <a:rPr lang="nl-NL" sz="1800" dirty="0"/>
              <a:t> </a:t>
            </a:r>
            <a:r>
              <a:rPr lang="nl-NL" sz="1800" dirty="0" err="1"/>
              <a:t>ndarray</a:t>
            </a:r>
            <a:r>
              <a:rPr lang="nl-NL" sz="1800" dirty="0"/>
              <a:t> is </a:t>
            </a:r>
            <a:r>
              <a:rPr lang="nl-NL" sz="1800" dirty="0" err="1"/>
              <a:t>that</a:t>
            </a:r>
            <a:r>
              <a:rPr lang="nl-NL" sz="1800" dirty="0"/>
              <a:t> operations </a:t>
            </a:r>
            <a:r>
              <a:rPr lang="nl-NL" sz="1800" dirty="0" err="1"/>
              <a:t>between</a:t>
            </a:r>
            <a:r>
              <a:rPr lang="nl-NL" sz="1800" dirty="0"/>
              <a:t> Series </a:t>
            </a:r>
            <a:r>
              <a:rPr lang="nl-NL" sz="1800" dirty="0" err="1"/>
              <a:t>automatically</a:t>
            </a:r>
            <a:r>
              <a:rPr lang="nl-NL" sz="1800" dirty="0"/>
              <a:t> </a:t>
            </a:r>
            <a:r>
              <a:rPr lang="nl-NL" sz="1800" dirty="0" err="1"/>
              <a:t>align</a:t>
            </a:r>
            <a:r>
              <a:rPr lang="nl-NL" sz="1800" dirty="0"/>
              <a:t> </a:t>
            </a:r>
            <a:r>
              <a:rPr lang="nl-NL" sz="1800" dirty="0" err="1"/>
              <a:t>the</a:t>
            </a:r>
            <a:r>
              <a:rPr lang="nl-NL" sz="1800" dirty="0"/>
              <a:t> data </a:t>
            </a:r>
            <a:r>
              <a:rPr lang="nl-NL" sz="1800" dirty="0" err="1"/>
              <a:t>based</a:t>
            </a:r>
            <a:r>
              <a:rPr lang="nl-NL" sz="1800" dirty="0"/>
              <a:t> on label. </a:t>
            </a:r>
            <a:r>
              <a:rPr lang="nl-NL" sz="1800" dirty="0" err="1"/>
              <a:t>Thus</a:t>
            </a:r>
            <a:r>
              <a:rPr lang="nl-NL" sz="1800" dirty="0"/>
              <a:t>, </a:t>
            </a:r>
            <a:r>
              <a:rPr lang="nl-NL" sz="1800" dirty="0" err="1"/>
              <a:t>you</a:t>
            </a:r>
            <a:r>
              <a:rPr lang="nl-NL" sz="1800" dirty="0"/>
              <a:t> </a:t>
            </a:r>
            <a:r>
              <a:rPr lang="nl-NL" sz="1800" dirty="0" err="1"/>
              <a:t>can</a:t>
            </a:r>
            <a:r>
              <a:rPr lang="nl-NL" sz="1800" dirty="0"/>
              <a:t> </a:t>
            </a:r>
            <a:r>
              <a:rPr lang="nl-NL" sz="1800" dirty="0" err="1"/>
              <a:t>write</a:t>
            </a:r>
            <a:r>
              <a:rPr lang="nl-NL" sz="1800" dirty="0"/>
              <a:t> </a:t>
            </a:r>
            <a:r>
              <a:rPr lang="nl-NL" sz="1800" dirty="0" err="1"/>
              <a:t>computations</a:t>
            </a:r>
            <a:r>
              <a:rPr lang="nl-NL" sz="1800" dirty="0"/>
              <a:t> without </a:t>
            </a:r>
            <a:r>
              <a:rPr lang="nl-NL" sz="1800" dirty="0" err="1"/>
              <a:t>giving</a:t>
            </a:r>
            <a:r>
              <a:rPr lang="nl-NL" sz="1800" dirty="0"/>
              <a:t> </a:t>
            </a:r>
            <a:r>
              <a:rPr lang="nl-NL" sz="1800" dirty="0" err="1"/>
              <a:t>consideration</a:t>
            </a:r>
            <a:r>
              <a:rPr lang="nl-NL" sz="1800" dirty="0"/>
              <a:t> </a:t>
            </a:r>
            <a:r>
              <a:rPr lang="nl-NL" sz="1800" dirty="0" err="1"/>
              <a:t>to</a:t>
            </a:r>
            <a:r>
              <a:rPr lang="nl-NL" sz="1800" dirty="0"/>
              <a:t> </a:t>
            </a:r>
            <a:r>
              <a:rPr lang="nl-NL" sz="1800" dirty="0" err="1"/>
              <a:t>whether</a:t>
            </a:r>
            <a:r>
              <a:rPr lang="nl-NL" sz="1800" dirty="0"/>
              <a:t> </a:t>
            </a:r>
            <a:r>
              <a:rPr lang="nl-NL" sz="1800" dirty="0" err="1"/>
              <a:t>the</a:t>
            </a:r>
            <a:r>
              <a:rPr lang="nl-NL" sz="1800" dirty="0"/>
              <a:t> Series </a:t>
            </a:r>
            <a:r>
              <a:rPr lang="nl-NL" sz="1800" dirty="0" err="1"/>
              <a:t>involved</a:t>
            </a:r>
            <a:r>
              <a:rPr lang="nl-NL" sz="1800" dirty="0"/>
              <a:t> have </a:t>
            </a:r>
            <a:r>
              <a:rPr lang="nl-NL" sz="1800" dirty="0" err="1"/>
              <a:t>the</a:t>
            </a:r>
            <a:r>
              <a:rPr lang="nl-NL" sz="1800" dirty="0"/>
              <a:t> </a:t>
            </a:r>
            <a:r>
              <a:rPr lang="nl-NL" sz="1800" dirty="0" err="1"/>
              <a:t>same</a:t>
            </a:r>
            <a:r>
              <a:rPr lang="nl-NL" sz="1800" dirty="0"/>
              <a:t> labels.</a:t>
            </a:r>
            <a:br>
              <a:rPr lang="nl-NL" sz="1800" dirty="0"/>
            </a:br>
            <a:br>
              <a:rPr lang="pt-BR" sz="1800" dirty="0"/>
            </a:br>
            <a:r>
              <a:rPr lang="pt-BR" sz="1800" dirty="0" err="1"/>
              <a:t>s</a:t>
            </a:r>
            <a:r>
              <a:rPr lang="pt-BR" sz="1800" dirty="0"/>
              <a:t>[1:] + </a:t>
            </a:r>
            <a:r>
              <a:rPr lang="pt-BR" sz="1800" dirty="0" err="1"/>
              <a:t>s</a:t>
            </a:r>
            <a:r>
              <a:rPr lang="pt-BR" sz="1800" dirty="0"/>
              <a:t>[:-1]</a:t>
            </a:r>
            <a:br>
              <a:rPr lang="pt-BR" sz="1800" dirty="0"/>
            </a:br>
            <a:br>
              <a:rPr lang="pt-BR" sz="1800" dirty="0"/>
            </a:br>
            <a:r>
              <a:rPr lang="pt-BR" sz="1800" dirty="0"/>
              <a:t>[</a:t>
            </a:r>
            <a:r>
              <a:rPr lang="pt-BR" sz="1800" dirty="0" err="1"/>
              <a:t>s</a:t>
            </a:r>
            <a:r>
              <a:rPr lang="pt-BR" sz="1800" dirty="0"/>
              <a:t>[:-1] =&gt; </a:t>
            </a:r>
            <a:r>
              <a:rPr lang="nl-NL" sz="1800" dirty="0" err="1"/>
              <a:t>all</a:t>
            </a:r>
            <a:r>
              <a:rPr lang="nl-NL" sz="1800" dirty="0"/>
              <a:t> </a:t>
            </a:r>
            <a:r>
              <a:rPr lang="nl-NL" sz="1800" dirty="0" err="1"/>
              <a:t>elements</a:t>
            </a:r>
            <a:r>
              <a:rPr lang="nl-NL" sz="1800" dirty="0"/>
              <a:t> of </a:t>
            </a:r>
            <a:r>
              <a:rPr lang="nl-NL" sz="1800" dirty="0" err="1"/>
              <a:t>the</a:t>
            </a:r>
            <a:r>
              <a:rPr lang="nl-NL" sz="1800" dirty="0"/>
              <a:t> </a:t>
            </a:r>
            <a:r>
              <a:rPr lang="nl-NL" sz="1800" dirty="0" err="1"/>
              <a:t>sequence</a:t>
            </a:r>
            <a:r>
              <a:rPr lang="nl-NL" sz="1800" dirty="0"/>
              <a:t> but </a:t>
            </a:r>
            <a:r>
              <a:rPr lang="nl-NL" sz="1800" dirty="0" err="1"/>
              <a:t>the</a:t>
            </a:r>
            <a:r>
              <a:rPr lang="nl-NL" sz="1800" dirty="0"/>
              <a:t> last]</a:t>
            </a:r>
            <a:endParaRPr lang="en-US" sz="1800" dirty="0"/>
          </a:p>
        </p:txBody>
      </p:sp>
    </p:spTree>
    <p:extLst>
      <p:ext uri="{BB962C8B-B14F-4D97-AF65-F5344CB8AC3E}">
        <p14:creationId xmlns:p14="http://schemas.microsoft.com/office/powerpoint/2010/main" val="345574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a:t>
            </a:r>
            <a:r>
              <a:rPr lang="en-US" dirty="0" err="1"/>
              <a:t>Dataframes</a:t>
            </a:r>
            <a:endParaRPr lang="en-IN" dirty="0"/>
          </a:p>
        </p:txBody>
      </p:sp>
      <p:sp>
        <p:nvSpPr>
          <p:cNvPr id="8" name="Text Placeholder 7"/>
          <p:cNvSpPr>
            <a:spLocks noGrp="1" noChangeArrowheads="1"/>
          </p:cNvSpPr>
          <p:nvPr>
            <p:ph type="body" idx="4294967295"/>
          </p:nvPr>
        </p:nvSpPr>
        <p:spPr>
          <a:xfrm>
            <a:off x="533400" y="762000"/>
            <a:ext cx="8229600" cy="4191000"/>
          </a:xfrm>
          <a:prstGeom prst="rect">
            <a:avLst/>
          </a:prstGeom>
          <a:noFill/>
        </p:spPr>
        <p:txBody>
          <a:bodyPr>
            <a:noAutofit/>
          </a:bodyPr>
          <a:lstStyle/>
          <a:p>
            <a:pPr fontAlgn="base"/>
            <a:r>
              <a:rPr lang="en-US" sz="1800" dirty="0"/>
              <a:t>Its key data structure is called the </a:t>
            </a:r>
            <a:r>
              <a:rPr lang="en-US" sz="1800" dirty="0" err="1"/>
              <a:t>DataFrame</a:t>
            </a:r>
            <a:r>
              <a:rPr lang="en-US" sz="1800" dirty="0"/>
              <a:t>. </a:t>
            </a:r>
          </a:p>
          <a:p>
            <a:pPr fontAlgn="base"/>
            <a:r>
              <a:rPr lang="en-US" sz="1800" b="1" dirty="0" err="1"/>
              <a:t>DataFrame</a:t>
            </a:r>
            <a:r>
              <a:rPr lang="en-US" sz="1800" dirty="0"/>
              <a:t> is a 2-dimensional labeled data structure with columns of potentially different types[like a spreadsheet or SQL table, or a </a:t>
            </a:r>
            <a:r>
              <a:rPr lang="en-US" sz="1800" dirty="0" err="1"/>
              <a:t>dict</a:t>
            </a:r>
            <a:r>
              <a:rPr lang="en-US" sz="1800" dirty="0"/>
              <a:t> of Series objects]</a:t>
            </a:r>
          </a:p>
          <a:p>
            <a:pPr fontAlgn="base"/>
            <a:r>
              <a:rPr lang="en-US" sz="1800" dirty="0" err="1"/>
              <a:t>DataFrames</a:t>
            </a:r>
            <a:r>
              <a:rPr lang="en-US" sz="1800" dirty="0"/>
              <a:t> allow you to store and manipulate tabular data in rows of observations and columns of variables</a:t>
            </a:r>
          </a:p>
          <a:p>
            <a:pPr fontAlgn="base"/>
            <a:r>
              <a:rPr lang="en-US" sz="1800" dirty="0" err="1"/>
              <a:t>DataFrame</a:t>
            </a:r>
            <a:r>
              <a:rPr lang="en-US" sz="1800" dirty="0"/>
              <a:t> accepts many different kinds of input:</a:t>
            </a:r>
          </a:p>
          <a:p>
            <a:pPr lvl="1" fontAlgn="base">
              <a:buFont typeface="Wingdings" charset="2"/>
              <a:buChar char="Ø"/>
            </a:pPr>
            <a:r>
              <a:rPr lang="en-US" sz="1800" dirty="0" err="1"/>
              <a:t>Dict</a:t>
            </a:r>
            <a:r>
              <a:rPr lang="en-US" sz="1800" dirty="0"/>
              <a:t> of 1D </a:t>
            </a:r>
            <a:r>
              <a:rPr lang="en-US" sz="1800" dirty="0" err="1"/>
              <a:t>ndarrays</a:t>
            </a:r>
            <a:r>
              <a:rPr lang="en-US" sz="1800" dirty="0"/>
              <a:t>, lists, </a:t>
            </a:r>
            <a:r>
              <a:rPr lang="en-US" sz="1800" dirty="0" err="1"/>
              <a:t>dicts</a:t>
            </a:r>
            <a:r>
              <a:rPr lang="en-US" sz="1800" dirty="0"/>
              <a:t>, or Series</a:t>
            </a:r>
          </a:p>
          <a:p>
            <a:pPr lvl="1" fontAlgn="base">
              <a:buFont typeface="Wingdings" charset="2"/>
              <a:buChar char="Ø"/>
            </a:pPr>
            <a:r>
              <a:rPr lang="en-US" sz="1800" dirty="0"/>
              <a:t>2-D </a:t>
            </a:r>
            <a:r>
              <a:rPr lang="en-US" sz="1800" dirty="0" err="1"/>
              <a:t>numpy.ndarray</a:t>
            </a:r>
            <a:endParaRPr lang="en-US" sz="1800" dirty="0"/>
          </a:p>
          <a:p>
            <a:pPr lvl="1" fontAlgn="base">
              <a:buFont typeface="Wingdings" charset="2"/>
              <a:buChar char="Ø"/>
            </a:pPr>
            <a:r>
              <a:rPr lang="en-US" sz="1800" dirty="0"/>
              <a:t>Structured or record </a:t>
            </a:r>
            <a:r>
              <a:rPr lang="en-US" sz="1800" dirty="0" err="1"/>
              <a:t>ndarray</a:t>
            </a:r>
            <a:endParaRPr lang="en-US" sz="1800" dirty="0"/>
          </a:p>
          <a:p>
            <a:pPr lvl="1" fontAlgn="base">
              <a:buFont typeface="Wingdings" charset="2"/>
              <a:buChar char="Ø"/>
            </a:pPr>
            <a:r>
              <a:rPr lang="en-US" sz="1800" dirty="0"/>
              <a:t>A Series</a:t>
            </a:r>
          </a:p>
          <a:p>
            <a:pPr lvl="1" fontAlgn="base">
              <a:buFont typeface="Wingdings" charset="2"/>
              <a:buChar char="Ø"/>
            </a:pPr>
            <a:r>
              <a:rPr lang="en-US" sz="1800" dirty="0"/>
              <a:t>Another </a:t>
            </a:r>
            <a:r>
              <a:rPr lang="en-US" sz="1800" dirty="0" err="1"/>
              <a:t>DataFrame</a:t>
            </a:r>
            <a:endParaRPr lang="en-US" sz="1800" dirty="0"/>
          </a:p>
          <a:p>
            <a:pPr fontAlgn="base"/>
            <a:endParaRPr lang="en-US" sz="1800" dirty="0"/>
          </a:p>
        </p:txBody>
      </p:sp>
    </p:spTree>
    <p:extLst>
      <p:ext uri="{BB962C8B-B14F-4D97-AF65-F5344CB8AC3E}">
        <p14:creationId xmlns:p14="http://schemas.microsoft.com/office/powerpoint/2010/main" val="4280423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a:t>
            </a:r>
            <a:r>
              <a:rPr lang="en-US" dirty="0" err="1"/>
              <a:t>Dataframes</a:t>
            </a:r>
            <a:r>
              <a:rPr lang="en-US" dirty="0"/>
              <a:t> Example</a:t>
            </a:r>
            <a:endParaRPr lang="en-IN" dirty="0"/>
          </a:p>
        </p:txBody>
      </p:sp>
      <p:sp>
        <p:nvSpPr>
          <p:cNvPr id="8" name="Text Placeholder 7"/>
          <p:cNvSpPr>
            <a:spLocks noGrp="1" noChangeArrowheads="1"/>
          </p:cNvSpPr>
          <p:nvPr>
            <p:ph type="body" sz="quarter" idx="10"/>
          </p:nvPr>
        </p:nvSpPr>
        <p:spPr>
          <a:xfrm>
            <a:off x="152400" y="762000"/>
            <a:ext cx="8610600" cy="4191000"/>
          </a:xfrm>
          <a:prstGeom prst="rect">
            <a:avLst/>
          </a:prstGeom>
          <a:noFill/>
        </p:spPr>
        <p:txBody>
          <a:bodyPr>
            <a:noAutofit/>
          </a:bodyPr>
          <a:lstStyle/>
          <a:p>
            <a:pPr fontAlgn="base"/>
            <a:r>
              <a:rPr lang="en-US" sz="2025" dirty="0"/>
              <a:t>We can arrange or </a:t>
            </a:r>
            <a:r>
              <a:rPr lang="en-US" sz="2025" dirty="0" err="1"/>
              <a:t>concat</a:t>
            </a:r>
            <a:r>
              <a:rPr lang="en-US" sz="2025" dirty="0"/>
              <a:t> Series into </a:t>
            </a:r>
            <a:r>
              <a:rPr lang="en-US" sz="2025" dirty="0" err="1"/>
              <a:t>DataFrames</a:t>
            </a:r>
            <a:endParaRPr lang="en-US" sz="2025" dirty="0"/>
          </a:p>
          <a:p>
            <a:pPr marL="257175" lvl="1" indent="0" fontAlgn="base">
              <a:buNone/>
            </a:pPr>
            <a:r>
              <a:rPr lang="en-US" sz="1800" dirty="0"/>
              <a:t>import pandas as </a:t>
            </a:r>
            <a:r>
              <a:rPr lang="en-US" sz="1800" dirty="0" err="1"/>
              <a:t>pd</a:t>
            </a:r>
            <a:br>
              <a:rPr lang="en-US" sz="1800" dirty="0"/>
            </a:br>
            <a:br>
              <a:rPr lang="en-US" sz="1800" dirty="0"/>
            </a:br>
            <a:r>
              <a:rPr lang="en-US" sz="1800" dirty="0"/>
              <a:t>years = range(2014, 2018)</a:t>
            </a:r>
            <a:br>
              <a:rPr lang="en-US" sz="1800" dirty="0"/>
            </a:br>
            <a:br>
              <a:rPr lang="en-US" sz="1800" dirty="0"/>
            </a:br>
            <a:r>
              <a:rPr lang="en-US" sz="1800" dirty="0"/>
              <a:t>#lets create 3 series</a:t>
            </a:r>
            <a:br>
              <a:rPr lang="en-US" sz="1800" dirty="0"/>
            </a:br>
            <a:r>
              <a:rPr lang="en-US" sz="1800" dirty="0"/>
              <a:t>shop1 = </a:t>
            </a:r>
            <a:r>
              <a:rPr lang="en-US" sz="1800" dirty="0" err="1"/>
              <a:t>pd.Series</a:t>
            </a:r>
            <a:r>
              <a:rPr lang="en-US" sz="1800" dirty="0"/>
              <a:t>([2409.14, 2941.01, 3496.83, 3119.55], index=years)</a:t>
            </a:r>
            <a:br>
              <a:rPr lang="en-US" sz="1800" dirty="0"/>
            </a:br>
            <a:r>
              <a:rPr lang="en-US" sz="1800" dirty="0"/>
              <a:t>shop2 = </a:t>
            </a:r>
            <a:r>
              <a:rPr lang="en-US" sz="1800" dirty="0" err="1"/>
              <a:t>pd.Series</a:t>
            </a:r>
            <a:r>
              <a:rPr lang="en-US" sz="1800" dirty="0"/>
              <a:t>([1203.45, 3441.62, 3007.83, 3619.53], index=years)</a:t>
            </a:r>
            <a:br>
              <a:rPr lang="en-US" sz="1800" dirty="0"/>
            </a:br>
            <a:r>
              <a:rPr lang="en-US" sz="1800" dirty="0"/>
              <a:t>shop3 = </a:t>
            </a:r>
            <a:r>
              <a:rPr lang="en-US" sz="1800" dirty="0" err="1"/>
              <a:t>pd.Series</a:t>
            </a:r>
            <a:r>
              <a:rPr lang="en-US" sz="1800" dirty="0"/>
              <a:t>([3412.12, 3491.16, 3457.19, 1963.10], index=years)</a:t>
            </a:r>
            <a:br>
              <a:rPr lang="en-US" sz="1800" dirty="0"/>
            </a:br>
            <a:br>
              <a:rPr lang="en-US" sz="1800" dirty="0"/>
            </a:br>
            <a:r>
              <a:rPr lang="en-US" sz="1800" dirty="0"/>
              <a:t>#What happens, if we concatenate these "shop" Series? </a:t>
            </a:r>
            <a:br>
              <a:rPr lang="en-US" sz="1800" dirty="0"/>
            </a:br>
            <a:r>
              <a:rPr lang="en-US" sz="1800" dirty="0"/>
              <a:t>print(shop1)</a:t>
            </a:r>
            <a:br>
              <a:rPr lang="en-US" sz="1800" dirty="0"/>
            </a:br>
            <a:r>
              <a:rPr lang="en-US" sz="1800" dirty="0"/>
              <a:t>print(shop2)</a:t>
            </a:r>
            <a:br>
              <a:rPr lang="en-US" sz="1800" dirty="0"/>
            </a:br>
            <a:r>
              <a:rPr lang="en-US" sz="1800" dirty="0"/>
              <a:t>print(shop3)</a:t>
            </a:r>
            <a:br>
              <a:rPr lang="en-US" sz="1800" dirty="0"/>
            </a:br>
            <a:r>
              <a:rPr lang="en-US" sz="1800" dirty="0"/>
              <a:t>print(</a:t>
            </a:r>
            <a:r>
              <a:rPr lang="en-US" sz="1800" dirty="0" err="1"/>
              <a:t>pd.concat</a:t>
            </a:r>
            <a:r>
              <a:rPr lang="en-US" sz="1800" dirty="0"/>
              <a:t>([shop1, shop2, shop3]))</a:t>
            </a:r>
            <a:br>
              <a:rPr lang="en-US" sz="1800" dirty="0"/>
            </a:br>
            <a:br>
              <a:rPr lang="en-US" sz="1800" dirty="0"/>
            </a:br>
            <a:r>
              <a:rPr lang="en-US" sz="1800" dirty="0"/>
              <a:t>#This result is not what we have intended or expected.</a:t>
            </a:r>
            <a:br>
              <a:rPr lang="en-US" sz="1800" dirty="0"/>
            </a:br>
            <a:r>
              <a:rPr lang="en-US" sz="1800" dirty="0"/>
              <a:t># The reason is that </a:t>
            </a:r>
            <a:r>
              <a:rPr lang="en-US" sz="1800" dirty="0" err="1"/>
              <a:t>concat</a:t>
            </a:r>
            <a:r>
              <a:rPr lang="en-US" sz="1800" dirty="0"/>
              <a:t> used 0 as the default for the axis parameter. Let's do it with "axis=1":</a:t>
            </a:r>
            <a:br>
              <a:rPr lang="en-US" sz="1800" dirty="0"/>
            </a:br>
            <a:br>
              <a:rPr lang="en-US" sz="1800" dirty="0"/>
            </a:br>
            <a:r>
              <a:rPr lang="en-US" sz="1800" dirty="0" err="1"/>
              <a:t>shops_df</a:t>
            </a:r>
            <a:r>
              <a:rPr lang="en-US" sz="1800" dirty="0"/>
              <a:t> = </a:t>
            </a:r>
            <a:r>
              <a:rPr lang="en-US" sz="1800" dirty="0" err="1"/>
              <a:t>pd.concat</a:t>
            </a:r>
            <a:r>
              <a:rPr lang="en-US" sz="1800" dirty="0"/>
              <a:t>([shop1, shop2, shop3], axis=1)</a:t>
            </a:r>
            <a:br>
              <a:rPr lang="en-US" sz="1800" dirty="0"/>
            </a:br>
            <a:r>
              <a:rPr lang="en-US" sz="1800" dirty="0"/>
              <a:t>print(</a:t>
            </a:r>
            <a:r>
              <a:rPr lang="en-US" sz="1800" dirty="0" err="1"/>
              <a:t>shops_df</a:t>
            </a:r>
            <a:r>
              <a:rPr lang="en-US" sz="1800" dirty="0"/>
              <a:t>)</a:t>
            </a:r>
          </a:p>
          <a:p>
            <a:pPr marL="257175" lvl="1" indent="0" fontAlgn="base">
              <a:buNone/>
            </a:pPr>
            <a:br>
              <a:rPr lang="en-US" sz="1800" dirty="0"/>
            </a:br>
            <a:endParaRPr lang="en-US" sz="1800" dirty="0"/>
          </a:p>
        </p:txBody>
      </p:sp>
    </p:spTree>
    <p:extLst>
      <p:ext uri="{BB962C8B-B14F-4D97-AF65-F5344CB8AC3E}">
        <p14:creationId xmlns:p14="http://schemas.microsoft.com/office/powerpoint/2010/main" val="2553020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Pandas </a:t>
            </a:r>
            <a:r>
              <a:rPr lang="en-US" dirty="0" err="1"/>
              <a:t>Dataframes</a:t>
            </a:r>
            <a:endParaRPr lang="en-IN" dirty="0"/>
          </a:p>
        </p:txBody>
      </p:sp>
      <p:sp>
        <p:nvSpPr>
          <p:cNvPr id="8" name="Text Placeholder 7"/>
          <p:cNvSpPr>
            <a:spLocks noGrp="1" noChangeArrowheads="1"/>
          </p:cNvSpPr>
          <p:nvPr>
            <p:ph type="body" idx="4294967295"/>
          </p:nvPr>
        </p:nvSpPr>
        <p:spPr>
          <a:xfrm>
            <a:off x="533400" y="762000"/>
            <a:ext cx="8229600" cy="4191000"/>
          </a:xfrm>
          <a:prstGeom prst="rect">
            <a:avLst/>
          </a:prstGeom>
          <a:noFill/>
        </p:spPr>
        <p:txBody>
          <a:bodyPr>
            <a:noAutofit/>
          </a:bodyPr>
          <a:lstStyle/>
          <a:p>
            <a:pPr fontAlgn="base"/>
            <a:r>
              <a:rPr lang="en-US" sz="1800" dirty="0"/>
              <a:t>Create </a:t>
            </a:r>
            <a:r>
              <a:rPr lang="en-US" sz="1800" dirty="0" err="1"/>
              <a:t>DataFrame</a:t>
            </a:r>
            <a:r>
              <a:rPr lang="en-US" sz="1800" dirty="0"/>
              <a:t> from Dictionary: </a:t>
            </a:r>
            <a:br>
              <a:rPr lang="en-US" sz="1800" dirty="0"/>
            </a:br>
            <a:r>
              <a:rPr lang="en-US" sz="1800" dirty="0" err="1"/>
              <a:t>dict</a:t>
            </a:r>
            <a:r>
              <a:rPr lang="en-US" sz="1800" dirty="0"/>
              <a:t> = {"country": ["Brazil", "Russia", "India", "China", "South Africa"],      </a:t>
            </a:r>
            <a:br>
              <a:rPr lang="en-US" sz="1800" dirty="0"/>
            </a:br>
            <a:r>
              <a:rPr lang="en-US" sz="1800" dirty="0"/>
              <a:t> "capital": ["Brasilia", "Moscow", "New </a:t>
            </a:r>
            <a:r>
              <a:rPr lang="en-US" sz="1800" dirty="0" err="1"/>
              <a:t>Dehli</a:t>
            </a:r>
            <a:r>
              <a:rPr lang="en-US" sz="1800" dirty="0"/>
              <a:t>", "Beijing", "Pretoria"],      </a:t>
            </a:r>
            <a:br>
              <a:rPr lang="en-US" sz="1800" dirty="0"/>
            </a:br>
            <a:r>
              <a:rPr lang="en-US" sz="1800" dirty="0"/>
              <a:t> "area": [8.516, 17.10, 3.286, 9.597, 1.221],       </a:t>
            </a:r>
            <a:br>
              <a:rPr lang="en-US" sz="1800" dirty="0"/>
            </a:br>
            <a:r>
              <a:rPr lang="en-US" sz="1800" dirty="0"/>
              <a:t>"population": [200.4, 143.5, 1252, 1357, 52.98] }</a:t>
            </a:r>
            <a:br>
              <a:rPr lang="en-US" sz="1800" dirty="0"/>
            </a:br>
            <a:r>
              <a:rPr lang="en-US" sz="1800" dirty="0"/>
              <a:t> import pandas as </a:t>
            </a:r>
            <a:r>
              <a:rPr lang="en-US" sz="1800" dirty="0" err="1"/>
              <a:t>pd</a:t>
            </a:r>
            <a:br>
              <a:rPr lang="en-US" sz="1800" dirty="0"/>
            </a:br>
            <a:r>
              <a:rPr lang="en-US" sz="1800" dirty="0"/>
              <a:t> </a:t>
            </a:r>
            <a:r>
              <a:rPr lang="en-US" sz="1800" dirty="0" err="1"/>
              <a:t>brics</a:t>
            </a:r>
            <a:r>
              <a:rPr lang="en-US" sz="1800" dirty="0"/>
              <a:t> = </a:t>
            </a:r>
            <a:r>
              <a:rPr lang="en-US" sz="1800" dirty="0" err="1"/>
              <a:t>pd.DataFrame</a:t>
            </a:r>
            <a:r>
              <a:rPr lang="en-US" sz="1800" dirty="0"/>
              <a:t>(</a:t>
            </a:r>
            <a:r>
              <a:rPr lang="en-US" sz="1800" dirty="0" err="1"/>
              <a:t>dict</a:t>
            </a:r>
            <a:r>
              <a:rPr lang="en-US" sz="1800" dirty="0"/>
              <a:t>)</a:t>
            </a:r>
            <a:br>
              <a:rPr lang="en-US" sz="1800" dirty="0"/>
            </a:br>
            <a:r>
              <a:rPr lang="en-US" sz="1800" dirty="0"/>
              <a:t>print(</a:t>
            </a:r>
            <a:r>
              <a:rPr lang="en-US" sz="1800" dirty="0" err="1"/>
              <a:t>brics</a:t>
            </a:r>
            <a:r>
              <a:rPr lang="en-US" sz="1800" dirty="0"/>
              <a:t>)</a:t>
            </a:r>
          </a:p>
          <a:p>
            <a:pPr fontAlgn="base"/>
            <a:r>
              <a:rPr lang="en-US" sz="1800" dirty="0"/>
              <a:t>By default it generates key to every row from 0 </a:t>
            </a:r>
          </a:p>
          <a:p>
            <a:pPr fontAlgn="base"/>
            <a:r>
              <a:rPr lang="en-US" sz="1800" dirty="0"/>
              <a:t># Set the index for </a:t>
            </a:r>
            <a:r>
              <a:rPr lang="en-US" sz="1800" dirty="0" err="1"/>
              <a:t>brics</a:t>
            </a:r>
            <a:br>
              <a:rPr lang="en-US" sz="1800" dirty="0"/>
            </a:br>
            <a:r>
              <a:rPr lang="en-US" sz="1800" dirty="0" err="1"/>
              <a:t>brics.index</a:t>
            </a:r>
            <a:r>
              <a:rPr lang="en-US" sz="1800" dirty="0"/>
              <a:t> = ["BR", "RU", "IN", "CH", "SA"]</a:t>
            </a:r>
          </a:p>
          <a:p>
            <a:pPr fontAlgn="base"/>
            <a:r>
              <a:rPr lang="en-US" sz="1800" dirty="0"/>
              <a:t>Create from csv</a:t>
            </a:r>
            <a:br>
              <a:rPr lang="en-US" sz="1800" dirty="0"/>
            </a:br>
            <a:r>
              <a:rPr lang="en-US" sz="1800" dirty="0" err="1"/>
              <a:t>pd</a:t>
            </a:r>
            <a:r>
              <a:rPr lang="en-US" sz="1800" dirty="0"/>
              <a:t> = </a:t>
            </a:r>
            <a:r>
              <a:rPr lang="en-US" sz="1800" dirty="0" err="1"/>
              <a:t>pd.read_csv</a:t>
            </a:r>
            <a:r>
              <a:rPr lang="en-US" sz="1800" dirty="0"/>
              <a:t>(</a:t>
            </a:r>
            <a:r>
              <a:rPr lang="en-US" sz="1800" b="1" dirty="0"/>
              <a:t>'</a:t>
            </a:r>
            <a:r>
              <a:rPr lang="en-US" sz="1800" b="1" dirty="0" err="1"/>
              <a:t>sample.csv</a:t>
            </a:r>
            <a:r>
              <a:rPr lang="en-US" sz="1800" b="1" dirty="0"/>
              <a:t>'</a:t>
            </a:r>
            <a:r>
              <a:rPr lang="en-US" sz="1800" dirty="0"/>
              <a:t>)</a:t>
            </a:r>
            <a:br>
              <a:rPr lang="en-US" sz="1800" dirty="0"/>
            </a:br>
            <a:r>
              <a:rPr lang="en-US" sz="1800" dirty="0"/>
              <a:t>print(</a:t>
            </a:r>
            <a:r>
              <a:rPr lang="en-US" sz="1800" dirty="0" err="1"/>
              <a:t>pd</a:t>
            </a:r>
            <a:r>
              <a:rPr lang="en-US" sz="1800" dirty="0"/>
              <a:t>)</a:t>
            </a:r>
          </a:p>
        </p:txBody>
      </p:sp>
    </p:spTree>
    <p:extLst>
      <p:ext uri="{BB962C8B-B14F-4D97-AF65-F5344CB8AC3E}">
        <p14:creationId xmlns:p14="http://schemas.microsoft.com/office/powerpoint/2010/main" val="18541618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Dataframes</a:t>
            </a:r>
            <a:r>
              <a:rPr lang="en-US" dirty="0"/>
              <a:t> Ops</a:t>
            </a:r>
            <a:endParaRPr lang="en-IN" dirty="0"/>
          </a:p>
        </p:txBody>
      </p:sp>
      <p:sp>
        <p:nvSpPr>
          <p:cNvPr id="8" name="Text Placeholder 7"/>
          <p:cNvSpPr>
            <a:spLocks noGrp="1" noChangeArrowheads="1"/>
          </p:cNvSpPr>
          <p:nvPr>
            <p:ph type="body" idx="4294967295"/>
          </p:nvPr>
        </p:nvSpPr>
        <p:spPr>
          <a:xfrm>
            <a:off x="276720" y="762000"/>
            <a:ext cx="8867280" cy="4191000"/>
          </a:xfrm>
          <a:prstGeom prst="rect">
            <a:avLst/>
          </a:prstGeom>
          <a:noFill/>
        </p:spPr>
        <p:txBody>
          <a:bodyPr>
            <a:noAutofit/>
          </a:bodyPr>
          <a:lstStyle/>
          <a:p>
            <a:pPr fontAlgn="base"/>
            <a:r>
              <a:rPr lang="en-US" sz="1800" dirty="0"/>
              <a:t>2 </a:t>
            </a:r>
            <a:r>
              <a:rPr lang="en-US" sz="1800" dirty="0" err="1"/>
              <a:t>dataframes</a:t>
            </a:r>
            <a:r>
              <a:rPr lang="en-US" sz="1800" dirty="0"/>
              <a:t> can be appended by append()</a:t>
            </a:r>
            <a:br>
              <a:rPr lang="en-US" sz="1800" dirty="0"/>
            </a:br>
            <a:r>
              <a:rPr lang="en-US" sz="1800" dirty="0"/>
              <a:t>d = {'Name':['Alisa','Bobby','</a:t>
            </a:r>
            <a:r>
              <a:rPr lang="en-US" sz="1800" dirty="0" err="1"/>
              <a:t>Cathrine</a:t>
            </a:r>
            <a:r>
              <a:rPr lang="en-US" sz="1800" dirty="0"/>
              <a:t>','</a:t>
            </a:r>
            <a:r>
              <a:rPr lang="en-US" sz="1800" dirty="0" err="1"/>
              <a:t>Aliya','Bob','Katrina</a:t>
            </a:r>
            <a:r>
              <a:rPr lang="en-US" sz="1800" dirty="0"/>
              <a:t>',],</a:t>
            </a:r>
            <a:br>
              <a:rPr lang="en-US" sz="1800" dirty="0"/>
            </a:br>
            <a:r>
              <a:rPr lang="en-US" sz="1800" dirty="0"/>
              <a:t>     'Exam':['Semester 1','Semester 1','Semester 2','Semester 1','Semester 2','Semester 1'],                  </a:t>
            </a:r>
            <a:br>
              <a:rPr lang="en-US" sz="1800" dirty="0"/>
            </a:br>
            <a:r>
              <a:rPr lang="en-US" sz="1800" dirty="0"/>
              <a:t>     'Subject':['Mathematics','Mathematics','Mathematics','Science','Science','Science'],</a:t>
            </a:r>
            <a:br>
              <a:rPr lang="en-US" sz="1800" dirty="0"/>
            </a:br>
            <a:r>
              <a:rPr lang="en-US" sz="1800" dirty="0"/>
              <a:t>     'Score':[62,47,55,74,31,77]}</a:t>
            </a:r>
            <a:br>
              <a:rPr lang="en-US" sz="1800" dirty="0"/>
            </a:br>
            <a:endParaRPr lang="en-US" sz="1800" dirty="0"/>
          </a:p>
          <a:p>
            <a:pPr fontAlgn="base"/>
            <a:r>
              <a:rPr lang="en-US" sz="1800" dirty="0"/>
              <a:t>d1 = {'Name': ['Rahul', '</a:t>
            </a:r>
            <a:r>
              <a:rPr lang="en-US" sz="1800" dirty="0" err="1"/>
              <a:t>Naysa</a:t>
            </a:r>
            <a:r>
              <a:rPr lang="en-US" sz="1800" dirty="0"/>
              <a:t>', 'Susy', 'Sheela', '</a:t>
            </a:r>
            <a:r>
              <a:rPr lang="en-US" sz="1800" dirty="0" err="1"/>
              <a:t>Shyam</a:t>
            </a:r>
            <a:r>
              <a:rPr lang="en-US" sz="1800" dirty="0"/>
              <a:t>', 'Ram', ],</a:t>
            </a:r>
            <a:br>
              <a:rPr lang="en-US" sz="1800" dirty="0"/>
            </a:br>
            <a:r>
              <a:rPr lang="en-US" sz="1800" dirty="0"/>
              <a:t>'Exam':['Semester 3', 'Semester 3', 'Semester 2', 'Semester 1', 'Semester 2', 'Semester 1'],</a:t>
            </a:r>
            <a:br>
              <a:rPr lang="en-US" sz="1800" dirty="0"/>
            </a:br>
            <a:r>
              <a:rPr lang="en-US" sz="1800" dirty="0"/>
              <a:t>     'Subject': ['French', 'Mathematics', 'English', 'Science', 'SST', 'Science'],</a:t>
            </a:r>
            <a:br>
              <a:rPr lang="en-US" sz="1800" dirty="0"/>
            </a:br>
            <a:r>
              <a:rPr lang="en-US" sz="1800" dirty="0"/>
              <a:t>     'Score': [90, 78, 66, 74, 31, 77]  }</a:t>
            </a:r>
            <a:br>
              <a:rPr lang="en-US" sz="1800" dirty="0"/>
            </a:br>
            <a:br>
              <a:rPr lang="en-US" sz="1800" dirty="0"/>
            </a:br>
            <a:r>
              <a:rPr lang="en-US" sz="1800" dirty="0" err="1"/>
              <a:t>df</a:t>
            </a:r>
            <a:r>
              <a:rPr lang="en-US" sz="1800" dirty="0"/>
              <a:t> = </a:t>
            </a:r>
            <a:r>
              <a:rPr lang="en-US" sz="1800" dirty="0" err="1"/>
              <a:t>pd.DataFrame</a:t>
            </a:r>
            <a:r>
              <a:rPr lang="en-US" sz="1800" dirty="0"/>
              <a:t>(d)</a:t>
            </a:r>
            <a:br>
              <a:rPr lang="en-US" sz="1800" dirty="0"/>
            </a:br>
            <a:r>
              <a:rPr lang="en-US" sz="1800" dirty="0"/>
              <a:t>df1 = </a:t>
            </a:r>
            <a:r>
              <a:rPr lang="en-US" sz="1800" dirty="0" err="1"/>
              <a:t>pd.DataFrame</a:t>
            </a:r>
            <a:r>
              <a:rPr lang="en-US" sz="1800" dirty="0"/>
              <a:t>(d1)</a:t>
            </a:r>
            <a:br>
              <a:rPr lang="en-US" sz="1800" dirty="0"/>
            </a:br>
            <a:r>
              <a:rPr lang="en-US" sz="1800" dirty="0"/>
              <a:t>print(</a:t>
            </a:r>
            <a:r>
              <a:rPr lang="en-US" sz="1800" dirty="0" err="1"/>
              <a:t>df.append</a:t>
            </a:r>
            <a:r>
              <a:rPr lang="en-US" sz="1800" dirty="0"/>
              <a:t>(df1))</a:t>
            </a:r>
            <a:br>
              <a:rPr lang="en-US" sz="1800" dirty="0"/>
            </a:br>
            <a:endParaRPr lang="en-US" sz="1800" dirty="0"/>
          </a:p>
          <a:p>
            <a:pPr fontAlgn="base"/>
            <a:r>
              <a:rPr lang="en-US" sz="1800" dirty="0"/>
              <a:t>To find particular records:</a:t>
            </a:r>
            <a:br>
              <a:rPr lang="en-US" sz="1800" dirty="0"/>
            </a:br>
            <a:r>
              <a:rPr lang="en-US" sz="1800" dirty="0"/>
              <a:t>print(</a:t>
            </a:r>
            <a:r>
              <a:rPr lang="en-US" sz="1800" dirty="0" err="1"/>
              <a:t>df</a:t>
            </a:r>
            <a:r>
              <a:rPr lang="en-US" sz="1800" dirty="0"/>
              <a:t>[</a:t>
            </a:r>
            <a:r>
              <a:rPr lang="en-US" sz="1800" dirty="0" err="1"/>
              <a:t>df</a:t>
            </a:r>
            <a:r>
              <a:rPr lang="en-US" sz="1800" dirty="0"/>
              <a:t>['Exam'] == 'Semester 1'])</a:t>
            </a:r>
            <a:br>
              <a:rPr lang="en-US" sz="1800" dirty="0"/>
            </a:br>
            <a:r>
              <a:rPr lang="en-US" sz="1800" dirty="0"/>
              <a:t>print(</a:t>
            </a:r>
            <a:r>
              <a:rPr lang="en-US" sz="1800" dirty="0" err="1"/>
              <a:t>df</a:t>
            </a:r>
            <a:r>
              <a:rPr lang="en-US" sz="1800" dirty="0"/>
              <a:t> [ (</a:t>
            </a:r>
            <a:r>
              <a:rPr lang="en-US" sz="1800" dirty="0" err="1"/>
              <a:t>df</a:t>
            </a:r>
            <a:r>
              <a:rPr lang="en-US" sz="1800" dirty="0"/>
              <a:t>['Exam'] == 'Semester 1') &amp; (</a:t>
            </a:r>
            <a:r>
              <a:rPr lang="en-US" sz="1800" dirty="0" err="1"/>
              <a:t>df</a:t>
            </a:r>
            <a:r>
              <a:rPr lang="en-US" sz="1800" dirty="0"/>
              <a:t>['Score'] &gt;70 ) ])</a:t>
            </a:r>
          </a:p>
        </p:txBody>
      </p:sp>
    </p:spTree>
    <p:extLst>
      <p:ext uri="{BB962C8B-B14F-4D97-AF65-F5344CB8AC3E}">
        <p14:creationId xmlns:p14="http://schemas.microsoft.com/office/powerpoint/2010/main" val="4556948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Dataframes</a:t>
            </a:r>
            <a:r>
              <a:rPr lang="en-US" dirty="0"/>
              <a:t> Ops</a:t>
            </a:r>
            <a:endParaRPr lang="en-IN" dirty="0"/>
          </a:p>
        </p:txBody>
      </p:sp>
      <p:sp>
        <p:nvSpPr>
          <p:cNvPr id="8" name="Text Placeholder 7"/>
          <p:cNvSpPr>
            <a:spLocks noGrp="1" noChangeArrowheads="1"/>
          </p:cNvSpPr>
          <p:nvPr>
            <p:ph type="body" idx="4294967295"/>
          </p:nvPr>
        </p:nvSpPr>
        <p:spPr>
          <a:xfrm>
            <a:off x="276720" y="762000"/>
            <a:ext cx="8867280" cy="4191000"/>
          </a:xfrm>
          <a:prstGeom prst="rect">
            <a:avLst/>
          </a:prstGeom>
          <a:noFill/>
        </p:spPr>
        <p:txBody>
          <a:bodyPr>
            <a:noAutofit/>
          </a:bodyPr>
          <a:lstStyle/>
          <a:p>
            <a:pPr fontAlgn="base"/>
            <a:r>
              <a:rPr lang="en-US" sz="1800" dirty="0" err="1"/>
              <a:t>pd.concat</a:t>
            </a:r>
            <a:r>
              <a:rPr lang="en-US" sz="1800" dirty="0"/>
              <a:t>([df,df1]) =&gt; creates a new </a:t>
            </a:r>
            <a:r>
              <a:rPr lang="en-US" sz="1800" dirty="0" err="1"/>
              <a:t>dataframe</a:t>
            </a:r>
            <a:endParaRPr lang="en-US" sz="1800" dirty="0"/>
          </a:p>
          <a:p>
            <a:pPr fontAlgn="base"/>
            <a:r>
              <a:rPr lang="en-US" sz="1800" dirty="0" err="1"/>
              <a:t>df.append</a:t>
            </a:r>
            <a:r>
              <a:rPr lang="en-US" sz="1800" dirty="0"/>
              <a:t>(df1) =&gt; appends in the existing </a:t>
            </a:r>
            <a:r>
              <a:rPr lang="en-US" sz="1800" dirty="0" err="1"/>
              <a:t>dataframe</a:t>
            </a:r>
            <a:endParaRPr lang="en-US" sz="1800" dirty="0"/>
          </a:p>
          <a:p>
            <a:pPr fontAlgn="base"/>
            <a:r>
              <a:rPr lang="en-US" sz="1800" dirty="0"/>
              <a:t>df1.append([df2, df3])</a:t>
            </a:r>
          </a:p>
        </p:txBody>
      </p:sp>
    </p:spTree>
    <p:extLst>
      <p:ext uri="{BB962C8B-B14F-4D97-AF65-F5344CB8AC3E}">
        <p14:creationId xmlns:p14="http://schemas.microsoft.com/office/powerpoint/2010/main" val="182630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err="1"/>
              <a:t>ndArray</a:t>
            </a:r>
            <a:r>
              <a:rPr lang="en-US" dirty="0"/>
              <a:t> Object</a:t>
            </a:r>
            <a:endParaRPr lang="en-IN" dirty="0"/>
          </a:p>
        </p:txBody>
      </p:sp>
      <p:sp>
        <p:nvSpPr>
          <p:cNvPr id="6" name="Text Placeholder 2"/>
          <p:cNvSpPr>
            <a:spLocks noGrp="1"/>
          </p:cNvSpPr>
          <p:nvPr>
            <p:ph type="body" sz="quarter" idx="10"/>
          </p:nvPr>
        </p:nvSpPr>
        <p:spPr>
          <a:xfrm>
            <a:off x="276720" y="838200"/>
            <a:ext cx="8534400" cy="4724400"/>
          </a:xfrm>
        </p:spPr>
        <p:txBody>
          <a:bodyPr>
            <a:noAutofit/>
          </a:bodyPr>
          <a:lstStyle/>
          <a:p>
            <a:pPr fontAlgn="base"/>
            <a:r>
              <a:rPr lang="en-US" sz="1800" dirty="0"/>
              <a:t>“C is an instance of the class </a:t>
            </a:r>
            <a:r>
              <a:rPr lang="en-US" sz="1800" dirty="0" err="1"/>
              <a:t>numpy.ndarray</a:t>
            </a:r>
            <a:r>
              <a:rPr lang="en-US" sz="1800" dirty="0"/>
              <a:t>"</a:t>
            </a:r>
          </a:p>
          <a:p>
            <a:r>
              <a:rPr lang="en-US" sz="1800" dirty="0"/>
              <a:t>The most important object defined in </a:t>
            </a:r>
            <a:r>
              <a:rPr lang="en-US" sz="1800" dirty="0" err="1"/>
              <a:t>NumPy</a:t>
            </a:r>
            <a:r>
              <a:rPr lang="en-US" sz="1800" dirty="0"/>
              <a:t> is an N-dimensional array type called </a:t>
            </a:r>
            <a:r>
              <a:rPr lang="en-US" sz="1800" b="1" dirty="0" err="1"/>
              <a:t>ndarray</a:t>
            </a:r>
            <a:r>
              <a:rPr lang="en-US" sz="1800" dirty="0"/>
              <a:t>. </a:t>
            </a:r>
          </a:p>
          <a:p>
            <a:r>
              <a:rPr lang="en-US" sz="1800" dirty="0"/>
              <a:t>It describes the collection of items of the same type. </a:t>
            </a:r>
          </a:p>
          <a:p>
            <a:r>
              <a:rPr lang="en-US" sz="1800" dirty="0"/>
              <a:t>Items in the collection can be accessed using a zero-based index.</a:t>
            </a:r>
          </a:p>
          <a:p>
            <a:r>
              <a:rPr lang="en-US" sz="1800" dirty="0"/>
              <a:t>Every item in an </a:t>
            </a:r>
            <a:r>
              <a:rPr lang="en-US" sz="1800" dirty="0" err="1"/>
              <a:t>ndarray</a:t>
            </a:r>
            <a:r>
              <a:rPr lang="en-US" sz="1800" dirty="0"/>
              <a:t> takes the same size of block in the memory. </a:t>
            </a:r>
          </a:p>
          <a:p>
            <a:r>
              <a:rPr lang="en-US" sz="1800" dirty="0"/>
              <a:t>Each element in </a:t>
            </a:r>
            <a:r>
              <a:rPr lang="en-US" sz="1800" dirty="0" err="1"/>
              <a:t>ndarray</a:t>
            </a:r>
            <a:r>
              <a:rPr lang="en-US" sz="1800" dirty="0"/>
              <a:t> is an object of data-type object (called </a:t>
            </a:r>
            <a:r>
              <a:rPr lang="en-US" sz="1800" b="1" dirty="0" err="1"/>
              <a:t>dtype</a:t>
            </a:r>
            <a:r>
              <a:rPr lang="en-US" sz="1800" dirty="0"/>
              <a:t>).</a:t>
            </a:r>
          </a:p>
          <a:p>
            <a:r>
              <a:rPr lang="en-US" sz="1800" dirty="0"/>
              <a:t>Any item extracted from </a:t>
            </a:r>
            <a:r>
              <a:rPr lang="en-US" sz="1800" dirty="0" err="1"/>
              <a:t>ndarray</a:t>
            </a:r>
            <a:r>
              <a:rPr lang="en-US" sz="1800" dirty="0"/>
              <a:t> object (by slicing) is represented by a Python object of one of array scalar types</a:t>
            </a:r>
          </a:p>
          <a:p>
            <a:endParaRPr lang="en-US" sz="1800" dirty="0"/>
          </a:p>
          <a:p>
            <a:pPr fontAlgn="base"/>
            <a:endParaRPr lang="en-US" sz="1800" dirty="0"/>
          </a:p>
          <a:p>
            <a:pPr fontAlgn="base"/>
            <a:endParaRPr lang="en-US" sz="1800" dirty="0"/>
          </a:p>
          <a:p>
            <a:pPr fontAlgn="base"/>
            <a:endParaRPr lang="en-US" sz="1800" dirty="0"/>
          </a:p>
        </p:txBody>
      </p:sp>
    </p:spTree>
    <p:extLst>
      <p:ext uri="{BB962C8B-B14F-4D97-AF65-F5344CB8AC3E}">
        <p14:creationId xmlns:p14="http://schemas.microsoft.com/office/powerpoint/2010/main" val="1849902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Methods</a:t>
            </a:r>
            <a:endParaRPr lang="en-IN" dirty="0"/>
          </a:p>
        </p:txBody>
      </p:sp>
      <p:sp>
        <p:nvSpPr>
          <p:cNvPr id="8" name="Text Placeholder 7"/>
          <p:cNvSpPr>
            <a:spLocks noGrp="1" noChangeArrowheads="1"/>
          </p:cNvSpPr>
          <p:nvPr>
            <p:ph type="body" idx="4294967295"/>
          </p:nvPr>
        </p:nvSpPr>
        <p:spPr>
          <a:xfrm>
            <a:off x="533400" y="990600"/>
            <a:ext cx="8229600" cy="4191000"/>
          </a:xfrm>
          <a:prstGeom prst="rect">
            <a:avLst/>
          </a:prstGeom>
          <a:noFill/>
        </p:spPr>
        <p:txBody>
          <a:bodyPr>
            <a:noAutofit/>
          </a:bodyPr>
          <a:lstStyle/>
          <a:p>
            <a:r>
              <a:rPr lang="en-US" sz="1800" dirty="0" err="1"/>
              <a:t>df.shape</a:t>
            </a:r>
            <a:r>
              <a:rPr lang="en-US" sz="1800" dirty="0"/>
              <a:t>  - holds its shape as a tuple, similar to </a:t>
            </a:r>
            <a:r>
              <a:rPr lang="en-US" sz="1800" dirty="0" err="1"/>
              <a:t>ndarray</a:t>
            </a:r>
            <a:r>
              <a:rPr lang="en-US" sz="1800" dirty="0"/>
              <a:t>. </a:t>
            </a:r>
          </a:p>
          <a:p>
            <a:r>
              <a:rPr lang="en-US" sz="1800" dirty="0" err="1"/>
              <a:t>len</a:t>
            </a:r>
            <a:r>
              <a:rPr lang="en-US" sz="1800" dirty="0"/>
              <a:t>(</a:t>
            </a:r>
            <a:r>
              <a:rPr lang="en-US" sz="1800" dirty="0" err="1"/>
              <a:t>df</a:t>
            </a:r>
            <a:r>
              <a:rPr lang="en-US" sz="1800" dirty="0"/>
              <a:t>) – no of </a:t>
            </a:r>
            <a:r>
              <a:rPr lang="en-US" sz="1800" dirty="0" err="1"/>
              <a:t>ro</a:t>
            </a:r>
            <a:endParaRPr lang="en-US" sz="1800" dirty="0"/>
          </a:p>
          <a:p>
            <a:r>
              <a:rPr lang="en-US" sz="1800" dirty="0" err="1"/>
              <a:t>df.columns</a:t>
            </a:r>
            <a:r>
              <a:rPr lang="en-US" sz="1800" dirty="0"/>
              <a:t> – prints column headers </a:t>
            </a:r>
          </a:p>
          <a:p>
            <a:r>
              <a:rPr lang="en-US" sz="1800" dirty="0" err="1"/>
              <a:t>df.dtypes</a:t>
            </a:r>
            <a:r>
              <a:rPr lang="en-US" sz="1800" dirty="0"/>
              <a:t> </a:t>
            </a:r>
          </a:p>
          <a:p>
            <a:r>
              <a:rPr lang="en-US" sz="1800" dirty="0" err="1"/>
              <a:t>df.index</a:t>
            </a:r>
            <a:r>
              <a:rPr lang="en-US" sz="1800" dirty="0"/>
              <a:t> </a:t>
            </a:r>
          </a:p>
          <a:p>
            <a:r>
              <a:rPr lang="en-US" sz="1800" dirty="0" err="1"/>
              <a:t>df.values</a:t>
            </a:r>
            <a:r>
              <a:rPr lang="en-US" sz="1800" dirty="0"/>
              <a:t> </a:t>
            </a:r>
          </a:p>
        </p:txBody>
      </p:sp>
    </p:spTree>
    <p:extLst>
      <p:ext uri="{BB962C8B-B14F-4D97-AF65-F5344CB8AC3E}">
        <p14:creationId xmlns:p14="http://schemas.microsoft.com/office/powerpoint/2010/main" val="696330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t>
            </a:r>
            <a:r>
              <a:rPr lang="en-US" dirty="0" err="1"/>
              <a:t>Dataframes</a:t>
            </a:r>
            <a:endParaRPr lang="en-IN" dirty="0"/>
          </a:p>
        </p:txBody>
      </p:sp>
      <p:sp>
        <p:nvSpPr>
          <p:cNvPr id="8" name="Text Placeholder 7"/>
          <p:cNvSpPr>
            <a:spLocks noGrp="1" noChangeArrowheads="1"/>
          </p:cNvSpPr>
          <p:nvPr>
            <p:ph type="body" idx="4294967295"/>
          </p:nvPr>
        </p:nvSpPr>
        <p:spPr>
          <a:xfrm>
            <a:off x="533400" y="990600"/>
            <a:ext cx="8229600" cy="3276600"/>
          </a:xfrm>
          <a:prstGeom prst="rect">
            <a:avLst/>
          </a:prstGeom>
          <a:noFill/>
        </p:spPr>
        <p:txBody>
          <a:bodyPr>
            <a:noAutofit/>
          </a:bodyPr>
          <a:lstStyle/>
          <a:p>
            <a:pPr fontAlgn="base"/>
            <a:r>
              <a:rPr lang="en-US" sz="1800" dirty="0"/>
              <a:t>use square brackets to select one column</a:t>
            </a:r>
            <a:br>
              <a:rPr lang="en-US" sz="1800" dirty="0"/>
            </a:br>
            <a:r>
              <a:rPr lang="en-US" sz="1800" dirty="0"/>
              <a:t>print(</a:t>
            </a:r>
            <a:r>
              <a:rPr lang="en-US" sz="1800" dirty="0" err="1"/>
              <a:t>brics</a:t>
            </a:r>
            <a:r>
              <a:rPr lang="en-US" sz="1800" dirty="0"/>
              <a:t>[‘country’]) OR </a:t>
            </a:r>
            <a:r>
              <a:rPr lang="en-US" sz="1800" dirty="0" err="1"/>
              <a:t>pd</a:t>
            </a:r>
            <a:r>
              <a:rPr lang="en-US" sz="1800" dirty="0"/>
              <a:t>[‘name’]</a:t>
            </a:r>
          </a:p>
          <a:p>
            <a:pPr fontAlgn="base"/>
            <a:r>
              <a:rPr lang="en-US" sz="1800" dirty="0"/>
              <a:t>Square brackets can also be used to access observations (rows). Print 1</a:t>
            </a:r>
            <a:r>
              <a:rPr lang="en-US" sz="1800" baseline="30000" dirty="0"/>
              <a:t>st</a:t>
            </a:r>
            <a:r>
              <a:rPr lang="en-US" sz="1800" dirty="0"/>
              <a:t> 2 rows</a:t>
            </a:r>
            <a:br>
              <a:rPr lang="en-US" sz="1800" dirty="0"/>
            </a:br>
            <a:r>
              <a:rPr lang="en-US" sz="1800" dirty="0" err="1"/>
              <a:t>pd</a:t>
            </a:r>
            <a:r>
              <a:rPr lang="en-US" sz="1800" dirty="0"/>
              <a:t>[0:2]</a:t>
            </a:r>
          </a:p>
          <a:p>
            <a:pPr fontAlgn="base"/>
            <a:r>
              <a:rPr lang="en-US" sz="1800" dirty="0" err="1"/>
              <a:t>loc</a:t>
            </a:r>
            <a:r>
              <a:rPr lang="en-US" sz="1800" dirty="0"/>
              <a:t> and </a:t>
            </a:r>
            <a:r>
              <a:rPr lang="en-US" sz="1800" dirty="0" err="1"/>
              <a:t>iloc</a:t>
            </a:r>
            <a:r>
              <a:rPr lang="en-US" sz="1800" dirty="0"/>
              <a:t> to perform just about any data selection operation. </a:t>
            </a:r>
            <a:r>
              <a:rPr lang="en-US" sz="1800" dirty="0" err="1"/>
              <a:t>loc</a:t>
            </a:r>
            <a:r>
              <a:rPr lang="en-US" sz="1800" dirty="0"/>
              <a:t> is label-based, which means that you have to specify rows and columns based on their row and column labels. </a:t>
            </a:r>
            <a:r>
              <a:rPr lang="en-US" sz="1800" dirty="0" err="1"/>
              <a:t>iloc</a:t>
            </a:r>
            <a:r>
              <a:rPr lang="en-US" sz="1800" dirty="0"/>
              <a:t> is integer index based, so you have to specify rows and columns by their integer index</a:t>
            </a:r>
            <a:br>
              <a:rPr lang="en-US" sz="1800" dirty="0"/>
            </a:br>
            <a:endParaRPr lang="en-US" sz="1800" dirty="0"/>
          </a:p>
        </p:txBody>
      </p:sp>
    </p:spTree>
    <p:extLst>
      <p:ext uri="{BB962C8B-B14F-4D97-AF65-F5344CB8AC3E}">
        <p14:creationId xmlns:p14="http://schemas.microsoft.com/office/powerpoint/2010/main" val="21015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subTnLst>
                                    <p:set>
                                      <p:cBhvr override="childStyle">
                                        <p:cTn dur="1" fill="hold" display="0" masterRel="nextClick" afterEffect="1"/>
                                        <p:tgtEl>
                                          <p:spTgt spid="8">
                                            <p:txEl>
                                              <p:pRg st="1" end="1"/>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subTnLst>
                                    <p:set>
                                      <p:cBhvr override="childStyle">
                                        <p:cTn dur="1" fill="hold" display="0" masterRel="nextClick" afterEffect="1"/>
                                        <p:tgtEl>
                                          <p:spTgt spid="8">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iloc</a:t>
            </a:r>
            <a:endParaRPr lang="en-IN" dirty="0"/>
          </a:p>
        </p:txBody>
      </p:sp>
      <p:sp>
        <p:nvSpPr>
          <p:cNvPr id="8" name="Text Placeholder 7"/>
          <p:cNvSpPr>
            <a:spLocks noGrp="1" noChangeArrowheads="1"/>
          </p:cNvSpPr>
          <p:nvPr>
            <p:ph type="body" idx="4294967295"/>
          </p:nvPr>
        </p:nvSpPr>
        <p:spPr>
          <a:xfrm>
            <a:off x="533400" y="990600"/>
            <a:ext cx="8229600" cy="3276600"/>
          </a:xfrm>
          <a:prstGeom prst="rect">
            <a:avLst/>
          </a:prstGeom>
          <a:noFill/>
        </p:spPr>
        <p:txBody>
          <a:bodyPr>
            <a:noAutofit/>
          </a:bodyPr>
          <a:lstStyle/>
          <a:p>
            <a:pPr fontAlgn="base"/>
            <a:r>
              <a:rPr lang="en-US" sz="1800" b="1" dirty="0"/>
              <a:t>.</a:t>
            </a:r>
            <a:r>
              <a:rPr lang="en-US" sz="1800" b="1" dirty="0" err="1"/>
              <a:t>iloc</a:t>
            </a:r>
            <a:r>
              <a:rPr lang="en-US" sz="1800" b="1" dirty="0"/>
              <a:t> [1:m, 1:n] </a:t>
            </a:r>
            <a:r>
              <a:rPr lang="en-US" sz="1800" dirty="0"/>
              <a:t>–  is used to select or index rows based on their position from 1 to m rows and 1 to n columns</a:t>
            </a:r>
          </a:p>
          <a:p>
            <a:pPr fontAlgn="base"/>
            <a:r>
              <a:rPr lang="en-US" sz="1800" dirty="0"/>
              <a:t># select first 2 rows			</a:t>
            </a:r>
            <a:r>
              <a:rPr lang="en-US" sz="1800" dirty="0" err="1"/>
              <a:t>df.iloc</a:t>
            </a:r>
            <a:r>
              <a:rPr lang="en-US" sz="1800" dirty="0"/>
              <a:t>[:2] or </a:t>
            </a:r>
            <a:r>
              <a:rPr lang="en-US" sz="1800" dirty="0" err="1"/>
              <a:t>df.iloc</a:t>
            </a:r>
            <a:r>
              <a:rPr lang="en-US" sz="1800" dirty="0"/>
              <a:t>[:2,]</a:t>
            </a:r>
          </a:p>
          <a:p>
            <a:pPr fontAlgn="base"/>
            <a:r>
              <a:rPr lang="en-US" sz="1800" dirty="0"/>
              <a:t># select 3rd to 5th rows			</a:t>
            </a:r>
            <a:r>
              <a:rPr lang="en-US" sz="1800" dirty="0" err="1"/>
              <a:t>df.iloc</a:t>
            </a:r>
            <a:r>
              <a:rPr lang="en-US" sz="1800" dirty="0"/>
              <a:t>[2:5] or </a:t>
            </a:r>
            <a:r>
              <a:rPr lang="en-US" sz="1800" dirty="0" err="1"/>
              <a:t>df.iloc</a:t>
            </a:r>
            <a:r>
              <a:rPr lang="en-US" sz="1800" dirty="0"/>
              <a:t>[2:5,]</a:t>
            </a:r>
          </a:p>
          <a:p>
            <a:pPr fontAlgn="base"/>
            <a:r>
              <a:rPr lang="en-US" sz="1800" dirty="0"/>
              <a:t># select all rows starting from third row	</a:t>
            </a:r>
            <a:r>
              <a:rPr lang="en-US" sz="1800" dirty="0" err="1"/>
              <a:t>df.iloc</a:t>
            </a:r>
            <a:r>
              <a:rPr lang="en-US" sz="1800" dirty="0"/>
              <a:t>[2:] or </a:t>
            </a:r>
            <a:r>
              <a:rPr lang="en-US" sz="1800" dirty="0" err="1"/>
              <a:t>df.iloc</a:t>
            </a:r>
            <a:r>
              <a:rPr lang="en-US" sz="1800" dirty="0"/>
              <a:t>[2:,]</a:t>
            </a:r>
          </a:p>
          <a:p>
            <a:pPr fontAlgn="base"/>
            <a:r>
              <a:rPr lang="en-US" sz="1800" dirty="0"/>
              <a:t># select first 2 columns			</a:t>
            </a:r>
            <a:r>
              <a:rPr lang="en-US" sz="1800" dirty="0" err="1"/>
              <a:t>df.iloc</a:t>
            </a:r>
            <a:r>
              <a:rPr lang="en-US" sz="1800" dirty="0"/>
              <a:t>[:,:2]</a:t>
            </a:r>
          </a:p>
          <a:p>
            <a:pPr fontAlgn="base"/>
            <a:r>
              <a:rPr lang="en-US" sz="1800" dirty="0"/>
              <a:t># select 1st and 4thcolum 		</a:t>
            </a:r>
            <a:r>
              <a:rPr lang="en-US" sz="1800" dirty="0" err="1"/>
              <a:t>df.iloc</a:t>
            </a:r>
            <a:r>
              <a:rPr lang="en-US" sz="1800" dirty="0"/>
              <a:t>[:,[0,3]]</a:t>
            </a:r>
          </a:p>
          <a:p>
            <a:pPr fontAlgn="base"/>
            <a:r>
              <a:rPr lang="en-US" sz="1800" dirty="0"/>
              <a:t># Select 2nd row and 3rd column value 	</a:t>
            </a:r>
            <a:r>
              <a:rPr lang="en-US" sz="1800" dirty="0" err="1"/>
              <a:t>df.iloc</a:t>
            </a:r>
            <a:r>
              <a:rPr lang="en-US" sz="1800" dirty="0"/>
              <a:t>[1,2]</a:t>
            </a:r>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p:txBody>
      </p:sp>
      <p:sp>
        <p:nvSpPr>
          <p:cNvPr id="4" name="Rectangle 2"/>
          <p:cNvSpPr>
            <a:spLocks noChangeArrowheads="1"/>
          </p:cNvSpPr>
          <p:nvPr/>
        </p:nvSpPr>
        <p:spPr bwMode="auto">
          <a:xfrm>
            <a:off x="304800" y="316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3822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subTnLst>
                                    <p:set>
                                      <p:cBhvr override="childStyle">
                                        <p:cTn dur="1" fill="hold" display="0" masterRel="nextClick" afterEffect="1"/>
                                        <p:tgtEl>
                                          <p:spTgt spid="8">
                                            <p:txEl>
                                              <p:pRg st="1" end="1"/>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subTnLst>
                                    <p:set>
                                      <p:cBhvr override="childStyle">
                                        <p:cTn dur="1" fill="hold" display="0" masterRel="nextClick" afterEffect="1"/>
                                        <p:tgtEl>
                                          <p:spTgt spid="8">
                                            <p:txEl>
                                              <p:pRg st="2" end="2"/>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subTnLst>
                                    <p:set>
                                      <p:cBhvr override="childStyle">
                                        <p:cTn dur="1" fill="hold" display="0" masterRel="nextClick" afterEffect="1"/>
                                        <p:tgtEl>
                                          <p:spTgt spid="8">
                                            <p:txEl>
                                              <p:pRg st="3" end="3"/>
                                            </p:txEl>
                                          </p:spTgt>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subTnLst>
                                    <p:set>
                                      <p:cBhvr override="childStyle">
                                        <p:cTn dur="1" fill="hold" display="0" masterRel="nextClick" afterEffect="1"/>
                                        <p:tgtEl>
                                          <p:spTgt spid="8">
                                            <p:txEl>
                                              <p:pRg st="4" end="4"/>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subTnLst>
                                    <p:set>
                                      <p:cBhvr override="childStyle">
                                        <p:cTn dur="1" fill="hold" display="0" masterRel="nextClick" afterEffect="1"/>
                                        <p:tgtEl>
                                          <p:spTgt spid="8">
                                            <p:txEl>
                                              <p:pRg st="5" end="5"/>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subTnLst>
                                    <p:set>
                                      <p:cBhvr override="childStyle">
                                        <p:cTn dur="1" fill="hold" display="0" masterRel="nextClick" afterEffect="1"/>
                                        <p:tgtEl>
                                          <p:spTgt spid="8">
                                            <p:txEl>
                                              <p:pRg st="6" end="6"/>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loc</a:t>
            </a:r>
            <a:endParaRPr lang="en-IN" dirty="0"/>
          </a:p>
        </p:txBody>
      </p:sp>
      <p:sp>
        <p:nvSpPr>
          <p:cNvPr id="8" name="Text Placeholder 7"/>
          <p:cNvSpPr>
            <a:spLocks noGrp="1" noChangeArrowheads="1"/>
          </p:cNvSpPr>
          <p:nvPr>
            <p:ph type="body" idx="4294967295"/>
          </p:nvPr>
        </p:nvSpPr>
        <p:spPr>
          <a:xfrm>
            <a:off x="533400" y="990600"/>
            <a:ext cx="8229600" cy="3276600"/>
          </a:xfrm>
          <a:prstGeom prst="rect">
            <a:avLst/>
          </a:prstGeom>
          <a:noFill/>
        </p:spPr>
        <p:txBody>
          <a:bodyPr>
            <a:noAutofit/>
          </a:bodyPr>
          <a:lstStyle/>
          <a:p>
            <a:pPr fontAlgn="base"/>
            <a:r>
              <a:rPr lang="en-US" sz="1800" b="1" dirty="0" err="1"/>
              <a:t>loc</a:t>
            </a:r>
            <a:r>
              <a:rPr lang="en-US" sz="1800" b="1" dirty="0"/>
              <a:t> [[</a:t>
            </a:r>
            <a:r>
              <a:rPr lang="en-US" sz="1800" b="1" dirty="0" err="1"/>
              <a:t>Row_names</a:t>
            </a:r>
            <a:r>
              <a:rPr lang="en-US" sz="1800" b="1" dirty="0"/>
              <a:t>],[ </a:t>
            </a:r>
            <a:r>
              <a:rPr lang="en-US" sz="1800" b="1" dirty="0" err="1"/>
              <a:t>column_names</a:t>
            </a:r>
            <a:r>
              <a:rPr lang="en-US" sz="1800" b="1" dirty="0"/>
              <a:t>]] </a:t>
            </a:r>
            <a:r>
              <a:rPr lang="en-US" sz="1800" dirty="0"/>
              <a:t>–  is used to select or index rows or columns  based on their name</a:t>
            </a:r>
          </a:p>
          <a:p>
            <a:pPr lvl="0" fontAlgn="base"/>
            <a:r>
              <a:rPr lang="en-US" altLang="en-US" sz="1800" dirty="0">
                <a:solidFill>
                  <a:schemeClr val="tx1"/>
                </a:solidFill>
                <a:latin typeface="Arial" charset="0"/>
              </a:rPr>
              <a:t>In the </a:t>
            </a:r>
            <a:r>
              <a:rPr lang="en-US" altLang="en-US" sz="1800" dirty="0" err="1">
                <a:solidFill>
                  <a:schemeClr val="tx1"/>
                </a:solidFill>
                <a:latin typeface="Arial" charset="0"/>
              </a:rPr>
              <a:t>dataframe</a:t>
            </a:r>
            <a:r>
              <a:rPr lang="en-US" altLang="en-US" sz="1800" dirty="0">
                <a:solidFill>
                  <a:schemeClr val="tx1"/>
                </a:solidFill>
                <a:latin typeface="Arial" charset="0"/>
              </a:rPr>
              <a:t> </a:t>
            </a:r>
            <a:r>
              <a:rPr lang="en-US" altLang="en-US" sz="1800" dirty="0" err="1">
                <a:solidFill>
                  <a:schemeClr val="tx1"/>
                </a:solidFill>
                <a:latin typeface="Arial" charset="0"/>
              </a:rPr>
              <a:t>df</a:t>
            </a:r>
            <a:r>
              <a:rPr lang="en-US" altLang="en-US" sz="1800" dirty="0">
                <a:solidFill>
                  <a:schemeClr val="tx1"/>
                </a:solidFill>
                <a:latin typeface="Arial" charset="0"/>
              </a:rPr>
              <a:t> has default row names from 1 to 11. So </a:t>
            </a:r>
            <a:r>
              <a:rPr lang="en-US" altLang="en-US" sz="1800" b="1" dirty="0" err="1">
                <a:solidFill>
                  <a:schemeClr val="tx1"/>
                </a:solidFill>
                <a:latin typeface="Arial" charset="0"/>
              </a:rPr>
              <a:t>df.loc</a:t>
            </a:r>
            <a:r>
              <a:rPr lang="en-US" altLang="en-US" sz="1800" b="1" dirty="0">
                <a:solidFill>
                  <a:schemeClr val="tx1"/>
                </a:solidFill>
                <a:latin typeface="Arial" charset="0"/>
              </a:rPr>
              <a:t>[1] </a:t>
            </a:r>
            <a:r>
              <a:rPr lang="en-US" altLang="en-US" sz="1800" dirty="0">
                <a:solidFill>
                  <a:schemeClr val="tx1"/>
                </a:solidFill>
                <a:latin typeface="Arial" charset="0"/>
              </a:rPr>
              <a:t>denotes selecting the row by row name 1</a:t>
            </a:r>
          </a:p>
          <a:p>
            <a:pPr fontAlgn="base"/>
            <a:r>
              <a:rPr lang="en-US" sz="1800" dirty="0"/>
              <a:t>select row by now name			</a:t>
            </a:r>
            <a:r>
              <a:rPr lang="en-US" sz="1800" dirty="0" err="1"/>
              <a:t>df.loc</a:t>
            </a:r>
            <a:r>
              <a:rPr lang="en-US" sz="1800" dirty="0"/>
              <a:t>[1]</a:t>
            </a:r>
          </a:p>
          <a:p>
            <a:pPr fontAlgn="base"/>
            <a:r>
              <a:rPr lang="en-US" sz="1800" dirty="0"/>
              <a:t># select value by row label and column label using </a:t>
            </a:r>
            <a:r>
              <a:rPr lang="en-US" sz="1800" dirty="0" err="1"/>
              <a:t>loc</a:t>
            </a:r>
            <a:br>
              <a:rPr lang="en-US" sz="1800" dirty="0"/>
            </a:br>
            <a:r>
              <a:rPr lang="en-US" sz="1800" dirty="0" err="1"/>
              <a:t>df.loc</a:t>
            </a:r>
            <a:r>
              <a:rPr lang="en-US" sz="1800" dirty="0"/>
              <a:t>[[1,2,3,4,5],['</a:t>
            </a:r>
            <a:r>
              <a:rPr lang="en-US" sz="1800" dirty="0" err="1"/>
              <a:t>Name','Score</a:t>
            </a:r>
            <a:r>
              <a:rPr lang="en-US" sz="1800" dirty="0"/>
              <a:t>']]</a:t>
            </a:r>
          </a:p>
          <a:p>
            <a:pPr fontAlgn="base"/>
            <a:endParaRPr lang="en-US" sz="1800" dirty="0"/>
          </a:p>
          <a:p>
            <a:pPr lvl="0" fontAlgn="base"/>
            <a:endParaRPr lang="en-US" altLang="en-US" sz="1800" dirty="0">
              <a:solidFill>
                <a:schemeClr val="tx1"/>
              </a:solidFill>
              <a:latin typeface="Arial" charset="0"/>
            </a:endParaRPr>
          </a:p>
          <a:p>
            <a:pPr fontAlgn="base"/>
            <a:endParaRPr lang="en-US" sz="1800" dirty="0"/>
          </a:p>
          <a:p>
            <a:pPr fontAlgn="base"/>
            <a:endParaRPr lang="en-US" sz="1800" dirty="0"/>
          </a:p>
        </p:txBody>
      </p:sp>
      <p:sp>
        <p:nvSpPr>
          <p:cNvPr id="4" name="Rectangle 2"/>
          <p:cNvSpPr>
            <a:spLocks noChangeArrowheads="1"/>
          </p:cNvSpPr>
          <p:nvPr/>
        </p:nvSpPr>
        <p:spPr bwMode="auto">
          <a:xfrm>
            <a:off x="304800" y="316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pic>
        <p:nvPicPr>
          <p:cNvPr id="2052" name="Picture 4" descr="ndexing with iloc, loc and ix in pandas python 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62400"/>
            <a:ext cx="94297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5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subTnLst>
                                    <p:set>
                                      <p:cBhvr override="childStyle">
                                        <p:cTn dur="1" fill="hold" display="0" masterRel="nextClick" afterEffect="1"/>
                                        <p:tgtEl>
                                          <p:spTgt spid="8">
                                            <p:txEl>
                                              <p:pRg st="1" end="1"/>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subTnLst>
                                    <p:set>
                                      <p:cBhvr override="childStyle">
                                        <p:cTn dur="1" fill="hold" display="0" masterRel="nextClick" afterEffect="1"/>
                                        <p:tgtEl>
                                          <p:spTgt spid="8">
                                            <p:txEl>
                                              <p:pRg st="2" end="2"/>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subTnLst>
                                    <p:set>
                                      <p:cBhvr override="childStyle">
                                        <p:cTn dur="1" fill="hold" display="0" masterRel="nextClick" afterEffect="1"/>
                                        <p:tgtEl>
                                          <p:spTgt spid="8">
                                            <p:txEl>
                                              <p:pRg st="3" end="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with pandas</a:t>
            </a:r>
            <a:endParaRPr lang="en-IN" dirty="0"/>
          </a:p>
        </p:txBody>
      </p:sp>
      <p:sp>
        <p:nvSpPr>
          <p:cNvPr id="4" name="Rectangle 2"/>
          <p:cNvSpPr>
            <a:spLocks noChangeArrowheads="1"/>
          </p:cNvSpPr>
          <p:nvPr/>
        </p:nvSpPr>
        <p:spPr bwMode="auto">
          <a:xfrm>
            <a:off x="304800" y="316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04906488"/>
              </p:ext>
            </p:extLst>
          </p:nvPr>
        </p:nvGraphicFramePr>
        <p:xfrm>
          <a:off x="457200" y="838200"/>
          <a:ext cx="8382000" cy="4328160"/>
        </p:xfrm>
        <a:graphic>
          <a:graphicData uri="http://schemas.openxmlformats.org/drawingml/2006/table">
            <a:tbl>
              <a:tblPr/>
              <a:tblGrid>
                <a:gridCol w="2235200">
                  <a:extLst>
                    <a:ext uri="{9D8B030D-6E8A-4147-A177-3AD203B41FA5}">
                      <a16:colId xmlns:a16="http://schemas.microsoft.com/office/drawing/2014/main" val="20000"/>
                    </a:ext>
                  </a:extLst>
                </a:gridCol>
                <a:gridCol w="6146800">
                  <a:extLst>
                    <a:ext uri="{9D8B030D-6E8A-4147-A177-3AD203B41FA5}">
                      <a16:colId xmlns:a16="http://schemas.microsoft.com/office/drawing/2014/main" val="20001"/>
                    </a:ext>
                  </a:extLst>
                </a:gridCol>
              </a:tblGrid>
              <a:tr h="299049">
                <a:tc>
                  <a:txBody>
                    <a:bodyPr/>
                    <a:lstStyle/>
                    <a:p>
                      <a:r>
                        <a:rPr lang="en-US" sz="1600" b="1">
                          <a:effectLst/>
                          <a:latin typeface="BookAntiqua" charset="0"/>
                        </a:rPr>
                        <a:t>Method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a:effectLst/>
                          <a:latin typeface="BookAntiqua" charset="0"/>
                        </a:rPr>
                        <a:t>Description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9049">
                <a:tc>
                  <a:txBody>
                    <a:bodyPr/>
                    <a:lstStyle/>
                    <a:p>
                      <a:r>
                        <a:rPr lang="en-US" sz="1600">
                          <a:effectLst/>
                          <a:latin typeface="CourierStd" charset="0"/>
                        </a:rPr>
                        <a:t>describe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latin typeface="BookAntiqua" charset="0"/>
                        </a:rPr>
                        <a:t>This method returns a small table with descriptive statistics.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9049">
                <a:tc>
                  <a:txBody>
                    <a:bodyPr/>
                    <a:lstStyle/>
                    <a:p>
                      <a:r>
                        <a:rPr lang="en-US" sz="1600">
                          <a:effectLst/>
                          <a:latin typeface="CourierStd" charset="0"/>
                        </a:rPr>
                        <a:t>count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latin typeface="BookAntiqua" charset="0"/>
                        </a:rPr>
                        <a:t>This method returns the number of non-NaN items.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5955">
                <a:tc>
                  <a:txBody>
                    <a:bodyPr/>
                    <a:lstStyle/>
                    <a:p>
                      <a:r>
                        <a:rPr lang="da-DK" sz="1600">
                          <a:effectLst/>
                          <a:latin typeface="CourierStd" charset="0"/>
                        </a:rPr>
                        <a:t>mad </a:t>
                      </a:r>
                      <a:endParaRPr lang="da-DK"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latin typeface="BookAntiqua" charset="0"/>
                        </a:rPr>
                        <a:t>This method calculates the mean absolute deviation, which is a robust measure similar to the standard deviation.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9049">
                <a:tc>
                  <a:txBody>
                    <a:bodyPr/>
                    <a:lstStyle/>
                    <a:p>
                      <a:r>
                        <a:rPr lang="en-US" sz="1600">
                          <a:effectLst/>
                          <a:latin typeface="CourierStd" charset="0"/>
                        </a:rPr>
                        <a:t>median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latin typeface="BookAntiqua" charset="0"/>
                        </a:rPr>
                        <a:t>This method returns the median. This is equivalent to the value at the 50th percentile.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9049">
                <a:tc>
                  <a:txBody>
                    <a:bodyPr/>
                    <a:lstStyle/>
                    <a:p>
                      <a:r>
                        <a:rPr lang="da-DK" sz="1600">
                          <a:effectLst/>
                          <a:latin typeface="CourierStd" charset="0"/>
                        </a:rPr>
                        <a:t>min </a:t>
                      </a:r>
                      <a:endParaRPr lang="da-DK"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latin typeface="BookAntiqua" charset="0"/>
                        </a:rPr>
                        <a:t>This method returns the lowest value.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9049">
                <a:tc>
                  <a:txBody>
                    <a:bodyPr/>
                    <a:lstStyle/>
                    <a:p>
                      <a:r>
                        <a:rPr lang="fr-FR" sz="1600">
                          <a:effectLst/>
                          <a:latin typeface="CourierStd" charset="0"/>
                        </a:rPr>
                        <a:t>max </a:t>
                      </a:r>
                      <a:endParaRPr lang="fr-FR"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latin typeface="BookAntiqua" charset="0"/>
                        </a:rPr>
                        <a:t>This method returns the highest value.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9049">
                <a:tc>
                  <a:txBody>
                    <a:bodyPr/>
                    <a:lstStyle/>
                    <a:p>
                      <a:r>
                        <a:rPr lang="en-US" sz="1600">
                          <a:effectLst/>
                          <a:latin typeface="CourierStd" charset="0"/>
                        </a:rPr>
                        <a:t>mode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latin typeface="BookAntiqua" charset="0"/>
                        </a:rPr>
                        <a:t>This method returns the mode, which is the most frequently occurring value.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85955">
                <a:tc>
                  <a:txBody>
                    <a:bodyPr/>
                    <a:lstStyle/>
                    <a:p>
                      <a:r>
                        <a:rPr lang="sv-SE" sz="1600">
                          <a:effectLst/>
                          <a:latin typeface="CourierStd" charset="0"/>
                        </a:rPr>
                        <a:t>std </a:t>
                      </a:r>
                      <a:endParaRPr lang="sv-SE"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latin typeface="BookAntiqua" charset="0"/>
                        </a:rPr>
                        <a:t>This method returns the standard deviation, which measures dispersion. It is the square root of the variance.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9049">
                <a:tc>
                  <a:txBody>
                    <a:bodyPr/>
                    <a:lstStyle/>
                    <a:p>
                      <a:r>
                        <a:rPr lang="da-DK" sz="1600">
                          <a:effectLst/>
                          <a:latin typeface="CourierStd" charset="0"/>
                        </a:rPr>
                        <a:t>var </a:t>
                      </a:r>
                      <a:endParaRPr lang="da-DK"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dirty="0">
                          <a:effectLst/>
                          <a:latin typeface="BookAntiqua" charset="0"/>
                        </a:rPr>
                        <a:t>This method returns the variance. </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68987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CSV</a:t>
            </a:r>
            <a:endParaRPr lang="en-IN" dirty="0"/>
          </a:p>
        </p:txBody>
      </p:sp>
      <p:sp>
        <p:nvSpPr>
          <p:cNvPr id="8" name="Text Placeholder 7"/>
          <p:cNvSpPr>
            <a:spLocks noGrp="1" noChangeArrowheads="1"/>
          </p:cNvSpPr>
          <p:nvPr>
            <p:ph type="body" idx="4294967295"/>
          </p:nvPr>
        </p:nvSpPr>
        <p:spPr>
          <a:xfrm>
            <a:off x="533400" y="990600"/>
            <a:ext cx="8229600" cy="3276600"/>
          </a:xfrm>
          <a:prstGeom prst="rect">
            <a:avLst/>
          </a:prstGeom>
          <a:noFill/>
        </p:spPr>
        <p:txBody>
          <a:bodyPr>
            <a:noAutofit/>
          </a:bodyPr>
          <a:lstStyle/>
          <a:p>
            <a:pPr fontAlgn="base"/>
            <a:r>
              <a:rPr lang="en-US" sz="1800" dirty="0"/>
              <a:t>data = </a:t>
            </a:r>
            <a:r>
              <a:rPr lang="en-US" sz="1800" dirty="0" err="1"/>
              <a:t>pd.read_csv</a:t>
            </a:r>
            <a:r>
              <a:rPr lang="en-US" sz="1800" dirty="0"/>
              <a:t>('</a:t>
            </a:r>
            <a:r>
              <a:rPr lang="en-US" sz="1800" dirty="0" err="1"/>
              <a:t>sample.csv</a:t>
            </a:r>
            <a:r>
              <a:rPr lang="en-US" sz="1800" dirty="0"/>
              <a:t>')</a:t>
            </a:r>
            <a:br>
              <a:rPr lang="en-US" sz="1800" dirty="0"/>
            </a:br>
            <a:r>
              <a:rPr lang="en-US" sz="1800" dirty="0"/>
              <a:t>print(data)</a:t>
            </a:r>
          </a:p>
          <a:p>
            <a:pPr fontAlgn="base"/>
            <a:endParaRPr lang="en-US" sz="1800" dirty="0"/>
          </a:p>
          <a:p>
            <a:pPr fontAlgn="base"/>
            <a:r>
              <a:rPr lang="en-US" sz="1800" dirty="0"/>
              <a:t>Using python csv</a:t>
            </a:r>
            <a:br>
              <a:rPr lang="en-US" sz="1800" dirty="0"/>
            </a:br>
            <a:r>
              <a:rPr lang="en-US" sz="1800" dirty="0"/>
              <a:t>import csv</a:t>
            </a:r>
            <a:br>
              <a:rPr lang="en-US" sz="1800" dirty="0"/>
            </a:br>
            <a:r>
              <a:rPr lang="en-US" sz="1800" dirty="0"/>
              <a:t>with open('</a:t>
            </a:r>
            <a:r>
              <a:rPr lang="en-US" sz="1800" dirty="0" err="1"/>
              <a:t>sample.csv</a:t>
            </a:r>
            <a:r>
              <a:rPr lang="en-US" sz="1800" dirty="0"/>
              <a:t>') as </a:t>
            </a:r>
            <a:r>
              <a:rPr lang="en-US" sz="1800" dirty="0" err="1"/>
              <a:t>csv_file</a:t>
            </a:r>
            <a:r>
              <a:rPr lang="en-US" sz="1800" dirty="0"/>
              <a:t>:</a:t>
            </a:r>
            <a:br>
              <a:rPr lang="en-US" sz="1800" dirty="0"/>
            </a:br>
            <a:r>
              <a:rPr lang="en-US" sz="1800" dirty="0"/>
              <a:t>    </a:t>
            </a:r>
            <a:r>
              <a:rPr lang="en-US" sz="1800" dirty="0" err="1"/>
              <a:t>csv_reader</a:t>
            </a:r>
            <a:r>
              <a:rPr lang="en-US" sz="1800" dirty="0"/>
              <a:t> = </a:t>
            </a:r>
            <a:r>
              <a:rPr lang="en-US" sz="1800" dirty="0" err="1"/>
              <a:t>csv.reader</a:t>
            </a:r>
            <a:r>
              <a:rPr lang="en-US" sz="1800" dirty="0"/>
              <a:t>(</a:t>
            </a:r>
            <a:r>
              <a:rPr lang="en-US" sz="1800" dirty="0" err="1"/>
              <a:t>csv_file</a:t>
            </a:r>
            <a:r>
              <a:rPr lang="en-US" sz="1800" dirty="0"/>
              <a:t>, delimiter=',')</a:t>
            </a:r>
            <a:br>
              <a:rPr lang="en-US" sz="1800" dirty="0"/>
            </a:br>
            <a:r>
              <a:rPr lang="en-US" sz="1800" dirty="0"/>
              <a:t>    </a:t>
            </a:r>
            <a:r>
              <a:rPr lang="en-US" sz="1800" dirty="0" err="1"/>
              <a:t>line_count</a:t>
            </a:r>
            <a:r>
              <a:rPr lang="en-US" sz="1800" dirty="0"/>
              <a:t> = 0</a:t>
            </a:r>
            <a:br>
              <a:rPr lang="en-US" sz="1800" dirty="0"/>
            </a:br>
            <a:r>
              <a:rPr lang="en-US" sz="1800" dirty="0"/>
              <a:t>    for row in </a:t>
            </a:r>
            <a:r>
              <a:rPr lang="en-US" sz="1800" dirty="0" err="1"/>
              <a:t>csv_reader</a:t>
            </a:r>
            <a:r>
              <a:rPr lang="en-US" sz="1800" dirty="0"/>
              <a:t>:</a:t>
            </a:r>
            <a:br>
              <a:rPr lang="en-US" sz="1800" dirty="0"/>
            </a:br>
            <a:r>
              <a:rPr lang="en-US" sz="1800" dirty="0"/>
              <a:t>        if </a:t>
            </a:r>
            <a:r>
              <a:rPr lang="en-US" sz="1800" dirty="0" err="1"/>
              <a:t>line_count</a:t>
            </a:r>
            <a:r>
              <a:rPr lang="en-US" sz="1800" dirty="0"/>
              <a:t> == 0:</a:t>
            </a:r>
            <a:br>
              <a:rPr lang="en-US" sz="1800" dirty="0"/>
            </a:br>
            <a:r>
              <a:rPr lang="en-US" sz="1800" dirty="0"/>
              <a:t>            print(</a:t>
            </a:r>
            <a:r>
              <a:rPr lang="en-US" sz="1800" dirty="0" err="1"/>
              <a:t>f'Column</a:t>
            </a:r>
            <a:r>
              <a:rPr lang="en-US" sz="1800" dirty="0"/>
              <a:t> names are {", ".join(row)}')</a:t>
            </a:r>
            <a:br>
              <a:rPr lang="en-US" sz="1800" dirty="0"/>
            </a:br>
            <a:r>
              <a:rPr lang="en-US" sz="1800" dirty="0"/>
              <a:t>            </a:t>
            </a:r>
            <a:r>
              <a:rPr lang="en-US" sz="1800" dirty="0" err="1"/>
              <a:t>line_count</a:t>
            </a:r>
            <a:r>
              <a:rPr lang="en-US" sz="1800" dirty="0"/>
              <a:t> += 1</a:t>
            </a:r>
            <a:br>
              <a:rPr lang="en-US" sz="1800" dirty="0"/>
            </a:br>
            <a:r>
              <a:rPr lang="en-US" sz="1800" dirty="0"/>
              <a:t>        else:</a:t>
            </a:r>
            <a:br>
              <a:rPr lang="en-US" sz="1800" dirty="0"/>
            </a:br>
            <a:r>
              <a:rPr lang="en-US" sz="1800" dirty="0"/>
              <a:t>            print(f'\t{row[0]} works in the {row[1]} department, and was born in {row[2]}.')</a:t>
            </a:r>
            <a:br>
              <a:rPr lang="en-US" sz="1800" dirty="0"/>
            </a:br>
            <a:r>
              <a:rPr lang="en-US" sz="1800" dirty="0"/>
              <a:t>            </a:t>
            </a:r>
            <a:r>
              <a:rPr lang="en-US" sz="1800" dirty="0" err="1"/>
              <a:t>line_count</a:t>
            </a:r>
            <a:r>
              <a:rPr lang="en-US" sz="1800" dirty="0"/>
              <a:t> += 1</a:t>
            </a:r>
            <a:br>
              <a:rPr lang="en-US" sz="1800" dirty="0"/>
            </a:br>
            <a:r>
              <a:rPr lang="en-US" sz="1800" dirty="0"/>
              <a:t>    print(</a:t>
            </a:r>
            <a:r>
              <a:rPr lang="en-US" sz="1800" dirty="0" err="1"/>
              <a:t>f'Processed</a:t>
            </a:r>
            <a:r>
              <a:rPr lang="en-US" sz="1800" dirty="0"/>
              <a:t> {</a:t>
            </a:r>
            <a:r>
              <a:rPr lang="en-US" sz="1800" dirty="0" err="1"/>
              <a:t>line_count</a:t>
            </a:r>
            <a:r>
              <a:rPr lang="en-US" sz="1800" dirty="0"/>
              <a:t>} lines.')</a:t>
            </a:r>
          </a:p>
        </p:txBody>
      </p:sp>
      <p:sp>
        <p:nvSpPr>
          <p:cNvPr id="3" name="TextBox 2"/>
          <p:cNvSpPr txBox="1"/>
          <p:nvPr/>
        </p:nvSpPr>
        <p:spPr>
          <a:xfrm>
            <a:off x="287052" y="6019800"/>
            <a:ext cx="8762463" cy="369332"/>
          </a:xfrm>
          <a:prstGeom prst="rect">
            <a:avLst/>
          </a:prstGeom>
          <a:noFill/>
        </p:spPr>
        <p:txBody>
          <a:bodyPr wrap="none" rtlCol="0">
            <a:spAutoFit/>
          </a:bodyPr>
          <a:lstStyle/>
          <a:p>
            <a:r>
              <a:rPr lang="en-US" dirty="0"/>
              <a:t>https://</a:t>
            </a:r>
            <a:r>
              <a:rPr lang="en-US" dirty="0" err="1"/>
              <a:t>raw.githubusercontent.com</a:t>
            </a:r>
            <a:r>
              <a:rPr lang="en-US" dirty="0"/>
              <a:t>/pandas-dev/pandas/master/pandas/tests/data/</a:t>
            </a:r>
            <a:r>
              <a:rPr lang="en-US" dirty="0" err="1"/>
              <a:t>tips.csv</a:t>
            </a:r>
            <a:endParaRPr lang="en-US" dirty="0"/>
          </a:p>
        </p:txBody>
      </p:sp>
    </p:spTree>
    <p:extLst>
      <p:ext uri="{BB962C8B-B14F-4D97-AF65-F5344CB8AC3E}">
        <p14:creationId xmlns:p14="http://schemas.microsoft.com/office/powerpoint/2010/main" val="5778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subTnLst>
                                    <p:set>
                                      <p:cBhvr override="childStyle">
                                        <p:cTn dur="1" fill="hold" display="0" masterRel="nextClick" afterEffect="1"/>
                                        <p:tgtEl>
                                          <p:spTgt spid="8">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AND CSV</a:t>
            </a:r>
            <a:endParaRPr lang="en-IN" dirty="0"/>
          </a:p>
        </p:txBody>
      </p:sp>
      <p:sp>
        <p:nvSpPr>
          <p:cNvPr id="8" name="Text Placeholder 7"/>
          <p:cNvSpPr>
            <a:spLocks noGrp="1" noChangeArrowheads="1"/>
          </p:cNvSpPr>
          <p:nvPr>
            <p:ph type="body" idx="4294967295"/>
          </p:nvPr>
        </p:nvSpPr>
        <p:spPr>
          <a:xfrm>
            <a:off x="533400" y="990600"/>
            <a:ext cx="8229600" cy="3276600"/>
          </a:xfrm>
          <a:prstGeom prst="rect">
            <a:avLst/>
          </a:prstGeom>
          <a:noFill/>
        </p:spPr>
        <p:txBody>
          <a:bodyPr>
            <a:noAutofit/>
          </a:bodyPr>
          <a:lstStyle/>
          <a:p>
            <a:pPr fontAlgn="base"/>
            <a:r>
              <a:rPr lang="en-US" sz="1800" dirty="0"/>
              <a:t>data = </a:t>
            </a:r>
            <a:r>
              <a:rPr lang="en-US" sz="1800" dirty="0" err="1"/>
              <a:t>pd.read_csv</a:t>
            </a:r>
            <a:r>
              <a:rPr lang="en-US" sz="1800" dirty="0"/>
              <a:t>('</a:t>
            </a:r>
            <a:r>
              <a:rPr lang="en-US" sz="1800" dirty="0" err="1"/>
              <a:t>sample.csv</a:t>
            </a:r>
            <a:r>
              <a:rPr lang="en-US" sz="1800" dirty="0"/>
              <a:t>')</a:t>
            </a:r>
            <a:br>
              <a:rPr lang="en-US" sz="1800" dirty="0"/>
            </a:br>
            <a:r>
              <a:rPr lang="en-US" sz="1800" dirty="0"/>
              <a:t>print(data)</a:t>
            </a:r>
          </a:p>
          <a:p>
            <a:pPr fontAlgn="base"/>
            <a:endParaRPr lang="en-US" sz="1800" dirty="0"/>
          </a:p>
        </p:txBody>
      </p:sp>
    </p:spTree>
    <p:extLst>
      <p:ext uri="{BB962C8B-B14F-4D97-AF65-F5344CB8AC3E}">
        <p14:creationId xmlns:p14="http://schemas.microsoft.com/office/powerpoint/2010/main" val="91240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AND EXCEL</a:t>
            </a:r>
            <a:endParaRPr lang="en-IN" dirty="0"/>
          </a:p>
        </p:txBody>
      </p:sp>
      <p:sp>
        <p:nvSpPr>
          <p:cNvPr id="8" name="Text Placeholder 7"/>
          <p:cNvSpPr>
            <a:spLocks noGrp="1" noChangeArrowheads="1"/>
          </p:cNvSpPr>
          <p:nvPr>
            <p:ph type="body" idx="4294967295"/>
          </p:nvPr>
        </p:nvSpPr>
        <p:spPr>
          <a:xfrm>
            <a:off x="533400" y="990600"/>
            <a:ext cx="8229600" cy="3276600"/>
          </a:xfrm>
          <a:prstGeom prst="rect">
            <a:avLst/>
          </a:prstGeom>
          <a:noFill/>
        </p:spPr>
        <p:txBody>
          <a:bodyPr>
            <a:noAutofit/>
          </a:bodyPr>
          <a:lstStyle/>
          <a:p>
            <a:pPr fontAlgn="base"/>
            <a:r>
              <a:rPr lang="en-US" sz="1800" dirty="0"/>
              <a:t>import pandas as </a:t>
            </a:r>
            <a:r>
              <a:rPr lang="en-US" sz="1800" dirty="0" err="1"/>
              <a:t>pd</a:t>
            </a:r>
            <a:br>
              <a:rPr lang="en-US" sz="1800" dirty="0"/>
            </a:br>
            <a:r>
              <a:rPr lang="en-US" sz="1800" dirty="0" err="1"/>
              <a:t>XYZ_web</a:t>
            </a:r>
            <a:r>
              <a:rPr lang="en-US" sz="1800" dirty="0"/>
              <a:t> = {'Day': [1, 2, 3, 4, 5, 6], "Visitors": [1000, 700, 6000, 1000, 400, 350],</a:t>
            </a:r>
            <a:br>
              <a:rPr lang="en-US" sz="1800" dirty="0"/>
            </a:br>
            <a:r>
              <a:rPr lang="en-US" sz="1800" dirty="0"/>
              <a:t>           "</a:t>
            </a:r>
            <a:r>
              <a:rPr lang="en-US" sz="1800" dirty="0" err="1"/>
              <a:t>Bounce_Rate</a:t>
            </a:r>
            <a:r>
              <a:rPr lang="en-US" sz="1800" dirty="0"/>
              <a:t>": [20, 20, 23, 15, 10, 34]}</a:t>
            </a:r>
            <a:br>
              <a:rPr lang="en-US" sz="1800" dirty="0"/>
            </a:br>
            <a:r>
              <a:rPr lang="en-US" sz="1800" dirty="0" err="1"/>
              <a:t>df</a:t>
            </a:r>
            <a:r>
              <a:rPr lang="en-US" sz="1800" dirty="0"/>
              <a:t> = </a:t>
            </a:r>
            <a:r>
              <a:rPr lang="en-US" sz="1800" dirty="0" err="1"/>
              <a:t>pd.DataFrame</a:t>
            </a:r>
            <a:r>
              <a:rPr lang="en-US" sz="1800" dirty="0"/>
              <a:t>(</a:t>
            </a:r>
            <a:r>
              <a:rPr lang="en-US" sz="1800" dirty="0" err="1"/>
              <a:t>XYZ_web</a:t>
            </a:r>
            <a:r>
              <a:rPr lang="en-US" sz="1800" dirty="0"/>
              <a:t>)</a:t>
            </a:r>
            <a:br>
              <a:rPr lang="en-US" sz="1800" dirty="0"/>
            </a:br>
            <a:r>
              <a:rPr lang="en-US" sz="1800" dirty="0"/>
              <a:t>print(</a:t>
            </a:r>
            <a:r>
              <a:rPr lang="en-US" sz="1800" dirty="0" err="1"/>
              <a:t>df</a:t>
            </a:r>
            <a:r>
              <a:rPr lang="en-US" sz="1800" dirty="0"/>
              <a:t>)</a:t>
            </a:r>
            <a:br>
              <a:rPr lang="en-US" sz="1800" dirty="0"/>
            </a:br>
            <a:br>
              <a:rPr lang="en-US" sz="1800" dirty="0"/>
            </a:br>
            <a:r>
              <a:rPr lang="en-US" sz="1800" dirty="0"/>
              <a:t>writer = </a:t>
            </a:r>
            <a:r>
              <a:rPr lang="en-US" sz="1800" dirty="0" err="1"/>
              <a:t>pd.ExcelWriter</a:t>
            </a:r>
            <a:r>
              <a:rPr lang="en-US" sz="1800" dirty="0"/>
              <a:t>('</a:t>
            </a:r>
            <a:r>
              <a:rPr lang="en-US" sz="1800" dirty="0" err="1"/>
              <a:t>farm_data.xlsx</a:t>
            </a:r>
            <a:r>
              <a:rPr lang="en-US" sz="1800" dirty="0"/>
              <a:t>', engine='</a:t>
            </a:r>
            <a:r>
              <a:rPr lang="en-US" sz="1800" dirty="0" err="1"/>
              <a:t>xlsxwriter</a:t>
            </a:r>
            <a:r>
              <a:rPr lang="en-US" sz="1800" dirty="0"/>
              <a:t>')</a:t>
            </a:r>
            <a:br>
              <a:rPr lang="en-US" sz="1800" dirty="0"/>
            </a:br>
            <a:r>
              <a:rPr lang="en-US" sz="1800" dirty="0" err="1"/>
              <a:t>df.to_excel</a:t>
            </a:r>
            <a:r>
              <a:rPr lang="en-US" sz="1800" dirty="0"/>
              <a:t>(writer, </a:t>
            </a:r>
            <a:r>
              <a:rPr lang="en-US" sz="1800" dirty="0" err="1"/>
              <a:t>sheet_name</a:t>
            </a:r>
            <a:r>
              <a:rPr lang="en-US" sz="1800" dirty="0"/>
              <a:t>='Sheet1')</a:t>
            </a:r>
            <a:br>
              <a:rPr lang="en-US" sz="1800" dirty="0"/>
            </a:br>
            <a:br>
              <a:rPr lang="en-US" sz="1800" dirty="0"/>
            </a:br>
            <a:r>
              <a:rPr lang="en-US" sz="1800" dirty="0"/>
              <a:t>workbook = </a:t>
            </a:r>
            <a:r>
              <a:rPr lang="en-US" sz="1800" dirty="0" err="1"/>
              <a:t>writer.book</a:t>
            </a:r>
            <a:br>
              <a:rPr lang="en-US" sz="1800" dirty="0"/>
            </a:br>
            <a:r>
              <a:rPr lang="en-US" sz="1800" dirty="0"/>
              <a:t>worksheet = </a:t>
            </a:r>
            <a:r>
              <a:rPr lang="en-US" sz="1800" dirty="0" err="1"/>
              <a:t>writer.sheets</a:t>
            </a:r>
            <a:r>
              <a:rPr lang="en-US" sz="1800" dirty="0"/>
              <a:t>['Sheet1']</a:t>
            </a:r>
            <a:br>
              <a:rPr lang="en-US" sz="1800" dirty="0"/>
            </a:br>
            <a:br>
              <a:rPr lang="en-US" sz="1800" dirty="0"/>
            </a:br>
            <a:r>
              <a:rPr lang="en-US" sz="1800" dirty="0"/>
              <a:t>chart = </a:t>
            </a:r>
            <a:r>
              <a:rPr lang="en-US" sz="1800" dirty="0" err="1"/>
              <a:t>workbook.add_chart</a:t>
            </a:r>
            <a:r>
              <a:rPr lang="en-US" sz="1800" dirty="0"/>
              <a:t>({'type': 'column'})</a:t>
            </a:r>
            <a:br>
              <a:rPr lang="en-US" sz="1800" dirty="0"/>
            </a:br>
            <a:r>
              <a:rPr lang="en-US" sz="1800" dirty="0"/>
              <a:t># Configure the series of the chart from the </a:t>
            </a:r>
            <a:r>
              <a:rPr lang="en-US" sz="1800" dirty="0" err="1"/>
              <a:t>dataframe</a:t>
            </a:r>
            <a:r>
              <a:rPr lang="en-US" sz="1800" dirty="0"/>
              <a:t> data.</a:t>
            </a:r>
            <a:br>
              <a:rPr lang="en-US" sz="1800" dirty="0"/>
            </a:br>
            <a:r>
              <a:rPr lang="en-US" sz="1800" dirty="0" err="1"/>
              <a:t>chart.add_series</a:t>
            </a:r>
            <a:r>
              <a:rPr lang="en-US" sz="1800" dirty="0"/>
              <a:t>({'values': '=Sheet1!$C$2:$C$8'})</a:t>
            </a:r>
            <a:br>
              <a:rPr lang="en-US" sz="1800" dirty="0"/>
            </a:br>
            <a:br>
              <a:rPr lang="en-US" sz="1800" dirty="0"/>
            </a:br>
            <a:r>
              <a:rPr lang="en-US" sz="1800" dirty="0"/>
              <a:t># Insert the chart into the worksheet.</a:t>
            </a:r>
            <a:br>
              <a:rPr lang="en-US" sz="1800" dirty="0"/>
            </a:br>
            <a:r>
              <a:rPr lang="en-US" sz="1800" dirty="0" err="1"/>
              <a:t>worksheet.insert_chart</a:t>
            </a:r>
            <a:r>
              <a:rPr lang="en-US" sz="1800" dirty="0"/>
              <a:t>('E12', chart)</a:t>
            </a:r>
            <a:br>
              <a:rPr lang="en-US" sz="1800" dirty="0"/>
            </a:br>
            <a:r>
              <a:rPr lang="en-US" sz="1800" dirty="0" err="1"/>
              <a:t>writer.save</a:t>
            </a:r>
            <a:r>
              <a:rPr lang="en-US" sz="1800" dirty="0"/>
              <a:t>()</a:t>
            </a:r>
            <a:br>
              <a:rPr lang="en-US" sz="1800" dirty="0"/>
            </a:br>
            <a:endParaRPr lang="en-US" sz="1800" dirty="0"/>
          </a:p>
        </p:txBody>
      </p:sp>
    </p:spTree>
    <p:extLst>
      <p:ext uri="{BB962C8B-B14F-4D97-AF65-F5344CB8AC3E}">
        <p14:creationId xmlns:p14="http://schemas.microsoft.com/office/powerpoint/2010/main" val="197042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8" name="Text Placeholder 7"/>
          <p:cNvSpPr>
            <a:spLocks noGrp="1" noChangeArrowheads="1"/>
          </p:cNvSpPr>
          <p:nvPr>
            <p:ph type="body" idx="4294967295"/>
          </p:nvPr>
        </p:nvSpPr>
        <p:spPr>
          <a:xfrm>
            <a:off x="533400" y="990600"/>
            <a:ext cx="8229600" cy="3276600"/>
          </a:xfrm>
          <a:prstGeom prst="rect">
            <a:avLst/>
          </a:prstGeom>
          <a:noFill/>
        </p:spPr>
        <p:txBody>
          <a:bodyPr>
            <a:noAutofit/>
          </a:bodyPr>
          <a:lstStyle/>
          <a:p>
            <a:pPr fontAlgn="base"/>
            <a:r>
              <a:rPr lang="en-US" sz="1800" dirty="0">
                <a:hlinkClick r:id="rId3"/>
              </a:rPr>
              <a:t>https://pandas.pydata.org/pandas-docs/stable/comparison_with_sql.html#compare-with-sql-join</a:t>
            </a:r>
            <a:endParaRPr lang="en-US" sz="1800" dirty="0"/>
          </a:p>
          <a:p>
            <a:pPr fontAlgn="base"/>
            <a:r>
              <a:rPr lang="en-US" sz="1800" dirty="0">
                <a:hlinkClick r:id="rId4"/>
              </a:rPr>
              <a:t>https://www.edureka.co/blog/python-numpy-tutorial/</a:t>
            </a:r>
            <a:endParaRPr lang="en-US" sz="1800" dirty="0"/>
          </a:p>
          <a:p>
            <a:pPr fontAlgn="base"/>
            <a:r>
              <a:rPr lang="en-US" sz="1800" dirty="0">
                <a:hlinkClick r:id="rId5"/>
              </a:rPr>
              <a:t>https://www.datacamp.com/community/tutorials/python-numpy-tutorial</a:t>
            </a:r>
            <a:endParaRPr lang="en-US" sz="1800" dirty="0"/>
          </a:p>
          <a:p>
            <a:pPr fontAlgn="base"/>
            <a:r>
              <a:rPr lang="en-US" sz="1800" dirty="0">
                <a:hlinkClick r:id="rId6"/>
              </a:rPr>
              <a:t>https://www.python-course.eu/numpy.php</a:t>
            </a:r>
            <a:endParaRPr lang="en-US" sz="1800" dirty="0"/>
          </a:p>
          <a:p>
            <a:pPr fontAlgn="base"/>
            <a:endParaRPr lang="en-US" sz="1800" dirty="0"/>
          </a:p>
          <a:p>
            <a:pPr fontAlgn="base"/>
            <a:r>
              <a:rPr lang="en-US" sz="1800" dirty="0">
                <a:hlinkClick r:id="rId7"/>
              </a:rPr>
              <a:t>https://www.python-course.eu/pandas.php</a:t>
            </a:r>
            <a:endParaRPr lang="en-US" sz="1800" dirty="0"/>
          </a:p>
          <a:p>
            <a:pPr fontAlgn="base"/>
            <a:endParaRPr lang="en-US" sz="1800" dirty="0"/>
          </a:p>
          <a:p>
            <a:pPr fontAlgn="base"/>
            <a:r>
              <a:rPr lang="en-US" sz="1800" dirty="0">
                <a:hlinkClick r:id="rId8"/>
              </a:rPr>
              <a:t>https://numpy.org/devdocs/user/quickstart.html</a:t>
            </a:r>
            <a:endParaRPr lang="en-US" sz="1800" dirty="0"/>
          </a:p>
          <a:p>
            <a:pPr fontAlgn="base"/>
            <a:r>
              <a:rPr lang="en-US" sz="1800" dirty="0">
                <a:hlinkClick r:id="rId7"/>
              </a:rPr>
              <a:t>https://www.python-course.eu/pandas.php</a:t>
            </a:r>
            <a:endParaRPr lang="en-US" sz="1800" dirty="0"/>
          </a:p>
          <a:p>
            <a:pPr fontAlgn="base"/>
            <a:r>
              <a:rPr lang="en-US" sz="1800" dirty="0">
                <a:hlinkClick r:id="rId9"/>
              </a:rPr>
              <a:t>https://wsform.com/knowledgebase/sample-csv-files/</a:t>
            </a:r>
            <a:endParaRPr lang="en-US" sz="1800" dirty="0"/>
          </a:p>
          <a:p>
            <a:pPr fontAlgn="base"/>
            <a:endParaRPr lang="en-US" sz="1800" dirty="0"/>
          </a:p>
          <a:p>
            <a:pPr fontAlgn="base"/>
            <a:endParaRPr lang="en-US" sz="1800" dirty="0"/>
          </a:p>
          <a:p>
            <a:pPr fontAlgn="base"/>
            <a:endParaRPr lang="en-US" sz="1800" dirty="0"/>
          </a:p>
        </p:txBody>
      </p:sp>
    </p:spTree>
    <p:extLst>
      <p:ext uri="{BB962C8B-B14F-4D97-AF65-F5344CB8AC3E}">
        <p14:creationId xmlns:p14="http://schemas.microsoft.com/office/powerpoint/2010/main" val="134855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subTnLst>
                                    <p:set>
                                      <p:cBhvr override="childStyle">
                                        <p:cTn dur="1" fill="hold" display="0" masterRel="nextClick" afterEffect="1"/>
                                        <p:tgtEl>
                                          <p:spTgt spid="8">
                                            <p:txEl>
                                              <p:pRg st="1" end="1"/>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subTnLst>
                                    <p:set>
                                      <p:cBhvr override="childStyle">
                                        <p:cTn dur="1" fill="hold" display="0" masterRel="nextClick" afterEffect="1"/>
                                        <p:tgtEl>
                                          <p:spTgt spid="8">
                                            <p:txEl>
                                              <p:pRg st="2" end="2"/>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subTnLst>
                                    <p:set>
                                      <p:cBhvr override="childStyle">
                                        <p:cTn dur="1" fill="hold" display="0" masterRel="nextClick" afterEffect="1"/>
                                        <p:tgtEl>
                                          <p:spTgt spid="8">
                                            <p:txEl>
                                              <p:pRg st="3" end="3"/>
                                            </p:txEl>
                                          </p:spTgt>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subTnLst>
                                    <p:set>
                                      <p:cBhvr override="childStyle">
                                        <p:cTn dur="1" fill="hold" display="0" masterRel="nextClick" afterEffect="1"/>
                                        <p:tgtEl>
                                          <p:spTgt spid="8">
                                            <p:txEl>
                                              <p:pRg st="5" end="5"/>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subTnLst>
                                    <p:set>
                                      <p:cBhvr override="childStyle">
                                        <p:cTn dur="1" fill="hold" display="0" masterRel="nextClick" afterEffect="1"/>
                                        <p:tgtEl>
                                          <p:spTgt spid="8">
                                            <p:txEl>
                                              <p:pRg st="7" end="7"/>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subTnLst>
                                    <p:set>
                                      <p:cBhvr override="childStyle">
                                        <p:cTn dur="1" fill="hold" display="0" masterRel="nextClick" afterEffect="1"/>
                                        <p:tgtEl>
                                          <p:spTgt spid="8">
                                            <p:txEl>
                                              <p:pRg st="8" end="8"/>
                                            </p:txEl>
                                          </p:spTgt>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subTnLst>
                                    <p:set>
                                      <p:cBhvr override="childStyle">
                                        <p:cTn dur="1" fill="hold" display="0" masterRel="nextClick" afterEffect="1"/>
                                        <p:tgtEl>
                                          <p:spTgt spid="8">
                                            <p:txEl>
                                              <p:pRg st="9" end="9"/>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Attributes</a:t>
            </a:r>
            <a:endParaRPr lang="en-IN" dirty="0"/>
          </a:p>
        </p:txBody>
      </p:sp>
      <p:sp>
        <p:nvSpPr>
          <p:cNvPr id="6" name="Text Placeholder 2"/>
          <p:cNvSpPr>
            <a:spLocks noGrp="1"/>
          </p:cNvSpPr>
          <p:nvPr>
            <p:ph type="body" sz="quarter" idx="10"/>
          </p:nvPr>
        </p:nvSpPr>
        <p:spPr>
          <a:xfrm>
            <a:off x="304800" y="1066800"/>
            <a:ext cx="8534400" cy="5791200"/>
          </a:xfrm>
        </p:spPr>
        <p:txBody>
          <a:bodyPr>
            <a:noAutofit/>
          </a:bodyPr>
          <a:lstStyle/>
          <a:p>
            <a:r>
              <a:rPr lang="en-US" sz="1800" dirty="0" err="1"/>
              <a:t>ndarray.ndim</a:t>
            </a:r>
            <a:r>
              <a:rPr lang="en-US" sz="1800" dirty="0"/>
              <a:t> - the number of axes (dimensions) of the array.</a:t>
            </a:r>
          </a:p>
          <a:p>
            <a:r>
              <a:rPr lang="en-US" sz="1800" dirty="0" err="1"/>
              <a:t>ndarray.shape</a:t>
            </a:r>
            <a:r>
              <a:rPr lang="en-US" sz="1800" dirty="0"/>
              <a:t> - the dimensions of the array. This is a tuple of integers indicating the size of the array in each dimension. For a matrix with </a:t>
            </a:r>
            <a:r>
              <a:rPr lang="en-US" sz="1800" i="1" dirty="0"/>
              <a:t>n</a:t>
            </a:r>
            <a:r>
              <a:rPr lang="en-US" sz="1800" dirty="0"/>
              <a:t> rows and </a:t>
            </a:r>
            <a:r>
              <a:rPr lang="en-US" sz="1800" i="1" dirty="0"/>
              <a:t>m</a:t>
            </a:r>
            <a:r>
              <a:rPr lang="en-US" sz="1800" dirty="0"/>
              <a:t> columns, shape will be (</a:t>
            </a:r>
            <a:r>
              <a:rPr lang="en-US" sz="1800" dirty="0" err="1"/>
              <a:t>n,m</a:t>
            </a:r>
            <a:r>
              <a:rPr lang="en-US" sz="1800" dirty="0"/>
              <a:t>). The length of the shape tuple is therefore the number of axes, </a:t>
            </a:r>
            <a:r>
              <a:rPr lang="en-US" sz="1800" dirty="0" err="1"/>
              <a:t>ndim</a:t>
            </a:r>
            <a:r>
              <a:rPr lang="en-US" sz="1800" dirty="0"/>
              <a:t>.</a:t>
            </a:r>
          </a:p>
          <a:p>
            <a:r>
              <a:rPr lang="en-US" sz="1800" dirty="0" err="1"/>
              <a:t>ndarray.size</a:t>
            </a:r>
            <a:r>
              <a:rPr lang="en-US" sz="1800" dirty="0"/>
              <a:t> - the total number of elements of the array. This is equal to the product of the elements of shape.</a:t>
            </a:r>
          </a:p>
          <a:p>
            <a:r>
              <a:rPr lang="en-US" sz="1800" dirty="0" err="1"/>
              <a:t>ndarray.dtype</a:t>
            </a:r>
            <a:r>
              <a:rPr lang="en-US" sz="1800" dirty="0"/>
              <a:t> - an object describing the type of the elements in the array. One can create or specify </a:t>
            </a:r>
            <a:r>
              <a:rPr lang="en-US" sz="1800" dirty="0" err="1"/>
              <a:t>dtype’s</a:t>
            </a:r>
            <a:r>
              <a:rPr lang="en-US" sz="1800" dirty="0"/>
              <a:t> using standard Python types. Additionally NumPy provides types of its own. numpy.int32, numpy.int16, and numpy.float64 are some examples.</a:t>
            </a:r>
          </a:p>
          <a:p>
            <a:r>
              <a:rPr lang="en-US" sz="1800" dirty="0" err="1"/>
              <a:t>ndarray.itemsize</a:t>
            </a:r>
            <a:r>
              <a:rPr lang="en-US" sz="1800" dirty="0"/>
              <a:t> - the size in bytes of each element of the array.</a:t>
            </a:r>
            <a:br>
              <a:rPr lang="en-US" sz="1800" dirty="0"/>
            </a:br>
            <a:r>
              <a:rPr lang="en-US" sz="1800" dirty="0"/>
              <a:t>For example, an array of elements of type float64 has </a:t>
            </a:r>
            <a:r>
              <a:rPr lang="en-US" sz="1800" dirty="0" err="1"/>
              <a:t>itemsize</a:t>
            </a:r>
            <a:r>
              <a:rPr lang="en-US" sz="1800" dirty="0"/>
              <a:t> 8 (=64/8), while one of type complex32 has </a:t>
            </a:r>
            <a:r>
              <a:rPr lang="en-US" sz="1800" dirty="0" err="1"/>
              <a:t>itemsize</a:t>
            </a:r>
            <a:r>
              <a:rPr lang="en-US" sz="1800" dirty="0"/>
              <a:t> 4 (=32/8). It is equivalent to </a:t>
            </a:r>
            <a:r>
              <a:rPr lang="en-US" sz="1800" dirty="0" err="1"/>
              <a:t>ndarray.dtype.itemsize</a:t>
            </a:r>
            <a:r>
              <a:rPr lang="en-US" sz="1800" dirty="0"/>
              <a:t>.</a:t>
            </a:r>
          </a:p>
          <a:p>
            <a:r>
              <a:rPr lang="en-US" sz="1800" dirty="0" err="1"/>
              <a:t>ndarray.data</a:t>
            </a:r>
            <a:r>
              <a:rPr lang="en-US" sz="1800" dirty="0"/>
              <a:t> - the buffer containing the actual elements of the array. Normally, we won’t need to use this attribute because we will access the elements in an array using indexing facilities.</a:t>
            </a:r>
          </a:p>
          <a:p>
            <a:endParaRPr lang="pt-BR" sz="1800" dirty="0"/>
          </a:p>
          <a:p>
            <a:endParaRPr lang="pt-BR" sz="1800" dirty="0"/>
          </a:p>
          <a:p>
            <a:endParaRPr lang="pt-BR" sz="1800" dirty="0"/>
          </a:p>
          <a:p>
            <a:endParaRPr lang="en-US" sz="1800" dirty="0"/>
          </a:p>
        </p:txBody>
      </p:sp>
    </p:spTree>
    <p:extLst>
      <p:ext uri="{BB962C8B-B14F-4D97-AF65-F5344CB8AC3E}">
        <p14:creationId xmlns:p14="http://schemas.microsoft.com/office/powerpoint/2010/main" val="41114067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4852740" cy="1028700"/>
          </a:xfrm>
        </p:spPr>
        <p:txBody>
          <a:bodyPr/>
          <a:lstStyle/>
          <a:p>
            <a:r>
              <a:rPr lang="en-US" dirty="0"/>
              <a:t>Thank you !</a:t>
            </a:r>
            <a:br>
              <a:rPr lang="en-US" dirty="0"/>
            </a:br>
            <a:r>
              <a:rPr lang="en-US" dirty="0"/>
              <a:t>shalini06mittal@gmail.com</a:t>
            </a:r>
            <a:br>
              <a:rPr lang="en-US" dirty="0"/>
            </a:br>
            <a:r>
              <a:rPr lang="en-US" dirty="0"/>
              <a:t>7738460004</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Examples</a:t>
            </a:r>
            <a:endParaRPr lang="en-IN" dirty="0"/>
          </a:p>
        </p:txBody>
      </p:sp>
      <p:sp>
        <p:nvSpPr>
          <p:cNvPr id="3" name="TextBox 2"/>
          <p:cNvSpPr txBox="1"/>
          <p:nvPr/>
        </p:nvSpPr>
        <p:spPr>
          <a:xfrm>
            <a:off x="429120" y="836474"/>
            <a:ext cx="8029080" cy="5909310"/>
          </a:xfrm>
          <a:prstGeom prst="rect">
            <a:avLst/>
          </a:prstGeom>
          <a:noFill/>
        </p:spPr>
        <p:txBody>
          <a:bodyPr wrap="square" rtlCol="0">
            <a:spAutoFit/>
          </a:bodyPr>
          <a:lstStyle/>
          <a:p>
            <a:pPr marL="285750" indent="-285750">
              <a:buFont typeface="Wingdings" panose="05000000000000000000" pitchFamily="2" charset="2"/>
              <a:buChar char="§"/>
            </a:pPr>
            <a:r>
              <a:rPr lang="pt-BR" dirty="0" err="1"/>
              <a:t>import</a:t>
            </a:r>
            <a:r>
              <a:rPr lang="pt-BR" dirty="0"/>
              <a:t> </a:t>
            </a:r>
            <a:r>
              <a:rPr lang="pt-BR" dirty="0" err="1"/>
              <a:t>numpy</a:t>
            </a:r>
            <a:r>
              <a:rPr lang="pt-BR" dirty="0"/>
              <a:t> as </a:t>
            </a:r>
            <a:r>
              <a:rPr lang="pt-BR" dirty="0" err="1"/>
              <a:t>np</a:t>
            </a:r>
            <a:r>
              <a:rPr lang="pt-BR" dirty="0"/>
              <a:t> </a:t>
            </a:r>
          </a:p>
          <a:p>
            <a:pPr marL="285750" indent="-285750">
              <a:buFont typeface="Wingdings" panose="05000000000000000000" pitchFamily="2" charset="2"/>
              <a:buChar char="§"/>
            </a:pPr>
            <a:endParaRPr lang="pt-BR" dirty="0"/>
          </a:p>
          <a:p>
            <a:pPr marL="285750" indent="-285750">
              <a:buFont typeface="Wingdings" panose="05000000000000000000" pitchFamily="2" charset="2"/>
              <a:buChar char="§"/>
            </a:pPr>
            <a:r>
              <a:rPr lang="pt-BR" dirty="0"/>
              <a:t>a = </a:t>
            </a:r>
            <a:r>
              <a:rPr lang="pt-BR" dirty="0" err="1"/>
              <a:t>np.arange</a:t>
            </a:r>
            <a:r>
              <a:rPr lang="pt-BR" dirty="0"/>
              <a:t>(15).</a:t>
            </a:r>
            <a:r>
              <a:rPr lang="pt-BR" dirty="0" err="1"/>
              <a:t>reshape</a:t>
            </a:r>
            <a:r>
              <a:rPr lang="pt-BR" dirty="0"/>
              <a:t>(3, 5) </a:t>
            </a:r>
            <a:br>
              <a:rPr lang="pt-BR" dirty="0"/>
            </a:br>
            <a:r>
              <a:rPr lang="pt-BR" dirty="0" err="1"/>
              <a:t>array</a:t>
            </a:r>
            <a:r>
              <a:rPr lang="pt-BR" dirty="0"/>
              <a:t>([[ 0, 1, 2, 3, 4], [ 5, 6, 7, 8, 9], [10, 11, 12, 13, 14]]) </a:t>
            </a:r>
          </a:p>
          <a:p>
            <a:pPr marL="285750" indent="-285750">
              <a:buFont typeface="Wingdings" panose="05000000000000000000" pitchFamily="2" charset="2"/>
              <a:buChar char="§"/>
            </a:pPr>
            <a:r>
              <a:rPr lang="pt-BR" dirty="0" err="1"/>
              <a:t>a.shape</a:t>
            </a:r>
            <a:r>
              <a:rPr lang="pt-BR" dirty="0"/>
              <a:t> </a:t>
            </a:r>
            <a:br>
              <a:rPr lang="pt-BR" dirty="0"/>
            </a:br>
            <a:r>
              <a:rPr lang="pt-BR" dirty="0"/>
              <a:t>(3, 5) </a:t>
            </a:r>
          </a:p>
          <a:p>
            <a:pPr marL="285750" indent="-285750">
              <a:buFont typeface="Wingdings" panose="05000000000000000000" pitchFamily="2" charset="2"/>
              <a:buChar char="§"/>
            </a:pPr>
            <a:r>
              <a:rPr lang="pt-BR" dirty="0" err="1"/>
              <a:t>a.ndim</a:t>
            </a:r>
            <a:r>
              <a:rPr lang="pt-BR" dirty="0"/>
              <a:t> </a:t>
            </a:r>
            <a:br>
              <a:rPr lang="pt-BR" dirty="0"/>
            </a:br>
            <a:r>
              <a:rPr lang="pt-BR" dirty="0"/>
              <a:t>2 </a:t>
            </a:r>
          </a:p>
          <a:p>
            <a:pPr marL="285750" indent="-285750">
              <a:buFont typeface="Wingdings" panose="05000000000000000000" pitchFamily="2" charset="2"/>
              <a:buChar char="§"/>
            </a:pPr>
            <a:r>
              <a:rPr lang="pt-BR" dirty="0" err="1"/>
              <a:t>a.dtype.name</a:t>
            </a:r>
            <a:r>
              <a:rPr lang="pt-BR" dirty="0"/>
              <a:t> </a:t>
            </a:r>
            <a:br>
              <a:rPr lang="pt-BR" dirty="0"/>
            </a:br>
            <a:r>
              <a:rPr lang="pt-BR" dirty="0"/>
              <a:t>'int64’ </a:t>
            </a:r>
          </a:p>
          <a:p>
            <a:pPr marL="285750" indent="-285750">
              <a:buFont typeface="Wingdings" panose="05000000000000000000" pitchFamily="2" charset="2"/>
              <a:buChar char="§"/>
            </a:pPr>
            <a:r>
              <a:rPr lang="pt-BR" dirty="0" err="1"/>
              <a:t>a.itemsize</a:t>
            </a:r>
            <a:r>
              <a:rPr lang="pt-BR" dirty="0"/>
              <a:t> </a:t>
            </a:r>
            <a:br>
              <a:rPr lang="pt-BR" dirty="0"/>
            </a:br>
            <a:r>
              <a:rPr lang="pt-BR" dirty="0"/>
              <a:t>8 </a:t>
            </a:r>
          </a:p>
          <a:p>
            <a:pPr marL="285750" indent="-285750">
              <a:buFont typeface="Wingdings" panose="05000000000000000000" pitchFamily="2" charset="2"/>
              <a:buChar char="§"/>
            </a:pPr>
            <a:r>
              <a:rPr lang="pt-BR" dirty="0" err="1"/>
              <a:t>a.size</a:t>
            </a:r>
            <a:r>
              <a:rPr lang="pt-BR" dirty="0"/>
              <a:t> </a:t>
            </a:r>
            <a:br>
              <a:rPr lang="pt-BR" dirty="0"/>
            </a:br>
            <a:r>
              <a:rPr lang="pt-BR" dirty="0"/>
              <a:t>15 </a:t>
            </a:r>
          </a:p>
          <a:p>
            <a:pPr marL="285750" indent="-285750">
              <a:buFont typeface="Wingdings" panose="05000000000000000000" pitchFamily="2" charset="2"/>
              <a:buChar char="§"/>
            </a:pPr>
            <a:r>
              <a:rPr lang="pt-BR" dirty="0" err="1"/>
              <a:t>type</a:t>
            </a:r>
            <a:r>
              <a:rPr lang="pt-BR" dirty="0"/>
              <a:t>(a) </a:t>
            </a:r>
            <a:br>
              <a:rPr lang="pt-BR" dirty="0"/>
            </a:br>
            <a:r>
              <a:rPr lang="pt-BR" dirty="0"/>
              <a:t>&lt;</a:t>
            </a:r>
            <a:r>
              <a:rPr lang="pt-BR" dirty="0" err="1"/>
              <a:t>class</a:t>
            </a:r>
            <a:r>
              <a:rPr lang="pt-BR" dirty="0"/>
              <a:t> '</a:t>
            </a:r>
            <a:r>
              <a:rPr lang="pt-BR" dirty="0" err="1"/>
              <a:t>numpy.ndarray</a:t>
            </a:r>
            <a:r>
              <a:rPr lang="pt-BR" dirty="0"/>
              <a:t>’&gt; </a:t>
            </a:r>
          </a:p>
          <a:p>
            <a:pPr marL="285750" indent="-285750">
              <a:buFont typeface="Wingdings" panose="05000000000000000000" pitchFamily="2" charset="2"/>
              <a:buChar char="§"/>
            </a:pPr>
            <a:r>
              <a:rPr lang="pt-BR" dirty="0" err="1"/>
              <a:t>b</a:t>
            </a:r>
            <a:r>
              <a:rPr lang="pt-BR" dirty="0"/>
              <a:t> = </a:t>
            </a:r>
            <a:r>
              <a:rPr lang="pt-BR" dirty="0" err="1"/>
              <a:t>np.array</a:t>
            </a:r>
            <a:r>
              <a:rPr lang="pt-BR" dirty="0"/>
              <a:t>([6, 7, 8]) </a:t>
            </a:r>
          </a:p>
          <a:p>
            <a:pPr marL="285750" indent="-285750">
              <a:buFont typeface="Wingdings" panose="05000000000000000000" pitchFamily="2" charset="2"/>
              <a:buChar char="§"/>
            </a:pPr>
            <a:r>
              <a:rPr lang="pt-BR" dirty="0" err="1"/>
              <a:t>b</a:t>
            </a:r>
            <a:r>
              <a:rPr lang="pt-BR" dirty="0"/>
              <a:t> </a:t>
            </a:r>
            <a:br>
              <a:rPr lang="pt-BR" dirty="0"/>
            </a:br>
            <a:r>
              <a:rPr lang="pt-BR" dirty="0" err="1"/>
              <a:t>array</a:t>
            </a:r>
            <a:r>
              <a:rPr lang="pt-BR" dirty="0"/>
              <a:t>([6, 7, 8]) </a:t>
            </a:r>
          </a:p>
          <a:p>
            <a:pPr marL="285750" indent="-285750">
              <a:buFont typeface="Wingdings" panose="05000000000000000000" pitchFamily="2" charset="2"/>
              <a:buChar char="§"/>
            </a:pPr>
            <a:r>
              <a:rPr lang="pt-BR" dirty="0" err="1"/>
              <a:t>type</a:t>
            </a:r>
            <a:r>
              <a:rPr lang="pt-BR" dirty="0"/>
              <a:t>(</a:t>
            </a:r>
            <a:r>
              <a:rPr lang="pt-BR" dirty="0" err="1"/>
              <a:t>b</a:t>
            </a:r>
            <a:r>
              <a:rPr lang="pt-BR" dirty="0"/>
              <a:t>) </a:t>
            </a:r>
            <a:br>
              <a:rPr lang="pt-BR" dirty="0"/>
            </a:br>
            <a:r>
              <a:rPr lang="pt-BR" dirty="0"/>
              <a:t>&lt;</a:t>
            </a:r>
            <a:r>
              <a:rPr lang="pt-BR" dirty="0" err="1"/>
              <a:t>class</a:t>
            </a:r>
            <a:r>
              <a:rPr lang="pt-BR" dirty="0"/>
              <a:t> '</a:t>
            </a:r>
            <a:r>
              <a:rPr lang="pt-BR" dirty="0" err="1"/>
              <a:t>numpy.ndarray</a:t>
            </a:r>
            <a:r>
              <a:rPr lang="pt-BR" dirty="0"/>
              <a:t>'&gt;</a:t>
            </a:r>
            <a:endParaRPr lang="en-US" dirty="0"/>
          </a:p>
        </p:txBody>
      </p:sp>
    </p:spTree>
    <p:extLst>
      <p:ext uri="{BB962C8B-B14F-4D97-AF65-F5344CB8AC3E}">
        <p14:creationId xmlns:p14="http://schemas.microsoft.com/office/powerpoint/2010/main" val="184066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endParaRPr lang="en-IN" dirty="0"/>
          </a:p>
        </p:txBody>
      </p:sp>
      <p:sp>
        <p:nvSpPr>
          <p:cNvPr id="3" name="TextBox 2"/>
          <p:cNvSpPr txBox="1"/>
          <p:nvPr/>
        </p:nvSpPr>
        <p:spPr>
          <a:xfrm>
            <a:off x="429120" y="836474"/>
            <a:ext cx="8029080" cy="5078313"/>
          </a:xfrm>
          <a:prstGeom prst="rect">
            <a:avLst/>
          </a:prstGeom>
          <a:noFill/>
        </p:spPr>
        <p:txBody>
          <a:bodyPr wrap="square" rtlCol="0">
            <a:spAutoFit/>
          </a:bodyPr>
          <a:lstStyle/>
          <a:p>
            <a:pPr marL="285750" indent="-285750">
              <a:buFont typeface="Wingdings" panose="05000000000000000000" pitchFamily="2" charset="2"/>
              <a:buChar char="§"/>
            </a:pPr>
            <a:r>
              <a:rPr lang="pt-BR" dirty="0"/>
              <a:t>a = </a:t>
            </a:r>
            <a:r>
              <a:rPr lang="pt-BR" dirty="0" err="1"/>
              <a:t>np.array</a:t>
            </a:r>
            <a:r>
              <a:rPr lang="pt-BR" dirty="0"/>
              <a:t>([[1,2,3],[4,5,6]]) </a:t>
            </a:r>
            <a:br>
              <a:rPr lang="pt-BR" dirty="0"/>
            </a:br>
            <a:r>
              <a:rPr lang="pt-BR" dirty="0" err="1"/>
              <a:t>print</a:t>
            </a:r>
            <a:r>
              <a:rPr lang="pt-BR" dirty="0"/>
              <a:t>(</a:t>
            </a:r>
            <a:r>
              <a:rPr lang="pt-BR" dirty="0" err="1"/>
              <a:t>a.shape</a:t>
            </a:r>
            <a:r>
              <a:rPr lang="pt-BR" dirty="0"/>
              <a:t>)</a:t>
            </a:r>
          </a:p>
          <a:p>
            <a:pPr marL="285750" indent="-285750">
              <a:buFont typeface="Wingdings" panose="05000000000000000000" pitchFamily="2" charset="2"/>
              <a:buChar char="§"/>
            </a:pPr>
            <a:endParaRPr lang="pt-BR" dirty="0"/>
          </a:p>
          <a:p>
            <a:pPr marL="285750" indent="-285750">
              <a:buFont typeface="Wingdings" panose="05000000000000000000" pitchFamily="2" charset="2"/>
              <a:buChar char="§"/>
            </a:pPr>
            <a:r>
              <a:rPr lang="pt-BR" dirty="0" err="1"/>
              <a:t>To</a:t>
            </a:r>
            <a:r>
              <a:rPr lang="pt-BR" dirty="0"/>
              <a:t> </a:t>
            </a:r>
            <a:r>
              <a:rPr lang="pt-BR" dirty="0" err="1"/>
              <a:t>resize</a:t>
            </a:r>
            <a:r>
              <a:rPr lang="pt-BR" dirty="0"/>
              <a:t> </a:t>
            </a:r>
            <a:r>
              <a:rPr lang="pt-BR" dirty="0" err="1"/>
              <a:t>the</a:t>
            </a:r>
            <a:r>
              <a:rPr lang="pt-BR" dirty="0"/>
              <a:t> </a:t>
            </a:r>
            <a:r>
              <a:rPr lang="pt-BR" dirty="0" err="1"/>
              <a:t>array</a:t>
            </a:r>
            <a:br>
              <a:rPr lang="pt-BR" dirty="0"/>
            </a:br>
            <a:r>
              <a:rPr lang="pt-BR" dirty="0"/>
              <a:t>a = </a:t>
            </a:r>
            <a:r>
              <a:rPr lang="pt-BR" dirty="0" err="1"/>
              <a:t>np.array</a:t>
            </a:r>
            <a:r>
              <a:rPr lang="pt-BR" dirty="0"/>
              <a:t>([[1,2,3],[4,5,6]]) </a:t>
            </a:r>
            <a:br>
              <a:rPr lang="pt-BR" dirty="0"/>
            </a:br>
            <a:r>
              <a:rPr lang="pt-BR" dirty="0" err="1"/>
              <a:t>a.shape</a:t>
            </a:r>
            <a:r>
              <a:rPr lang="pt-BR" dirty="0"/>
              <a:t> = (3,2)</a:t>
            </a:r>
          </a:p>
          <a:p>
            <a:pPr marL="285750" indent="-285750">
              <a:buFont typeface="Wingdings" panose="05000000000000000000" pitchFamily="2" charset="2"/>
              <a:buChar char="§"/>
            </a:pPr>
            <a:endParaRPr lang="pt-BR" dirty="0"/>
          </a:p>
          <a:p>
            <a:pPr marL="285750" indent="-285750">
              <a:buFont typeface="Wingdings" panose="05000000000000000000" pitchFamily="2" charset="2"/>
              <a:buChar char="§"/>
            </a:pPr>
            <a:r>
              <a:rPr lang="pt-BR" dirty="0"/>
              <a:t>a = </a:t>
            </a:r>
            <a:r>
              <a:rPr lang="pt-BR" dirty="0" err="1"/>
              <a:t>np.array</a:t>
            </a:r>
            <a:r>
              <a:rPr lang="pt-BR" dirty="0"/>
              <a:t>([[1, 2], [3, 4]]) </a:t>
            </a:r>
            <a:br>
              <a:rPr lang="pt-BR" dirty="0"/>
            </a:br>
            <a:r>
              <a:rPr lang="pt-BR" dirty="0" err="1"/>
              <a:t>print</a:t>
            </a:r>
            <a:r>
              <a:rPr lang="pt-BR" dirty="0"/>
              <a:t> a # [[1 2] [3 4]]</a:t>
            </a:r>
          </a:p>
          <a:p>
            <a:pPr marL="285750" indent="-285750">
              <a:buFont typeface="Wingdings" panose="05000000000000000000" pitchFamily="2" charset="2"/>
              <a:buChar char="§"/>
            </a:pPr>
            <a:r>
              <a:rPr lang="pt-BR" dirty="0"/>
              <a:t>For </a:t>
            </a:r>
            <a:r>
              <a:rPr lang="pt-BR" dirty="0" err="1"/>
              <a:t>the</a:t>
            </a:r>
            <a:r>
              <a:rPr lang="pt-BR" dirty="0"/>
              <a:t> </a:t>
            </a:r>
            <a:r>
              <a:rPr lang="pt-BR" dirty="0" err="1"/>
              <a:t>array</a:t>
            </a:r>
            <a:r>
              <a:rPr lang="pt-BR" dirty="0"/>
              <a:t> a, </a:t>
            </a:r>
            <a:r>
              <a:rPr lang="pt-BR" dirty="0" err="1"/>
              <a:t>we</a:t>
            </a:r>
            <a:r>
              <a:rPr lang="pt-BR" dirty="0"/>
              <a:t> </a:t>
            </a:r>
            <a:r>
              <a:rPr lang="pt-BR" dirty="0" err="1"/>
              <a:t>just</a:t>
            </a:r>
            <a:r>
              <a:rPr lang="pt-BR" dirty="0"/>
              <a:t> </a:t>
            </a:r>
            <a:r>
              <a:rPr lang="pt-BR" dirty="0" err="1"/>
              <a:t>employ</a:t>
            </a:r>
            <a:r>
              <a:rPr lang="pt-BR" dirty="0"/>
              <a:t> </a:t>
            </a:r>
            <a:r>
              <a:rPr lang="pt-BR" dirty="0" err="1"/>
              <a:t>the</a:t>
            </a:r>
            <a:r>
              <a:rPr lang="pt-BR" dirty="0"/>
              <a:t> </a:t>
            </a:r>
            <a:r>
              <a:rPr lang="pt-BR" dirty="0" err="1"/>
              <a:t>notation</a:t>
            </a:r>
            <a:r>
              <a:rPr lang="pt-BR" dirty="0"/>
              <a:t> a[</a:t>
            </a:r>
            <a:r>
              <a:rPr lang="pt-BR" dirty="0" err="1"/>
              <a:t>m,n</a:t>
            </a:r>
            <a:r>
              <a:rPr lang="pt-BR" dirty="0"/>
              <a:t>], </a:t>
            </a:r>
            <a:r>
              <a:rPr lang="pt-BR" dirty="0" err="1"/>
              <a:t>where</a:t>
            </a:r>
            <a:r>
              <a:rPr lang="pt-BR" dirty="0"/>
              <a:t> m </a:t>
            </a:r>
            <a:r>
              <a:rPr lang="pt-BR" dirty="0" err="1"/>
              <a:t>and</a:t>
            </a:r>
            <a:r>
              <a:rPr lang="pt-BR" dirty="0"/>
              <a:t> </a:t>
            </a:r>
            <a:r>
              <a:rPr lang="pt-BR" dirty="0" err="1"/>
              <a:t>n</a:t>
            </a:r>
            <a:r>
              <a:rPr lang="pt-BR" dirty="0"/>
              <a:t> are </a:t>
            </a:r>
            <a:r>
              <a:rPr lang="pt-BR" dirty="0" err="1"/>
              <a:t>the</a:t>
            </a:r>
            <a:r>
              <a:rPr lang="pt-BR" dirty="0"/>
              <a:t> </a:t>
            </a:r>
            <a:r>
              <a:rPr lang="pt-BR" dirty="0" err="1"/>
              <a:t>indices</a:t>
            </a:r>
            <a:r>
              <a:rPr lang="pt-BR" dirty="0"/>
              <a:t> </a:t>
            </a:r>
            <a:r>
              <a:rPr lang="pt-BR" dirty="0" err="1"/>
              <a:t>of</a:t>
            </a:r>
            <a:r>
              <a:rPr lang="pt-BR" dirty="0"/>
              <a:t> </a:t>
            </a:r>
            <a:r>
              <a:rPr lang="pt-BR" dirty="0" err="1"/>
              <a:t>the</a:t>
            </a:r>
            <a:r>
              <a:rPr lang="pt-BR" dirty="0"/>
              <a:t> item in </a:t>
            </a:r>
            <a:r>
              <a:rPr lang="pt-BR" dirty="0" err="1"/>
              <a:t>the</a:t>
            </a:r>
            <a:r>
              <a:rPr lang="pt-BR" dirty="0"/>
              <a:t> </a:t>
            </a:r>
            <a:r>
              <a:rPr lang="pt-BR" dirty="0" err="1"/>
              <a:t>array</a:t>
            </a:r>
            <a:r>
              <a:rPr lang="pt-BR" dirty="0"/>
              <a:t> </a:t>
            </a:r>
            <a:br>
              <a:rPr lang="pt-BR" dirty="0"/>
            </a:br>
            <a:r>
              <a:rPr lang="pt-BR" dirty="0"/>
              <a:t>a[1,1] </a:t>
            </a:r>
          </a:p>
          <a:p>
            <a:pPr marL="285750" indent="-285750">
              <a:buFont typeface="Wingdings" panose="05000000000000000000" pitchFamily="2" charset="2"/>
              <a:buChar char="§"/>
            </a:pPr>
            <a:endParaRPr lang="pt-BR" dirty="0"/>
          </a:p>
          <a:p>
            <a:pPr marL="285750" indent="-285750">
              <a:buFont typeface="Wingdings" panose="05000000000000000000" pitchFamily="2" charset="2"/>
              <a:buChar char="§"/>
            </a:pPr>
            <a:r>
              <a:rPr lang="pl-PL" dirty="0"/>
              <a:t>a = </a:t>
            </a:r>
            <a:r>
              <a:rPr lang="pl-PL" dirty="0" err="1"/>
              <a:t>np.array</a:t>
            </a:r>
            <a:r>
              <a:rPr lang="pl-PL" dirty="0"/>
              <a:t>([1, 2, 3,4,5], </a:t>
            </a:r>
            <a:r>
              <a:rPr lang="pl-PL" dirty="0" err="1"/>
              <a:t>ndmin</a:t>
            </a:r>
            <a:r>
              <a:rPr lang="pl-PL" dirty="0"/>
              <a:t> = 2) </a:t>
            </a:r>
            <a:br>
              <a:rPr lang="pl-PL" dirty="0"/>
            </a:br>
            <a:r>
              <a:rPr lang="pl-PL" dirty="0" err="1"/>
              <a:t>print</a:t>
            </a:r>
            <a:r>
              <a:rPr lang="pl-PL" dirty="0"/>
              <a:t> a #</a:t>
            </a:r>
            <a:r>
              <a:rPr lang="pt-BR" dirty="0"/>
              <a:t> [[1, 2, 3, 4, 5]]</a:t>
            </a:r>
          </a:p>
          <a:p>
            <a:pPr marL="285750" indent="-285750">
              <a:buFont typeface="Wingdings" panose="05000000000000000000" pitchFamily="2" charset="2"/>
              <a:buChar char="§"/>
            </a:pPr>
            <a:r>
              <a:rPr lang="pt-BR" dirty="0"/>
              <a:t>a = </a:t>
            </a:r>
            <a:r>
              <a:rPr lang="pt-BR" dirty="0" err="1"/>
              <a:t>np.array</a:t>
            </a:r>
            <a:r>
              <a:rPr lang="pt-BR" dirty="0"/>
              <a:t>([1, 2, 3], </a:t>
            </a:r>
            <a:r>
              <a:rPr lang="pt-BR" dirty="0" err="1"/>
              <a:t>dtype</a:t>
            </a:r>
            <a:r>
              <a:rPr lang="pt-BR" dirty="0"/>
              <a:t> = </a:t>
            </a:r>
            <a:r>
              <a:rPr lang="pt-BR" dirty="0" err="1"/>
              <a:t>complex</a:t>
            </a:r>
            <a:r>
              <a:rPr lang="pt-BR" dirty="0"/>
              <a:t>) </a:t>
            </a:r>
            <a:br>
              <a:rPr lang="pt-BR" dirty="0"/>
            </a:br>
            <a:r>
              <a:rPr lang="pt-BR" dirty="0" err="1"/>
              <a:t>print</a:t>
            </a:r>
            <a:r>
              <a:rPr lang="pt-BR" dirty="0"/>
              <a:t> a # [ 1.+0.j, 2.+0.j, 3.+0.j]</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951840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5b0b727f-9d55-4674-90df-9368557459d7"/>
    <ds:schemaRef ds:uri="http://purl.org/dc/term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3f0a5add-00cc-4c5e-8a54-6b524d8608b8"/>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12681</TotalTime>
  <Words>10301</Words>
  <Application>Microsoft Macintosh PowerPoint</Application>
  <PresentationFormat>On-screen Show (4:3)</PresentationFormat>
  <Paragraphs>742</Paragraphs>
  <Slides>70</Slides>
  <Notes>68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BookAntiqua</vt:lpstr>
      <vt:lpstr>Calibri</vt:lpstr>
      <vt:lpstr>Courier New</vt:lpstr>
      <vt:lpstr>CourierStd</vt:lpstr>
      <vt:lpstr>Tahoma</vt:lpstr>
      <vt:lpstr>Wingdings</vt:lpstr>
      <vt:lpstr>CT_Core_Java_OOP</vt:lpstr>
      <vt:lpstr>Python 3.4 </vt:lpstr>
      <vt:lpstr>What we will cover today?</vt:lpstr>
      <vt:lpstr>Numpy</vt:lpstr>
      <vt:lpstr>Numpy Need – Numerical Python</vt:lpstr>
      <vt:lpstr>Use Numpy</vt:lpstr>
      <vt:lpstr>ndArray Object</vt:lpstr>
      <vt:lpstr>Array Attributes</vt:lpstr>
      <vt:lpstr>Attribute Examples</vt:lpstr>
      <vt:lpstr>Examples</vt:lpstr>
      <vt:lpstr>Array Creation</vt:lpstr>
      <vt:lpstr>Array From Numerical Ranges</vt:lpstr>
      <vt:lpstr>Comparison – Time difference</vt:lpstr>
      <vt:lpstr>Index and SLice</vt:lpstr>
      <vt:lpstr>Multi-Dimensional Array</vt:lpstr>
      <vt:lpstr>Iterating in array</vt:lpstr>
      <vt:lpstr>Basic Numerical operations</vt:lpstr>
      <vt:lpstr>Unary operations</vt:lpstr>
      <vt:lpstr>Universal Functions</vt:lpstr>
      <vt:lpstr>Shape Manipulation</vt:lpstr>
      <vt:lpstr>Stack Different Arrays</vt:lpstr>
      <vt:lpstr>Copies and views</vt:lpstr>
      <vt:lpstr>Shallow Copy</vt:lpstr>
      <vt:lpstr>Deep Copy</vt:lpstr>
      <vt:lpstr>Broadcasting</vt:lpstr>
      <vt:lpstr>Statistical Functions</vt:lpstr>
      <vt:lpstr>I/O in numpy</vt:lpstr>
      <vt:lpstr>Scipy</vt:lpstr>
      <vt:lpstr>Introduction</vt:lpstr>
      <vt:lpstr>Sub-Packages</vt:lpstr>
      <vt:lpstr>Special Functions</vt:lpstr>
      <vt:lpstr>CubicRoot Functions</vt:lpstr>
      <vt:lpstr>Integration Function</vt:lpstr>
      <vt:lpstr>Double Integration Function</vt:lpstr>
      <vt:lpstr>Optimization Functions</vt:lpstr>
      <vt:lpstr>Rosenbrook Functions</vt:lpstr>
      <vt:lpstr>Nelder-Mead Functions</vt:lpstr>
      <vt:lpstr>Fourier Transformation Functions</vt:lpstr>
      <vt:lpstr>Linear Algebra</vt:lpstr>
      <vt:lpstr>Determinants</vt:lpstr>
      <vt:lpstr>Sparse Eigenvalues</vt:lpstr>
      <vt:lpstr>Sparse Eigenvalues</vt:lpstr>
      <vt:lpstr>Matplotlib</vt:lpstr>
      <vt:lpstr>Matplotlib</vt:lpstr>
      <vt:lpstr>Change the graph</vt:lpstr>
      <vt:lpstr>Sine Wave Plot</vt:lpstr>
      <vt:lpstr>SubPlot</vt:lpstr>
      <vt:lpstr>Bar</vt:lpstr>
      <vt:lpstr>Pandas</vt:lpstr>
      <vt:lpstr>Pandas Series</vt:lpstr>
      <vt:lpstr>Create Pandas Series </vt:lpstr>
      <vt:lpstr>Examples</vt:lpstr>
      <vt:lpstr>Indexing in Series</vt:lpstr>
      <vt:lpstr>Apply function</vt:lpstr>
      <vt:lpstr>Vectorized Operations</vt:lpstr>
      <vt:lpstr>Pandas Dataframes</vt:lpstr>
      <vt:lpstr>Pandas Dataframes Example</vt:lpstr>
      <vt:lpstr>Create Pandas Dataframes</vt:lpstr>
      <vt:lpstr>Dataframes Ops</vt:lpstr>
      <vt:lpstr>Dataframes Ops</vt:lpstr>
      <vt:lpstr>Pandas Methods</vt:lpstr>
      <vt:lpstr>Indexing Dataframes</vt:lpstr>
      <vt:lpstr>iloc</vt:lpstr>
      <vt:lpstr>loc</vt:lpstr>
      <vt:lpstr>Statistics with pandas</vt:lpstr>
      <vt:lpstr>PYTHON CSV</vt:lpstr>
      <vt:lpstr>PANDAS AND CSV</vt:lpstr>
      <vt:lpstr>PANDAS AND EXCEL</vt:lpstr>
      <vt:lpstr>References</vt:lpstr>
      <vt:lpstr>Any Question ?</vt:lpstr>
      <vt:lpstr>Thank you ! shalini06mittal@gmail.com 7738460004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587</cp:revision>
  <dcterms:created xsi:type="dcterms:W3CDTF">2014-09-30T12:24:12Z</dcterms:created>
  <dcterms:modified xsi:type="dcterms:W3CDTF">2023-08-22T02:24:30Z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