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1" r:id="rId5"/>
    <p:sldId id="347" r:id="rId6"/>
    <p:sldId id="344" r:id="rId7"/>
    <p:sldId id="345" r:id="rId8"/>
    <p:sldId id="346" r:id="rId9"/>
    <p:sldId id="281" r:id="rId10"/>
    <p:sldId id="335" r:id="rId11"/>
    <p:sldId id="330" r:id="rId12"/>
    <p:sldId id="338" r:id="rId13"/>
    <p:sldId id="339" r:id="rId14"/>
    <p:sldId id="329" r:id="rId15"/>
    <p:sldId id="331" r:id="rId16"/>
    <p:sldId id="336" r:id="rId17"/>
    <p:sldId id="342" r:id="rId18"/>
    <p:sldId id="337" r:id="rId19"/>
    <p:sldId id="328" r:id="rId20"/>
    <p:sldId id="327" r:id="rId21"/>
    <p:sldId id="340" r:id="rId22"/>
    <p:sldId id="343" r:id="rId23"/>
    <p:sldId id="322" r:id="rId24"/>
    <p:sldId id="323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47"/>
            <p14:sldId id="344"/>
            <p14:sldId id="345"/>
            <p14:sldId id="346"/>
            <p14:sldId id="281"/>
            <p14:sldId id="335"/>
            <p14:sldId id="330"/>
            <p14:sldId id="338"/>
            <p14:sldId id="339"/>
            <p14:sldId id="329"/>
            <p14:sldId id="331"/>
            <p14:sldId id="336"/>
            <p14:sldId id="342"/>
            <p14:sldId id="337"/>
            <p14:sldId id="328"/>
            <p14:sldId id="327"/>
            <p14:sldId id="340"/>
            <p14:sldId id="34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4434"/>
  </p:normalViewPr>
  <p:slideViewPr>
    <p:cSldViewPr>
      <p:cViewPr varScale="1">
        <p:scale>
          <a:sx n="88" d="100"/>
          <a:sy n="88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29/05/20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5/29/20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medium.com/@tyastropheus/tricky-python-i-memory-management-for-mutable-immutable-objects-21507d1e5b9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8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https://medium.com/@tyastropheus/tricky-python-i-memory-management-for-mutable-immutable-objects-21507d1e5b95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add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Master subtitle, month &amp; year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s://eclipse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about/suc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ython\ppt\python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146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3616" y="4778514"/>
            <a:ext cx="302698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Shalini Mittal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Users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9596"/>
            <a:ext cx="6858000" cy="4731604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Google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ILM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Astra Zeneca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SMHI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YouTube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4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Python Features are…? 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3800" y="1142999"/>
            <a:ext cx="5029200" cy="3360004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Scripting language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Interpreted ,</a:t>
            </a:r>
            <a:r>
              <a:rPr lang="en-US" altLang="en-US" sz="1800" dirty="0" smtClean="0">
                <a:solidFill>
                  <a:schemeClr val="tx1"/>
                </a:solidFill>
              </a:rPr>
              <a:t>Interactive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 Elegant Syntax and dynamic typing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 Rapid Application Development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Object Oriented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Portable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Powerful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Cross platform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Easy to Learn and Use</a:t>
            </a: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anurags\Desktop\image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396240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with Python…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4648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Python install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https://www.python.org/downloads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Set the PATH environment variable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On Power Shell – </a:t>
            </a:r>
          </a:p>
          <a:p>
            <a:pPr lvl="2" algn="just">
              <a:spcBef>
                <a:spcPct val="50000"/>
              </a:spcBef>
            </a:pPr>
            <a:r>
              <a:rPr lang="en-US" dirty="0" smtClean="0"/>
              <a:t>[Environment]::</a:t>
            </a:r>
            <a:r>
              <a:rPr lang="en-US" dirty="0" err="1" smtClean="0"/>
              <a:t>SetEnvironment</a:t>
            </a:r>
            <a:r>
              <a:rPr lang="en-US" dirty="0" smtClean="0"/>
              <a:t> Variable(“Path”,”$</a:t>
            </a:r>
            <a:r>
              <a:rPr lang="en-US" dirty="0" err="1" smtClean="0"/>
              <a:t>env:Path;C</a:t>
            </a:r>
            <a:r>
              <a:rPr lang="en-US" dirty="0" smtClean="0"/>
              <a:t>:\Python34”,”User”)</a:t>
            </a:r>
          </a:p>
          <a:p>
            <a:pPr lvl="2" algn="just">
              <a:spcBef>
                <a:spcPct val="50000"/>
              </a:spcBef>
            </a:pPr>
            <a:r>
              <a:rPr lang="en-US" dirty="0" smtClean="0"/>
              <a:t>Then restart </a:t>
            </a:r>
            <a:r>
              <a:rPr lang="en-US" dirty="0" err="1" smtClean="0"/>
              <a:t>powershell</a:t>
            </a:r>
            <a:r>
              <a:rPr lang="en-US" dirty="0" smtClean="0"/>
              <a:t>. If needed restart the PC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Or </a:t>
            </a:r>
            <a:r>
              <a:rPr lang="en-US" sz="1800" dirty="0"/>
              <a:t>directly go to Control Panel\All Control Panel </a:t>
            </a:r>
            <a:r>
              <a:rPr lang="en-US" sz="1800" dirty="0" smtClean="0"/>
              <a:t>Items\System</a:t>
            </a:r>
          </a:p>
          <a:p>
            <a:pPr lvl="2" algn="just">
              <a:spcBef>
                <a:spcPct val="50000"/>
              </a:spcBef>
            </a:pPr>
            <a:r>
              <a:rPr lang="en-US" dirty="0" smtClean="0"/>
              <a:t>Set the PATH environment variable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705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 you need an IDE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 smtClean="0"/>
              <a:t>Install </a:t>
            </a:r>
            <a:r>
              <a:rPr lang="en-US" sz="1800" dirty="0" err="1" smtClean="0"/>
              <a:t>PyCharm</a:t>
            </a:r>
            <a:r>
              <a:rPr lang="en-US" sz="1800" dirty="0" smtClean="0"/>
              <a:t> IDE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https://www.jetbrains.com/pycharm/download/#section=windows/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Install </a:t>
            </a:r>
            <a:r>
              <a:rPr lang="en-US" sz="1800" dirty="0" err="1" smtClean="0"/>
              <a:t>PyCharm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584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 you need an IDE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 smtClean="0"/>
              <a:t>Install Eclipse IDE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https://eclipse.org/downloads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Then in Eclipse go to Help-&gt;Eclipse </a:t>
            </a:r>
            <a:r>
              <a:rPr lang="en-US" sz="1800" dirty="0" err="1" smtClean="0"/>
              <a:t>MarketPlace</a:t>
            </a:r>
            <a:r>
              <a:rPr lang="en-US" sz="1800" dirty="0" smtClean="0"/>
              <a:t> and Type Python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Install </a:t>
            </a:r>
            <a:r>
              <a:rPr lang="en-US" sz="1800" dirty="0" err="1" smtClean="0"/>
              <a:t>PyDev</a:t>
            </a: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33" y="2915697"/>
            <a:ext cx="6419565" cy="356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7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Eclipse for Python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838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 smtClean="0"/>
              <a:t>Go to Windows-&gt;Preferences-&gt;</a:t>
            </a:r>
            <a:r>
              <a:rPr lang="en-US" sz="1800" dirty="0" err="1" smtClean="0"/>
              <a:t>PyDev</a:t>
            </a:r>
            <a:r>
              <a:rPr lang="en-US" sz="1800" dirty="0" smtClean="0"/>
              <a:t>-&gt;Interpreter-&gt;Python 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Click on New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Add the path to your python interpreter installed</a:t>
            </a:r>
            <a:endParaRPr lang="en-US" sz="2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8" y="2209800"/>
            <a:ext cx="79438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14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– A small comparison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715410" y="1547940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JRE</a:t>
            </a:r>
            <a:endParaRPr lang="en-IN" sz="3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479925" y="1609725"/>
            <a:ext cx="3962400" cy="149579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// Hello World in Java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class HelloWorld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    static public void main(String </a:t>
            </a:r>
            <a:r>
              <a:rPr lang="en-US" altLang="en-US" sz="1600" b="0" i="0" dirty="0" err="1">
                <a:solidFill>
                  <a:schemeClr val="tx1"/>
                </a:solidFill>
                <a:latin typeface="Courier" pitchFamily="34" charset="0"/>
              </a:rPr>
              <a:t>args</a:t>
            </a: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[])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 </a:t>
            </a:r>
            <a:r>
              <a:rPr lang="en-US" altLang="en-US" sz="1600" b="0" i="0" dirty="0" smtClean="0">
                <a:solidFill>
                  <a:schemeClr val="tx1"/>
                </a:solidFill>
                <a:latin typeface="Courier" pitchFamily="34" charset="0"/>
              </a:rPr>
              <a:t>  </a:t>
            </a:r>
            <a:r>
              <a:rPr lang="en-US" altLang="en-US" sz="1600" b="0" i="0" dirty="0" err="1">
                <a:solidFill>
                  <a:schemeClr val="tx1"/>
                </a:solidFill>
                <a:latin typeface="Courier" pitchFamily="34" charset="0"/>
              </a:rPr>
              <a:t>System.out.println</a:t>
            </a: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(“Hello World</a:t>
            </a:r>
            <a:r>
              <a:rPr lang="en-US" altLang="en-US" sz="1600" b="0" i="0" dirty="0" smtClean="0">
                <a:solidFill>
                  <a:schemeClr val="tx1"/>
                </a:solidFill>
                <a:latin typeface="Courier" pitchFamily="34" charset="0"/>
              </a:rPr>
              <a:t>!”);}   </a:t>
            </a:r>
            <a:r>
              <a:rPr lang="en-US" altLang="en-US" sz="1600" b="0" i="0" dirty="0">
                <a:solidFill>
                  <a:schemeClr val="tx1"/>
                </a:solidFill>
                <a:latin typeface="Courier" pitchFamily="34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495800" y="3297238"/>
            <a:ext cx="3962400" cy="17414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// Hello World in C++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#include &lt;iostream.h&gt;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Main()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    cout &lt;&lt; “Hello World!” &lt;&lt; endl;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    return 0;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495800" y="5453063"/>
            <a:ext cx="3962400" cy="5667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# Hello World in Python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0" i="0">
                <a:solidFill>
                  <a:schemeClr val="tx1"/>
                </a:solidFill>
                <a:latin typeface="Courier" pitchFamily="34" charset="0"/>
              </a:rPr>
              <a:t>print ‘Hello World!’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990600" y="19145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0" i="0" dirty="0">
                <a:solidFill>
                  <a:schemeClr val="accent2"/>
                </a:solidFill>
              </a:rPr>
              <a:t>JAVA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990600" y="3819525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0" i="0">
                <a:solidFill>
                  <a:schemeClr val="accent2"/>
                </a:solidFill>
              </a:rPr>
              <a:t>C++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914400" y="5419725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0" i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33400" y="83820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0" i="0" dirty="0">
                <a:solidFill>
                  <a:schemeClr val="tx1"/>
                </a:solidFill>
              </a:rPr>
              <a:t>Example : “Hello World “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362200" y="19812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2438400" y="38100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2438400" y="54864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 i="1">
                <a:solidFill>
                  <a:srgbClr val="006699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006699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36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things to know before we begin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60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Python programming can be done using a shell like Power Shell or command Prompt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89" y="1641567"/>
            <a:ext cx="8468754" cy="186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3581400"/>
            <a:ext cx="8534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various IDE’s are also available for Python Programming</a:t>
            </a:r>
          </a:p>
          <a:p>
            <a:pPr lvl="1"/>
            <a:r>
              <a:rPr lang="en-US" sz="1800" dirty="0" smtClean="0"/>
              <a:t>Eclipse</a:t>
            </a:r>
          </a:p>
          <a:p>
            <a:pPr lvl="1"/>
            <a:r>
              <a:rPr lang="en-US" sz="1800" dirty="0" err="1" smtClean="0"/>
              <a:t>PyCharm</a:t>
            </a:r>
            <a:endParaRPr lang="en-US" sz="1800" dirty="0" smtClean="0"/>
          </a:p>
          <a:p>
            <a:pPr lvl="1"/>
            <a:r>
              <a:rPr lang="en-US" sz="1800" dirty="0" smtClean="0"/>
              <a:t>Boa </a:t>
            </a:r>
            <a:r>
              <a:rPr lang="en-US" sz="1800" dirty="0" err="1" smtClean="0"/>
              <a:t>Constructot</a:t>
            </a:r>
            <a:endParaRPr lang="en-US" sz="1800" dirty="0" smtClean="0"/>
          </a:p>
          <a:p>
            <a:pPr lvl="1"/>
            <a:r>
              <a:rPr lang="en-US" sz="1800" dirty="0" err="1" smtClean="0"/>
              <a:t>PythonWin</a:t>
            </a:r>
            <a:endParaRPr lang="en-US" sz="1800" dirty="0" smtClean="0"/>
          </a:p>
          <a:p>
            <a:pPr lvl="1"/>
            <a:r>
              <a:rPr lang="en-US" sz="1800" dirty="0" smtClean="0"/>
              <a:t>IDLE</a:t>
            </a:r>
          </a:p>
          <a:p>
            <a:pPr lvl="1"/>
            <a:r>
              <a:rPr lang="en-US" sz="1800" dirty="0" err="1" smtClean="0"/>
              <a:t>etc</a:t>
            </a:r>
            <a:endParaRPr lang="en-US" sz="1800" dirty="0" smtClean="0"/>
          </a:p>
          <a:p>
            <a:endParaRPr lang="en-US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1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Hello World 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4267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 smtClean="0"/>
              <a:t>Writing a program in python is as simple as this : 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p</a:t>
            </a:r>
            <a:r>
              <a:rPr lang="en-US" sz="1800" dirty="0" smtClean="0"/>
              <a:t>rint (“hello World”) #python 3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Print “hello World” #python2 – () are optional</a:t>
            </a:r>
          </a:p>
          <a:p>
            <a:pPr algn="just">
              <a:spcBef>
                <a:spcPct val="50000"/>
              </a:spcBef>
            </a:pPr>
            <a:r>
              <a:rPr lang="en-US" sz="2200" dirty="0" smtClean="0"/>
              <a:t>Either you type this on a shell</a:t>
            </a:r>
          </a:p>
          <a:p>
            <a:pPr algn="just">
              <a:spcBef>
                <a:spcPct val="50000"/>
              </a:spcBef>
            </a:pPr>
            <a:r>
              <a:rPr lang="en-US" sz="2200" dirty="0" smtClean="0"/>
              <a:t>Or code in a source file using Notepad or any IDE</a:t>
            </a:r>
          </a:p>
          <a:p>
            <a:pPr algn="just">
              <a:spcBef>
                <a:spcPct val="50000"/>
              </a:spcBef>
            </a:pPr>
            <a:r>
              <a:rPr lang="en-US" sz="2200" dirty="0" smtClean="0"/>
              <a:t>Save your file with the extension .</a:t>
            </a:r>
            <a:r>
              <a:rPr lang="en-US" sz="2200" dirty="0" err="1" smtClean="0"/>
              <a:t>py</a:t>
            </a:r>
            <a:endParaRPr lang="en-US" sz="2200" dirty="0" smtClean="0"/>
          </a:p>
          <a:p>
            <a:pPr lvl="1" algn="just">
              <a:spcBef>
                <a:spcPct val="50000"/>
              </a:spcBef>
            </a:pPr>
            <a:r>
              <a:rPr lang="en-US" sz="1800" dirty="0" err="1" smtClean="0"/>
              <a:t>Eg</a:t>
            </a:r>
            <a:r>
              <a:rPr lang="en-US" sz="1800" dirty="0" smtClean="0"/>
              <a:t>: Hello.py</a:t>
            </a:r>
          </a:p>
          <a:p>
            <a:pPr algn="just">
              <a:spcBef>
                <a:spcPct val="50000"/>
              </a:spcBef>
            </a:pPr>
            <a:r>
              <a:rPr lang="en-US" sz="2200" dirty="0" smtClean="0"/>
              <a:t>On Command prompt : type 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python Hello.py</a:t>
            </a:r>
          </a:p>
          <a:p>
            <a:pPr algn="just">
              <a:spcBef>
                <a:spcPct val="50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824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Calculator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4038600" cy="4267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17 / 3 # </a:t>
            </a:r>
            <a:r>
              <a:rPr lang="en-US" sz="1800" dirty="0" err="1"/>
              <a:t>int</a:t>
            </a:r>
            <a:r>
              <a:rPr lang="en-US" sz="1800" dirty="0"/>
              <a:t> /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 smtClean="0"/>
              <a:t>int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17/3.0#int/float-&gt;float 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17 </a:t>
            </a:r>
            <a:r>
              <a:rPr lang="en-US" sz="1800" dirty="0"/>
              <a:t>// 3.0 # explicit floor division discards the fractional part 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17 </a:t>
            </a:r>
            <a:r>
              <a:rPr lang="en-US" sz="1800" dirty="0"/>
              <a:t>% 3 # the % operator returns the remainder of the division 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5 </a:t>
            </a:r>
            <a:r>
              <a:rPr lang="en-US" sz="1800" dirty="0"/>
              <a:t>* 3 + 2 # result * divisor + </a:t>
            </a:r>
            <a:r>
              <a:rPr lang="en-US" sz="1800" dirty="0" smtClean="0"/>
              <a:t>remainder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** 2 # 5 squared</a:t>
            </a:r>
            <a:endParaRPr lang="en-US" sz="1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57960" y="990600"/>
            <a:ext cx="4038600" cy="426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1800" dirty="0" smtClean="0"/>
              <a:t>17 / 3 #classic division returns float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17 // 3.0 # explicit floor division discards the fractional part 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17 % 3 # the % operator returns the remainder of the division </a:t>
            </a:r>
          </a:p>
          <a:p>
            <a:pPr algn="just">
              <a:spcBef>
                <a:spcPct val="50000"/>
              </a:spcBef>
            </a:pPr>
            <a:r>
              <a:rPr lang="en-US" sz="1800" dirty="0" smtClean="0"/>
              <a:t>5 * 3 + 2 # result * divisor + remainder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** 2 # 5 squared</a:t>
            </a: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6400" y="68282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Python 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8282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Python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46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895600"/>
            <a:ext cx="57912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Trainer’s Introduction</a:t>
            </a:r>
          </a:p>
          <a:p>
            <a:r>
              <a:rPr lang="en-US" sz="3600" dirty="0" smtClean="0"/>
              <a:t>TOC</a:t>
            </a:r>
          </a:p>
          <a:p>
            <a:r>
              <a:rPr lang="en-US" sz="3600" dirty="0" smtClean="0"/>
              <a:t>Participant’s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7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860" y="3162300"/>
            <a:ext cx="3914280" cy="5334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IN" dirty="0"/>
          </a:p>
        </p:txBody>
      </p:sp>
      <p:pic>
        <p:nvPicPr>
          <p:cNvPr id="4" name="Picture 2" descr="D:\python\ppt\python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762000"/>
            <a:ext cx="8610600" cy="5715000"/>
          </a:xfrm>
        </p:spPr>
        <p:txBody>
          <a:bodyPr>
            <a:noAutofit/>
          </a:bodyPr>
          <a:lstStyle/>
          <a:p>
            <a:pPr lvl="0"/>
            <a:r>
              <a:rPr lang="en-US" sz="1300" b="1" dirty="0"/>
              <a:t>Introduction To Python Fundamentals</a:t>
            </a:r>
            <a:endParaRPr lang="en-US" sz="1300" dirty="0"/>
          </a:p>
          <a:p>
            <a:pPr lvl="1"/>
            <a:r>
              <a:rPr lang="en-US" sz="1100" dirty="0"/>
              <a:t>History of python</a:t>
            </a:r>
          </a:p>
          <a:p>
            <a:pPr lvl="1"/>
            <a:r>
              <a:rPr lang="en-US" sz="1100" dirty="0"/>
              <a:t>What is Python</a:t>
            </a:r>
          </a:p>
          <a:p>
            <a:pPr lvl="1"/>
            <a:r>
              <a:rPr lang="en-US" sz="1100" dirty="0"/>
              <a:t>Python Installation</a:t>
            </a:r>
          </a:p>
          <a:p>
            <a:pPr lvl="1"/>
            <a:r>
              <a:rPr lang="en-US" sz="1100" dirty="0"/>
              <a:t>Python Interpreter</a:t>
            </a:r>
          </a:p>
          <a:p>
            <a:pPr lvl="1"/>
            <a:r>
              <a:rPr lang="en-US" sz="1100" dirty="0"/>
              <a:t>Running first hello world program</a:t>
            </a:r>
          </a:p>
          <a:p>
            <a:pPr lvl="1"/>
            <a:r>
              <a:rPr lang="en-US" sz="1100" dirty="0"/>
              <a:t>Output with print</a:t>
            </a:r>
          </a:p>
          <a:p>
            <a:pPr lvl="1"/>
            <a:r>
              <a:rPr lang="en-US" sz="1100" dirty="0"/>
              <a:t>Indentation</a:t>
            </a:r>
          </a:p>
          <a:p>
            <a:pPr lvl="1"/>
            <a:r>
              <a:rPr lang="en-US" sz="1100" dirty="0"/>
              <a:t>Input via </a:t>
            </a:r>
            <a:r>
              <a:rPr lang="en-US" sz="1100" dirty="0" smtClean="0"/>
              <a:t>keyboard</a:t>
            </a:r>
            <a:endParaRPr lang="en-US" sz="1100" dirty="0"/>
          </a:p>
          <a:p>
            <a:pPr lvl="0"/>
            <a:r>
              <a:rPr lang="en-US" sz="1300" b="1" dirty="0"/>
              <a:t>Data Types, Variables and Operators</a:t>
            </a:r>
            <a:endParaRPr lang="en-US" sz="1300" dirty="0"/>
          </a:p>
          <a:p>
            <a:pPr lvl="1"/>
            <a:r>
              <a:rPr lang="en-US" sz="1100" dirty="0"/>
              <a:t>Numbers</a:t>
            </a:r>
          </a:p>
          <a:p>
            <a:pPr lvl="1"/>
            <a:r>
              <a:rPr lang="en-US" sz="1100" dirty="0"/>
              <a:t>Strings</a:t>
            </a:r>
          </a:p>
          <a:p>
            <a:pPr lvl="1"/>
            <a:r>
              <a:rPr lang="en-US" sz="1100" dirty="0" smtClean="0"/>
              <a:t>Variable </a:t>
            </a:r>
            <a:r>
              <a:rPr lang="en-US" sz="1100" dirty="0"/>
              <a:t>declaration</a:t>
            </a:r>
          </a:p>
          <a:p>
            <a:pPr lvl="1"/>
            <a:r>
              <a:rPr lang="en-US" sz="1100" dirty="0" smtClean="0"/>
              <a:t>Operators</a:t>
            </a:r>
            <a:endParaRPr lang="en-US" sz="1100" dirty="0"/>
          </a:p>
          <a:p>
            <a:r>
              <a:rPr lang="en-US" sz="1300" b="1" dirty="0"/>
              <a:t>Conditional statements/Control Structures</a:t>
            </a:r>
          </a:p>
          <a:p>
            <a:pPr lvl="1"/>
            <a:r>
              <a:rPr lang="en-US" sz="1100" dirty="0"/>
              <a:t>if Statements </a:t>
            </a:r>
          </a:p>
          <a:p>
            <a:pPr lvl="1"/>
            <a:r>
              <a:rPr lang="en-US" sz="1100" dirty="0"/>
              <a:t>while construct</a:t>
            </a:r>
          </a:p>
          <a:p>
            <a:pPr lvl="1"/>
            <a:r>
              <a:rPr lang="en-US" sz="1100" dirty="0"/>
              <a:t>for Statements</a:t>
            </a:r>
          </a:p>
          <a:p>
            <a:pPr lvl="1"/>
            <a:r>
              <a:rPr lang="en-US" sz="1100" dirty="0"/>
              <a:t>Break and continue </a:t>
            </a:r>
          </a:p>
          <a:p>
            <a:pPr lvl="1"/>
            <a:r>
              <a:rPr lang="en-US" sz="1100" dirty="0" smtClean="0"/>
              <a:t>clauses </a:t>
            </a:r>
            <a:r>
              <a:rPr lang="en-US" sz="1100" dirty="0"/>
              <a:t>on Loops</a:t>
            </a:r>
          </a:p>
          <a:p>
            <a:pPr lvl="1"/>
            <a:r>
              <a:rPr lang="en-US" sz="1100" dirty="0"/>
              <a:t>Pass Statements </a:t>
            </a:r>
          </a:p>
          <a:p>
            <a:pPr lvl="0"/>
            <a:r>
              <a:rPr lang="en-US" sz="1100" b="1" dirty="0"/>
              <a:t>Basic Data Structures</a:t>
            </a:r>
          </a:p>
          <a:p>
            <a:pPr lvl="1"/>
            <a:r>
              <a:rPr lang="en-US" sz="1100" dirty="0"/>
              <a:t>Lists</a:t>
            </a:r>
          </a:p>
          <a:p>
            <a:pPr lvl="1"/>
            <a:r>
              <a:rPr lang="en-US" sz="1100" dirty="0" smtClean="0"/>
              <a:t>Tuples</a:t>
            </a:r>
            <a:endParaRPr lang="en-US" sz="1100" dirty="0"/>
          </a:p>
          <a:p>
            <a:pPr lvl="1"/>
            <a:r>
              <a:rPr lang="en-US" sz="1100" dirty="0"/>
              <a:t>Set</a:t>
            </a:r>
          </a:p>
          <a:p>
            <a:pPr lvl="1"/>
            <a:r>
              <a:rPr lang="en-US" sz="1100" dirty="0"/>
              <a:t>Dictionaries</a:t>
            </a:r>
          </a:p>
          <a:p>
            <a:pPr lvl="1"/>
            <a:r>
              <a:rPr lang="en-US" sz="1100" dirty="0"/>
              <a:t>Operations on data structures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666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51054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Functions</a:t>
            </a:r>
            <a:endParaRPr lang="en-US" dirty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passsing</a:t>
            </a:r>
            <a:endParaRPr lang="en-US" dirty="0"/>
          </a:p>
          <a:p>
            <a:pPr lvl="1"/>
            <a:r>
              <a:rPr lang="en-US" dirty="0"/>
              <a:t>Default Argument Values</a:t>
            </a:r>
          </a:p>
          <a:p>
            <a:pPr lvl="1"/>
            <a:r>
              <a:rPr lang="en-US" dirty="0"/>
              <a:t>Returning Values</a:t>
            </a:r>
          </a:p>
          <a:p>
            <a:pPr lvl="1"/>
            <a:r>
              <a:rPr lang="en-US" dirty="0"/>
              <a:t>Keyword &amp; Positional 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Arbitrary Argument Lists</a:t>
            </a:r>
          </a:p>
          <a:p>
            <a:pPr lvl="1"/>
            <a:r>
              <a:rPr lang="en-US" dirty="0"/>
              <a:t>Documentation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Lambda </a:t>
            </a:r>
            <a:r>
              <a:rPr lang="en-US" dirty="0"/>
              <a:t>Operator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b="1" dirty="0"/>
              <a:t>Introduction to OOP </a:t>
            </a:r>
            <a:endParaRPr lang="en-US" dirty="0"/>
          </a:p>
          <a:p>
            <a:pPr lvl="1"/>
            <a:r>
              <a:rPr lang="en-US" dirty="0"/>
              <a:t>OOP features : Abstraction, Encapsulation, Polymorphism, Inheritance</a:t>
            </a:r>
          </a:p>
          <a:p>
            <a:pPr lvl="1"/>
            <a:r>
              <a:rPr lang="en-US" dirty="0"/>
              <a:t>Class Definition Syntax</a:t>
            </a:r>
          </a:p>
          <a:p>
            <a:pPr lvl="1"/>
            <a:r>
              <a:rPr lang="en-US" dirty="0"/>
              <a:t>Class Objects, Instance 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Method </a:t>
            </a:r>
            <a:r>
              <a:rPr lang="en-US" dirty="0" smtClean="0"/>
              <a:t>overriding</a:t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b="1" dirty="0" smtClean="0"/>
              <a:t>File </a:t>
            </a:r>
            <a:r>
              <a:rPr lang="en-US" b="1" dirty="0"/>
              <a:t>handling</a:t>
            </a:r>
            <a:endParaRPr lang="en-US" dirty="0"/>
          </a:p>
          <a:p>
            <a:pPr lvl="1"/>
            <a:r>
              <a:rPr lang="en-US" dirty="0"/>
              <a:t>Opening a File</a:t>
            </a:r>
          </a:p>
          <a:p>
            <a:pPr lvl="1"/>
            <a:r>
              <a:rPr lang="en-US" dirty="0"/>
              <a:t>Reading from a file, writing to a file</a:t>
            </a:r>
          </a:p>
          <a:p>
            <a:pPr lvl="1"/>
            <a:r>
              <a:rPr lang="en-US" dirty="0"/>
              <a:t>Closing a File</a:t>
            </a:r>
          </a:p>
          <a:p>
            <a:endParaRPr lang="en-US" sz="1800" dirty="0"/>
          </a:p>
          <a:p>
            <a:pPr lvl="0"/>
            <a:r>
              <a:rPr lang="en-US" b="1" dirty="0"/>
              <a:t> Handling Exceptions</a:t>
            </a:r>
            <a:endParaRPr lang="en-US" dirty="0"/>
          </a:p>
          <a:p>
            <a:pPr lvl="1"/>
            <a:r>
              <a:rPr lang="en-US" dirty="0"/>
              <a:t>try-except</a:t>
            </a:r>
          </a:p>
          <a:p>
            <a:pPr lvl="1"/>
            <a:r>
              <a:rPr lang="en-US" dirty="0"/>
              <a:t>else clause</a:t>
            </a:r>
          </a:p>
          <a:p>
            <a:pPr lvl="1"/>
            <a:r>
              <a:rPr lang="en-US" dirty="0"/>
              <a:t>finally clause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7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5105400"/>
          </a:xfrm>
        </p:spPr>
        <p:txBody>
          <a:bodyPr>
            <a:noAutofit/>
          </a:bodyPr>
          <a:lstStyle/>
          <a:p>
            <a:pPr lvl="0"/>
            <a:r>
              <a:rPr lang="en-US" sz="1300" b="1" dirty="0"/>
              <a:t>Regular expressions </a:t>
            </a:r>
            <a:endParaRPr lang="en-US" sz="1300" dirty="0"/>
          </a:p>
          <a:p>
            <a:pPr lvl="1"/>
            <a:r>
              <a:rPr lang="en-US" sz="1100" dirty="0"/>
              <a:t>What is regular expression?</a:t>
            </a:r>
          </a:p>
          <a:p>
            <a:pPr lvl="1"/>
            <a:r>
              <a:rPr lang="en-US" sz="1100" dirty="0"/>
              <a:t>Writing simple </a:t>
            </a:r>
            <a:r>
              <a:rPr lang="en-US" sz="1100" dirty="0" smtClean="0"/>
              <a:t>regex</a:t>
            </a:r>
          </a:p>
          <a:p>
            <a:pPr lvl="1"/>
            <a:r>
              <a:rPr lang="en-US" sz="1100" dirty="0" smtClean="0"/>
              <a:t>Search, match and </a:t>
            </a:r>
            <a:r>
              <a:rPr lang="en-US" sz="1100" dirty="0" err="1" smtClean="0"/>
              <a:t>findall</a:t>
            </a:r>
            <a:r>
              <a:rPr lang="en-US" sz="1100" dirty="0" smtClean="0"/>
              <a:t> functions</a:t>
            </a:r>
            <a:r>
              <a:rPr lang="en-US" sz="1100" b="1" dirty="0" smtClean="0"/>
              <a:t> </a:t>
            </a:r>
            <a:endParaRPr lang="en-US" sz="1100" dirty="0"/>
          </a:p>
          <a:p>
            <a:pPr lvl="0"/>
            <a:r>
              <a:rPr lang="en-US" sz="1300" b="1" dirty="0" err="1"/>
              <a:t>NumPy</a:t>
            </a:r>
            <a:endParaRPr lang="en-US" sz="1300" dirty="0"/>
          </a:p>
          <a:p>
            <a:pPr lvl="1"/>
            <a:r>
              <a:rPr lang="en-US" sz="1100" dirty="0"/>
              <a:t>Introduction</a:t>
            </a:r>
          </a:p>
          <a:p>
            <a:pPr lvl="1"/>
            <a:r>
              <a:rPr lang="en-US" sz="1100" dirty="0" err="1"/>
              <a:t>NdArray</a:t>
            </a:r>
            <a:endParaRPr lang="en-US" sz="1100" dirty="0"/>
          </a:p>
          <a:p>
            <a:pPr lvl="1"/>
            <a:r>
              <a:rPr lang="en-US" sz="1100" dirty="0"/>
              <a:t>Data </a:t>
            </a:r>
            <a:r>
              <a:rPr lang="en-US" sz="1100" dirty="0" err="1"/>
              <a:t>Tyoes</a:t>
            </a:r>
            <a:endParaRPr lang="en-US" sz="1100" dirty="0"/>
          </a:p>
          <a:p>
            <a:pPr lvl="1"/>
            <a:r>
              <a:rPr lang="en-US" sz="1100" dirty="0"/>
              <a:t>Array attributes</a:t>
            </a:r>
          </a:p>
          <a:p>
            <a:pPr lvl="1"/>
            <a:r>
              <a:rPr lang="en-US" sz="1100" dirty="0"/>
              <a:t>Array </a:t>
            </a:r>
            <a:r>
              <a:rPr lang="en-US" sz="1100" dirty="0" smtClean="0"/>
              <a:t>Creation</a:t>
            </a:r>
            <a:endParaRPr lang="en-US" sz="1100" dirty="0"/>
          </a:p>
          <a:p>
            <a:pPr lvl="1"/>
            <a:r>
              <a:rPr lang="en-US" sz="1100" dirty="0" smtClean="0"/>
              <a:t>Indexing </a:t>
            </a:r>
            <a:r>
              <a:rPr lang="en-US" sz="1100" dirty="0"/>
              <a:t>and Slicing</a:t>
            </a:r>
          </a:p>
          <a:p>
            <a:pPr lvl="1"/>
            <a:r>
              <a:rPr lang="en-US" sz="1100" dirty="0"/>
              <a:t>Array Manipulation</a:t>
            </a:r>
          </a:p>
          <a:p>
            <a:pPr lvl="1"/>
            <a:r>
              <a:rPr lang="en-US" sz="1100" dirty="0"/>
              <a:t>Statistical Functions</a:t>
            </a:r>
          </a:p>
          <a:p>
            <a:pPr lvl="1"/>
            <a:r>
              <a:rPr lang="en-US" sz="1100" dirty="0" err="1" smtClean="0"/>
              <a:t>Matplotlib</a:t>
            </a:r>
            <a:endParaRPr lang="en-US" sz="1100" dirty="0"/>
          </a:p>
          <a:p>
            <a:pPr lvl="0"/>
            <a:r>
              <a:rPr lang="en-US" sz="1300" b="1" dirty="0"/>
              <a:t>Pandas</a:t>
            </a:r>
            <a:endParaRPr lang="en-US" sz="1300" dirty="0"/>
          </a:p>
          <a:p>
            <a:pPr lvl="1"/>
            <a:r>
              <a:rPr lang="en-US" sz="1100" dirty="0"/>
              <a:t>Introduction</a:t>
            </a:r>
          </a:p>
          <a:p>
            <a:pPr lvl="1"/>
            <a:r>
              <a:rPr lang="en-US" sz="1100" dirty="0"/>
              <a:t>Data Structures</a:t>
            </a:r>
          </a:p>
          <a:p>
            <a:pPr lvl="1"/>
            <a:r>
              <a:rPr lang="en-US" sz="1100" dirty="0"/>
              <a:t>Series</a:t>
            </a:r>
          </a:p>
          <a:p>
            <a:pPr lvl="1"/>
            <a:r>
              <a:rPr lang="en-US" sz="1100" dirty="0"/>
              <a:t>Data Frames</a:t>
            </a:r>
          </a:p>
          <a:p>
            <a:pPr lvl="1"/>
            <a:r>
              <a:rPr lang="en-US" sz="1100" dirty="0" smtClean="0"/>
              <a:t>Visualization</a:t>
            </a:r>
            <a:r>
              <a:rPr lang="en-US" sz="1100" dirty="0"/>
              <a:t> </a:t>
            </a:r>
          </a:p>
          <a:p>
            <a:pPr lvl="0"/>
            <a:r>
              <a:rPr lang="en-US" sz="1300" b="1" dirty="0"/>
              <a:t>Load Data </a:t>
            </a:r>
            <a:endParaRPr lang="en-US" sz="1300" dirty="0"/>
          </a:p>
          <a:p>
            <a:pPr lvl="1"/>
            <a:r>
              <a:rPr lang="en-US" sz="1100" dirty="0"/>
              <a:t>CSV</a:t>
            </a:r>
          </a:p>
          <a:p>
            <a:pPr lvl="1"/>
            <a:r>
              <a:rPr lang="en-US" sz="1100" dirty="0"/>
              <a:t>EXCEL</a:t>
            </a:r>
          </a:p>
          <a:p>
            <a:pPr lvl="1"/>
            <a:r>
              <a:rPr lang="en-US" sz="11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8286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8382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Introduction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What is Python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Features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Success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Limitations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SetUp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IDE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 simple program in Python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+mj-lt"/>
                <a:ea typeface="Tahoma" pitchFamily="34" charset="0"/>
                <a:cs typeface="Tahoma" pitchFamily="34" charset="0"/>
              </a:rPr>
              <a:t>Brief History of Python :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 Invented by Guido Van Rossum (CWI,Amsterdam,1991</a:t>
            </a: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Named after “Monty Python’s Flying Circus “ </a:t>
            </a: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1969-1974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Now owned by the Python Software Foundation (PSF</a:t>
            </a: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Derived from ABC, Modula-3, Lisp and “C” languages</a:t>
            </a:r>
          </a:p>
        </p:txBody>
      </p:sp>
      <p:pic>
        <p:nvPicPr>
          <p:cNvPr id="4" name="Picture 4" descr="ddj-gu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417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762000"/>
          </a:xfrm>
        </p:spPr>
        <p:txBody>
          <a:bodyPr/>
          <a:lstStyle/>
          <a:p>
            <a:r>
              <a:rPr lang="en-US" dirty="0" smtClean="0"/>
              <a:t>Here’s the confusion - </a:t>
            </a:r>
            <a:br>
              <a:rPr lang="en-US" dirty="0" smtClean="0"/>
            </a:br>
            <a:r>
              <a:rPr lang="en-US" sz="2400" dirty="0" smtClean="0"/>
              <a:t>Scripting vs Programming</a:t>
            </a:r>
            <a:endParaRPr lang="en-IN" sz="24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2999"/>
            <a:ext cx="8534400" cy="3360004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1800" dirty="0" smtClean="0">
                <a:latin typeface="+mj-lt"/>
                <a:ea typeface="Tahoma" pitchFamily="34" charset="0"/>
                <a:cs typeface="Tahoma" pitchFamily="34" charset="0"/>
              </a:rPr>
              <a:t>Scripting Language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"normal users" can write short programs in that language to automate certain tasks in a defined </a:t>
            </a:r>
            <a:r>
              <a:rPr lang="en-US" sz="1800" dirty="0" smtClean="0"/>
              <a:t>environment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It is an interpreted language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err="1" smtClean="0"/>
              <a:t>Eg</a:t>
            </a:r>
            <a:r>
              <a:rPr lang="en-US" sz="1800" dirty="0" smtClean="0"/>
              <a:t> :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/ </a:t>
            </a:r>
            <a:r>
              <a:rPr lang="en-US" sz="1800" dirty="0" err="1" smtClean="0"/>
              <a:t>perl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en-US" altLang="en-US" sz="1800" dirty="0" smtClean="0">
                <a:latin typeface="+mj-lt"/>
                <a:ea typeface="Tahoma" pitchFamily="34" charset="0"/>
                <a:cs typeface="Tahoma" pitchFamily="34" charset="0"/>
              </a:rPr>
              <a:t>Programming Language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used to write complex software that is not changed </a:t>
            </a:r>
            <a:r>
              <a:rPr lang="en-US" sz="1800" dirty="0" smtClean="0"/>
              <a:t>often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smtClean="0"/>
              <a:t>It is a compiled and interpreted language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 err="1" smtClean="0"/>
              <a:t>Eg</a:t>
            </a:r>
            <a:r>
              <a:rPr lang="en-US" sz="1800" dirty="0" smtClean="0"/>
              <a:t> : Java</a:t>
            </a: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4731603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-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scripting language which takes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advantages of programming too </a:t>
            </a:r>
          </a:p>
        </p:txBody>
      </p:sp>
      <p:pic>
        <p:nvPicPr>
          <p:cNvPr id="2050" name="Picture 2" descr="C:\Users\shalinim\AppData\Local\Microsoft\Windows\Temporary Internet Files\Content.IE5\DS2JFM1M\Cartoon-Confusion-Question-Mark-300x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7650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Success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9596"/>
            <a:ext cx="6858000" cy="4731604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System Utilities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GUIs (</a:t>
            </a:r>
            <a:r>
              <a:rPr lang="en-US" altLang="en-US" sz="1800" dirty="0" err="1"/>
              <a:t>Tkinter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gtk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Qt</a:t>
            </a:r>
            <a:r>
              <a:rPr lang="en-US" altLang="en-US" sz="1800" dirty="0"/>
              <a:t>, Windows)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Internet Scripting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Embedded Scripting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Database Programming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Artificial Intelligence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Image Processing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CGI Programming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High-level logic glue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Simple tools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Rapid Prototyping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 smtClean="0">
                <a:solidFill>
                  <a:schemeClr val="tx1"/>
                </a:solidFill>
              </a:rPr>
              <a:t>Please visit the following link for details</a:t>
            </a:r>
          </a:p>
          <a:p>
            <a:pPr marL="1371600" lvl="3" indent="0">
              <a:spcBef>
                <a:spcPct val="50000"/>
              </a:spcBef>
              <a:buNone/>
            </a:pPr>
            <a:r>
              <a:rPr lang="en-US" sz="1800" dirty="0">
                <a:hlinkClick r:id="rId2"/>
              </a:rPr>
              <a:t>https://www.python.org/about/success</a:t>
            </a:r>
            <a:r>
              <a:rPr lang="en-US" sz="1800" dirty="0"/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www.w3.org/XML/1998/namespace"/>
    <ds:schemaRef ds:uri="http://schemas.microsoft.com/office/infopath/2007/PartnerControls"/>
    <ds:schemaRef ds:uri="3f0a5add-00cc-4c5e-8a54-6b524d8608b8"/>
    <ds:schemaRef ds:uri="http://schemas.microsoft.com/office/2006/documentManagement/types"/>
    <ds:schemaRef ds:uri="5b0b727f-9d55-4674-90df-9368557459d7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6084</TotalTime>
  <Words>808</Words>
  <Application>Microsoft Macintosh PowerPoint</Application>
  <PresentationFormat>On-screen Show (4:3)</PresentationFormat>
  <Paragraphs>219</Paragraphs>
  <Slides>21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Tahoma</vt:lpstr>
      <vt:lpstr>Wingdings</vt:lpstr>
      <vt:lpstr>CT_Core_Java_OOP</vt:lpstr>
      <vt:lpstr>PowerPoint Presentation</vt:lpstr>
      <vt:lpstr>PowerPoint Presentation</vt:lpstr>
      <vt:lpstr>Day 1</vt:lpstr>
      <vt:lpstr>Day 2</vt:lpstr>
      <vt:lpstr>Day 3</vt:lpstr>
      <vt:lpstr>What we will cover today?</vt:lpstr>
      <vt:lpstr>Introduction</vt:lpstr>
      <vt:lpstr>Here’s the confusion -  Scripting vs Programming</vt:lpstr>
      <vt:lpstr>Python Success</vt:lpstr>
      <vt:lpstr>Python Users</vt:lpstr>
      <vt:lpstr>So Python Features are…? </vt:lpstr>
      <vt:lpstr>How to start with Python…</vt:lpstr>
      <vt:lpstr>Hey you need an IDE</vt:lpstr>
      <vt:lpstr>Hey you need an IDE</vt:lpstr>
      <vt:lpstr>Set Eclipse for Python</vt:lpstr>
      <vt:lpstr>Before We Start – A small comparison</vt:lpstr>
      <vt:lpstr>Few things to know before we begin </vt:lpstr>
      <vt:lpstr>A simple Hello World </vt:lpstr>
      <vt:lpstr>Python Calculator</vt:lpstr>
      <vt:lpstr>Any Question ?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137</cp:revision>
  <dcterms:created xsi:type="dcterms:W3CDTF">2014-09-30T12:24:12Z</dcterms:created>
  <dcterms:modified xsi:type="dcterms:W3CDTF">2020-05-29T06:36:24Z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