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71" r:id="rId5"/>
    <p:sldId id="281" r:id="rId6"/>
    <p:sldId id="335" r:id="rId7"/>
    <p:sldId id="330" r:id="rId8"/>
    <p:sldId id="338" r:id="rId9"/>
    <p:sldId id="339" r:id="rId10"/>
    <p:sldId id="329" r:id="rId11"/>
    <p:sldId id="331" r:id="rId12"/>
    <p:sldId id="336" r:id="rId13"/>
    <p:sldId id="337" r:id="rId14"/>
    <p:sldId id="340" r:id="rId15"/>
    <p:sldId id="343" r:id="rId16"/>
    <p:sldId id="344" r:id="rId17"/>
    <p:sldId id="353" r:id="rId18"/>
    <p:sldId id="341" r:id="rId19"/>
    <p:sldId id="345" r:id="rId20"/>
    <p:sldId id="346" r:id="rId21"/>
    <p:sldId id="347" r:id="rId22"/>
    <p:sldId id="348" r:id="rId23"/>
    <p:sldId id="351" r:id="rId24"/>
    <p:sldId id="349" r:id="rId25"/>
    <p:sldId id="350" r:id="rId26"/>
    <p:sldId id="352" r:id="rId27"/>
    <p:sldId id="322" r:id="rId28"/>
    <p:sldId id="342" r:id="rId29"/>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35"/>
            <p14:sldId id="330"/>
            <p14:sldId id="338"/>
            <p14:sldId id="339"/>
            <p14:sldId id="329"/>
            <p14:sldId id="331"/>
            <p14:sldId id="336"/>
            <p14:sldId id="337"/>
            <p14:sldId id="340"/>
            <p14:sldId id="343"/>
            <p14:sldId id="344"/>
            <p14:sldId id="353"/>
            <p14:sldId id="341"/>
            <p14:sldId id="345"/>
            <p14:sldId id="346"/>
            <p14:sldId id="347"/>
            <p14:sldId id="348"/>
            <p14:sldId id="351"/>
            <p14:sldId id="349"/>
            <p14:sldId id="350"/>
            <p14:sldId id="352"/>
            <p14:sldId id="322"/>
            <p14:sldId id="3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3" autoAdjust="0"/>
    <p:restoredTop sz="94364"/>
  </p:normalViewPr>
  <p:slideViewPr>
    <p:cSldViewPr>
      <p:cViewPr varScale="1">
        <p:scale>
          <a:sx n="88" d="100"/>
          <a:sy n="88" d="100"/>
        </p:scale>
        <p:origin x="2176" y="184"/>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07/04/24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4/7/24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268394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www.codesdope.com</a:t>
            </a:r>
            <a:r>
              <a:rPr lang="en-US" dirty="0"/>
              <a:t>/practice/python-decide-</a:t>
            </a:r>
            <a:r>
              <a:rPr lang="en-US" dirty="0" err="1"/>
              <a:t>ifelse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143450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33674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301557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347323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202725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1313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altLang="en-US" sz="1200" dirty="0"/>
              <a:t>Write a  program to enter 10 numbers and display list of Perfect number</a:t>
            </a:r>
            <a:br>
              <a:rPr lang="en-US" altLang="en-US" sz="1200" dirty="0"/>
            </a:br>
            <a:r>
              <a:rPr lang="en-US" altLang="en-US" sz="1200" dirty="0" err="1"/>
              <a:t>Eg</a:t>
            </a:r>
            <a:r>
              <a:rPr lang="en-US" altLang="en-US" sz="1200" dirty="0"/>
              <a:t>: In number theory, a perfect number is a positive integer that is equal to the sum of its proper positive divisors, that is, the sum of its positive divisors excluding the number itself (also known as its aliquot sum).</a:t>
            </a:r>
          </a:p>
          <a:p>
            <a:pPr>
              <a:buClr>
                <a:schemeClr val="tx1"/>
              </a:buClr>
            </a:pPr>
            <a:r>
              <a:rPr lang="en-US" altLang="en-US" sz="1200" dirty="0"/>
              <a:t>Write a  program to enter 10 numbers and display list of  Strong numbers.</a:t>
            </a:r>
            <a:br>
              <a:rPr lang="en-US" altLang="en-US" sz="1200" dirty="0"/>
            </a:br>
            <a:r>
              <a:rPr lang="en-US" altLang="en-US" sz="1200" dirty="0" err="1"/>
              <a:t>Eg</a:t>
            </a:r>
            <a:r>
              <a:rPr lang="en-US" altLang="en-US" sz="1200" dirty="0"/>
              <a:t>: Strong numbers are the numbers whose sum of factorial of digits is equal to the original number. Example: 145 is a strong number.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64502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python.org/3/library/stdtypes.html#ran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ynative.com/python-while-loo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pynative.com/python-for-loop/"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29200"/>
            <a:ext cx="2667000" cy="914400"/>
          </a:xfrm>
        </p:spPr>
        <p:txBody>
          <a:bodyPr>
            <a:normAutofit fontScale="90000"/>
          </a:bodyPr>
          <a:lstStyle/>
          <a:p>
            <a:pPr algn="ctr"/>
            <a:r>
              <a:rPr lang="en-US" b="1" dirty="0"/>
              <a:t>Python 3.4	</a:t>
            </a:r>
            <a:endParaRPr lang="en-IN" b="1" dirty="0"/>
          </a:p>
        </p:txBody>
      </p:sp>
      <p:pic>
        <p:nvPicPr>
          <p:cNvPr id="1026" name="Picture 2" descr="D:\python\ppt\python-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514600"/>
            <a:ext cx="3971925" cy="1152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3616" y="4778514"/>
            <a:ext cx="3026984" cy="707886"/>
          </a:xfrm>
          <a:prstGeom prst="rect">
            <a:avLst/>
          </a:prstGeom>
        </p:spPr>
        <p:txBody>
          <a:bodyPr vert="horz" lIns="91440" tIns="45720" rIns="91440" bIns="45720" rtlCol="0" anchor="ctr">
            <a:normAutofit fontScale="97500"/>
          </a:bodyPr>
          <a:lstStyle>
            <a:lvl1pPr algn="ctr">
              <a:spcBef>
                <a:spcPct val="0"/>
              </a:spcBef>
              <a:buNone/>
              <a:defRPr sz="4000" b="1">
                <a:solidFill>
                  <a:schemeClr val="tx1">
                    <a:lumMod val="75000"/>
                    <a:lumOff val="25000"/>
                  </a:schemeClr>
                </a:solidFill>
                <a:latin typeface="+mj-lt"/>
                <a:ea typeface="+mj-ea"/>
                <a:cs typeface="+mj-cs"/>
              </a:defRPr>
            </a:lvl1pPr>
          </a:lstStyle>
          <a:p>
            <a:r>
              <a:rPr lang="en-US" dirty="0"/>
              <a:t>Shalini Mittal</a:t>
            </a:r>
          </a:p>
        </p:txBody>
      </p:sp>
    </p:spTree>
    <p:extLst>
      <p:ext uri="{BB962C8B-B14F-4D97-AF65-F5344CB8AC3E}">
        <p14:creationId xmlns:p14="http://schemas.microsoft.com/office/powerpoint/2010/main" val="350067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endParaRPr lang="en-IN" dirty="0"/>
          </a:p>
        </p:txBody>
      </p:sp>
      <p:sp>
        <p:nvSpPr>
          <p:cNvPr id="7" name="Text Placeholder 2"/>
          <p:cNvSpPr>
            <a:spLocks noGrp="1"/>
          </p:cNvSpPr>
          <p:nvPr>
            <p:ph type="body" sz="quarter" idx="10"/>
          </p:nvPr>
        </p:nvSpPr>
        <p:spPr>
          <a:xfrm>
            <a:off x="228600" y="990600"/>
            <a:ext cx="8534400" cy="838200"/>
          </a:xfrm>
        </p:spPr>
        <p:txBody>
          <a:bodyPr>
            <a:noAutofit/>
          </a:bodyPr>
          <a:lstStyle/>
          <a:p>
            <a:pPr>
              <a:lnSpc>
                <a:spcPct val="80000"/>
              </a:lnSpc>
              <a:buClr>
                <a:schemeClr val="tx1"/>
              </a:buClr>
            </a:pPr>
            <a:r>
              <a:rPr lang="en-US" altLang="en-US" sz="2000" b="1" dirty="0"/>
              <a:t>Arithmetic/Logical :</a:t>
            </a:r>
            <a:endParaRPr lang="en-US" altLang="en-US" sz="2000" dirty="0"/>
          </a:p>
          <a:p>
            <a:pPr lvl="1">
              <a:lnSpc>
                <a:spcPct val="80000"/>
              </a:lnSpc>
              <a:buClr>
                <a:schemeClr val="tx1"/>
              </a:buClr>
              <a:buFont typeface="Wingdings" pitchFamily="2" charset="2"/>
              <a:buChar char="ü"/>
            </a:pPr>
            <a:r>
              <a:rPr lang="en-US" altLang="en-US" sz="1600" dirty="0"/>
              <a:t>Assignment		: =</a:t>
            </a:r>
          </a:p>
          <a:p>
            <a:pPr lvl="1">
              <a:lnSpc>
                <a:spcPct val="80000"/>
              </a:lnSpc>
              <a:buClr>
                <a:schemeClr val="tx1"/>
              </a:buClr>
              <a:buFont typeface="Wingdings" pitchFamily="2" charset="2"/>
              <a:buChar char="ü"/>
            </a:pPr>
            <a:r>
              <a:rPr lang="en-US" altLang="en-US" sz="1600" dirty="0"/>
              <a:t>Comparison		: ==</a:t>
            </a:r>
          </a:p>
          <a:p>
            <a:pPr lvl="1">
              <a:lnSpc>
                <a:spcPct val="80000"/>
              </a:lnSpc>
              <a:buClr>
                <a:schemeClr val="tx1"/>
              </a:buClr>
              <a:buFont typeface="Wingdings" pitchFamily="2" charset="2"/>
              <a:buChar char="ü"/>
            </a:pPr>
            <a:r>
              <a:rPr lang="en-US" altLang="en-US" sz="1600" dirty="0"/>
              <a:t>Logical 		: and, or, not ( no symbols &amp;&amp;,|| ,!)</a:t>
            </a:r>
          </a:p>
          <a:p>
            <a:pPr lvl="1">
              <a:lnSpc>
                <a:spcPct val="80000"/>
              </a:lnSpc>
              <a:buClr>
                <a:schemeClr val="tx1"/>
              </a:buClr>
              <a:buFont typeface="Wingdings" pitchFamily="2" charset="2"/>
              <a:buChar char="ü"/>
            </a:pPr>
            <a:r>
              <a:rPr lang="en-US" altLang="en-US" sz="1600" dirty="0"/>
              <a:t>Others		: +,-,*,/,%, &lt; ,&lt;=, &gt;= ,&gt; ==, !=</a:t>
            </a:r>
          </a:p>
          <a:p>
            <a:pPr>
              <a:lnSpc>
                <a:spcPct val="90000"/>
              </a:lnSpc>
              <a:buClr>
                <a:schemeClr val="tx1"/>
              </a:buClr>
            </a:pPr>
            <a:r>
              <a:rPr lang="en-US" altLang="en-US" sz="2000" b="1" dirty="0"/>
              <a:t>Identity 		</a:t>
            </a:r>
            <a:r>
              <a:rPr lang="en-US" altLang="en-US" sz="1600" b="1" dirty="0"/>
              <a:t>:</a:t>
            </a:r>
            <a:r>
              <a:rPr lang="en-US" altLang="en-US" sz="1600" dirty="0"/>
              <a:t> is, is not</a:t>
            </a:r>
          </a:p>
          <a:p>
            <a:pPr>
              <a:lnSpc>
                <a:spcPct val="90000"/>
              </a:lnSpc>
              <a:buClr>
                <a:schemeClr val="tx1"/>
              </a:buClr>
            </a:pPr>
            <a:r>
              <a:rPr lang="en-US" altLang="en-US" sz="2000" b="1" dirty="0"/>
              <a:t>Membership		</a:t>
            </a:r>
            <a:r>
              <a:rPr lang="en-US" altLang="en-US" sz="1600" dirty="0"/>
              <a:t>: in, not in</a:t>
            </a:r>
          </a:p>
          <a:p>
            <a:pPr>
              <a:lnSpc>
                <a:spcPct val="90000"/>
              </a:lnSpc>
              <a:buClr>
                <a:schemeClr val="tx1"/>
              </a:buClr>
            </a:pPr>
            <a:r>
              <a:rPr lang="en-US" altLang="en-US" sz="2000" b="1" dirty="0"/>
              <a:t>Bitwise		</a:t>
            </a:r>
            <a:r>
              <a:rPr lang="en-US" altLang="en-US" sz="1600" b="1" dirty="0"/>
              <a:t>:</a:t>
            </a:r>
            <a:r>
              <a:rPr lang="en-US" altLang="en-US" sz="1600" dirty="0"/>
              <a:t> | ^ &amp; ~</a:t>
            </a:r>
          </a:p>
          <a:p>
            <a:pPr>
              <a:lnSpc>
                <a:spcPct val="80000"/>
              </a:lnSpc>
              <a:buClr>
                <a:schemeClr val="tx1"/>
              </a:buClr>
            </a:pPr>
            <a:r>
              <a:rPr lang="en-US" altLang="en-US" sz="2000" b="1" dirty="0"/>
              <a:t>Boolean 		</a:t>
            </a:r>
            <a:r>
              <a:rPr lang="en-US" altLang="en-US" sz="1600" b="1" dirty="0"/>
              <a:t>: </a:t>
            </a:r>
            <a:r>
              <a:rPr lang="en-US" altLang="en-US" sz="1600" dirty="0"/>
              <a:t>true, false</a:t>
            </a:r>
            <a:r>
              <a:rPr lang="en-US" altLang="en-US" sz="2000" b="1" dirty="0"/>
              <a:t> </a:t>
            </a:r>
          </a:p>
          <a:p>
            <a:pPr lvl="1">
              <a:lnSpc>
                <a:spcPct val="80000"/>
              </a:lnSpc>
              <a:buClr>
                <a:schemeClr val="tx1"/>
              </a:buClr>
              <a:buFont typeface="Wingdings" pitchFamily="2" charset="2"/>
              <a:buChar char="ü"/>
            </a:pPr>
            <a:r>
              <a:rPr lang="en-US" altLang="en-US" sz="1800" dirty="0"/>
              <a:t>‘</a:t>
            </a:r>
            <a:r>
              <a:rPr lang="en-US" altLang="en-US" sz="1600" dirty="0"/>
              <a:t>0’ and ‘None’ are false</a:t>
            </a:r>
          </a:p>
          <a:p>
            <a:pPr lvl="1">
              <a:lnSpc>
                <a:spcPct val="80000"/>
              </a:lnSpc>
              <a:buClr>
                <a:schemeClr val="tx1"/>
              </a:buClr>
              <a:buFont typeface="Wingdings" pitchFamily="2" charset="2"/>
              <a:buChar char="ü"/>
            </a:pPr>
            <a:r>
              <a:rPr lang="en-US" altLang="en-US" sz="1600" dirty="0"/>
              <a:t>It is true other than ‘0’ and ‘None’</a:t>
            </a:r>
          </a:p>
          <a:p>
            <a:pPr lvl="1">
              <a:lnSpc>
                <a:spcPct val="80000"/>
              </a:lnSpc>
              <a:buClr>
                <a:schemeClr val="tx1"/>
              </a:buClr>
              <a:buFont typeface="Wingdings" pitchFamily="2" charset="2"/>
              <a:buChar char="ü"/>
            </a:pPr>
            <a:r>
              <a:rPr lang="en-US" altLang="en-US" sz="1600" dirty="0"/>
              <a:t>True and False are aliases for 1 and 0 respectively</a:t>
            </a:r>
          </a:p>
          <a:p>
            <a:pPr lvl="1">
              <a:lnSpc>
                <a:spcPct val="80000"/>
              </a:lnSpc>
              <a:buClr>
                <a:schemeClr val="tx1"/>
              </a:buClr>
              <a:buNone/>
            </a:pPr>
            <a:endParaRPr lang="en-US" altLang="en-US" sz="1600" dirty="0"/>
          </a:p>
          <a:p>
            <a:pPr>
              <a:lnSpc>
                <a:spcPct val="80000"/>
              </a:lnSpc>
              <a:buClr>
                <a:schemeClr val="tx1"/>
              </a:buClr>
            </a:pPr>
            <a:r>
              <a:rPr lang="en-US" altLang="en-US" sz="2000" dirty="0"/>
              <a:t>You can also assign to multiple names at the same time</a:t>
            </a:r>
          </a:p>
          <a:p>
            <a:pPr lvl="1">
              <a:lnSpc>
                <a:spcPct val="80000"/>
              </a:lnSpc>
              <a:buNone/>
            </a:pPr>
            <a:r>
              <a:rPr lang="en-US" altLang="en-US" sz="1600" b="1" dirty="0"/>
              <a:t>&gt;&gt;&gt; x, y = 2, 3</a:t>
            </a:r>
          </a:p>
          <a:p>
            <a:pPr lvl="1">
              <a:lnSpc>
                <a:spcPct val="80000"/>
              </a:lnSpc>
              <a:buNone/>
            </a:pPr>
            <a:r>
              <a:rPr lang="en-US" altLang="en-US" sz="1600" b="1" dirty="0"/>
              <a:t>&gt;&gt;&gt; x</a:t>
            </a:r>
          </a:p>
          <a:p>
            <a:pPr lvl="1">
              <a:lnSpc>
                <a:spcPct val="80000"/>
              </a:lnSpc>
              <a:buNone/>
            </a:pPr>
            <a:r>
              <a:rPr lang="en-US" altLang="en-US" sz="1600" b="1" dirty="0"/>
              <a:t>2</a:t>
            </a:r>
          </a:p>
          <a:p>
            <a:pPr lvl="1">
              <a:lnSpc>
                <a:spcPct val="80000"/>
              </a:lnSpc>
              <a:buNone/>
            </a:pPr>
            <a:r>
              <a:rPr lang="en-US" altLang="en-US" sz="1600" b="1" dirty="0"/>
              <a:t>&gt;&gt;&gt; y</a:t>
            </a:r>
          </a:p>
          <a:p>
            <a:pPr lvl="1">
              <a:lnSpc>
                <a:spcPct val="80000"/>
              </a:lnSpc>
              <a:buNone/>
            </a:pPr>
            <a:r>
              <a:rPr lang="en-US" altLang="en-US" sz="1600" b="1" dirty="0"/>
              <a:t>3</a:t>
            </a:r>
            <a:endParaRPr lang="en-US" altLang="en-US" sz="1600" dirty="0"/>
          </a:p>
          <a:p>
            <a:pPr lvl="1">
              <a:lnSpc>
                <a:spcPct val="80000"/>
              </a:lnSpc>
              <a:buClr>
                <a:schemeClr val="tx1"/>
              </a:buClr>
              <a:buNone/>
            </a:pPr>
            <a:endParaRPr lang="en-US" altLang="en-US" sz="1600" dirty="0"/>
          </a:p>
        </p:txBody>
      </p:sp>
    </p:spTree>
    <p:extLst>
      <p:ext uri="{BB962C8B-B14F-4D97-AF65-F5344CB8AC3E}">
        <p14:creationId xmlns:p14="http://schemas.microsoft.com/office/powerpoint/2010/main" val="48814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a:t>
            </a:r>
            <a:endParaRPr lang="en-IN" dirty="0"/>
          </a:p>
        </p:txBody>
      </p:sp>
      <p:sp>
        <p:nvSpPr>
          <p:cNvPr id="8" name="Rectangle 13"/>
          <p:cNvSpPr txBox="1">
            <a:spLocks noChangeArrowheads="1"/>
          </p:cNvSpPr>
          <p:nvPr/>
        </p:nvSpPr>
        <p:spPr>
          <a:xfrm>
            <a:off x="990600" y="1295400"/>
            <a:ext cx="2209800" cy="2438400"/>
          </a:xfrm>
          <a:prstGeom prst="rect">
            <a:avLst/>
          </a:prstGeom>
          <a:noFill/>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None/>
            </a:pPr>
            <a:r>
              <a:rPr lang="en-US" altLang="en-US" sz="1800" b="1" dirty="0"/>
              <a:t>If Block -</a:t>
            </a:r>
          </a:p>
          <a:p>
            <a:pPr>
              <a:lnSpc>
                <a:spcPct val="90000"/>
              </a:lnSpc>
              <a:buFont typeface="Wingdings" pitchFamily="2" charset="2"/>
              <a:buNone/>
            </a:pPr>
            <a:r>
              <a:rPr lang="en-US" altLang="en-US" sz="1800" dirty="0"/>
              <a:t>if </a:t>
            </a:r>
            <a:r>
              <a:rPr lang="en-US" altLang="en-US" sz="1800" i="1" dirty="0"/>
              <a:t>condition</a:t>
            </a:r>
            <a:r>
              <a:rPr lang="en-US" altLang="en-US" sz="1800" dirty="0"/>
              <a:t>:</a:t>
            </a:r>
          </a:p>
          <a:p>
            <a:pPr>
              <a:lnSpc>
                <a:spcPct val="90000"/>
              </a:lnSpc>
              <a:buFont typeface="Wingdings" pitchFamily="2" charset="2"/>
              <a:buNone/>
            </a:pPr>
            <a:r>
              <a:rPr lang="en-US" altLang="en-US" sz="1800" dirty="0"/>
              <a:t>    </a:t>
            </a:r>
            <a:r>
              <a:rPr lang="en-US" altLang="en-US" sz="1800" i="1" dirty="0"/>
              <a:t>statements</a:t>
            </a:r>
            <a:endParaRPr lang="en-US" altLang="en-US" sz="1800" dirty="0"/>
          </a:p>
          <a:p>
            <a:pPr>
              <a:lnSpc>
                <a:spcPct val="90000"/>
              </a:lnSpc>
              <a:buFont typeface="Wingdings" pitchFamily="2" charset="2"/>
              <a:buNone/>
            </a:pPr>
            <a:r>
              <a:rPr lang="en-US" altLang="en-US" sz="1800" dirty="0"/>
              <a:t>[</a:t>
            </a:r>
            <a:r>
              <a:rPr lang="en-US" altLang="en-US" sz="1800" dirty="0" err="1"/>
              <a:t>elif</a:t>
            </a:r>
            <a:r>
              <a:rPr lang="en-US" altLang="en-US" sz="1800" dirty="0"/>
              <a:t> </a:t>
            </a:r>
            <a:r>
              <a:rPr lang="en-US" altLang="en-US" sz="1800" i="1" dirty="0"/>
              <a:t>condition</a:t>
            </a:r>
            <a:r>
              <a:rPr lang="en-US" altLang="en-US" sz="1800" dirty="0"/>
              <a:t>:</a:t>
            </a:r>
          </a:p>
          <a:p>
            <a:pPr>
              <a:lnSpc>
                <a:spcPct val="90000"/>
              </a:lnSpc>
              <a:buFont typeface="Wingdings" pitchFamily="2" charset="2"/>
              <a:buNone/>
            </a:pPr>
            <a:r>
              <a:rPr lang="en-US" altLang="en-US" sz="1800" dirty="0"/>
              <a:t>    </a:t>
            </a:r>
            <a:r>
              <a:rPr lang="en-US" altLang="en-US" sz="1800" i="1" dirty="0"/>
              <a:t>statements</a:t>
            </a:r>
            <a:r>
              <a:rPr lang="en-US" altLang="en-US" sz="1800" dirty="0"/>
              <a:t>] ...</a:t>
            </a:r>
          </a:p>
          <a:p>
            <a:pPr>
              <a:lnSpc>
                <a:spcPct val="90000"/>
              </a:lnSpc>
              <a:buFont typeface="Wingdings" pitchFamily="2" charset="2"/>
              <a:buNone/>
            </a:pPr>
            <a:r>
              <a:rPr lang="en-US" altLang="en-US" sz="1800" dirty="0"/>
              <a:t>else:</a:t>
            </a:r>
          </a:p>
          <a:p>
            <a:pPr>
              <a:lnSpc>
                <a:spcPct val="90000"/>
              </a:lnSpc>
              <a:buFont typeface="Wingdings" pitchFamily="2" charset="2"/>
              <a:buNone/>
            </a:pPr>
            <a:r>
              <a:rPr lang="en-US" altLang="en-US" sz="1800" dirty="0"/>
              <a:t>    </a:t>
            </a:r>
            <a:r>
              <a:rPr lang="en-US" altLang="en-US" sz="1800" i="1" dirty="0"/>
              <a:t>statements</a:t>
            </a:r>
          </a:p>
        </p:txBody>
      </p:sp>
      <p:sp>
        <p:nvSpPr>
          <p:cNvPr id="9" name="Rectangle 14"/>
          <p:cNvSpPr>
            <a:spLocks noChangeArrowheads="1"/>
          </p:cNvSpPr>
          <p:nvPr/>
        </p:nvSpPr>
        <p:spPr bwMode="auto">
          <a:xfrm>
            <a:off x="5519738" y="990600"/>
            <a:ext cx="263366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buFont typeface="Wingdings" pitchFamily="2" charset="2"/>
              <a:buNone/>
            </a:pPr>
            <a:r>
              <a:rPr lang="en-US" altLang="en-US" sz="1800" i="0" dirty="0"/>
              <a:t>While Loop -</a:t>
            </a:r>
          </a:p>
          <a:p>
            <a:pPr eaLnBrk="1" hangingPunct="1">
              <a:buFont typeface="Wingdings" pitchFamily="2" charset="2"/>
              <a:buNone/>
            </a:pPr>
            <a:r>
              <a:rPr lang="en-US" altLang="en-US" sz="1800" b="0" i="0" dirty="0"/>
              <a:t>while </a:t>
            </a:r>
            <a:r>
              <a:rPr lang="en-US" altLang="en-US" sz="1800" b="0" dirty="0"/>
              <a:t>condition</a:t>
            </a:r>
            <a:r>
              <a:rPr lang="en-US" altLang="en-US" sz="1800" b="0" i="0" dirty="0"/>
              <a:t>:</a:t>
            </a:r>
          </a:p>
          <a:p>
            <a:pPr eaLnBrk="1" hangingPunct="1">
              <a:buFont typeface="Wingdings" pitchFamily="2" charset="2"/>
              <a:buNone/>
            </a:pPr>
            <a:r>
              <a:rPr lang="en-US" altLang="en-US" sz="1800" b="0" i="0" dirty="0"/>
              <a:t>    </a:t>
            </a:r>
            <a:r>
              <a:rPr lang="en-US" altLang="en-US" sz="1800" b="0" dirty="0"/>
              <a:t>statements</a:t>
            </a:r>
          </a:p>
          <a:p>
            <a:pPr eaLnBrk="1" hangingPunct="1">
              <a:buFont typeface="Wingdings" pitchFamily="2" charset="2"/>
              <a:buNone/>
            </a:pPr>
            <a:endParaRPr lang="en-US" altLang="en-US" sz="1800" b="0" i="0" dirty="0"/>
          </a:p>
          <a:p>
            <a:pPr eaLnBrk="1" hangingPunct="1">
              <a:buFont typeface="Wingdings" pitchFamily="2" charset="2"/>
              <a:buNone/>
            </a:pPr>
            <a:r>
              <a:rPr lang="en-US" altLang="en-US" sz="1800" i="0" dirty="0"/>
              <a:t>for Loop -</a:t>
            </a:r>
            <a:endParaRPr lang="en-US" altLang="en-US" sz="1800" b="0" i="0" dirty="0"/>
          </a:p>
          <a:p>
            <a:pPr eaLnBrk="1" hangingPunct="1">
              <a:buFont typeface="Wingdings" pitchFamily="2" charset="2"/>
              <a:buNone/>
            </a:pPr>
            <a:r>
              <a:rPr lang="en-US" altLang="en-US" sz="1800" b="0" i="0" dirty="0"/>
              <a:t>for </a:t>
            </a:r>
            <a:r>
              <a:rPr lang="en-US" altLang="en-US" sz="1800" b="0" dirty="0" err="1"/>
              <a:t>var</a:t>
            </a:r>
            <a:r>
              <a:rPr lang="en-US" altLang="en-US" sz="1800" b="0" i="0" dirty="0"/>
              <a:t> in </a:t>
            </a:r>
            <a:r>
              <a:rPr lang="en-US" altLang="en-US" sz="1800" b="0" dirty="0"/>
              <a:t>sequence</a:t>
            </a:r>
            <a:r>
              <a:rPr lang="en-US" altLang="en-US" sz="1800" b="0" i="0" dirty="0"/>
              <a:t>:</a:t>
            </a:r>
          </a:p>
          <a:p>
            <a:pPr eaLnBrk="1" hangingPunct="1">
              <a:buFont typeface="Wingdings" pitchFamily="2" charset="2"/>
              <a:buNone/>
            </a:pPr>
            <a:r>
              <a:rPr lang="en-US" altLang="en-US" sz="1800" b="0" i="0" dirty="0"/>
              <a:t>    </a:t>
            </a:r>
            <a:r>
              <a:rPr lang="en-US" altLang="en-US" sz="1800" b="0" dirty="0"/>
              <a:t>statements</a:t>
            </a:r>
            <a:endParaRPr lang="en-US" altLang="en-US" sz="1800" b="0" i="0" dirty="0"/>
          </a:p>
          <a:p>
            <a:pPr eaLnBrk="1" hangingPunct="1">
              <a:buFont typeface="Wingdings" pitchFamily="2" charset="2"/>
              <a:buNone/>
            </a:pPr>
            <a:endParaRPr lang="en-US" altLang="en-US" sz="1800" b="0" i="0" dirty="0"/>
          </a:p>
        </p:txBody>
      </p:sp>
      <p:sp>
        <p:nvSpPr>
          <p:cNvPr id="10" name="Rectangle 16"/>
          <p:cNvSpPr>
            <a:spLocks noChangeArrowheads="1"/>
          </p:cNvSpPr>
          <p:nvPr/>
        </p:nvSpPr>
        <p:spPr bwMode="auto">
          <a:xfrm>
            <a:off x="990600" y="3886200"/>
            <a:ext cx="754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lnSpc>
                <a:spcPct val="90000"/>
              </a:lnSpc>
              <a:buFont typeface="Wingdings" pitchFamily="2" charset="2"/>
              <a:buNone/>
            </a:pPr>
            <a:r>
              <a:rPr lang="en-US" altLang="en-US" sz="1800" i="0" dirty="0"/>
              <a:t>Loop Control Statements –</a:t>
            </a:r>
          </a:p>
          <a:p>
            <a:pPr eaLnBrk="1" hangingPunct="1">
              <a:lnSpc>
                <a:spcPct val="90000"/>
              </a:lnSpc>
              <a:buClr>
                <a:schemeClr val="tx1"/>
              </a:buClr>
            </a:pPr>
            <a:r>
              <a:rPr lang="en-US" altLang="en-US" sz="1800" i="0" dirty="0"/>
              <a:t>break         </a:t>
            </a:r>
            <a:r>
              <a:rPr lang="en-US" altLang="en-US" sz="1800" b="0" i="0" dirty="0"/>
              <a:t>- Jumps out of the closest enclosing loop</a:t>
            </a:r>
          </a:p>
          <a:p>
            <a:pPr eaLnBrk="1" hangingPunct="1">
              <a:lnSpc>
                <a:spcPct val="90000"/>
              </a:lnSpc>
              <a:buClr>
                <a:schemeClr val="tx1"/>
              </a:buClr>
            </a:pPr>
            <a:r>
              <a:rPr lang="en-US" altLang="en-US" sz="1800" i="0" dirty="0"/>
              <a:t>continue</a:t>
            </a:r>
            <a:r>
              <a:rPr lang="en-US" altLang="en-US" sz="1800" b="0" i="0" dirty="0"/>
              <a:t>   - Jumps to the top of the closest enclosing loop</a:t>
            </a:r>
          </a:p>
          <a:p>
            <a:pPr eaLnBrk="1" hangingPunct="1">
              <a:lnSpc>
                <a:spcPct val="90000"/>
              </a:lnSpc>
              <a:buClr>
                <a:schemeClr val="tx1"/>
              </a:buClr>
            </a:pPr>
            <a:r>
              <a:rPr lang="en-US" altLang="en-US" sz="1800" i="0" dirty="0"/>
              <a:t>pass         </a:t>
            </a:r>
            <a:r>
              <a:rPr lang="en-US" altLang="en-US" sz="1800" b="0" i="0" dirty="0"/>
              <a:t>-  Does nothing, empty statement placeholder</a:t>
            </a:r>
          </a:p>
        </p:txBody>
      </p:sp>
    </p:spTree>
    <p:extLst>
      <p:ext uri="{BB962C8B-B14F-4D97-AF65-F5344CB8AC3E}">
        <p14:creationId xmlns:p14="http://schemas.microsoft.com/office/powerpoint/2010/main" val="408240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Else - ASSIGNMENT</a:t>
            </a:r>
            <a:endParaRPr lang="en-IN" dirty="0"/>
          </a:p>
        </p:txBody>
      </p:sp>
      <p:sp>
        <p:nvSpPr>
          <p:cNvPr id="10" name="Rectangle 16"/>
          <p:cNvSpPr>
            <a:spLocks noChangeArrowheads="1"/>
          </p:cNvSpPr>
          <p:nvPr/>
        </p:nvSpPr>
        <p:spPr bwMode="auto">
          <a:xfrm>
            <a:off x="381000" y="747138"/>
            <a:ext cx="8458200" cy="565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eaLnBrk="1" hangingPunct="1">
              <a:lnSpc>
                <a:spcPct val="90000"/>
              </a:lnSpc>
            </a:pPr>
            <a:r>
              <a:rPr lang="en-US" altLang="en-US" sz="1800" dirty="0"/>
              <a:t>Write a Python program to calculate the sum of three given numbers, if the values are equal then return thrice of their sum</a:t>
            </a:r>
          </a:p>
          <a:p>
            <a:pPr eaLnBrk="1" hangingPunct="1">
              <a:lnSpc>
                <a:spcPct val="90000"/>
              </a:lnSpc>
            </a:pPr>
            <a:r>
              <a:rPr lang="en-US" altLang="en-US" sz="1800" dirty="0"/>
              <a:t>A certain grade of steel is graded according to the following conditions:</a:t>
            </a:r>
          </a:p>
          <a:p>
            <a:pPr lvl="1" eaLnBrk="1" hangingPunct="1">
              <a:lnSpc>
                <a:spcPct val="90000"/>
              </a:lnSpc>
              <a:buNone/>
            </a:pPr>
            <a:r>
              <a:rPr lang="en-US" altLang="en-US" sz="1600" dirty="0"/>
              <a:t>Hardness must be  &gt; 50</a:t>
            </a:r>
          </a:p>
          <a:p>
            <a:pPr lvl="1" eaLnBrk="1" hangingPunct="1">
              <a:lnSpc>
                <a:spcPct val="90000"/>
              </a:lnSpc>
              <a:buNone/>
            </a:pPr>
            <a:r>
              <a:rPr lang="en-US" altLang="en-US" sz="1600" dirty="0"/>
              <a:t>Carbon content must be &lt; 0.7</a:t>
            </a:r>
          </a:p>
          <a:p>
            <a:pPr lvl="1" eaLnBrk="1" hangingPunct="1">
              <a:lnSpc>
                <a:spcPct val="90000"/>
              </a:lnSpc>
              <a:buNone/>
            </a:pPr>
            <a:r>
              <a:rPr lang="en-US" altLang="en-US" sz="1600" dirty="0"/>
              <a:t>Tensile strength must be &gt; 5600</a:t>
            </a:r>
          </a:p>
          <a:p>
            <a:pPr lvl="1" eaLnBrk="1" hangingPunct="1">
              <a:lnSpc>
                <a:spcPct val="90000"/>
              </a:lnSpc>
              <a:buNone/>
            </a:pPr>
            <a:endParaRPr lang="en-US" altLang="en-US" sz="1600" dirty="0"/>
          </a:p>
          <a:p>
            <a:pPr lvl="1" eaLnBrk="1" hangingPunct="1">
              <a:lnSpc>
                <a:spcPct val="90000"/>
              </a:lnSpc>
              <a:buNone/>
            </a:pPr>
            <a:r>
              <a:rPr lang="en-US" altLang="en-US" sz="1600" dirty="0"/>
              <a:t>The grades are as follows :</a:t>
            </a:r>
          </a:p>
          <a:p>
            <a:pPr lvl="1" eaLnBrk="1" hangingPunct="1">
              <a:lnSpc>
                <a:spcPct val="90000"/>
              </a:lnSpc>
              <a:buNone/>
            </a:pPr>
            <a:endParaRPr lang="en-US" altLang="en-US" sz="1600" dirty="0"/>
          </a:p>
          <a:p>
            <a:pPr lvl="1" eaLnBrk="1" hangingPunct="1">
              <a:lnSpc>
                <a:spcPct val="90000"/>
              </a:lnSpc>
              <a:buNone/>
            </a:pPr>
            <a:r>
              <a:rPr lang="en-US" altLang="en-US" sz="1600" dirty="0"/>
              <a:t>Grade is 10 if all 3 conditions are met</a:t>
            </a:r>
          </a:p>
          <a:p>
            <a:pPr lvl="1" eaLnBrk="1" hangingPunct="1">
              <a:lnSpc>
                <a:spcPct val="90000"/>
              </a:lnSpc>
              <a:buNone/>
            </a:pPr>
            <a:r>
              <a:rPr lang="en-US" altLang="en-US" sz="1600" dirty="0"/>
              <a:t>Grade is 9 if 1 &amp; 2 conditions are met</a:t>
            </a:r>
          </a:p>
          <a:p>
            <a:pPr lvl="1" eaLnBrk="1" hangingPunct="1">
              <a:lnSpc>
                <a:spcPct val="90000"/>
              </a:lnSpc>
              <a:buNone/>
            </a:pPr>
            <a:r>
              <a:rPr lang="en-US" altLang="en-US" sz="1600" dirty="0"/>
              <a:t>Grade is 8 if 2 &amp; 3 conditions are met</a:t>
            </a:r>
          </a:p>
          <a:p>
            <a:pPr lvl="1" eaLnBrk="1" hangingPunct="1">
              <a:lnSpc>
                <a:spcPct val="90000"/>
              </a:lnSpc>
              <a:buNone/>
            </a:pPr>
            <a:r>
              <a:rPr lang="en-US" altLang="en-US" sz="1600" dirty="0"/>
              <a:t>Grade is 7 if 1 &amp; 3 conditions are met</a:t>
            </a:r>
          </a:p>
          <a:p>
            <a:pPr lvl="1" eaLnBrk="1" hangingPunct="1">
              <a:lnSpc>
                <a:spcPct val="90000"/>
              </a:lnSpc>
              <a:buNone/>
            </a:pPr>
            <a:r>
              <a:rPr lang="en-US" altLang="en-US" sz="1600" dirty="0"/>
              <a:t>Grade is 6 if only 1 condition is met</a:t>
            </a:r>
          </a:p>
          <a:p>
            <a:pPr lvl="1" eaLnBrk="1" hangingPunct="1">
              <a:lnSpc>
                <a:spcPct val="90000"/>
              </a:lnSpc>
              <a:buNone/>
            </a:pPr>
            <a:r>
              <a:rPr lang="en-US" altLang="en-US" sz="1600" dirty="0"/>
              <a:t>Grade is 5 if none of the  conditions are met</a:t>
            </a:r>
          </a:p>
          <a:p>
            <a:pPr lvl="1" eaLnBrk="1" hangingPunct="1">
              <a:lnSpc>
                <a:spcPct val="90000"/>
              </a:lnSpc>
              <a:buNone/>
            </a:pPr>
            <a:endParaRPr lang="en-US" altLang="en-US" sz="1600" dirty="0"/>
          </a:p>
          <a:p>
            <a:pPr eaLnBrk="1" hangingPunct="1">
              <a:lnSpc>
                <a:spcPct val="90000"/>
              </a:lnSpc>
            </a:pPr>
            <a:r>
              <a:rPr lang="en-US" altLang="en-US" sz="1800" dirty="0"/>
              <a:t>WAP to find whether a year entered is leap year or not</a:t>
            </a:r>
            <a:br>
              <a:rPr lang="en-US" altLang="en-US" sz="1800" dirty="0"/>
            </a:br>
            <a:r>
              <a:rPr lang="en-US" altLang="en-US" sz="1800" dirty="0"/>
              <a:t>Note : A leap year is the one that if divisible by 4 should not be divisible by 100.</a:t>
            </a:r>
            <a:br>
              <a:rPr lang="en-US" altLang="en-US" sz="1800" dirty="0"/>
            </a:br>
            <a:r>
              <a:rPr lang="en-US" altLang="en-US" sz="1800" dirty="0"/>
              <a:t>But if divisible by 100 should also be divisible by 400 else its not a leap year.</a:t>
            </a:r>
            <a:br>
              <a:rPr lang="en-US" altLang="en-US" sz="1800" dirty="0"/>
            </a:br>
            <a:r>
              <a:rPr lang="en-US" altLang="en-US" sz="1800" dirty="0"/>
              <a:t>Ex: 	2000 -&gt; </a:t>
            </a:r>
            <a:r>
              <a:rPr lang="en-US" altLang="en-US" sz="1800" dirty="0" err="1"/>
              <a:t>Divisibe</a:t>
            </a:r>
            <a:r>
              <a:rPr lang="en-US" altLang="en-US" sz="1800" dirty="0"/>
              <a:t> by 4, 100 and 400 – leap year</a:t>
            </a:r>
            <a:br>
              <a:rPr lang="en-US" altLang="en-US" sz="1800" dirty="0"/>
            </a:br>
            <a:r>
              <a:rPr lang="en-US" altLang="en-US" sz="1800" dirty="0"/>
              <a:t>	1996 -&gt; Divisible by 4 not 100 – leap year</a:t>
            </a:r>
            <a:br>
              <a:rPr lang="en-US" altLang="en-US" sz="1800" dirty="0"/>
            </a:br>
            <a:r>
              <a:rPr lang="en-US" altLang="en-US" sz="1800" dirty="0"/>
              <a:t>	1900 -&gt; Divisible by 4 and 100 but not 400 – not a leap year</a:t>
            </a:r>
          </a:p>
          <a:p>
            <a:pPr eaLnBrk="1" hangingPunct="1">
              <a:lnSpc>
                <a:spcPct val="90000"/>
              </a:lnSpc>
            </a:pPr>
            <a:endParaRPr lang="en-US" altLang="en-US" sz="1800" dirty="0"/>
          </a:p>
        </p:txBody>
      </p:sp>
    </p:spTree>
    <p:extLst>
      <p:ext uri="{BB962C8B-B14F-4D97-AF65-F5344CB8AC3E}">
        <p14:creationId xmlns:p14="http://schemas.microsoft.com/office/powerpoint/2010/main" val="185397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Else – ASSIGNMENT SOLUTION</a:t>
            </a:r>
            <a:endParaRPr lang="en-IN" dirty="0"/>
          </a:p>
        </p:txBody>
      </p:sp>
      <p:sp>
        <p:nvSpPr>
          <p:cNvPr id="10" name="Rectangle 16"/>
          <p:cNvSpPr>
            <a:spLocks noChangeArrowheads="1"/>
          </p:cNvSpPr>
          <p:nvPr/>
        </p:nvSpPr>
        <p:spPr bwMode="auto">
          <a:xfrm>
            <a:off x="381000" y="747138"/>
            <a:ext cx="4191000" cy="4967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marL="0" indent="0" eaLnBrk="1" hangingPunct="1">
              <a:lnSpc>
                <a:spcPct val="90000"/>
              </a:lnSpc>
              <a:buNone/>
            </a:pPr>
            <a:r>
              <a:rPr lang="en-US" sz="1800" dirty="0"/>
              <a:t>h = </a:t>
            </a:r>
            <a:r>
              <a:rPr lang="en-US" sz="1800" dirty="0" err="1"/>
              <a:t>int</a:t>
            </a:r>
            <a:r>
              <a:rPr lang="en-US" sz="1800" dirty="0"/>
              <a:t>(input(</a:t>
            </a:r>
            <a:r>
              <a:rPr lang="en-US" sz="1800" b="1" dirty="0"/>
              <a:t>"Enter hardness"</a:t>
            </a:r>
            <a:r>
              <a:rPr lang="en-US" sz="1800" dirty="0"/>
              <a:t>))</a:t>
            </a:r>
            <a:br>
              <a:rPr lang="en-US" sz="1800" dirty="0"/>
            </a:br>
            <a:r>
              <a:rPr lang="en-US" sz="1800" dirty="0"/>
              <a:t>c = </a:t>
            </a:r>
            <a:r>
              <a:rPr lang="en-US" sz="1800" dirty="0" err="1"/>
              <a:t>int</a:t>
            </a:r>
            <a:r>
              <a:rPr lang="en-US" sz="1800" dirty="0"/>
              <a:t>(input(</a:t>
            </a:r>
            <a:r>
              <a:rPr lang="en-US" sz="1800" b="1" dirty="0"/>
              <a:t>"Enter carbon content"</a:t>
            </a:r>
            <a:r>
              <a:rPr lang="en-US" sz="1800" dirty="0"/>
              <a:t>))</a:t>
            </a:r>
            <a:br>
              <a:rPr lang="en-US" sz="1800" dirty="0"/>
            </a:br>
            <a:r>
              <a:rPr lang="en-US" sz="1800" dirty="0"/>
              <a:t>t = </a:t>
            </a:r>
            <a:r>
              <a:rPr lang="en-US" sz="1800" dirty="0" err="1"/>
              <a:t>int</a:t>
            </a:r>
            <a:r>
              <a:rPr lang="en-US" sz="1800" dirty="0"/>
              <a:t>(input(</a:t>
            </a:r>
            <a:r>
              <a:rPr lang="en-US" sz="1800" b="1" dirty="0"/>
              <a:t>"Enter tensile strength"</a:t>
            </a:r>
            <a:r>
              <a:rPr lang="en-US" sz="1800" dirty="0"/>
              <a:t>))</a:t>
            </a:r>
            <a:br>
              <a:rPr lang="en-US" sz="1800" dirty="0"/>
            </a:br>
            <a:r>
              <a:rPr lang="en-US" sz="1800" b="1" dirty="0"/>
              <a:t>if </a:t>
            </a:r>
            <a:r>
              <a:rPr lang="en-US" sz="1800" dirty="0"/>
              <a:t>h&gt;50 </a:t>
            </a:r>
            <a:r>
              <a:rPr lang="en-US" sz="1800" b="1" dirty="0"/>
              <a:t>and </a:t>
            </a:r>
            <a:r>
              <a:rPr lang="en-US" sz="1800" dirty="0"/>
              <a:t>c&lt;0.7 </a:t>
            </a:r>
            <a:r>
              <a:rPr lang="en-US" sz="1800" b="1" dirty="0"/>
              <a:t>and </a:t>
            </a:r>
            <a:r>
              <a:rPr lang="en-US" sz="1800" dirty="0"/>
              <a:t>t &gt; 5600:</a:t>
            </a:r>
            <a:br>
              <a:rPr lang="en-US" sz="1800" dirty="0"/>
            </a:br>
            <a:r>
              <a:rPr lang="en-US" sz="1800" dirty="0"/>
              <a:t>    print(</a:t>
            </a:r>
            <a:r>
              <a:rPr lang="en-US" sz="1800" b="1" dirty="0"/>
              <a:t>"Grade 10"</a:t>
            </a:r>
            <a:r>
              <a:rPr lang="en-US" sz="1800" dirty="0"/>
              <a:t>)</a:t>
            </a:r>
            <a:br>
              <a:rPr lang="en-US" sz="1800" dirty="0"/>
            </a:br>
            <a:r>
              <a:rPr lang="en-US" sz="1800" b="1" dirty="0" err="1"/>
              <a:t>elif</a:t>
            </a:r>
            <a:r>
              <a:rPr lang="en-US" sz="1800" b="1" dirty="0"/>
              <a:t> </a:t>
            </a:r>
            <a:r>
              <a:rPr lang="en-US" sz="1800" dirty="0"/>
              <a:t>h &gt; 50 </a:t>
            </a:r>
            <a:r>
              <a:rPr lang="en-US" sz="1800" b="1" dirty="0"/>
              <a:t>and </a:t>
            </a:r>
            <a:r>
              <a:rPr lang="en-US" sz="1800" dirty="0"/>
              <a:t>c &lt; 0.7:</a:t>
            </a:r>
            <a:br>
              <a:rPr lang="en-US" sz="1800" dirty="0"/>
            </a:br>
            <a:r>
              <a:rPr lang="en-US" sz="1800" dirty="0"/>
              <a:t>    print(</a:t>
            </a:r>
            <a:r>
              <a:rPr lang="en-US" sz="1800" b="1" dirty="0"/>
              <a:t>"Grade 9"</a:t>
            </a:r>
            <a:r>
              <a:rPr lang="en-US" sz="1800" dirty="0"/>
              <a:t>)</a:t>
            </a:r>
            <a:br>
              <a:rPr lang="en-US" sz="1800" dirty="0"/>
            </a:br>
            <a:r>
              <a:rPr lang="en-US" sz="1800" b="1" dirty="0" err="1"/>
              <a:t>elif</a:t>
            </a:r>
            <a:r>
              <a:rPr lang="en-US" sz="1800" b="1" dirty="0"/>
              <a:t> </a:t>
            </a:r>
            <a:r>
              <a:rPr lang="en-US" sz="1800" dirty="0"/>
              <a:t>c &lt; 0.7 </a:t>
            </a:r>
            <a:r>
              <a:rPr lang="en-US" sz="1800" b="1" dirty="0"/>
              <a:t>and </a:t>
            </a:r>
            <a:r>
              <a:rPr lang="en-US" sz="1800" dirty="0"/>
              <a:t>t &gt; 5600:</a:t>
            </a:r>
            <a:br>
              <a:rPr lang="en-US" sz="1800" dirty="0"/>
            </a:br>
            <a:r>
              <a:rPr lang="en-US" sz="1800" dirty="0"/>
              <a:t>    print(</a:t>
            </a:r>
            <a:r>
              <a:rPr lang="en-US" sz="1800" b="1" dirty="0"/>
              <a:t>"Grade 8"</a:t>
            </a:r>
            <a:r>
              <a:rPr lang="en-US" sz="1800" dirty="0"/>
              <a:t>)</a:t>
            </a:r>
            <a:br>
              <a:rPr lang="en-US" sz="1800" dirty="0"/>
            </a:br>
            <a:r>
              <a:rPr lang="en-US" sz="1800" b="1" dirty="0" err="1"/>
              <a:t>elif</a:t>
            </a:r>
            <a:r>
              <a:rPr lang="en-US" sz="1800" b="1" dirty="0"/>
              <a:t> </a:t>
            </a:r>
            <a:r>
              <a:rPr lang="en-US" sz="1800" dirty="0"/>
              <a:t>h &gt; 50 </a:t>
            </a:r>
            <a:r>
              <a:rPr lang="en-US" sz="1800" b="1" dirty="0"/>
              <a:t>and </a:t>
            </a:r>
            <a:r>
              <a:rPr lang="en-US" sz="1800" dirty="0"/>
              <a:t>t &gt; 5600:</a:t>
            </a:r>
            <a:br>
              <a:rPr lang="en-US" sz="1800" dirty="0"/>
            </a:br>
            <a:r>
              <a:rPr lang="en-US" sz="1800" dirty="0"/>
              <a:t>    print(</a:t>
            </a:r>
            <a:r>
              <a:rPr lang="en-US" sz="1800" b="1" dirty="0"/>
              <a:t>"Grade 7"</a:t>
            </a:r>
            <a:r>
              <a:rPr lang="en-US" sz="1800" dirty="0"/>
              <a:t>)</a:t>
            </a:r>
            <a:br>
              <a:rPr lang="en-US" sz="1800" dirty="0"/>
            </a:br>
            <a:r>
              <a:rPr lang="en-US" sz="1800" b="1" dirty="0" err="1"/>
              <a:t>elif</a:t>
            </a:r>
            <a:r>
              <a:rPr lang="en-US" sz="1800" b="1" dirty="0"/>
              <a:t> </a:t>
            </a:r>
            <a:r>
              <a:rPr lang="en-US" sz="1800" dirty="0"/>
              <a:t>h &gt; 50 </a:t>
            </a:r>
            <a:r>
              <a:rPr lang="en-US" sz="1800" b="1" dirty="0"/>
              <a:t>or </a:t>
            </a:r>
            <a:r>
              <a:rPr lang="en-US" sz="1800" dirty="0"/>
              <a:t>c &lt; 0.7 </a:t>
            </a:r>
            <a:r>
              <a:rPr lang="en-US" sz="1800" b="1" dirty="0"/>
              <a:t>or </a:t>
            </a:r>
            <a:r>
              <a:rPr lang="en-US" sz="1800" dirty="0"/>
              <a:t>t &gt; 5600:</a:t>
            </a:r>
            <a:br>
              <a:rPr lang="en-US" sz="1800" dirty="0"/>
            </a:br>
            <a:r>
              <a:rPr lang="en-US" sz="1800" dirty="0"/>
              <a:t>    print(</a:t>
            </a:r>
            <a:r>
              <a:rPr lang="en-US" sz="1800" b="1" dirty="0"/>
              <a:t>"Grade 6"</a:t>
            </a:r>
            <a:r>
              <a:rPr lang="en-US" sz="1800" dirty="0"/>
              <a:t>)</a:t>
            </a:r>
            <a:br>
              <a:rPr lang="en-US" sz="1800" dirty="0"/>
            </a:br>
            <a:r>
              <a:rPr lang="en-US" sz="1800" b="1" dirty="0"/>
              <a:t>else</a:t>
            </a:r>
            <a:r>
              <a:rPr lang="en-US" sz="1800" dirty="0"/>
              <a:t>:</a:t>
            </a:r>
            <a:br>
              <a:rPr lang="en-US" sz="1800" dirty="0"/>
            </a:br>
            <a:r>
              <a:rPr lang="en-US" sz="1800" dirty="0"/>
              <a:t>    print(</a:t>
            </a:r>
            <a:r>
              <a:rPr lang="en-US" sz="1800" b="1" dirty="0"/>
              <a:t>"Grade 5"</a:t>
            </a:r>
            <a:r>
              <a:rPr lang="en-US" sz="1800" dirty="0"/>
              <a:t>)</a:t>
            </a:r>
            <a:br>
              <a:rPr lang="en-US" sz="1800" dirty="0"/>
            </a:br>
            <a:endParaRPr lang="en-US" altLang="en-US" sz="1600" b="0" i="0" dirty="0"/>
          </a:p>
        </p:txBody>
      </p:sp>
      <p:sp>
        <p:nvSpPr>
          <p:cNvPr id="3" name="Rectangle 2"/>
          <p:cNvSpPr/>
          <p:nvPr/>
        </p:nvSpPr>
        <p:spPr>
          <a:xfrm>
            <a:off x="5181600" y="733397"/>
            <a:ext cx="3429000" cy="3056221"/>
          </a:xfrm>
          <a:prstGeom prst="rect">
            <a:avLst/>
          </a:prstGeom>
          <a:ln>
            <a:solidFill>
              <a:schemeClr val="accent1"/>
            </a:solidFill>
          </a:ln>
        </p:spPr>
        <p:txBody>
          <a:bodyPr wrap="square">
            <a:spAutoFit/>
          </a:bodyPr>
          <a:lstStyle/>
          <a:p>
            <a:pPr>
              <a:lnSpc>
                <a:spcPct val="90000"/>
              </a:lnSpc>
            </a:pPr>
            <a:r>
              <a:rPr lang="en-US" dirty="0"/>
              <a:t>year = </a:t>
            </a:r>
            <a:r>
              <a:rPr lang="en-US" dirty="0" err="1"/>
              <a:t>int</a:t>
            </a:r>
            <a:r>
              <a:rPr lang="en-US" dirty="0"/>
              <a:t>(input(</a:t>
            </a:r>
            <a:r>
              <a:rPr lang="en-US" b="1" dirty="0"/>
              <a:t>"Enter a year"</a:t>
            </a:r>
            <a:r>
              <a:rPr lang="en-US" dirty="0"/>
              <a:t>))</a:t>
            </a:r>
            <a:br>
              <a:rPr lang="en-US" dirty="0"/>
            </a:br>
            <a:r>
              <a:rPr lang="en-US" b="1" dirty="0"/>
              <a:t>if </a:t>
            </a:r>
            <a:r>
              <a:rPr lang="en-US" dirty="0"/>
              <a:t>year%4 == 0:</a:t>
            </a:r>
            <a:br>
              <a:rPr lang="en-US" dirty="0"/>
            </a:br>
            <a:r>
              <a:rPr lang="en-US" dirty="0"/>
              <a:t>    </a:t>
            </a:r>
            <a:r>
              <a:rPr lang="en-US" b="1" dirty="0"/>
              <a:t>if </a:t>
            </a:r>
            <a:r>
              <a:rPr lang="en-US" dirty="0"/>
              <a:t>year%100 != 0:</a:t>
            </a:r>
            <a:br>
              <a:rPr lang="en-US" dirty="0"/>
            </a:br>
            <a:r>
              <a:rPr lang="en-US" dirty="0"/>
              <a:t>        print(</a:t>
            </a:r>
            <a:r>
              <a:rPr lang="en-US" b="1" dirty="0"/>
              <a:t>"Leap year"</a:t>
            </a:r>
            <a:r>
              <a:rPr lang="en-US" dirty="0"/>
              <a:t>)</a:t>
            </a:r>
            <a:br>
              <a:rPr lang="en-US" dirty="0"/>
            </a:br>
            <a:r>
              <a:rPr lang="en-US" dirty="0"/>
              <a:t>    </a:t>
            </a:r>
            <a:r>
              <a:rPr lang="en-US" b="1" dirty="0"/>
              <a:t>else</a:t>
            </a:r>
            <a:r>
              <a:rPr lang="en-US" dirty="0"/>
              <a:t>:</a:t>
            </a:r>
            <a:br>
              <a:rPr lang="en-US" dirty="0"/>
            </a:br>
            <a:r>
              <a:rPr lang="en-US" dirty="0"/>
              <a:t>        </a:t>
            </a:r>
            <a:r>
              <a:rPr lang="en-US" b="1" dirty="0"/>
              <a:t>if </a:t>
            </a:r>
            <a:r>
              <a:rPr lang="en-US" dirty="0"/>
              <a:t>year%400 == 0:</a:t>
            </a:r>
            <a:br>
              <a:rPr lang="en-US" dirty="0"/>
            </a:br>
            <a:r>
              <a:rPr lang="en-US" dirty="0"/>
              <a:t>            print(</a:t>
            </a:r>
            <a:r>
              <a:rPr lang="en-US" b="1" dirty="0"/>
              <a:t>"Leap year"</a:t>
            </a:r>
            <a:r>
              <a:rPr lang="en-US" dirty="0"/>
              <a:t>)</a:t>
            </a:r>
            <a:br>
              <a:rPr lang="en-US" dirty="0"/>
            </a:br>
            <a:r>
              <a:rPr lang="en-US" dirty="0"/>
              <a:t>        </a:t>
            </a:r>
            <a:r>
              <a:rPr lang="en-US" b="1" dirty="0"/>
              <a:t>else</a:t>
            </a:r>
            <a:r>
              <a:rPr lang="en-US" dirty="0"/>
              <a:t>:</a:t>
            </a:r>
            <a:br>
              <a:rPr lang="en-US" dirty="0"/>
            </a:br>
            <a:r>
              <a:rPr lang="en-US" dirty="0"/>
              <a:t>            print(</a:t>
            </a:r>
            <a:r>
              <a:rPr lang="en-US" b="1" dirty="0"/>
              <a:t>"not Leap year"</a:t>
            </a:r>
            <a:r>
              <a:rPr lang="en-US" dirty="0"/>
              <a:t>)</a:t>
            </a:r>
            <a:br>
              <a:rPr lang="en-US" dirty="0"/>
            </a:br>
            <a:r>
              <a:rPr lang="en-US" b="1" dirty="0"/>
              <a:t>else</a:t>
            </a:r>
            <a:r>
              <a:rPr lang="en-US" dirty="0"/>
              <a:t>:</a:t>
            </a:r>
            <a:br>
              <a:rPr lang="en-US" dirty="0"/>
            </a:br>
            <a:r>
              <a:rPr lang="en-US" dirty="0"/>
              <a:t>    print(</a:t>
            </a:r>
            <a:r>
              <a:rPr lang="en-US" b="1" dirty="0"/>
              <a:t>"not Leap year"</a:t>
            </a:r>
            <a:r>
              <a:rPr lang="en-US" dirty="0"/>
              <a:t>)</a:t>
            </a:r>
            <a:br>
              <a:rPr lang="en-US" dirty="0"/>
            </a:br>
            <a:endParaRPr lang="en-US" altLang="en-US" sz="1600" dirty="0"/>
          </a:p>
        </p:txBody>
      </p:sp>
    </p:spTree>
    <p:extLst>
      <p:ext uri="{BB962C8B-B14F-4D97-AF65-F5344CB8AC3E}">
        <p14:creationId xmlns:p14="http://schemas.microsoft.com/office/powerpoint/2010/main" val="124397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endParaRPr lang="en-IN" dirty="0"/>
          </a:p>
        </p:txBody>
      </p:sp>
      <p:sp>
        <p:nvSpPr>
          <p:cNvPr id="6" name="Text Placeholder 2"/>
          <p:cNvSpPr>
            <a:spLocks noGrp="1"/>
          </p:cNvSpPr>
          <p:nvPr>
            <p:ph type="body" sz="quarter" idx="10"/>
          </p:nvPr>
        </p:nvSpPr>
        <p:spPr>
          <a:xfrm>
            <a:off x="304800" y="762000"/>
            <a:ext cx="8534400" cy="5486400"/>
          </a:xfrm>
        </p:spPr>
        <p:txBody>
          <a:bodyPr>
            <a:noAutofit/>
          </a:bodyPr>
          <a:lstStyle/>
          <a:p>
            <a:pPr>
              <a:buClr>
                <a:schemeClr val="tx1"/>
              </a:buClr>
            </a:pPr>
            <a:r>
              <a:rPr lang="en-US" sz="1800" dirty="0"/>
              <a:t>If you do need to iterate over a sequence of numbers, the built-in function </a:t>
            </a:r>
            <a:r>
              <a:rPr lang="en-US" sz="1800" dirty="0">
                <a:hlinkClick r:id="rId2" tooltip="range"/>
              </a:rPr>
              <a:t>range()</a:t>
            </a:r>
            <a:r>
              <a:rPr lang="en-US" sz="1800" dirty="0"/>
              <a:t> comes in handy. </a:t>
            </a:r>
          </a:p>
          <a:p>
            <a:pPr>
              <a:buClr>
                <a:schemeClr val="tx1"/>
              </a:buClr>
            </a:pPr>
            <a:r>
              <a:rPr lang="en-US" sz="1800" dirty="0"/>
              <a:t>It generates arithmetic progressions:</a:t>
            </a:r>
          </a:p>
          <a:p>
            <a:pPr lvl="1">
              <a:buClr>
                <a:schemeClr val="tx1"/>
              </a:buClr>
            </a:pPr>
            <a:r>
              <a:rPr lang="en-US" sz="1800" b="1" dirty="0"/>
              <a:t>for</a:t>
            </a:r>
            <a:r>
              <a:rPr lang="en-US" sz="1800" dirty="0"/>
              <a:t> </a:t>
            </a:r>
            <a:r>
              <a:rPr lang="en-US" sz="1800" dirty="0" err="1"/>
              <a:t>i</a:t>
            </a:r>
            <a:r>
              <a:rPr lang="en-US" sz="1800" dirty="0"/>
              <a:t> </a:t>
            </a:r>
            <a:r>
              <a:rPr lang="en-US" sz="1800" b="1" dirty="0"/>
              <a:t>in</a:t>
            </a:r>
            <a:r>
              <a:rPr lang="en-US" sz="1800" dirty="0"/>
              <a:t> range(5):</a:t>
            </a:r>
          </a:p>
          <a:p>
            <a:pPr marL="914400" lvl="2" indent="0">
              <a:buClr>
                <a:schemeClr val="tx1"/>
              </a:buClr>
              <a:buNone/>
            </a:pPr>
            <a:r>
              <a:rPr lang="en-US" b="1" dirty="0"/>
              <a:t> </a:t>
            </a:r>
            <a:r>
              <a:rPr lang="en-US" dirty="0"/>
              <a:t>print(</a:t>
            </a:r>
            <a:r>
              <a:rPr lang="en-US" dirty="0" err="1"/>
              <a:t>i</a:t>
            </a:r>
            <a:r>
              <a:rPr lang="en-US" dirty="0"/>
              <a:t>) </a:t>
            </a:r>
          </a:p>
          <a:p>
            <a:pPr marL="914400" lvl="2" indent="0">
              <a:buClr>
                <a:schemeClr val="tx1"/>
              </a:buClr>
              <a:buNone/>
            </a:pPr>
            <a:r>
              <a:rPr lang="en-US" b="1" dirty="0"/>
              <a:t>Produces ...</a:t>
            </a:r>
            <a:r>
              <a:rPr lang="en-US" dirty="0"/>
              <a:t> 0 1 2 3 4</a:t>
            </a:r>
          </a:p>
          <a:p>
            <a:pPr>
              <a:buClr>
                <a:schemeClr val="tx1"/>
              </a:buClr>
            </a:pPr>
            <a:r>
              <a:rPr lang="en-US" sz="1800" dirty="0"/>
              <a:t>The given end point is never part of the generated sequence</a:t>
            </a:r>
          </a:p>
          <a:p>
            <a:pPr>
              <a:buClr>
                <a:schemeClr val="tx1"/>
              </a:buClr>
            </a:pPr>
            <a:r>
              <a:rPr lang="en-US" sz="1800" dirty="0"/>
              <a:t>range(10) generates 10 values, the legal indices for items of a sequence of length 10. </a:t>
            </a:r>
          </a:p>
          <a:p>
            <a:pPr>
              <a:buClr>
                <a:schemeClr val="tx1"/>
              </a:buClr>
            </a:pPr>
            <a:r>
              <a:rPr lang="en-US" sz="1800" dirty="0"/>
              <a:t>It is possible to let the range start at another number, or to specify a different increment (even negative; sometimes this is called the ‘step’):</a:t>
            </a:r>
          </a:p>
          <a:p>
            <a:pPr marL="457200" lvl="1" indent="0">
              <a:buClr>
                <a:schemeClr val="tx1"/>
              </a:buClr>
              <a:buNone/>
            </a:pPr>
            <a:r>
              <a:rPr lang="en-US" sz="1800" dirty="0"/>
              <a:t>   range(5, 10)		produces		5 through 9</a:t>
            </a:r>
          </a:p>
          <a:p>
            <a:pPr marL="457200" lvl="1" indent="0">
              <a:buClr>
                <a:schemeClr val="tx1"/>
              </a:buClr>
              <a:buNone/>
            </a:pPr>
            <a:r>
              <a:rPr lang="en-US" sz="1800" dirty="0"/>
              <a:t>  range(0, 10, 3)	produces 		0, 3, 6, 9 </a:t>
            </a:r>
          </a:p>
          <a:p>
            <a:pPr marL="457200" lvl="1" indent="0">
              <a:buClr>
                <a:schemeClr val="tx1"/>
              </a:buClr>
              <a:buNone/>
            </a:pPr>
            <a:r>
              <a:rPr lang="en-US" sz="1800" dirty="0"/>
              <a:t>  range(-10, -100, -30)	produces 		-10, -40, -70</a:t>
            </a:r>
          </a:p>
          <a:p>
            <a:pPr>
              <a:buClr>
                <a:schemeClr val="tx1"/>
              </a:buClr>
            </a:pPr>
            <a:r>
              <a:rPr lang="en-US" sz="1800" dirty="0"/>
              <a:t>A strange thing happens : print(range(10))  </a:t>
            </a:r>
            <a:r>
              <a:rPr lang="en-US" sz="1800" dirty="0">
                <a:sym typeface="Wingdings" panose="05000000000000000000" pitchFamily="2" charset="2"/>
              </a:rPr>
              <a:t></a:t>
            </a:r>
            <a:r>
              <a:rPr lang="en-US" sz="1800" dirty="0"/>
              <a:t>  range(0, 10)</a:t>
            </a:r>
          </a:p>
          <a:p>
            <a:pPr lvl="1">
              <a:buClr>
                <a:schemeClr val="tx1"/>
              </a:buClr>
            </a:pPr>
            <a:r>
              <a:rPr lang="en-US" sz="1800" dirty="0"/>
              <a:t>It is an object which returns the successive items of the desired sequence when you iterate over it, but it doesn’t really make the list, thus saving space.</a:t>
            </a:r>
            <a:endParaRPr lang="en-US" altLang="en-US" sz="1800" dirty="0"/>
          </a:p>
        </p:txBody>
      </p:sp>
    </p:spTree>
    <p:extLst>
      <p:ext uri="{BB962C8B-B14F-4D97-AF65-F5344CB8AC3E}">
        <p14:creationId xmlns:p14="http://schemas.microsoft.com/office/powerpoint/2010/main" val="368959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Structures Rules</a:t>
            </a:r>
            <a:endParaRPr lang="en-IN" dirty="0"/>
          </a:p>
        </p:txBody>
      </p:sp>
      <p:sp>
        <p:nvSpPr>
          <p:cNvPr id="6" name="Text Placeholder 2"/>
          <p:cNvSpPr>
            <a:spLocks noGrp="1"/>
          </p:cNvSpPr>
          <p:nvPr>
            <p:ph type="body" sz="quarter" idx="10"/>
          </p:nvPr>
        </p:nvSpPr>
        <p:spPr>
          <a:xfrm>
            <a:off x="304800" y="1143000"/>
            <a:ext cx="8534400" cy="4953000"/>
          </a:xfrm>
        </p:spPr>
        <p:txBody>
          <a:bodyPr>
            <a:noAutofit/>
          </a:bodyPr>
          <a:lstStyle/>
          <a:p>
            <a:pPr>
              <a:buClr>
                <a:schemeClr val="tx1"/>
              </a:buClr>
            </a:pPr>
            <a:r>
              <a:rPr lang="en-US" altLang="en-US" sz="1800" dirty="0"/>
              <a:t>Loop structures are delimitated by indentation (no </a:t>
            </a:r>
            <a:r>
              <a:rPr lang="en-US" altLang="en-US" sz="1800" dirty="0" err="1"/>
              <a:t>endif</a:t>
            </a:r>
            <a:r>
              <a:rPr lang="en-US" altLang="en-US" sz="1800" dirty="0"/>
              <a:t>, or {})</a:t>
            </a:r>
          </a:p>
          <a:p>
            <a:pPr>
              <a:buClr>
                <a:schemeClr val="tx1"/>
              </a:buClr>
            </a:pPr>
            <a:r>
              <a:rPr lang="en-US" altLang="en-US" sz="1800" dirty="0"/>
              <a:t>For loops iterate over the elements of a list</a:t>
            </a:r>
          </a:p>
          <a:p>
            <a:pPr>
              <a:buNone/>
            </a:pPr>
            <a:endParaRPr lang="en-US" altLang="en-US" sz="1800" b="1" dirty="0"/>
          </a:p>
          <a:p>
            <a:pPr lvl="1">
              <a:buNone/>
            </a:pPr>
            <a:r>
              <a:rPr lang="en-US" altLang="en-US" sz="1800" b="1" dirty="0"/>
              <a:t>For Loop :</a:t>
            </a:r>
          </a:p>
          <a:p>
            <a:pPr marL="914400" lvl="2" indent="0">
              <a:buNone/>
            </a:pPr>
            <a:r>
              <a:rPr lang="en-US" altLang="en-US" dirty="0"/>
              <a:t>x = range(3)</a:t>
            </a:r>
          </a:p>
          <a:p>
            <a:pPr marL="914400" lvl="2" indent="0">
              <a:buNone/>
            </a:pPr>
            <a:r>
              <a:rPr lang="en-US" altLang="en-US" dirty="0"/>
              <a:t>for n in x:</a:t>
            </a:r>
          </a:p>
          <a:p>
            <a:pPr marL="914400" lvl="2" indent="0">
              <a:buNone/>
            </a:pPr>
            <a:r>
              <a:rPr lang="en-US" altLang="en-US" dirty="0"/>
              <a:t>     print n</a:t>
            </a:r>
          </a:p>
          <a:p>
            <a:pPr lvl="1">
              <a:buNone/>
            </a:pPr>
            <a:endParaRPr lang="en-US" altLang="en-US" sz="1800" dirty="0"/>
          </a:p>
          <a:p>
            <a:pPr lvl="1">
              <a:buNone/>
            </a:pPr>
            <a:r>
              <a:rPr lang="en-US" altLang="en-US" sz="1800" b="1" dirty="0"/>
              <a:t>While Loop :</a:t>
            </a:r>
          </a:p>
          <a:p>
            <a:pPr marL="914400" lvl="2" indent="0">
              <a:buNone/>
            </a:pPr>
            <a:r>
              <a:rPr lang="en-US" altLang="en-US" dirty="0"/>
              <a:t>a = 0</a:t>
            </a:r>
          </a:p>
          <a:p>
            <a:pPr marL="914400" lvl="2" indent="0">
              <a:buNone/>
            </a:pPr>
            <a:r>
              <a:rPr lang="en-US" altLang="en-US" dirty="0"/>
              <a:t>while a &lt; 3:</a:t>
            </a:r>
          </a:p>
          <a:p>
            <a:pPr marL="914400" lvl="2" indent="0">
              <a:buNone/>
            </a:pPr>
            <a:r>
              <a:rPr lang="en-US" altLang="en-US" dirty="0"/>
              <a:t>	a = a + 1</a:t>
            </a:r>
          </a:p>
          <a:p>
            <a:pPr marL="914400" lvl="2" indent="0">
              <a:buNone/>
            </a:pPr>
            <a:r>
              <a:rPr lang="en-US" altLang="en-US" dirty="0"/>
              <a:t>    print a</a:t>
            </a:r>
          </a:p>
          <a:p>
            <a:pPr marL="914400" lvl="2" indent="0">
              <a:buNone/>
            </a:pPr>
            <a:r>
              <a:rPr lang="en-US" altLang="en-US" dirty="0"/>
              <a:t>print ‘All Done’</a:t>
            </a:r>
          </a:p>
          <a:p>
            <a:pPr lvl="1">
              <a:buNone/>
            </a:pPr>
            <a:endParaRPr lang="en-US" altLang="en-US" sz="1800" dirty="0"/>
          </a:p>
        </p:txBody>
      </p:sp>
    </p:spTree>
    <p:extLst>
      <p:ext uri="{BB962C8B-B14F-4D97-AF65-F5344CB8AC3E}">
        <p14:creationId xmlns:p14="http://schemas.microsoft.com/office/powerpoint/2010/main" val="227341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Structures - ASSIGNMENT</a:t>
            </a:r>
            <a:endParaRPr lang="en-IN" dirty="0"/>
          </a:p>
        </p:txBody>
      </p:sp>
      <p:sp>
        <p:nvSpPr>
          <p:cNvPr id="6" name="Text Placeholder 2"/>
          <p:cNvSpPr>
            <a:spLocks noGrp="1"/>
          </p:cNvSpPr>
          <p:nvPr>
            <p:ph type="body" sz="quarter" idx="10"/>
          </p:nvPr>
        </p:nvSpPr>
        <p:spPr>
          <a:xfrm>
            <a:off x="304800" y="1143000"/>
            <a:ext cx="8534400" cy="4953000"/>
          </a:xfrm>
        </p:spPr>
        <p:txBody>
          <a:bodyPr>
            <a:noAutofit/>
          </a:bodyPr>
          <a:lstStyle/>
          <a:p>
            <a:pPr>
              <a:buClr>
                <a:schemeClr val="tx1"/>
              </a:buClr>
            </a:pPr>
            <a:r>
              <a:rPr lang="en-US" altLang="en-US" sz="1800" dirty="0"/>
              <a:t>Write a  program to enter any number and print all factors of the number.</a:t>
            </a:r>
          </a:p>
          <a:p>
            <a:pPr>
              <a:buClr>
                <a:schemeClr val="tx1"/>
              </a:buClr>
            </a:pPr>
            <a:r>
              <a:rPr lang="en-US" altLang="en-US" sz="1800" dirty="0"/>
              <a:t>Write program to enter number and check whether it is Armstrong number or not.</a:t>
            </a:r>
            <a:br>
              <a:rPr lang="en-US" altLang="en-US" sz="1800" dirty="0"/>
            </a:br>
            <a:r>
              <a:rPr lang="en-US" altLang="en-US" sz="1800" dirty="0" err="1"/>
              <a:t>Eg</a:t>
            </a:r>
            <a:r>
              <a:rPr lang="en-US" altLang="en-US" sz="1800" dirty="0"/>
              <a:t>: An Armstrong number of three digits is an integer such that the sum of the cubes of its digits is equal to the number itself. For example, 371 is an Armstrong number since 3**3 + 7**3 + 1**3 = 371</a:t>
            </a:r>
          </a:p>
          <a:p>
            <a:pPr>
              <a:buClr>
                <a:schemeClr val="tx1"/>
              </a:buClr>
            </a:pPr>
            <a:r>
              <a:rPr lang="en-US" altLang="en-US" sz="1800" dirty="0"/>
              <a:t>WAP for a booking system of the adventurous park. Take input as customer phone number, count of people and  age of every count</a:t>
            </a:r>
            <a:br>
              <a:rPr lang="en-US" altLang="en-US" sz="1800" dirty="0"/>
            </a:br>
            <a:r>
              <a:rPr lang="en-US" altLang="en-US" sz="1800" dirty="0"/>
              <a:t>(&lt;=5 - 70/-, &gt;5 and &lt;18 – 120/-, above 18 – 150/-) visiting. Calculate the phone total amount that customer has to pay along with the phone number.</a:t>
            </a:r>
          </a:p>
          <a:p>
            <a:pPr>
              <a:buClr>
                <a:schemeClr val="tx1"/>
              </a:buClr>
            </a:pPr>
            <a:endParaRPr lang="en-US" altLang="en-US" sz="1800" dirty="0"/>
          </a:p>
          <a:p>
            <a:pPr>
              <a:buClr>
                <a:schemeClr val="tx1"/>
              </a:buClr>
            </a:pPr>
            <a:r>
              <a:rPr lang="en-US" altLang="en-US" sz="1800" dirty="0" err="1"/>
              <a:t>Luhn</a:t>
            </a:r>
            <a:r>
              <a:rPr lang="en-US" altLang="en-US" sz="1800" dirty="0"/>
              <a:t> Algorithm – credit card number **</a:t>
            </a:r>
          </a:p>
          <a:p>
            <a:pPr>
              <a:buClr>
                <a:schemeClr val="tx1"/>
              </a:buClr>
            </a:pPr>
            <a:endParaRPr lang="en-US" altLang="en-US" sz="1800" dirty="0"/>
          </a:p>
          <a:p>
            <a:pPr>
              <a:buClr>
                <a:schemeClr val="tx1"/>
              </a:buClr>
            </a:pPr>
            <a:endParaRPr lang="en-US" altLang="en-US" sz="1800" dirty="0"/>
          </a:p>
        </p:txBody>
      </p:sp>
    </p:spTree>
    <p:extLst>
      <p:ext uri="{BB962C8B-B14F-4D97-AF65-F5344CB8AC3E}">
        <p14:creationId xmlns:p14="http://schemas.microsoft.com/office/powerpoint/2010/main" val="24907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ASSIGNMENT SOLUTION</a:t>
            </a:r>
            <a:endParaRPr lang="en-IN" dirty="0"/>
          </a:p>
        </p:txBody>
      </p:sp>
      <p:sp>
        <p:nvSpPr>
          <p:cNvPr id="10" name="Rectangle 16"/>
          <p:cNvSpPr>
            <a:spLocks noChangeArrowheads="1"/>
          </p:cNvSpPr>
          <p:nvPr/>
        </p:nvSpPr>
        <p:spPr bwMode="auto">
          <a:xfrm>
            <a:off x="366960" y="1033200"/>
            <a:ext cx="4814640" cy="14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rgbClr val="0066CC"/>
              </a:buClr>
              <a:buFont typeface="Wingdings" pitchFamily="2" charset="2"/>
              <a:buChar char="§"/>
              <a:defRPr sz="2200">
                <a:solidFill>
                  <a:schemeClr val="tx1"/>
                </a:solidFill>
                <a:latin typeface="Arial" pitchFamily="34" charset="0"/>
              </a:defRPr>
            </a:lvl1pPr>
            <a:lvl2pPr marL="682625" indent="-225425" eaLnBrk="0" hangingPunct="0">
              <a:spcBef>
                <a:spcPct val="20000"/>
              </a:spcBef>
              <a:buClr>
                <a:srgbClr val="0066CC"/>
              </a:buClr>
              <a:buFont typeface="Wingdings" pitchFamily="2" charset="2"/>
              <a:buChar char=""/>
              <a:defRPr sz="2000">
                <a:solidFill>
                  <a:schemeClr val="tx1"/>
                </a:solidFill>
                <a:latin typeface="Arial" pitchFamily="34" charset="0"/>
              </a:defRPr>
            </a:lvl2pPr>
            <a:lvl3pPr marL="1143000" indent="-228600" eaLnBrk="0" hangingPunct="0">
              <a:spcBef>
                <a:spcPct val="20000"/>
              </a:spcBef>
              <a:buClr>
                <a:srgbClr val="0066CC"/>
              </a:buClr>
              <a:buFont typeface="Wingdings" pitchFamily="2" charset="2"/>
              <a:defRPr>
                <a:solidFill>
                  <a:schemeClr val="tx1"/>
                </a:solidFill>
                <a:latin typeface="Arial" pitchFamily="34" charset="0"/>
              </a:defRPr>
            </a:lvl3pPr>
            <a:lvl4pPr marL="1600200" indent="-228600" eaLnBrk="0" hangingPunct="0">
              <a:spcBef>
                <a:spcPct val="20000"/>
              </a:spcBef>
              <a:buClr>
                <a:srgbClr val="0066CC"/>
              </a:buClr>
              <a:buChar char="–"/>
              <a:defRPr sz="1600">
                <a:solidFill>
                  <a:schemeClr val="tx1"/>
                </a:solidFill>
                <a:latin typeface="Arial" pitchFamily="34" charset="0"/>
              </a:defRPr>
            </a:lvl4pPr>
            <a:lvl5pPr marL="2057400" indent="-228600" eaLnBrk="0" hangingPunct="0">
              <a:spcBef>
                <a:spcPct val="20000"/>
              </a:spcBef>
              <a:buClr>
                <a:srgbClr val="0066CC"/>
              </a:buClr>
              <a:buChar char="»"/>
              <a:defRPr sz="1600">
                <a:solidFill>
                  <a:schemeClr val="tx1"/>
                </a:solidFill>
                <a:latin typeface="Arial" pitchFamily="34" charset="0"/>
              </a:defRPr>
            </a:lvl5pPr>
            <a:lvl6pPr marL="2514600" indent="-228600" eaLnBrk="0" fontAlgn="base" hangingPunct="0">
              <a:spcBef>
                <a:spcPct val="20000"/>
              </a:spcBef>
              <a:spcAft>
                <a:spcPct val="0"/>
              </a:spcAft>
              <a:buClr>
                <a:srgbClr val="0066CC"/>
              </a:buClr>
              <a:buChar char="»"/>
              <a:defRPr sz="1600">
                <a:solidFill>
                  <a:schemeClr val="tx1"/>
                </a:solidFill>
                <a:latin typeface="Arial" pitchFamily="34" charset="0"/>
              </a:defRPr>
            </a:lvl6pPr>
            <a:lvl7pPr marL="2971800" indent="-228600" eaLnBrk="0" fontAlgn="base" hangingPunct="0">
              <a:spcBef>
                <a:spcPct val="20000"/>
              </a:spcBef>
              <a:spcAft>
                <a:spcPct val="0"/>
              </a:spcAft>
              <a:buClr>
                <a:srgbClr val="0066CC"/>
              </a:buClr>
              <a:buChar char="»"/>
              <a:defRPr sz="1600">
                <a:solidFill>
                  <a:schemeClr val="tx1"/>
                </a:solidFill>
                <a:latin typeface="Arial" pitchFamily="34" charset="0"/>
              </a:defRPr>
            </a:lvl7pPr>
            <a:lvl8pPr marL="3429000" indent="-228600" eaLnBrk="0" fontAlgn="base" hangingPunct="0">
              <a:spcBef>
                <a:spcPct val="20000"/>
              </a:spcBef>
              <a:spcAft>
                <a:spcPct val="0"/>
              </a:spcAft>
              <a:buClr>
                <a:srgbClr val="0066CC"/>
              </a:buClr>
              <a:buChar char="»"/>
              <a:defRPr sz="1600">
                <a:solidFill>
                  <a:schemeClr val="tx1"/>
                </a:solidFill>
                <a:latin typeface="Arial" pitchFamily="34" charset="0"/>
              </a:defRPr>
            </a:lvl8pPr>
            <a:lvl9pPr marL="3886200" indent="-228600" eaLnBrk="0" fontAlgn="base" hangingPunct="0">
              <a:spcBef>
                <a:spcPct val="20000"/>
              </a:spcBef>
              <a:spcAft>
                <a:spcPct val="0"/>
              </a:spcAft>
              <a:buClr>
                <a:srgbClr val="0066CC"/>
              </a:buClr>
              <a:buChar char="»"/>
              <a:defRPr sz="1600">
                <a:solidFill>
                  <a:schemeClr val="tx1"/>
                </a:solidFill>
                <a:latin typeface="Arial" pitchFamily="34" charset="0"/>
              </a:defRPr>
            </a:lvl9pPr>
          </a:lstStyle>
          <a:p>
            <a:pPr marL="0" indent="0" eaLnBrk="1" hangingPunct="1">
              <a:lnSpc>
                <a:spcPct val="90000"/>
              </a:lnSpc>
              <a:buNone/>
            </a:pPr>
            <a:r>
              <a:rPr lang="en-US" sz="1800" dirty="0"/>
              <a:t>no = </a:t>
            </a:r>
            <a:r>
              <a:rPr lang="en-US" sz="1800" dirty="0" err="1"/>
              <a:t>int</a:t>
            </a:r>
            <a:r>
              <a:rPr lang="en-US" sz="1800" dirty="0"/>
              <a:t>(input('Enter a no to calculate factor'))</a:t>
            </a:r>
            <a:br>
              <a:rPr lang="en-US" sz="1800" dirty="0"/>
            </a:br>
            <a:r>
              <a:rPr lang="en-US" sz="1800" dirty="0"/>
              <a:t>for </a:t>
            </a:r>
            <a:r>
              <a:rPr lang="en-US" sz="1800" dirty="0" err="1"/>
              <a:t>i</a:t>
            </a:r>
            <a:r>
              <a:rPr lang="en-US" sz="1800" dirty="0"/>
              <a:t> in range(1, no+1):</a:t>
            </a:r>
            <a:br>
              <a:rPr lang="en-US" sz="1800" dirty="0"/>
            </a:br>
            <a:r>
              <a:rPr lang="en-US" sz="1800" dirty="0"/>
              <a:t>    if no % </a:t>
            </a:r>
            <a:r>
              <a:rPr lang="en-US" sz="1800" dirty="0" err="1"/>
              <a:t>i</a:t>
            </a:r>
            <a:r>
              <a:rPr lang="en-US" sz="1800" dirty="0"/>
              <a:t> == 0:</a:t>
            </a:r>
            <a:br>
              <a:rPr lang="en-US" sz="1800" dirty="0"/>
            </a:br>
            <a:r>
              <a:rPr lang="en-US" sz="1800" dirty="0"/>
              <a:t>        print(</a:t>
            </a:r>
            <a:r>
              <a:rPr lang="en-US" sz="1800" dirty="0" err="1"/>
              <a:t>i</a:t>
            </a:r>
            <a:r>
              <a:rPr lang="en-US" sz="1800" dirty="0"/>
              <a:t>)</a:t>
            </a:r>
            <a:endParaRPr lang="en-US" altLang="en-US" sz="1600" b="0" i="0" dirty="0"/>
          </a:p>
        </p:txBody>
      </p:sp>
      <p:sp>
        <p:nvSpPr>
          <p:cNvPr id="3" name="Rectangle 2"/>
          <p:cNvSpPr/>
          <p:nvPr/>
        </p:nvSpPr>
        <p:spPr>
          <a:xfrm>
            <a:off x="5610225" y="954173"/>
            <a:ext cx="2819400" cy="1560427"/>
          </a:xfrm>
          <a:prstGeom prst="rect">
            <a:avLst/>
          </a:prstGeom>
          <a:ln>
            <a:solidFill>
              <a:schemeClr val="accent1"/>
            </a:solidFill>
          </a:ln>
        </p:spPr>
        <p:txBody>
          <a:bodyPr wrap="square">
            <a:spAutoFit/>
          </a:bodyPr>
          <a:lstStyle/>
          <a:p>
            <a:pPr>
              <a:lnSpc>
                <a:spcPct val="90000"/>
              </a:lnSpc>
            </a:pPr>
            <a:r>
              <a:rPr lang="en-US" dirty="0" err="1"/>
              <a:t>str</a:t>
            </a:r>
            <a:r>
              <a:rPr lang="en-US" dirty="0"/>
              <a:t> = input('Enter a string')</a:t>
            </a:r>
            <a:br>
              <a:rPr lang="en-US" dirty="0"/>
            </a:br>
            <a:r>
              <a:rPr lang="en-US" dirty="0"/>
              <a:t>print(</a:t>
            </a:r>
            <a:r>
              <a:rPr lang="en-US" dirty="0" err="1"/>
              <a:t>str</a:t>
            </a:r>
            <a:r>
              <a:rPr lang="en-US" dirty="0"/>
              <a:t>[0],end='.')</a:t>
            </a:r>
            <a:br>
              <a:rPr lang="en-US" dirty="0"/>
            </a:br>
            <a:r>
              <a:rPr lang="en-US" dirty="0"/>
              <a:t>for s in range(</a:t>
            </a:r>
            <a:r>
              <a:rPr lang="en-US" dirty="0" err="1"/>
              <a:t>len</a:t>
            </a:r>
            <a:r>
              <a:rPr lang="en-US" dirty="0"/>
              <a:t>(</a:t>
            </a:r>
            <a:r>
              <a:rPr lang="en-US" dirty="0" err="1"/>
              <a:t>str</a:t>
            </a:r>
            <a:r>
              <a:rPr lang="en-US" dirty="0"/>
              <a:t>)):</a:t>
            </a:r>
            <a:br>
              <a:rPr lang="en-US" dirty="0"/>
            </a:br>
            <a:r>
              <a:rPr lang="en-US" dirty="0"/>
              <a:t>    if </a:t>
            </a:r>
            <a:r>
              <a:rPr lang="en-US" dirty="0" err="1"/>
              <a:t>str</a:t>
            </a:r>
            <a:r>
              <a:rPr lang="en-US" dirty="0"/>
              <a:t>[s] == ' ':</a:t>
            </a:r>
            <a:br>
              <a:rPr lang="en-US" dirty="0"/>
            </a:br>
            <a:r>
              <a:rPr lang="en-US" dirty="0"/>
              <a:t>        print(</a:t>
            </a:r>
            <a:r>
              <a:rPr lang="en-US" dirty="0" err="1"/>
              <a:t>str</a:t>
            </a:r>
            <a:r>
              <a:rPr lang="en-US" dirty="0"/>
              <a:t>[s+1],end = '.')</a:t>
            </a:r>
            <a:br>
              <a:rPr lang="en-US" dirty="0"/>
            </a:br>
            <a:endParaRPr lang="en-US" altLang="en-US" sz="1600" dirty="0"/>
          </a:p>
        </p:txBody>
      </p:sp>
      <p:sp>
        <p:nvSpPr>
          <p:cNvPr id="5" name="Rectangle 4"/>
          <p:cNvSpPr/>
          <p:nvPr/>
        </p:nvSpPr>
        <p:spPr>
          <a:xfrm>
            <a:off x="1538040" y="2776275"/>
            <a:ext cx="5015160" cy="3056221"/>
          </a:xfrm>
          <a:prstGeom prst="rect">
            <a:avLst/>
          </a:prstGeom>
          <a:ln>
            <a:solidFill>
              <a:schemeClr val="accent1"/>
            </a:solidFill>
          </a:ln>
        </p:spPr>
        <p:txBody>
          <a:bodyPr wrap="square">
            <a:spAutoFit/>
          </a:bodyPr>
          <a:lstStyle/>
          <a:p>
            <a:pPr>
              <a:lnSpc>
                <a:spcPct val="90000"/>
              </a:lnSpc>
            </a:pPr>
            <a:r>
              <a:rPr lang="en-US" dirty="0"/>
              <a:t>no = </a:t>
            </a:r>
            <a:r>
              <a:rPr lang="en-US" dirty="0" err="1"/>
              <a:t>int</a:t>
            </a:r>
            <a:r>
              <a:rPr lang="en-US" dirty="0"/>
              <a:t>(input('Enter a no to find if its </a:t>
            </a:r>
            <a:r>
              <a:rPr lang="en-US" dirty="0" err="1"/>
              <a:t>armstrong</a:t>
            </a:r>
            <a:r>
              <a:rPr lang="en-US" dirty="0"/>
              <a:t>'))</a:t>
            </a:r>
            <a:br>
              <a:rPr lang="en-US" dirty="0"/>
            </a:br>
            <a:r>
              <a:rPr lang="en-US" dirty="0"/>
              <a:t>t = no</a:t>
            </a:r>
            <a:br>
              <a:rPr lang="en-US" dirty="0"/>
            </a:br>
            <a:r>
              <a:rPr lang="en-US" dirty="0"/>
              <a:t>sum = 0</a:t>
            </a:r>
            <a:br>
              <a:rPr lang="en-US" dirty="0"/>
            </a:br>
            <a:r>
              <a:rPr lang="en-US" dirty="0"/>
              <a:t>while t!= 0:</a:t>
            </a:r>
            <a:br>
              <a:rPr lang="en-US" dirty="0"/>
            </a:br>
            <a:r>
              <a:rPr lang="en-US" dirty="0"/>
              <a:t>    r = t % 10</a:t>
            </a:r>
            <a:br>
              <a:rPr lang="en-US" dirty="0"/>
            </a:br>
            <a:r>
              <a:rPr lang="en-US" dirty="0"/>
              <a:t>    sum = sum + r*r*r</a:t>
            </a:r>
            <a:br>
              <a:rPr lang="en-US" dirty="0"/>
            </a:br>
            <a:r>
              <a:rPr lang="en-US" dirty="0"/>
              <a:t>    t = t//10</a:t>
            </a:r>
            <a:br>
              <a:rPr lang="en-US" dirty="0"/>
            </a:br>
            <a:r>
              <a:rPr lang="en-US" dirty="0"/>
              <a:t>if sum == no:</a:t>
            </a:r>
            <a:br>
              <a:rPr lang="en-US" dirty="0"/>
            </a:br>
            <a:r>
              <a:rPr lang="en-US" dirty="0"/>
              <a:t>    print("Armstrong")</a:t>
            </a:r>
            <a:br>
              <a:rPr lang="en-US" dirty="0"/>
            </a:br>
            <a:r>
              <a:rPr lang="en-US" dirty="0"/>
              <a:t>else:</a:t>
            </a:r>
            <a:br>
              <a:rPr lang="en-US" dirty="0"/>
            </a:br>
            <a:r>
              <a:rPr lang="en-US" dirty="0"/>
              <a:t>    print("Not </a:t>
            </a:r>
            <a:r>
              <a:rPr lang="en-US" dirty="0" err="1"/>
              <a:t>armstrong</a:t>
            </a:r>
            <a:r>
              <a:rPr lang="en-US" dirty="0"/>
              <a:t>")</a:t>
            </a:r>
            <a:br>
              <a:rPr lang="en-US" dirty="0"/>
            </a:br>
            <a:endParaRPr lang="en-US" altLang="en-US" sz="1600" dirty="0"/>
          </a:p>
        </p:txBody>
      </p:sp>
    </p:spTree>
    <p:extLst>
      <p:ext uri="{BB962C8B-B14F-4D97-AF65-F5344CB8AC3E}">
        <p14:creationId xmlns:p14="http://schemas.microsoft.com/office/powerpoint/2010/main" val="169954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Structures - ASSIGNMENT</a:t>
            </a:r>
            <a:endParaRPr lang="en-IN" dirty="0"/>
          </a:p>
        </p:txBody>
      </p:sp>
      <p:sp>
        <p:nvSpPr>
          <p:cNvPr id="6" name="Text Placeholder 2"/>
          <p:cNvSpPr>
            <a:spLocks noGrp="1"/>
          </p:cNvSpPr>
          <p:nvPr>
            <p:ph type="body" sz="quarter" idx="10"/>
          </p:nvPr>
        </p:nvSpPr>
        <p:spPr>
          <a:xfrm>
            <a:off x="304800" y="990600"/>
            <a:ext cx="8534400" cy="4953000"/>
          </a:xfrm>
        </p:spPr>
        <p:txBody>
          <a:bodyPr>
            <a:noAutofit/>
          </a:bodyPr>
          <a:lstStyle/>
          <a:p>
            <a:pPr>
              <a:buClr>
                <a:schemeClr val="tx1"/>
              </a:buClr>
            </a:pPr>
            <a:r>
              <a:rPr lang="en-US" altLang="en-US" sz="1800" dirty="0"/>
              <a:t>An electric mountain railway makes a return trips every day. In a trip the train goes up the mountain and back down. The train leaves from the foot of the mountain at 09:00, 11:00, 13:00 and 15:00. The train returns from the top of the mountain at 10:00, 12:00, 14:00 and 16:00. Train can </a:t>
            </a:r>
            <a:r>
              <a:rPr lang="en-US" altLang="en-US" sz="1800" dirty="0" err="1"/>
              <a:t>accomodate</a:t>
            </a:r>
            <a:r>
              <a:rPr lang="en-US" altLang="en-US" sz="1800" dirty="0"/>
              <a:t> 200 passengers.</a:t>
            </a:r>
          </a:p>
          <a:p>
            <a:pPr>
              <a:buClr>
                <a:schemeClr val="tx1"/>
              </a:buClr>
            </a:pPr>
            <a:r>
              <a:rPr lang="en-US" altLang="en-US" sz="1800" dirty="0"/>
              <a:t>Passengers can only purchase a return ticket; all tickets must be purchased on the day of travel.  The cost is $25 for the journey up and $25 for the journey down. </a:t>
            </a:r>
          </a:p>
          <a:p>
            <a:pPr>
              <a:buClr>
                <a:schemeClr val="tx1"/>
              </a:buClr>
            </a:pPr>
            <a:r>
              <a:rPr lang="en-US" altLang="en-US" sz="1800" dirty="0"/>
              <a:t>Passengers must book their return train journey, as well as the departure train journey, when they purchase their ticket. Passengers can return on the next train down the mountain or a later train.</a:t>
            </a:r>
            <a:br>
              <a:rPr lang="en-US" altLang="en-US" sz="1800" dirty="0"/>
            </a:br>
            <a:r>
              <a:rPr lang="en-US" altLang="en-US" sz="1800" dirty="0"/>
              <a:t>Task: Purchasing tickets.</a:t>
            </a:r>
          </a:p>
          <a:p>
            <a:pPr>
              <a:buClr>
                <a:schemeClr val="tx1"/>
              </a:buClr>
            </a:pPr>
            <a:r>
              <a:rPr lang="en-US" altLang="en-US" sz="1800" dirty="0"/>
              <a:t>1. Ask for number of tickets to purchase and if available go ahead asking time slots to book.</a:t>
            </a:r>
          </a:p>
          <a:p>
            <a:pPr>
              <a:buClr>
                <a:schemeClr val="tx1"/>
              </a:buClr>
            </a:pPr>
            <a:r>
              <a:rPr lang="en-US" altLang="en-US" sz="1800" dirty="0"/>
              <a:t>2. Ask user to enter departure time until they enter the right time as the time slots available </a:t>
            </a:r>
          </a:p>
          <a:p>
            <a:pPr>
              <a:buClr>
                <a:schemeClr val="tx1"/>
              </a:buClr>
            </a:pPr>
            <a:r>
              <a:rPr lang="en-US" altLang="en-US" sz="1800" dirty="0"/>
              <a:t>3. Ask user to enter return time until they enter the right time as the time slots available and it should be </a:t>
            </a:r>
          </a:p>
          <a:p>
            <a:pPr>
              <a:buClr>
                <a:schemeClr val="tx1"/>
              </a:buClr>
            </a:pPr>
            <a:r>
              <a:rPr lang="en-US" altLang="en-US" sz="1800" dirty="0"/>
              <a:t>after the departure time.</a:t>
            </a:r>
          </a:p>
          <a:p>
            <a:pPr>
              <a:buClr>
                <a:schemeClr val="tx1"/>
              </a:buClr>
            </a:pPr>
            <a:r>
              <a:rPr lang="en-US" altLang="en-US" sz="1800" dirty="0"/>
              <a:t>4. Calculate total and print for return journey for 1 passenger </a:t>
            </a:r>
          </a:p>
        </p:txBody>
      </p:sp>
    </p:spTree>
    <p:extLst>
      <p:ext uri="{BB962C8B-B14F-4D97-AF65-F5344CB8AC3E}">
        <p14:creationId xmlns:p14="http://schemas.microsoft.com/office/powerpoint/2010/main" val="25529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Structures - Solution</a:t>
            </a:r>
            <a:endParaRPr lang="en-IN" dirty="0"/>
          </a:p>
        </p:txBody>
      </p:sp>
      <p:sp>
        <p:nvSpPr>
          <p:cNvPr id="6" name="Text Placeholder 2"/>
          <p:cNvSpPr>
            <a:spLocks noGrp="1"/>
          </p:cNvSpPr>
          <p:nvPr>
            <p:ph type="body" sz="quarter" idx="10"/>
          </p:nvPr>
        </p:nvSpPr>
        <p:spPr>
          <a:xfrm>
            <a:off x="304800" y="990600"/>
            <a:ext cx="8534400" cy="4953000"/>
          </a:xfrm>
        </p:spPr>
        <p:txBody>
          <a:bodyPr>
            <a:noAutofit/>
          </a:bodyPr>
          <a:lstStyle/>
          <a:p>
            <a:pPr>
              <a:buClr>
                <a:schemeClr val="tx1"/>
              </a:buClr>
            </a:pPr>
            <a:r>
              <a:rPr lang="en-IN" sz="1800" dirty="0"/>
              <a:t>Ask = int(input("How many tickets you want"))#201</a:t>
            </a:r>
          </a:p>
          <a:p>
            <a:pPr>
              <a:buClr>
                <a:schemeClr val="tx1"/>
              </a:buClr>
            </a:pPr>
            <a:r>
              <a:rPr lang="en-IN" sz="1800" dirty="0"/>
              <a:t>while Ask &gt; 200:</a:t>
            </a:r>
          </a:p>
          <a:p>
            <a:pPr>
              <a:buClr>
                <a:schemeClr val="tx1"/>
              </a:buClr>
            </a:pPr>
            <a:r>
              <a:rPr lang="en-IN" sz="1800" dirty="0"/>
              <a:t>Ask = int(input("Error, Please enter below 200"))</a:t>
            </a:r>
            <a:br>
              <a:rPr lang="en-IN" sz="1800" dirty="0"/>
            </a:br>
            <a:r>
              <a:rPr lang="en-IN" sz="1800" dirty="0" err="1"/>
              <a:t>time_up</a:t>
            </a:r>
            <a:r>
              <a:rPr lang="en-IN" sz="1800" dirty="0"/>
              <a:t> = int(input("What time would you like to buy for 9 11 13 15?: "))</a:t>
            </a:r>
          </a:p>
          <a:p>
            <a:pPr>
              <a:buClr>
                <a:schemeClr val="tx1"/>
              </a:buClr>
            </a:pPr>
            <a:r>
              <a:rPr lang="en-IN" sz="1800" dirty="0"/>
              <a:t>while </a:t>
            </a:r>
            <a:r>
              <a:rPr lang="en-IN" sz="1800" dirty="0" err="1"/>
              <a:t>time_up</a:t>
            </a:r>
            <a:r>
              <a:rPr lang="en-IN" sz="1800" dirty="0"/>
              <a:t> != 9 and </a:t>
            </a:r>
            <a:r>
              <a:rPr lang="en-IN" sz="1800" dirty="0" err="1"/>
              <a:t>time_up</a:t>
            </a:r>
            <a:r>
              <a:rPr lang="en-IN" sz="1800" dirty="0"/>
              <a:t> != 11 and </a:t>
            </a:r>
            <a:r>
              <a:rPr lang="en-IN" sz="1800" dirty="0" err="1"/>
              <a:t>time_up</a:t>
            </a:r>
            <a:r>
              <a:rPr lang="en-IN" sz="1800" dirty="0"/>
              <a:t> != 13 and </a:t>
            </a:r>
            <a:r>
              <a:rPr lang="en-IN" sz="1800" dirty="0" err="1"/>
              <a:t>time_up</a:t>
            </a:r>
            <a:r>
              <a:rPr lang="en-IN" sz="1800" dirty="0"/>
              <a:t> != 15 :</a:t>
            </a:r>
          </a:p>
          <a:p>
            <a:pPr>
              <a:buClr>
                <a:schemeClr val="tx1"/>
              </a:buClr>
            </a:pPr>
            <a:r>
              <a:rPr lang="en-IN" sz="1800" dirty="0"/>
              <a:t>print("Error! please select the </a:t>
            </a:r>
            <a:r>
              <a:rPr lang="en-IN" sz="1800" dirty="0" err="1"/>
              <a:t>appropraite</a:t>
            </a:r>
            <a:r>
              <a:rPr lang="en-IN" sz="1800" dirty="0"/>
              <a:t> time from the available.")</a:t>
            </a:r>
          </a:p>
          <a:p>
            <a:pPr>
              <a:buClr>
                <a:schemeClr val="tx1"/>
              </a:buClr>
            </a:pPr>
            <a:r>
              <a:rPr lang="en-IN" sz="1800" dirty="0" err="1"/>
              <a:t>time_up</a:t>
            </a:r>
            <a:r>
              <a:rPr lang="en-IN" sz="1800" dirty="0"/>
              <a:t> = int(input("What time would you like buy for 9 11 13 15?: "))</a:t>
            </a:r>
          </a:p>
          <a:p>
            <a:pPr>
              <a:buClr>
                <a:schemeClr val="tx1"/>
              </a:buClr>
            </a:pPr>
            <a:r>
              <a:rPr lang="en-IN" sz="1800" dirty="0" err="1"/>
              <a:t>time_down</a:t>
            </a:r>
            <a:r>
              <a:rPr lang="en-IN" sz="1800" dirty="0"/>
              <a:t> = int(input("What time would you like to return 10 12 14 16?: "))</a:t>
            </a:r>
          </a:p>
          <a:p>
            <a:pPr>
              <a:buClr>
                <a:schemeClr val="tx1"/>
              </a:buClr>
            </a:pPr>
            <a:r>
              <a:rPr lang="en-IN" sz="1800" dirty="0"/>
              <a:t>while </a:t>
            </a:r>
            <a:r>
              <a:rPr lang="en-IN" sz="1800" dirty="0" err="1"/>
              <a:t>time_up</a:t>
            </a:r>
            <a:r>
              <a:rPr lang="en-IN" sz="1800" dirty="0"/>
              <a:t> &gt; </a:t>
            </a:r>
            <a:r>
              <a:rPr lang="en-IN" sz="1800" dirty="0" err="1"/>
              <a:t>time_down</a:t>
            </a:r>
            <a:r>
              <a:rPr lang="en-IN" sz="1800" dirty="0"/>
              <a:t> or ( </a:t>
            </a:r>
            <a:r>
              <a:rPr lang="en-IN" sz="1800" dirty="0" err="1"/>
              <a:t>time_down</a:t>
            </a:r>
            <a:r>
              <a:rPr lang="en-IN" sz="1800" dirty="0"/>
              <a:t> != 10 and </a:t>
            </a:r>
            <a:r>
              <a:rPr lang="en-IN" sz="1800" dirty="0" err="1"/>
              <a:t>time_down</a:t>
            </a:r>
            <a:r>
              <a:rPr lang="en-IN" sz="1800" dirty="0"/>
              <a:t> != 12 and </a:t>
            </a:r>
            <a:r>
              <a:rPr lang="en-IN" sz="1800" dirty="0" err="1"/>
              <a:t>time_down</a:t>
            </a:r>
            <a:r>
              <a:rPr lang="en-IN" sz="1800" dirty="0"/>
              <a:t> != 14 and </a:t>
            </a:r>
            <a:r>
              <a:rPr lang="en-IN" sz="1800" dirty="0" err="1"/>
              <a:t>time_down</a:t>
            </a:r>
            <a:r>
              <a:rPr lang="en-IN" sz="1800" dirty="0"/>
              <a:t> != 16) :</a:t>
            </a:r>
          </a:p>
          <a:p>
            <a:pPr>
              <a:buClr>
                <a:schemeClr val="tx1"/>
              </a:buClr>
            </a:pPr>
            <a:r>
              <a:rPr lang="en-IN" sz="1800" dirty="0"/>
              <a:t>print("Error! please select the </a:t>
            </a:r>
            <a:r>
              <a:rPr lang="en-IN" sz="1800" dirty="0" err="1"/>
              <a:t>appropraite</a:t>
            </a:r>
            <a:r>
              <a:rPr lang="en-IN" sz="1800" dirty="0"/>
              <a:t> time (you must not select the time below the departure)." )</a:t>
            </a:r>
          </a:p>
          <a:p>
            <a:pPr>
              <a:buClr>
                <a:schemeClr val="tx1"/>
              </a:buClr>
            </a:pPr>
            <a:r>
              <a:rPr lang="en-IN" sz="1800" dirty="0" err="1"/>
              <a:t>time_down</a:t>
            </a:r>
            <a:r>
              <a:rPr lang="en-IN" sz="1800" dirty="0"/>
              <a:t> = int(input("What time would you like to return 10 12 14 16?: "))</a:t>
            </a:r>
          </a:p>
          <a:p>
            <a:pPr>
              <a:buClr>
                <a:schemeClr val="tx1"/>
              </a:buClr>
            </a:pPr>
            <a:br>
              <a:rPr lang="en-IN" sz="1800" dirty="0"/>
            </a:br>
            <a:r>
              <a:rPr lang="en-IN" sz="1800" dirty="0"/>
              <a:t>cost = Ask * 2 * 25</a:t>
            </a:r>
          </a:p>
          <a:p>
            <a:pPr>
              <a:buClr>
                <a:schemeClr val="tx1"/>
              </a:buClr>
            </a:pPr>
            <a:r>
              <a:rPr lang="en-IN" sz="1800" dirty="0"/>
              <a:t>print('</a:t>
            </a:r>
            <a:r>
              <a:rPr lang="en-IN" sz="1800" dirty="0" err="1"/>
              <a:t>totol</a:t>
            </a:r>
            <a:r>
              <a:rPr lang="en-IN" sz="1800" dirty="0"/>
              <a:t>',cost)</a:t>
            </a:r>
          </a:p>
        </p:txBody>
      </p:sp>
    </p:spTree>
    <p:extLst>
      <p:ext uri="{BB962C8B-B14F-4D97-AF65-F5344CB8AC3E}">
        <p14:creationId xmlns:p14="http://schemas.microsoft.com/office/powerpoint/2010/main" val="396488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838200" y="8382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Python Syntax</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Comments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Naming Rules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Whitespace</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Data Types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Variables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Operators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Conditional/ Looping Constructs</a:t>
            </a: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endParaRPr lang="en-IN" dirty="0"/>
          </a:p>
        </p:txBody>
      </p:sp>
      <p:sp>
        <p:nvSpPr>
          <p:cNvPr id="6" name="Text Placeholder 2"/>
          <p:cNvSpPr>
            <a:spLocks noGrp="1"/>
          </p:cNvSpPr>
          <p:nvPr>
            <p:ph type="body" sz="quarter" idx="10"/>
          </p:nvPr>
        </p:nvSpPr>
        <p:spPr>
          <a:xfrm>
            <a:off x="304800" y="990600"/>
            <a:ext cx="8534400" cy="4953000"/>
          </a:xfrm>
        </p:spPr>
        <p:txBody>
          <a:bodyPr>
            <a:noAutofit/>
          </a:bodyPr>
          <a:lstStyle/>
          <a:p>
            <a:pPr>
              <a:buClr>
                <a:schemeClr val="tx1"/>
              </a:buClr>
            </a:pPr>
            <a:r>
              <a:rPr lang="en-IN" sz="1800" b="0" i="0" dirty="0">
                <a:solidFill>
                  <a:srgbClr val="222222"/>
                </a:solidFill>
                <a:effectLst/>
                <a:latin typeface="Inter-Regular"/>
              </a:rPr>
              <a:t>A nested loop is a loop inside the body of the outer loop. The inner or outer loop can be any type, such as a </a:t>
            </a:r>
            <a:r>
              <a:rPr lang="en-IN" sz="1800" b="0" i="0" u="sng" dirty="0">
                <a:solidFill>
                  <a:srgbClr val="1E69DE"/>
                </a:solidFill>
                <a:effectLst/>
                <a:latin typeface="Inter-Regular"/>
                <a:hlinkClick r:id="rId3"/>
              </a:rPr>
              <a:t>while loop</a:t>
            </a:r>
            <a:r>
              <a:rPr lang="en-IN" sz="1800" b="0" i="0" dirty="0">
                <a:solidFill>
                  <a:srgbClr val="222222"/>
                </a:solidFill>
                <a:effectLst/>
                <a:latin typeface="Inter-Regular"/>
              </a:rPr>
              <a:t> or </a:t>
            </a:r>
            <a:r>
              <a:rPr lang="en-IN" sz="1800" b="0" i="0" u="sng" dirty="0">
                <a:solidFill>
                  <a:srgbClr val="1E69DE"/>
                </a:solidFill>
                <a:effectLst/>
                <a:latin typeface="Inter-Regular"/>
                <a:hlinkClick r:id="rId4"/>
              </a:rPr>
              <a:t>for loop</a:t>
            </a:r>
            <a:r>
              <a:rPr lang="en-IN" sz="1800" b="0" i="0" dirty="0">
                <a:solidFill>
                  <a:srgbClr val="222222"/>
                </a:solidFill>
                <a:effectLst/>
                <a:latin typeface="Inter-Regular"/>
              </a:rPr>
              <a:t>. For example, the outer </a:t>
            </a:r>
            <a:r>
              <a:rPr lang="en-IN" sz="1800" dirty="0"/>
              <a:t>for</a:t>
            </a:r>
            <a:r>
              <a:rPr lang="en-IN" sz="1800" b="0" i="0" dirty="0">
                <a:solidFill>
                  <a:srgbClr val="222222"/>
                </a:solidFill>
                <a:effectLst/>
                <a:latin typeface="Inter-Regular"/>
              </a:rPr>
              <a:t> loop can contain a </a:t>
            </a:r>
            <a:r>
              <a:rPr lang="en-IN" sz="1800" dirty="0"/>
              <a:t>while</a:t>
            </a:r>
            <a:r>
              <a:rPr lang="en-IN" sz="1800" b="0" i="0" dirty="0">
                <a:solidFill>
                  <a:srgbClr val="222222"/>
                </a:solidFill>
                <a:effectLst/>
                <a:latin typeface="Inter-Regular"/>
              </a:rPr>
              <a:t> loop and vice versa.</a:t>
            </a:r>
          </a:p>
          <a:p>
            <a:pPr>
              <a:buClr>
                <a:schemeClr val="tx1"/>
              </a:buClr>
            </a:pPr>
            <a:r>
              <a:rPr lang="en-IN" sz="1800" dirty="0">
                <a:solidFill>
                  <a:srgbClr val="222222"/>
                </a:solidFill>
                <a:latin typeface="Inter-Regular"/>
              </a:rPr>
              <a:t>Syntax:</a:t>
            </a:r>
            <a:br>
              <a:rPr lang="en-IN" sz="1800" dirty="0">
                <a:solidFill>
                  <a:srgbClr val="222222"/>
                </a:solidFill>
                <a:latin typeface="Inter-Regular"/>
              </a:rPr>
            </a:br>
            <a:br>
              <a:rPr lang="en-IN" sz="1800" dirty="0">
                <a:solidFill>
                  <a:srgbClr val="222222"/>
                </a:solidFill>
                <a:latin typeface="Inter-Regular"/>
              </a:rPr>
            </a:br>
            <a:r>
              <a:rPr lang="en-IN" sz="1800" dirty="0">
                <a:solidFill>
                  <a:srgbClr val="222222"/>
                </a:solidFill>
                <a:latin typeface="Inter-Regular"/>
              </a:rPr>
              <a:t># outer for loop </a:t>
            </a:r>
            <a:br>
              <a:rPr lang="en-IN" sz="1800" dirty="0">
                <a:solidFill>
                  <a:srgbClr val="222222"/>
                </a:solidFill>
                <a:latin typeface="Inter-Regular"/>
              </a:rPr>
            </a:br>
            <a:r>
              <a:rPr lang="en-IN" sz="1800" dirty="0">
                <a:solidFill>
                  <a:srgbClr val="222222"/>
                </a:solidFill>
                <a:latin typeface="Inter-Regular"/>
              </a:rPr>
              <a:t>for element in sequence </a:t>
            </a:r>
            <a:br>
              <a:rPr lang="en-IN" sz="1800" dirty="0">
                <a:solidFill>
                  <a:srgbClr val="222222"/>
                </a:solidFill>
                <a:latin typeface="Inter-Regular"/>
              </a:rPr>
            </a:br>
            <a:r>
              <a:rPr lang="en-IN" sz="1800" dirty="0">
                <a:solidFill>
                  <a:srgbClr val="222222"/>
                </a:solidFill>
                <a:latin typeface="Inter-Regular"/>
              </a:rPr>
              <a:t>	# inner for loop </a:t>
            </a:r>
            <a:br>
              <a:rPr lang="en-IN" sz="1800" dirty="0">
                <a:solidFill>
                  <a:srgbClr val="222222"/>
                </a:solidFill>
                <a:latin typeface="Inter-Regular"/>
              </a:rPr>
            </a:br>
            <a:r>
              <a:rPr lang="en-IN" sz="1800" dirty="0">
                <a:solidFill>
                  <a:srgbClr val="222222"/>
                </a:solidFill>
                <a:latin typeface="Inter-Regular"/>
              </a:rPr>
              <a:t>	for element in sequence: </a:t>
            </a:r>
            <a:br>
              <a:rPr lang="en-IN" sz="1800" dirty="0">
                <a:solidFill>
                  <a:srgbClr val="222222"/>
                </a:solidFill>
                <a:latin typeface="Inter-Regular"/>
              </a:rPr>
            </a:br>
            <a:r>
              <a:rPr lang="en-IN" sz="1800" dirty="0">
                <a:solidFill>
                  <a:srgbClr val="222222"/>
                </a:solidFill>
                <a:latin typeface="Inter-Regular"/>
              </a:rPr>
              <a:t>		body of inner for loop </a:t>
            </a:r>
            <a:br>
              <a:rPr lang="en-IN" sz="1800" dirty="0">
                <a:solidFill>
                  <a:srgbClr val="222222"/>
                </a:solidFill>
                <a:latin typeface="Inter-Regular"/>
              </a:rPr>
            </a:br>
            <a:r>
              <a:rPr lang="en-IN" sz="1800" dirty="0">
                <a:solidFill>
                  <a:srgbClr val="222222"/>
                </a:solidFill>
                <a:latin typeface="Inter-Regular"/>
              </a:rPr>
              <a:t>	body of outer for loop</a:t>
            </a:r>
            <a:endParaRPr lang="en-IN" sz="1800" dirty="0"/>
          </a:p>
        </p:txBody>
      </p:sp>
    </p:spTree>
    <p:extLst>
      <p:ext uri="{BB962C8B-B14F-4D97-AF65-F5344CB8AC3E}">
        <p14:creationId xmlns:p14="http://schemas.microsoft.com/office/powerpoint/2010/main" val="234027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Structures - ASSIGNMENT</a:t>
            </a:r>
            <a:endParaRPr lang="en-IN" dirty="0"/>
          </a:p>
        </p:txBody>
      </p:sp>
      <p:sp>
        <p:nvSpPr>
          <p:cNvPr id="6" name="Text Placeholder 2"/>
          <p:cNvSpPr>
            <a:spLocks noGrp="1"/>
          </p:cNvSpPr>
          <p:nvPr>
            <p:ph type="body" sz="quarter" idx="10"/>
          </p:nvPr>
        </p:nvSpPr>
        <p:spPr>
          <a:xfrm>
            <a:off x="304800" y="1143000"/>
            <a:ext cx="8534400" cy="4953000"/>
          </a:xfrm>
        </p:spPr>
        <p:txBody>
          <a:bodyPr>
            <a:noAutofit/>
          </a:bodyPr>
          <a:lstStyle/>
          <a:p>
            <a:pPr>
              <a:buClr>
                <a:schemeClr val="tx1"/>
              </a:buClr>
              <a:buFont typeface="+mj-lt"/>
              <a:buAutoNum type="arabicPeriod"/>
            </a:pPr>
            <a:r>
              <a:rPr lang="en-US" altLang="en-US" sz="1800" dirty="0"/>
              <a:t>Write a program to take 5 numbers and print factors of 5 numbers.</a:t>
            </a:r>
            <a:br>
              <a:rPr lang="en-US" altLang="en-US" sz="1800" dirty="0"/>
            </a:br>
            <a:r>
              <a:rPr lang="en-US" altLang="en-US" sz="1800" dirty="0"/>
              <a:t>Ex: Input</a:t>
            </a:r>
            <a:br>
              <a:rPr lang="en-US" altLang="en-US" sz="1800" dirty="0"/>
            </a:br>
            <a:r>
              <a:rPr lang="en-US" altLang="en-US" sz="1800" dirty="0"/>
              <a:t>10</a:t>
            </a:r>
            <a:br>
              <a:rPr lang="en-US" altLang="en-US" sz="1800" dirty="0"/>
            </a:br>
            <a:r>
              <a:rPr lang="en-US" altLang="en-US" sz="1800" dirty="0"/>
              <a:t>Factors of 10 - 1 2 5 10</a:t>
            </a:r>
            <a:br>
              <a:rPr lang="en-US" altLang="en-US" sz="1800" dirty="0"/>
            </a:br>
            <a:r>
              <a:rPr lang="en-US" altLang="en-US" sz="1800" dirty="0"/>
              <a:t>12</a:t>
            </a:r>
            <a:br>
              <a:rPr lang="en-US" altLang="en-US" sz="1800" dirty="0"/>
            </a:br>
            <a:r>
              <a:rPr lang="en-US" altLang="en-US" sz="1800" dirty="0"/>
              <a:t>Factors of 12 - 1 2 3 4 6 12</a:t>
            </a:r>
            <a:br>
              <a:rPr lang="en-US" altLang="en-US" sz="1800" dirty="0"/>
            </a:br>
            <a:r>
              <a:rPr lang="en-US" altLang="en-US" sz="1800" dirty="0"/>
              <a:t>.. So on for 5 numbers</a:t>
            </a:r>
          </a:p>
          <a:p>
            <a:pPr>
              <a:buClr>
                <a:schemeClr val="tx1"/>
              </a:buClr>
              <a:buFont typeface="+mj-lt"/>
              <a:buAutoNum type="arabicPeriod"/>
            </a:pPr>
            <a:r>
              <a:rPr lang="en-US" altLang="en-US" sz="1800" dirty="0"/>
              <a:t>Assume for that day park admits only 50 customers. Modify the below code to provide for booking until the tickets are exhausted.</a:t>
            </a:r>
            <a:br>
              <a:rPr lang="en-US" altLang="en-US" sz="1800" dirty="0"/>
            </a:br>
            <a:r>
              <a:rPr lang="en-US" altLang="en-US" sz="1800" dirty="0"/>
              <a:t>WAP for a booking system of the adventurous park. Take input as customer phone number, count of people and  age of every count</a:t>
            </a:r>
            <a:br>
              <a:rPr lang="en-US" altLang="en-US" sz="1800" dirty="0"/>
            </a:br>
            <a:r>
              <a:rPr lang="en-US" altLang="en-US" sz="1800" dirty="0"/>
              <a:t>(&lt;=5 - 70/-, &gt;5 and &lt;18 – 120/-, above 18 – 150/-) visiting. Calculate the phone total amount that customer has to pay along with the phone number.</a:t>
            </a:r>
          </a:p>
          <a:p>
            <a:pPr>
              <a:buClr>
                <a:schemeClr val="tx1"/>
              </a:buClr>
            </a:pPr>
            <a:endParaRPr lang="en-US" altLang="en-US" sz="1800" dirty="0"/>
          </a:p>
          <a:p>
            <a:pPr>
              <a:buClr>
                <a:schemeClr val="tx1"/>
              </a:buClr>
            </a:pPr>
            <a:endParaRPr lang="en-US" altLang="en-US" sz="1800" dirty="0"/>
          </a:p>
          <a:p>
            <a:pPr>
              <a:buClr>
                <a:schemeClr val="tx1"/>
              </a:buClr>
            </a:pPr>
            <a:endParaRPr lang="en-US" altLang="en-US" sz="1800" dirty="0"/>
          </a:p>
        </p:txBody>
      </p:sp>
    </p:spTree>
    <p:extLst>
      <p:ext uri="{BB962C8B-B14F-4D97-AF65-F5344CB8AC3E}">
        <p14:creationId xmlns:p14="http://schemas.microsoft.com/office/powerpoint/2010/main" val="50068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Structures – Solution 1 </a:t>
            </a:r>
            <a:endParaRPr lang="en-IN" dirty="0"/>
          </a:p>
        </p:txBody>
      </p:sp>
      <p:sp>
        <p:nvSpPr>
          <p:cNvPr id="6" name="Text Placeholder 2"/>
          <p:cNvSpPr>
            <a:spLocks noGrp="1"/>
          </p:cNvSpPr>
          <p:nvPr>
            <p:ph type="body" sz="quarter" idx="10"/>
          </p:nvPr>
        </p:nvSpPr>
        <p:spPr>
          <a:xfrm>
            <a:off x="304800" y="990600"/>
            <a:ext cx="8534400" cy="4953000"/>
          </a:xfrm>
        </p:spPr>
        <p:txBody>
          <a:bodyPr>
            <a:noAutofit/>
          </a:bodyPr>
          <a:lstStyle/>
          <a:p>
            <a:pPr marL="0" indent="0">
              <a:buNone/>
            </a:pPr>
            <a:endParaRPr lang="en-IN" sz="1800" dirty="0"/>
          </a:p>
          <a:p>
            <a:pPr marL="400050" lvl="1" indent="0">
              <a:buNone/>
            </a:pPr>
            <a:r>
              <a:rPr lang="en-IN" sz="1800" dirty="0"/>
              <a:t>for </a:t>
            </a:r>
            <a:r>
              <a:rPr lang="en-IN" sz="1800" dirty="0" err="1"/>
              <a:t>i</a:t>
            </a:r>
            <a:r>
              <a:rPr lang="en-IN" sz="1800" dirty="0"/>
              <a:t> in range(5):</a:t>
            </a:r>
          </a:p>
          <a:p>
            <a:pPr marL="400050" lvl="1" indent="0">
              <a:buNone/>
            </a:pPr>
            <a:r>
              <a:rPr lang="en-IN" sz="1800" dirty="0"/>
              <a:t>no = int(input('enter a no'))</a:t>
            </a:r>
          </a:p>
          <a:p>
            <a:pPr marL="400050" lvl="1" indent="0">
              <a:buNone/>
            </a:pPr>
            <a:r>
              <a:rPr lang="en-IN" sz="1800" dirty="0"/>
              <a:t>print('factors </a:t>
            </a:r>
            <a:r>
              <a:rPr lang="en-IN" sz="1800" dirty="0" err="1"/>
              <a:t>of',no</a:t>
            </a:r>
            <a:r>
              <a:rPr lang="en-IN" sz="1800" dirty="0"/>
              <a:t>,'-',end=' ')</a:t>
            </a:r>
          </a:p>
          <a:p>
            <a:pPr marL="400050" lvl="1" indent="0">
              <a:buNone/>
            </a:pPr>
            <a:r>
              <a:rPr lang="en-IN" sz="1800" dirty="0"/>
              <a:t>for j in range(1,no+1):</a:t>
            </a:r>
          </a:p>
          <a:p>
            <a:pPr marL="400050" lvl="1" indent="0">
              <a:buNone/>
            </a:pPr>
            <a:r>
              <a:rPr lang="en-IN" sz="1800" dirty="0"/>
              <a:t>if </a:t>
            </a:r>
            <a:r>
              <a:rPr lang="en-IN" sz="1800" dirty="0" err="1"/>
              <a:t>no%j</a:t>
            </a:r>
            <a:r>
              <a:rPr lang="en-IN" sz="1800" dirty="0"/>
              <a:t>==0:</a:t>
            </a:r>
          </a:p>
          <a:p>
            <a:pPr marL="400050" lvl="1" indent="0">
              <a:buNone/>
            </a:pPr>
            <a:r>
              <a:rPr lang="en-IN" sz="1800" dirty="0"/>
              <a:t>print(j, end=' ')</a:t>
            </a:r>
          </a:p>
          <a:p>
            <a:pPr marL="400050" lvl="1" indent="0">
              <a:buNone/>
            </a:pPr>
            <a:r>
              <a:rPr lang="en-IN" sz="1800" dirty="0"/>
              <a:t>print()</a:t>
            </a:r>
          </a:p>
        </p:txBody>
      </p:sp>
    </p:spTree>
    <p:extLst>
      <p:ext uri="{BB962C8B-B14F-4D97-AF65-F5344CB8AC3E}">
        <p14:creationId xmlns:p14="http://schemas.microsoft.com/office/powerpoint/2010/main" val="1354299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Structures – Solution 2</a:t>
            </a:r>
            <a:endParaRPr lang="en-IN" dirty="0"/>
          </a:p>
        </p:txBody>
      </p:sp>
      <p:pic>
        <p:nvPicPr>
          <p:cNvPr id="9" name="Picture 8">
            <a:extLst>
              <a:ext uri="{FF2B5EF4-FFF2-40B4-BE49-F238E27FC236}">
                <a16:creationId xmlns:a16="http://schemas.microsoft.com/office/drawing/2014/main" id="{867461C9-F67B-5F0D-6126-1A597F7A4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834216"/>
            <a:ext cx="5861806" cy="5871384"/>
          </a:xfrm>
          <a:prstGeom prst="rect">
            <a:avLst/>
          </a:prstGeom>
        </p:spPr>
      </p:pic>
    </p:spTree>
    <p:extLst>
      <p:ext uri="{BB962C8B-B14F-4D97-AF65-F5344CB8AC3E}">
        <p14:creationId xmlns:p14="http://schemas.microsoft.com/office/powerpoint/2010/main" val="4003406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endParaRPr lang="en-IN" dirty="0"/>
          </a:p>
        </p:txBody>
      </p:sp>
      <p:pic>
        <p:nvPicPr>
          <p:cNvPr id="4" name="Picture 2" descr="D:\python\ppt\python-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endParaRPr lang="en-IN" dirty="0"/>
          </a:p>
        </p:txBody>
      </p:sp>
      <p:sp>
        <p:nvSpPr>
          <p:cNvPr id="3" name="Text Placeholder 2"/>
          <p:cNvSpPr>
            <a:spLocks noGrp="1"/>
          </p:cNvSpPr>
          <p:nvPr>
            <p:ph type="body" sz="quarter" idx="10"/>
          </p:nvPr>
        </p:nvSpPr>
        <p:spPr/>
        <p:txBody>
          <a:bodyPr>
            <a:normAutofit/>
          </a:bodyPr>
          <a:lstStyle/>
          <a:p>
            <a:pPr algn="just">
              <a:spcBef>
                <a:spcPct val="50000"/>
              </a:spcBef>
            </a:pPr>
            <a:r>
              <a:rPr lang="en-US" altLang="en-US" sz="2000" dirty="0">
                <a:latin typeface="+mj-lt"/>
                <a:ea typeface="Tahoma" pitchFamily="34" charset="0"/>
                <a:cs typeface="Tahoma" pitchFamily="34" charset="0"/>
              </a:rPr>
              <a:t>Spaces/Indentation marks the block</a:t>
            </a:r>
          </a:p>
          <a:p>
            <a:pPr lvl="1" algn="just">
              <a:spcBef>
                <a:spcPct val="50000"/>
              </a:spcBef>
            </a:pPr>
            <a:r>
              <a:rPr lang="en-US" altLang="en-US" sz="1600" dirty="0">
                <a:latin typeface="+mj-lt"/>
                <a:ea typeface="Tahoma" pitchFamily="34" charset="0"/>
                <a:cs typeface="Tahoma" pitchFamily="34" charset="0"/>
              </a:rPr>
              <a:t>Traditional 4 spaces</a:t>
            </a:r>
          </a:p>
          <a:p>
            <a:pPr algn="just">
              <a:spcBef>
                <a:spcPct val="50000"/>
              </a:spcBef>
            </a:pPr>
            <a:r>
              <a:rPr lang="en-US" altLang="en-US" sz="2000" dirty="0">
                <a:latin typeface="+mj-lt"/>
                <a:ea typeface="Tahoma" pitchFamily="34" charset="0"/>
                <a:cs typeface="Tahoma" pitchFamily="34" charset="0"/>
              </a:rPr>
              <a:t>No curly braces</a:t>
            </a:r>
          </a:p>
          <a:p>
            <a:pPr algn="just">
              <a:spcBef>
                <a:spcPct val="50000"/>
              </a:spcBef>
            </a:pPr>
            <a:r>
              <a:rPr lang="en-US" altLang="en-US" sz="2000" dirty="0">
                <a:latin typeface="+mj-lt"/>
                <a:ea typeface="Tahoma" pitchFamily="34" charset="0"/>
                <a:cs typeface="Tahoma" pitchFamily="34" charset="0"/>
              </a:rPr>
              <a:t>No ; as  terminator</a:t>
            </a:r>
          </a:p>
          <a:p>
            <a:pPr algn="just">
              <a:spcBef>
                <a:spcPct val="50000"/>
              </a:spcBef>
            </a:pPr>
            <a:r>
              <a:rPr lang="en-US" altLang="en-US" sz="2000" dirty="0">
                <a:latin typeface="+mj-lt"/>
                <a:ea typeface="Tahoma" pitchFamily="34" charset="0"/>
                <a:cs typeface="Tahoma" pitchFamily="34" charset="0"/>
              </a:rPr>
              <a:t>Blocks are followed by :</a:t>
            </a:r>
          </a:p>
          <a:p>
            <a:pPr algn="just">
              <a:spcBef>
                <a:spcPct val="50000"/>
              </a:spcBef>
            </a:pPr>
            <a:r>
              <a:rPr lang="en-US" altLang="en-US" sz="2000" dirty="0">
                <a:latin typeface="+mj-lt"/>
                <a:ea typeface="Tahoma" pitchFamily="34" charset="0"/>
                <a:cs typeface="Tahoma" pitchFamily="34" charset="0"/>
              </a:rPr>
              <a:t>No Type </a:t>
            </a:r>
            <a:r>
              <a:rPr lang="en-US" altLang="en-US" sz="2000" dirty="0" err="1">
                <a:latin typeface="+mj-lt"/>
                <a:ea typeface="Tahoma" pitchFamily="34" charset="0"/>
                <a:cs typeface="Tahoma" pitchFamily="34" charset="0"/>
              </a:rPr>
              <a:t>declararion</a:t>
            </a:r>
            <a:r>
              <a:rPr lang="en-US" altLang="en-US" sz="2000" dirty="0">
                <a:latin typeface="+mj-lt"/>
                <a:ea typeface="Tahoma" pitchFamily="34" charset="0"/>
                <a:cs typeface="Tahoma" pitchFamily="34" charset="0"/>
              </a:rPr>
              <a:t> for data</a:t>
            </a:r>
          </a:p>
          <a:p>
            <a:pPr algn="just">
              <a:spcBef>
                <a:spcPct val="50000"/>
              </a:spcBef>
            </a:pPr>
            <a:r>
              <a:rPr lang="en-US" altLang="en-US" sz="2000" dirty="0">
                <a:latin typeface="+mj-lt"/>
                <a:ea typeface="Tahoma" pitchFamily="34" charset="0"/>
                <a:cs typeface="Tahoma" pitchFamily="34" charset="0"/>
              </a:rPr>
              <a:t>No new keyword</a:t>
            </a:r>
          </a:p>
          <a:p>
            <a:pPr algn="just">
              <a:spcBef>
                <a:spcPct val="50000"/>
              </a:spcBef>
            </a:pPr>
            <a:r>
              <a:rPr lang="en-US" altLang="en-US" sz="2000" dirty="0">
                <a:latin typeface="+mj-lt"/>
                <a:ea typeface="Tahoma" pitchFamily="34" charset="0"/>
                <a:cs typeface="Tahoma" pitchFamily="34" charset="0"/>
              </a:rPr>
              <a:t>.</a:t>
            </a:r>
            <a:r>
              <a:rPr lang="en-US" altLang="en-US" sz="2000" dirty="0" err="1">
                <a:latin typeface="+mj-lt"/>
                <a:ea typeface="Tahoma" pitchFamily="34" charset="0"/>
                <a:cs typeface="Tahoma" pitchFamily="34" charset="0"/>
              </a:rPr>
              <a:t>py</a:t>
            </a:r>
            <a:r>
              <a:rPr lang="en-US" altLang="en-US" sz="2000" dirty="0">
                <a:latin typeface="+mj-lt"/>
                <a:ea typeface="Tahoma" pitchFamily="34" charset="0"/>
                <a:cs typeface="Tahoma" pitchFamily="34" charset="0"/>
              </a:rPr>
              <a:t> file acts as a module</a:t>
            </a:r>
          </a:p>
          <a:p>
            <a:pPr algn="just">
              <a:spcBef>
                <a:spcPct val="50000"/>
              </a:spcBef>
            </a:pPr>
            <a:endParaRPr lang="en-US" altLang="en-US" sz="2000" dirty="0">
              <a:latin typeface="+mj-lt"/>
              <a:ea typeface="Tahoma" pitchFamily="34" charset="0"/>
              <a:cs typeface="Tahoma" pitchFamily="34" charset="0"/>
            </a:endParaRPr>
          </a:p>
          <a:p>
            <a:pPr algn="just">
              <a:spcBef>
                <a:spcPct val="50000"/>
              </a:spcBef>
            </a:pPr>
            <a:endParaRPr lang="en-US" altLang="en-US" dirty="0">
              <a:latin typeface="+mj-lt"/>
              <a:ea typeface="Tahoma" pitchFamily="34" charset="0"/>
              <a:cs typeface="Tahoma" pitchFamily="34" charset="0"/>
            </a:endParaRPr>
          </a:p>
        </p:txBody>
      </p:sp>
    </p:spTree>
    <p:extLst>
      <p:ext uri="{BB962C8B-B14F-4D97-AF65-F5344CB8AC3E}">
        <p14:creationId xmlns:p14="http://schemas.microsoft.com/office/powerpoint/2010/main" val="348934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762000"/>
          </a:xfrm>
        </p:spPr>
        <p:txBody>
          <a:bodyPr/>
          <a:lstStyle/>
          <a:p>
            <a:r>
              <a:rPr lang="en-US" dirty="0"/>
              <a:t>Comments</a:t>
            </a:r>
            <a:endParaRPr lang="en-IN" sz="2400" dirty="0"/>
          </a:p>
        </p:txBody>
      </p:sp>
      <p:sp>
        <p:nvSpPr>
          <p:cNvPr id="4" name="Text Placeholder 2"/>
          <p:cNvSpPr>
            <a:spLocks noGrp="1"/>
          </p:cNvSpPr>
          <p:nvPr>
            <p:ph type="body" sz="quarter" idx="10"/>
          </p:nvPr>
        </p:nvSpPr>
        <p:spPr>
          <a:xfrm>
            <a:off x="304800" y="1142998"/>
            <a:ext cx="8534400" cy="4724401"/>
          </a:xfrm>
        </p:spPr>
        <p:txBody>
          <a:bodyPr>
            <a:noAutofit/>
          </a:bodyPr>
          <a:lstStyle/>
          <a:p>
            <a:pPr>
              <a:lnSpc>
                <a:spcPct val="80000"/>
              </a:lnSpc>
              <a:spcBef>
                <a:spcPct val="50000"/>
              </a:spcBef>
              <a:buClr>
                <a:schemeClr val="tx1"/>
              </a:buClr>
            </a:pPr>
            <a:r>
              <a:rPr lang="en-US" altLang="en-US" sz="1800" dirty="0"/>
              <a:t>Comments starts with  ‘#’</a:t>
            </a:r>
          </a:p>
          <a:p>
            <a:pPr>
              <a:lnSpc>
                <a:spcPct val="80000"/>
              </a:lnSpc>
              <a:spcBef>
                <a:spcPct val="50000"/>
              </a:spcBef>
              <a:buClr>
                <a:schemeClr val="tx1"/>
              </a:buClr>
              <a:buNone/>
            </a:pPr>
            <a:r>
              <a:rPr lang="en-US" altLang="en-US" sz="1800" dirty="0"/>
              <a:t>	</a:t>
            </a:r>
            <a:r>
              <a:rPr lang="en-US" altLang="en-US" sz="1800" b="1" dirty="0"/>
              <a:t>Example :</a:t>
            </a:r>
          </a:p>
          <a:p>
            <a:pPr>
              <a:lnSpc>
                <a:spcPct val="80000"/>
              </a:lnSpc>
              <a:spcBef>
                <a:spcPct val="50000"/>
              </a:spcBef>
              <a:buClr>
                <a:schemeClr val="tx1"/>
              </a:buClr>
              <a:buNone/>
            </a:pPr>
            <a:r>
              <a:rPr lang="en-US" altLang="en-US" sz="1800" dirty="0"/>
              <a:t>		# This is My Sample Program... 		# Comment line</a:t>
            </a:r>
          </a:p>
          <a:p>
            <a:pPr>
              <a:lnSpc>
                <a:spcPct val="80000"/>
              </a:lnSpc>
              <a:spcBef>
                <a:spcPct val="50000"/>
              </a:spcBef>
              <a:buClr>
                <a:schemeClr val="tx1"/>
              </a:buClr>
            </a:pPr>
            <a:r>
              <a:rPr lang="en-US" altLang="en-US" sz="1800" dirty="0"/>
              <a:t>Can include a “documentation string” as the first line of any new function or class that you define</a:t>
            </a:r>
          </a:p>
          <a:p>
            <a:pPr>
              <a:lnSpc>
                <a:spcPct val="80000"/>
              </a:lnSpc>
              <a:spcBef>
                <a:spcPct val="50000"/>
              </a:spcBef>
              <a:buClr>
                <a:schemeClr val="tx1"/>
              </a:buClr>
            </a:pPr>
            <a:r>
              <a:rPr lang="en-US" altLang="en-US" sz="1800" dirty="0"/>
              <a:t>It is good style of including </a:t>
            </a:r>
            <a:r>
              <a:rPr lang="en-US" altLang="en-US" sz="1800" dirty="0" err="1"/>
              <a:t>one.The</a:t>
            </a:r>
            <a:r>
              <a:rPr lang="en-US" altLang="en-US" sz="1800" dirty="0"/>
              <a:t> development environment, debugger, and other tools use it</a:t>
            </a:r>
          </a:p>
          <a:p>
            <a:pPr>
              <a:lnSpc>
                <a:spcPct val="80000"/>
              </a:lnSpc>
              <a:spcBef>
                <a:spcPct val="50000"/>
              </a:spcBef>
              <a:buClr>
                <a:schemeClr val="tx1"/>
              </a:buClr>
              <a:buNone/>
            </a:pPr>
            <a:r>
              <a:rPr lang="en-US" altLang="en-US" sz="1800" b="1" dirty="0"/>
              <a:t>	Example :</a:t>
            </a:r>
          </a:p>
          <a:p>
            <a:pPr>
              <a:lnSpc>
                <a:spcPct val="80000"/>
              </a:lnSpc>
              <a:buClr>
                <a:schemeClr val="tx1"/>
              </a:buClr>
              <a:buNone/>
            </a:pPr>
            <a:endParaRPr lang="en-US" altLang="en-US" sz="1800" b="1" dirty="0"/>
          </a:p>
          <a:p>
            <a:pPr lvl="1">
              <a:lnSpc>
                <a:spcPct val="80000"/>
              </a:lnSpc>
              <a:buNone/>
            </a:pPr>
            <a:r>
              <a:rPr lang="en-US" altLang="en-US" sz="1800" dirty="0" err="1"/>
              <a:t>def</a:t>
            </a:r>
            <a:r>
              <a:rPr lang="en-US" altLang="en-US" sz="1800" dirty="0"/>
              <a:t> </a:t>
            </a:r>
            <a:r>
              <a:rPr lang="en-US" altLang="en-US" sz="1800" dirty="0" err="1"/>
              <a:t>my_function</a:t>
            </a:r>
            <a:r>
              <a:rPr lang="en-US" altLang="en-US" sz="1800" dirty="0"/>
              <a:t>(x, y):</a:t>
            </a:r>
          </a:p>
          <a:p>
            <a:pPr lvl="1">
              <a:lnSpc>
                <a:spcPct val="80000"/>
              </a:lnSpc>
              <a:buNone/>
            </a:pPr>
            <a:endParaRPr lang="en-US" altLang="en-US" sz="1800" dirty="0"/>
          </a:p>
          <a:p>
            <a:pPr lvl="1">
              <a:lnSpc>
                <a:spcPct val="80000"/>
              </a:lnSpc>
              <a:buNone/>
            </a:pPr>
            <a:r>
              <a:rPr lang="en-US" altLang="en-US" sz="1800" dirty="0"/>
              <a:t>  “““This is the </a:t>
            </a:r>
            <a:r>
              <a:rPr lang="en-US" altLang="en-US" sz="1800" dirty="0" err="1"/>
              <a:t>docstring</a:t>
            </a:r>
            <a:r>
              <a:rPr lang="en-US" altLang="en-US" sz="1800" dirty="0"/>
              <a:t>. This </a:t>
            </a:r>
            <a:br>
              <a:rPr lang="en-US" altLang="en-US" sz="1800" dirty="0"/>
            </a:br>
            <a:r>
              <a:rPr lang="en-US" altLang="en-US" sz="1800" dirty="0"/>
              <a:t>		function does …...”””			# Documentation String	</a:t>
            </a:r>
          </a:p>
          <a:p>
            <a:pPr lvl="1">
              <a:lnSpc>
                <a:spcPct val="80000"/>
              </a:lnSpc>
              <a:buNone/>
            </a:pPr>
            <a:br>
              <a:rPr lang="en-US" altLang="en-US" sz="1800" dirty="0"/>
            </a:br>
            <a:endParaRPr lang="en-US" altLang="en-US" sz="1800" dirty="0"/>
          </a:p>
        </p:txBody>
      </p:sp>
    </p:spTree>
    <p:extLst>
      <p:ext uri="{BB962C8B-B14F-4D97-AF65-F5344CB8AC3E}">
        <p14:creationId xmlns:p14="http://schemas.microsoft.com/office/powerpoint/2010/main" val="412168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Rules</a:t>
            </a:r>
            <a:endParaRPr lang="en-IN" dirty="0"/>
          </a:p>
        </p:txBody>
      </p:sp>
      <p:sp>
        <p:nvSpPr>
          <p:cNvPr id="4" name="Text Placeholder 2"/>
          <p:cNvSpPr>
            <a:spLocks noGrp="1"/>
          </p:cNvSpPr>
          <p:nvPr>
            <p:ph type="body" sz="quarter" idx="10"/>
          </p:nvPr>
        </p:nvSpPr>
        <p:spPr>
          <a:xfrm>
            <a:off x="457200" y="1059596"/>
            <a:ext cx="6858000" cy="4731604"/>
          </a:xfrm>
        </p:spPr>
        <p:txBody>
          <a:bodyPr>
            <a:noAutofit/>
          </a:bodyPr>
          <a:lstStyle/>
          <a:p>
            <a:pPr>
              <a:buClr>
                <a:schemeClr val="tx1"/>
              </a:buClr>
            </a:pPr>
            <a:r>
              <a:rPr lang="en-US" altLang="en-US" sz="1800" dirty="0"/>
              <a:t>Names are case sensitive and cannot start with a number.  They can contain </a:t>
            </a:r>
          </a:p>
          <a:p>
            <a:pPr lvl="1">
              <a:buClr>
                <a:schemeClr val="tx1"/>
              </a:buClr>
            </a:pPr>
            <a:r>
              <a:rPr lang="en-US" altLang="en-US" sz="1800" dirty="0"/>
              <a:t>Letters</a:t>
            </a:r>
          </a:p>
          <a:p>
            <a:pPr lvl="1">
              <a:buClr>
                <a:schemeClr val="tx1"/>
              </a:buClr>
            </a:pPr>
            <a:r>
              <a:rPr lang="en-US" altLang="en-US" sz="1800" dirty="0"/>
              <a:t>Numbers</a:t>
            </a:r>
          </a:p>
          <a:p>
            <a:pPr lvl="1">
              <a:buClr>
                <a:schemeClr val="tx1"/>
              </a:buClr>
            </a:pPr>
            <a:r>
              <a:rPr lang="en-US" altLang="en-US" sz="1800" dirty="0"/>
              <a:t>Underscores</a:t>
            </a:r>
          </a:p>
          <a:p>
            <a:pPr lvl="1">
              <a:buClr>
                <a:schemeClr val="tx1"/>
              </a:buClr>
              <a:buNone/>
            </a:pPr>
            <a:endParaRPr lang="en-US" altLang="en-US" sz="1800" dirty="0"/>
          </a:p>
          <a:p>
            <a:pPr lvl="1">
              <a:buClr>
                <a:schemeClr val="tx1"/>
              </a:buClr>
              <a:buNone/>
            </a:pPr>
            <a:r>
              <a:rPr lang="en-US" altLang="en-US" sz="1800" b="1" dirty="0"/>
              <a:t>Example :</a:t>
            </a:r>
          </a:p>
          <a:p>
            <a:pPr lvl="2">
              <a:buClr>
                <a:schemeClr val="tx1"/>
              </a:buClr>
            </a:pPr>
            <a:r>
              <a:rPr lang="en-US" altLang="en-US" b="1" dirty="0"/>
              <a:t> </a:t>
            </a:r>
            <a:r>
              <a:rPr lang="en-US" altLang="en-US" dirty="0"/>
              <a:t>bob,  Bob,  _bob,  _2_bob_ , bob_2 , </a:t>
            </a:r>
            <a:r>
              <a:rPr lang="en-US" altLang="en-US" dirty="0" err="1"/>
              <a:t>BoB</a:t>
            </a:r>
            <a:endParaRPr lang="en-US" altLang="en-US" dirty="0"/>
          </a:p>
          <a:p>
            <a:pPr lvl="2">
              <a:buClr>
                <a:schemeClr val="tx1"/>
              </a:buClr>
            </a:pPr>
            <a:endParaRPr lang="en-US" altLang="en-US" dirty="0"/>
          </a:p>
          <a:p>
            <a:pPr>
              <a:buClr>
                <a:schemeClr val="tx1"/>
              </a:buClr>
            </a:pPr>
            <a:r>
              <a:rPr lang="en-US" altLang="en-US" sz="1800" dirty="0"/>
              <a:t>Keywords / Reserved words cannot be used as names</a:t>
            </a:r>
          </a:p>
        </p:txBody>
      </p:sp>
    </p:spTree>
    <p:extLst>
      <p:ext uri="{BB962C8B-B14F-4D97-AF65-F5344CB8AC3E}">
        <p14:creationId xmlns:p14="http://schemas.microsoft.com/office/powerpoint/2010/main" val="288264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Whitespace</a:t>
            </a:r>
            <a:endParaRPr lang="en-IN" dirty="0"/>
          </a:p>
        </p:txBody>
      </p:sp>
      <p:sp>
        <p:nvSpPr>
          <p:cNvPr id="4" name="Text Placeholder 2"/>
          <p:cNvSpPr>
            <a:spLocks noGrp="1"/>
          </p:cNvSpPr>
          <p:nvPr>
            <p:ph type="body" sz="quarter" idx="10"/>
          </p:nvPr>
        </p:nvSpPr>
        <p:spPr>
          <a:xfrm>
            <a:off x="457200" y="1059596"/>
            <a:ext cx="6858000" cy="4731604"/>
          </a:xfrm>
        </p:spPr>
        <p:txBody>
          <a:bodyPr>
            <a:noAutofit/>
          </a:bodyPr>
          <a:lstStyle/>
          <a:p>
            <a:pPr>
              <a:buClr>
                <a:schemeClr val="tx1"/>
              </a:buClr>
            </a:pPr>
            <a:r>
              <a:rPr lang="en-US" altLang="en-US" sz="1800" dirty="0"/>
              <a:t>Whitespace is having significance in Python: especially indentation and placement of newlines </a:t>
            </a:r>
          </a:p>
          <a:p>
            <a:pPr>
              <a:buClr>
                <a:schemeClr val="tx1"/>
              </a:buClr>
              <a:buNone/>
            </a:pPr>
            <a:endParaRPr lang="en-US" altLang="en-US" sz="1800" dirty="0"/>
          </a:p>
          <a:p>
            <a:pPr lvl="1">
              <a:buClr>
                <a:schemeClr val="tx1"/>
              </a:buClr>
            </a:pPr>
            <a:r>
              <a:rPr lang="en-US" altLang="en-US" sz="1800" dirty="0"/>
              <a:t>Use a newline to end a line of code</a:t>
            </a:r>
          </a:p>
          <a:p>
            <a:pPr lvl="2">
              <a:buClr>
                <a:schemeClr val="tx1"/>
              </a:buClr>
              <a:buFont typeface="Wingdings" pitchFamily="2" charset="2"/>
              <a:buChar char="ü"/>
            </a:pPr>
            <a:r>
              <a:rPr lang="en-US" altLang="en-US" dirty="0"/>
              <a:t>Not a semicolon like in C++ or Java</a:t>
            </a:r>
          </a:p>
          <a:p>
            <a:pPr lvl="2">
              <a:buClr>
                <a:schemeClr val="tx1"/>
              </a:buClr>
              <a:buFont typeface="Wingdings" pitchFamily="2" charset="2"/>
              <a:buChar char="ü"/>
            </a:pPr>
            <a:r>
              <a:rPr lang="en-US" altLang="en-US" dirty="0"/>
              <a:t>Use ‘\’ when must go to next line prematurely</a:t>
            </a:r>
          </a:p>
          <a:p>
            <a:pPr lvl="2">
              <a:buClr>
                <a:schemeClr val="tx1"/>
              </a:buClr>
            </a:pPr>
            <a:endParaRPr lang="en-US" altLang="en-US" dirty="0"/>
          </a:p>
          <a:p>
            <a:pPr lvl="1">
              <a:buClr>
                <a:schemeClr val="tx1"/>
              </a:buClr>
            </a:pPr>
            <a:r>
              <a:rPr lang="en-US" altLang="en-US" sz="1800" dirty="0"/>
              <a:t>No braces { } to mark blocks of code in Python</a:t>
            </a:r>
          </a:p>
          <a:p>
            <a:pPr lvl="2">
              <a:buClr>
                <a:schemeClr val="tx1"/>
              </a:buClr>
              <a:buFont typeface="Wingdings" pitchFamily="2" charset="2"/>
              <a:buChar char="ü"/>
            </a:pPr>
            <a:r>
              <a:rPr lang="en-US" altLang="en-US" dirty="0"/>
              <a:t>Use consistent indentation instead</a:t>
            </a:r>
          </a:p>
          <a:p>
            <a:pPr lvl="2">
              <a:spcBef>
                <a:spcPct val="0"/>
              </a:spcBef>
              <a:buFont typeface="Wingdings" pitchFamily="2" charset="2"/>
              <a:buChar char="ü"/>
            </a:pPr>
            <a:r>
              <a:rPr lang="en-US" altLang="en-US" dirty="0"/>
              <a:t>The first line with a new indentation is considered outside of the block </a:t>
            </a:r>
          </a:p>
          <a:p>
            <a:pPr lvl="2">
              <a:spcBef>
                <a:spcPct val="0"/>
              </a:spcBef>
            </a:pPr>
            <a:endParaRPr lang="en-US" altLang="en-US" dirty="0"/>
          </a:p>
        </p:txBody>
      </p:sp>
    </p:spTree>
    <p:extLst>
      <p:ext uri="{BB962C8B-B14F-4D97-AF65-F5344CB8AC3E}">
        <p14:creationId xmlns:p14="http://schemas.microsoft.com/office/powerpoint/2010/main" val="380434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Indenting Code</a:t>
            </a:r>
            <a:endParaRPr lang="en-IN" dirty="0"/>
          </a:p>
        </p:txBody>
      </p:sp>
      <p:sp>
        <p:nvSpPr>
          <p:cNvPr id="4" name="Text Placeholder 2"/>
          <p:cNvSpPr>
            <a:spLocks noGrp="1"/>
          </p:cNvSpPr>
          <p:nvPr>
            <p:ph type="body" sz="quarter" idx="10"/>
          </p:nvPr>
        </p:nvSpPr>
        <p:spPr>
          <a:xfrm>
            <a:off x="838200" y="1211996"/>
            <a:ext cx="7315200" cy="3360004"/>
          </a:xfrm>
        </p:spPr>
        <p:txBody>
          <a:bodyPr>
            <a:noAutofit/>
          </a:bodyPr>
          <a:lstStyle/>
          <a:p>
            <a:pPr>
              <a:buClr>
                <a:schemeClr val="tx1"/>
              </a:buClr>
            </a:pPr>
            <a:r>
              <a:rPr lang="en-US" altLang="en-US" dirty="0"/>
              <a:t>Blocks of code are defined by indentation </a:t>
            </a:r>
          </a:p>
          <a:p>
            <a:pPr lvl="1">
              <a:buClr>
                <a:schemeClr val="tx1"/>
              </a:buClr>
              <a:buFont typeface="Wingdings" pitchFamily="2" charset="2"/>
              <a:buChar char="ü"/>
            </a:pPr>
            <a:r>
              <a:rPr lang="en-US" altLang="en-US" dirty="0"/>
              <a:t> </a:t>
            </a:r>
            <a:r>
              <a:rPr lang="en-US" altLang="en-US" sz="1800" dirty="0"/>
              <a:t>Indenting starts a block and unindenting ends it </a:t>
            </a:r>
          </a:p>
          <a:p>
            <a:pPr lvl="1">
              <a:buClr>
                <a:schemeClr val="tx1"/>
              </a:buClr>
              <a:buFont typeface="Wingdings" pitchFamily="2" charset="2"/>
              <a:buChar char="ü"/>
            </a:pPr>
            <a:r>
              <a:rPr lang="en-US" altLang="en-US" sz="1800" dirty="0"/>
              <a:t> No need for explicit braces, brackets or keywords</a:t>
            </a:r>
          </a:p>
          <a:p>
            <a:pPr lvl="1">
              <a:buClr>
                <a:schemeClr val="tx1"/>
              </a:buClr>
              <a:buFont typeface="Wingdings" pitchFamily="2" charset="2"/>
              <a:buChar char="ü"/>
            </a:pPr>
            <a:r>
              <a:rPr lang="en-US" altLang="en-US" sz="1800" dirty="0"/>
              <a:t> Whitespace is significant </a:t>
            </a:r>
          </a:p>
          <a:p>
            <a:pPr lvl="1">
              <a:buClr>
                <a:schemeClr val="tx1"/>
              </a:buClr>
              <a:buFont typeface="Wingdings" pitchFamily="2" charset="2"/>
              <a:buChar char="ü"/>
            </a:pPr>
            <a:r>
              <a:rPr lang="en-US" altLang="en-US" sz="1800" dirty="0"/>
              <a:t> Code blocks are started by a ‘</a:t>
            </a:r>
            <a:r>
              <a:rPr lang="en-US" altLang="en-US" sz="1800" b="1" dirty="0"/>
              <a:t>:</a:t>
            </a:r>
            <a:r>
              <a:rPr lang="en-US" altLang="en-US" sz="1800" dirty="0"/>
              <a:t>’</a:t>
            </a:r>
          </a:p>
        </p:txBody>
      </p:sp>
      <p:sp>
        <p:nvSpPr>
          <p:cNvPr id="6" name="Text Box 4"/>
          <p:cNvSpPr txBox="1">
            <a:spLocks noChangeArrowheads="1"/>
          </p:cNvSpPr>
          <p:nvPr/>
        </p:nvSpPr>
        <p:spPr bwMode="auto">
          <a:xfrm>
            <a:off x="1905000" y="3276600"/>
            <a:ext cx="5029200" cy="20240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i="1">
                <a:solidFill>
                  <a:srgbClr val="006699"/>
                </a:solidFill>
                <a:latin typeface="Arial" pitchFamily="34" charset="0"/>
              </a:defRPr>
            </a:lvl1pPr>
            <a:lvl2pPr marL="742950" indent="-285750" eaLnBrk="0" hangingPunct="0">
              <a:defRPr sz="2400" b="1" i="1">
                <a:solidFill>
                  <a:srgbClr val="006699"/>
                </a:solidFill>
                <a:latin typeface="Arial" pitchFamily="34" charset="0"/>
              </a:defRPr>
            </a:lvl2pPr>
            <a:lvl3pPr marL="1143000" indent="-228600" eaLnBrk="0" hangingPunct="0">
              <a:defRPr sz="2400" b="1" i="1">
                <a:solidFill>
                  <a:srgbClr val="006699"/>
                </a:solidFill>
                <a:latin typeface="Arial" pitchFamily="34" charset="0"/>
              </a:defRPr>
            </a:lvl3pPr>
            <a:lvl4pPr marL="1600200" indent="-228600" eaLnBrk="0" hangingPunct="0">
              <a:defRPr sz="2400" b="1" i="1">
                <a:solidFill>
                  <a:srgbClr val="006699"/>
                </a:solidFill>
                <a:latin typeface="Arial" pitchFamily="34" charset="0"/>
              </a:defRPr>
            </a:lvl4pPr>
            <a:lvl5pPr marL="2057400" indent="-228600" eaLnBrk="0" hangingPunct="0">
              <a:defRPr sz="2400" b="1" i="1">
                <a:solidFill>
                  <a:srgbClr val="006699"/>
                </a:solidFill>
                <a:latin typeface="Arial" pitchFamily="34" charset="0"/>
              </a:defRPr>
            </a:lvl5pPr>
            <a:lvl6pPr marL="2514600" indent="-228600" eaLnBrk="0" fontAlgn="base" hangingPunct="0">
              <a:spcBef>
                <a:spcPct val="0"/>
              </a:spcBef>
              <a:spcAft>
                <a:spcPct val="0"/>
              </a:spcAft>
              <a:defRPr sz="2400" b="1" i="1">
                <a:solidFill>
                  <a:srgbClr val="006699"/>
                </a:solidFill>
                <a:latin typeface="Arial" pitchFamily="34" charset="0"/>
              </a:defRPr>
            </a:lvl6pPr>
            <a:lvl7pPr marL="2971800" indent="-228600" eaLnBrk="0" fontAlgn="base" hangingPunct="0">
              <a:spcBef>
                <a:spcPct val="0"/>
              </a:spcBef>
              <a:spcAft>
                <a:spcPct val="0"/>
              </a:spcAft>
              <a:defRPr sz="2400" b="1" i="1">
                <a:solidFill>
                  <a:srgbClr val="006699"/>
                </a:solidFill>
                <a:latin typeface="Arial" pitchFamily="34" charset="0"/>
              </a:defRPr>
            </a:lvl7pPr>
            <a:lvl8pPr marL="3429000" indent="-228600" eaLnBrk="0" fontAlgn="base" hangingPunct="0">
              <a:spcBef>
                <a:spcPct val="0"/>
              </a:spcBef>
              <a:spcAft>
                <a:spcPct val="0"/>
              </a:spcAft>
              <a:defRPr sz="2400" b="1" i="1">
                <a:solidFill>
                  <a:srgbClr val="006699"/>
                </a:solidFill>
                <a:latin typeface="Arial" pitchFamily="34" charset="0"/>
              </a:defRPr>
            </a:lvl8pPr>
            <a:lvl9pPr marL="3886200" indent="-228600" eaLnBrk="0" fontAlgn="base" hangingPunct="0">
              <a:spcBef>
                <a:spcPct val="0"/>
              </a:spcBef>
              <a:spcAft>
                <a:spcPct val="0"/>
              </a:spcAft>
              <a:defRPr sz="2400" b="1" i="1">
                <a:solidFill>
                  <a:srgbClr val="006699"/>
                </a:solidFill>
                <a:latin typeface="Arial" pitchFamily="34" charset="0"/>
              </a:defRPr>
            </a:lvl9pPr>
          </a:lstStyle>
          <a:p>
            <a:pPr eaLnBrk="1" hangingPunct="1"/>
            <a:r>
              <a:rPr lang="en-US" altLang="en-US" sz="1800" b="0" i="0" dirty="0" err="1">
                <a:solidFill>
                  <a:schemeClr val="tx1"/>
                </a:solidFill>
                <a:latin typeface="Courier" pitchFamily="34" charset="0"/>
              </a:rPr>
              <a:t>def</a:t>
            </a:r>
            <a:r>
              <a:rPr lang="en-US" altLang="en-US" sz="1800" b="0" i="0" dirty="0">
                <a:solidFill>
                  <a:schemeClr val="tx1"/>
                </a:solidFill>
                <a:latin typeface="Courier" pitchFamily="34" charset="0"/>
              </a:rPr>
              <a:t> fib(n):</a:t>
            </a:r>
          </a:p>
          <a:p>
            <a:pPr eaLnBrk="1" hangingPunct="1"/>
            <a:r>
              <a:rPr lang="en-US" altLang="en-US" sz="1800" b="0" i="0" dirty="0">
                <a:solidFill>
                  <a:schemeClr val="tx1"/>
                </a:solidFill>
                <a:latin typeface="Courier" pitchFamily="34" charset="0"/>
              </a:rPr>
              <a:t>    print 'n =', n</a:t>
            </a:r>
          </a:p>
          <a:p>
            <a:pPr eaLnBrk="1" hangingPunct="1"/>
            <a:r>
              <a:rPr lang="en-US" altLang="en-US" sz="1800" b="0" i="0" dirty="0">
                <a:solidFill>
                  <a:schemeClr val="tx1"/>
                </a:solidFill>
                <a:latin typeface="Courier" pitchFamily="34" charset="0"/>
              </a:rPr>
              <a:t>    if n &gt; 1:</a:t>
            </a:r>
          </a:p>
          <a:p>
            <a:pPr eaLnBrk="1" hangingPunct="1"/>
            <a:r>
              <a:rPr lang="en-US" altLang="en-US" sz="1800" b="0" i="0" dirty="0">
                <a:solidFill>
                  <a:schemeClr val="tx1"/>
                </a:solidFill>
                <a:latin typeface="Courier" pitchFamily="34" charset="0"/>
              </a:rPr>
              <a:t>        return n * fib(n - 1)</a:t>
            </a:r>
          </a:p>
          <a:p>
            <a:pPr eaLnBrk="1" hangingPunct="1"/>
            <a:r>
              <a:rPr lang="en-US" altLang="en-US" sz="1800" b="0" i="0" dirty="0">
                <a:solidFill>
                  <a:schemeClr val="tx1"/>
                </a:solidFill>
                <a:latin typeface="Courier" pitchFamily="34" charset="0"/>
              </a:rPr>
              <a:t>    else:</a:t>
            </a:r>
          </a:p>
          <a:p>
            <a:pPr eaLnBrk="1" hangingPunct="1"/>
            <a:r>
              <a:rPr lang="en-US" altLang="en-US" sz="1800" b="0" i="0" dirty="0">
                <a:solidFill>
                  <a:schemeClr val="tx1"/>
                </a:solidFill>
                <a:latin typeface="Courier" pitchFamily="34" charset="0"/>
              </a:rPr>
              <a:t>        print 'end of the line'</a:t>
            </a:r>
          </a:p>
          <a:p>
            <a:pPr eaLnBrk="1" hangingPunct="1"/>
            <a:r>
              <a:rPr lang="en-US" altLang="en-US" sz="1800" b="0" i="0" dirty="0">
                <a:solidFill>
                  <a:schemeClr val="tx1"/>
                </a:solidFill>
                <a:latin typeface="Courier" pitchFamily="34" charset="0"/>
              </a:rPr>
              <a:t>        return 1</a:t>
            </a:r>
          </a:p>
        </p:txBody>
      </p:sp>
    </p:spTree>
    <p:extLst>
      <p:ext uri="{BB962C8B-B14F-4D97-AF65-F5344CB8AC3E}">
        <p14:creationId xmlns:p14="http://schemas.microsoft.com/office/powerpoint/2010/main" val="72128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endParaRPr lang="en-IN" dirty="0"/>
          </a:p>
        </p:txBody>
      </p:sp>
      <p:sp>
        <p:nvSpPr>
          <p:cNvPr id="7" name="Text Placeholder 2"/>
          <p:cNvSpPr>
            <a:spLocks noGrp="1"/>
          </p:cNvSpPr>
          <p:nvPr>
            <p:ph type="body" sz="quarter" idx="10"/>
          </p:nvPr>
        </p:nvSpPr>
        <p:spPr>
          <a:xfrm>
            <a:off x="228600" y="1219200"/>
            <a:ext cx="8534400" cy="4648200"/>
          </a:xfrm>
        </p:spPr>
        <p:txBody>
          <a:bodyPr>
            <a:noAutofit/>
          </a:bodyPr>
          <a:lstStyle/>
          <a:p>
            <a:pPr>
              <a:buClr>
                <a:schemeClr val="tx1"/>
              </a:buClr>
            </a:pPr>
            <a:r>
              <a:rPr lang="en-US" altLang="en-US" sz="1800" b="1" dirty="0"/>
              <a:t>Scalars:</a:t>
            </a:r>
          </a:p>
          <a:p>
            <a:pPr lvl="1">
              <a:buClr>
                <a:schemeClr val="tx1"/>
              </a:buClr>
              <a:buFont typeface="Wingdings" pitchFamily="2" charset="2"/>
              <a:buChar char="ü"/>
            </a:pPr>
            <a:r>
              <a:rPr lang="en-US" altLang="en-US" sz="1800" dirty="0"/>
              <a:t>Integer     		-&gt; 2323, 3234L</a:t>
            </a:r>
          </a:p>
          <a:p>
            <a:pPr lvl="1">
              <a:buClr>
                <a:schemeClr val="tx1"/>
              </a:buClr>
              <a:buFont typeface="Wingdings" pitchFamily="2" charset="2"/>
              <a:buChar char="ü"/>
            </a:pPr>
            <a:r>
              <a:rPr lang="en-US" altLang="en-US" sz="1800" dirty="0"/>
              <a:t>Float        		-&gt; 32.3, 3.1E2</a:t>
            </a:r>
          </a:p>
          <a:p>
            <a:pPr lvl="1">
              <a:buClr>
                <a:schemeClr val="tx1"/>
              </a:buClr>
              <a:buFont typeface="Wingdings" pitchFamily="2" charset="2"/>
              <a:buChar char="ü"/>
            </a:pPr>
            <a:r>
              <a:rPr lang="en-US" altLang="en-US" sz="1800" dirty="0"/>
              <a:t>Boolean		 -&gt; True, False</a:t>
            </a:r>
          </a:p>
          <a:p>
            <a:pPr lvl="1">
              <a:buClr>
                <a:schemeClr val="tx1"/>
              </a:buClr>
              <a:buNone/>
            </a:pPr>
            <a:endParaRPr lang="en-US" altLang="en-US" sz="1800" dirty="0"/>
          </a:p>
          <a:p>
            <a:pPr>
              <a:buClr>
                <a:schemeClr val="tx1"/>
              </a:buClr>
            </a:pPr>
            <a:r>
              <a:rPr lang="en-US" altLang="en-US" sz="1800" b="1" dirty="0"/>
              <a:t>Aggregate Types</a:t>
            </a:r>
          </a:p>
          <a:p>
            <a:pPr lvl="1">
              <a:buClr>
                <a:schemeClr val="tx1"/>
              </a:buClr>
              <a:buFont typeface="Wingdings" pitchFamily="2" charset="2"/>
              <a:buChar char="ü"/>
            </a:pPr>
            <a:r>
              <a:rPr lang="en-US" altLang="en-US" sz="1800" dirty="0"/>
              <a:t>Complex         	-&gt; 3 + 2j, 1j</a:t>
            </a:r>
          </a:p>
          <a:p>
            <a:pPr lvl="1">
              <a:buClr>
                <a:schemeClr val="tx1"/>
              </a:buClr>
              <a:buFont typeface="Wingdings" pitchFamily="2" charset="2"/>
              <a:buChar char="ü"/>
            </a:pPr>
            <a:r>
              <a:rPr lang="en-US" altLang="en-US" sz="1800" dirty="0"/>
              <a:t>String		-&gt; “</a:t>
            </a:r>
            <a:r>
              <a:rPr lang="en-US" altLang="en-US" sz="1800" dirty="0" err="1"/>
              <a:t>abc</a:t>
            </a:r>
            <a:r>
              <a:rPr lang="en-US" altLang="en-US" sz="1800" dirty="0"/>
              <a:t>” , ‘</a:t>
            </a:r>
            <a:r>
              <a:rPr lang="en-US" altLang="en-US" sz="1800" dirty="0" err="1"/>
              <a:t>abc</a:t>
            </a:r>
            <a:r>
              <a:rPr lang="en-US" altLang="en-US" sz="1800" dirty="0"/>
              <a:t>’ </a:t>
            </a:r>
          </a:p>
          <a:p>
            <a:pPr lvl="1">
              <a:buClr>
                <a:schemeClr val="tx1"/>
              </a:buClr>
              <a:buFont typeface="Wingdings" pitchFamily="2" charset="2"/>
              <a:buChar char="ü"/>
            </a:pPr>
            <a:r>
              <a:rPr lang="en-US" altLang="en-US" sz="1800" dirty="0"/>
              <a:t>List	     	-&gt; l =  [ 1,2,3]</a:t>
            </a:r>
          </a:p>
          <a:p>
            <a:pPr lvl="1">
              <a:buClr>
                <a:schemeClr val="tx1"/>
              </a:buClr>
              <a:buFont typeface="Wingdings" pitchFamily="2" charset="2"/>
              <a:buChar char="ü"/>
            </a:pPr>
            <a:r>
              <a:rPr lang="en-US" altLang="en-US" sz="1800" dirty="0"/>
              <a:t>Dictionaries	-&gt; d = {‘hello’ : ‘there’, 2 : 15}</a:t>
            </a:r>
          </a:p>
          <a:p>
            <a:pPr lvl="1">
              <a:buClr>
                <a:schemeClr val="tx1"/>
              </a:buClr>
              <a:buFont typeface="Wingdings" pitchFamily="2" charset="2"/>
              <a:buChar char="ü"/>
            </a:pPr>
            <a:r>
              <a:rPr lang="en-US" altLang="en-US" sz="1800" dirty="0"/>
              <a:t>Tuple	    	-&gt; t = (1,2,3)</a:t>
            </a:r>
          </a:p>
          <a:p>
            <a:pPr lvl="1">
              <a:buClr>
                <a:schemeClr val="tx1"/>
              </a:buClr>
              <a:buFont typeface="Wingdings" pitchFamily="2" charset="2"/>
              <a:buChar char="ü"/>
            </a:pPr>
            <a:r>
              <a:rPr lang="en-US" altLang="en-US" sz="1800" dirty="0"/>
              <a:t> File</a:t>
            </a:r>
          </a:p>
          <a:p>
            <a:pPr lvl="1">
              <a:buClr>
                <a:schemeClr val="tx1"/>
              </a:buClr>
              <a:buFont typeface="Wingdings" pitchFamily="2" charset="2"/>
              <a:buChar char="ü"/>
            </a:pPr>
            <a:r>
              <a:rPr lang="en-US" altLang="en-US" sz="1800" dirty="0"/>
              <a:t> Set</a:t>
            </a:r>
          </a:p>
        </p:txBody>
      </p:sp>
    </p:spTree>
    <p:extLst>
      <p:ext uri="{BB962C8B-B14F-4D97-AF65-F5344CB8AC3E}">
        <p14:creationId xmlns:p14="http://schemas.microsoft.com/office/powerpoint/2010/main" val="247054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endParaRPr lang="en-IN" dirty="0"/>
          </a:p>
        </p:txBody>
      </p:sp>
      <p:sp>
        <p:nvSpPr>
          <p:cNvPr id="7" name="Text Placeholder 2"/>
          <p:cNvSpPr>
            <a:spLocks noGrp="1"/>
          </p:cNvSpPr>
          <p:nvPr>
            <p:ph type="body" sz="quarter" idx="10"/>
          </p:nvPr>
        </p:nvSpPr>
        <p:spPr>
          <a:xfrm>
            <a:off x="228600" y="1219200"/>
            <a:ext cx="8534400" cy="1600200"/>
          </a:xfrm>
        </p:spPr>
        <p:txBody>
          <a:bodyPr>
            <a:noAutofit/>
          </a:bodyPr>
          <a:lstStyle/>
          <a:p>
            <a:pPr>
              <a:lnSpc>
                <a:spcPct val="80000"/>
              </a:lnSpc>
              <a:buClr>
                <a:schemeClr val="tx1"/>
              </a:buClr>
            </a:pPr>
            <a:r>
              <a:rPr lang="en-US" altLang="en-US" sz="2000" dirty="0"/>
              <a:t>No need to declare variables as specific type  ( ex: integer, float, string )</a:t>
            </a:r>
          </a:p>
          <a:p>
            <a:pPr lvl="1">
              <a:lnSpc>
                <a:spcPct val="80000"/>
              </a:lnSpc>
              <a:buClr>
                <a:schemeClr val="tx1"/>
              </a:buClr>
              <a:buFont typeface="Wingdings" pitchFamily="2" charset="2"/>
              <a:buChar char="ü"/>
            </a:pPr>
            <a:r>
              <a:rPr lang="en-US" altLang="en-US" sz="1600" dirty="0"/>
              <a:t> Example:</a:t>
            </a:r>
          </a:p>
          <a:p>
            <a:pPr lvl="2">
              <a:lnSpc>
                <a:spcPct val="80000"/>
              </a:lnSpc>
            </a:pPr>
            <a:r>
              <a:rPr lang="en-US" altLang="en-US" sz="1600" dirty="0"/>
              <a:t>A, B = 3, ‘cat’</a:t>
            </a:r>
          </a:p>
          <a:p>
            <a:pPr lvl="2">
              <a:lnSpc>
                <a:spcPct val="80000"/>
              </a:lnSpc>
            </a:pPr>
            <a:endParaRPr lang="en-US" altLang="en-US" sz="2000" dirty="0"/>
          </a:p>
          <a:p>
            <a:pPr>
              <a:lnSpc>
                <a:spcPct val="80000"/>
              </a:lnSpc>
              <a:buClr>
                <a:schemeClr val="tx1"/>
              </a:buClr>
            </a:pPr>
            <a:r>
              <a:rPr lang="en-US" altLang="en-US" sz="2000" dirty="0"/>
              <a:t>Need to assign /initialize variables</a:t>
            </a:r>
          </a:p>
          <a:p>
            <a:pPr lvl="1">
              <a:lnSpc>
                <a:spcPct val="80000"/>
              </a:lnSpc>
              <a:buClr>
                <a:schemeClr val="tx1"/>
              </a:buClr>
              <a:buFont typeface="Wingdings" pitchFamily="2" charset="2"/>
              <a:buChar char="ü"/>
            </a:pPr>
            <a:r>
              <a:rPr lang="en-US" altLang="en-US" sz="1600" dirty="0"/>
              <a:t>Use of uninitialized variable raises exception</a:t>
            </a:r>
          </a:p>
          <a:p>
            <a:pPr lvl="1">
              <a:lnSpc>
                <a:spcPct val="80000"/>
              </a:lnSpc>
              <a:buClr>
                <a:schemeClr val="tx1"/>
              </a:buClr>
              <a:buFont typeface="Wingdings" pitchFamily="2" charset="2"/>
              <a:buChar char="ü"/>
            </a:pPr>
            <a:endParaRPr lang="en-US" altLang="en-US" sz="1600" dirty="0"/>
          </a:p>
          <a:p>
            <a:pPr>
              <a:lnSpc>
                <a:spcPct val="80000"/>
              </a:lnSpc>
              <a:buClr>
                <a:schemeClr val="tx1"/>
              </a:buClr>
            </a:pPr>
            <a:r>
              <a:rPr lang="en-US" altLang="en-US" sz="2000" dirty="0"/>
              <a:t>Variables are not strongly typed. A variable’s type is dynamic, and will changed whenever it is reassigned</a:t>
            </a:r>
          </a:p>
          <a:p>
            <a:pPr lvl="2">
              <a:lnSpc>
                <a:spcPct val="80000"/>
              </a:lnSpc>
              <a:buClr>
                <a:schemeClr val="tx1"/>
              </a:buClr>
            </a:pPr>
            <a:r>
              <a:rPr lang="en-US" altLang="en-US" sz="1600" dirty="0"/>
              <a:t>if friendly: </a:t>
            </a:r>
          </a:p>
          <a:p>
            <a:pPr lvl="2">
              <a:lnSpc>
                <a:spcPct val="80000"/>
              </a:lnSpc>
              <a:buClr>
                <a:schemeClr val="tx1"/>
              </a:buClr>
            </a:pPr>
            <a:r>
              <a:rPr lang="en-US" altLang="en-US" sz="1600" dirty="0"/>
              <a:t>    greeting = "hello world"</a:t>
            </a:r>
          </a:p>
          <a:p>
            <a:pPr lvl="2">
              <a:lnSpc>
                <a:spcPct val="80000"/>
              </a:lnSpc>
              <a:buClr>
                <a:schemeClr val="tx1"/>
              </a:buClr>
            </a:pPr>
            <a:r>
              <a:rPr lang="en-US" altLang="en-US" sz="1600" dirty="0"/>
              <a:t>else: </a:t>
            </a:r>
          </a:p>
          <a:p>
            <a:pPr lvl="2">
              <a:lnSpc>
                <a:spcPct val="80000"/>
              </a:lnSpc>
              <a:buClr>
                <a:schemeClr val="tx1"/>
              </a:buClr>
            </a:pPr>
            <a:r>
              <a:rPr lang="en-US" altLang="en-US" sz="1600" dirty="0"/>
              <a:t>    greeting = 12**2</a:t>
            </a:r>
          </a:p>
          <a:p>
            <a:pPr lvl="2">
              <a:lnSpc>
                <a:spcPct val="80000"/>
              </a:lnSpc>
              <a:buClr>
                <a:schemeClr val="tx1"/>
              </a:buClr>
            </a:pPr>
            <a:r>
              <a:rPr lang="en-US" altLang="en-US" sz="1600" dirty="0"/>
              <a:t>print greeting</a:t>
            </a:r>
          </a:p>
          <a:p>
            <a:pPr lvl="2">
              <a:lnSpc>
                <a:spcPct val="80000"/>
              </a:lnSpc>
              <a:buClr>
                <a:schemeClr val="tx1"/>
              </a:buClr>
              <a:buFont typeface="Wingdings" pitchFamily="2" charset="2"/>
              <a:buChar char="ü"/>
            </a:pPr>
            <a:endParaRPr lang="en-US" altLang="en-US" sz="1600" dirty="0"/>
          </a:p>
          <a:p>
            <a:pPr>
              <a:lnSpc>
                <a:spcPct val="80000"/>
              </a:lnSpc>
              <a:buClr>
                <a:schemeClr val="tx1"/>
              </a:buClr>
            </a:pPr>
            <a:r>
              <a:rPr lang="en-US" altLang="en-US" sz="2000" dirty="0"/>
              <a:t>Variables are reference to Objects</a:t>
            </a:r>
          </a:p>
          <a:p>
            <a:pPr lvl="1">
              <a:lnSpc>
                <a:spcPct val="80000"/>
              </a:lnSpc>
              <a:buClr>
                <a:schemeClr val="tx1"/>
              </a:buClr>
              <a:buFont typeface="Wingdings" pitchFamily="2" charset="2"/>
              <a:buChar char="§"/>
            </a:pPr>
            <a:endParaRPr lang="en-US" altLang="en-US" dirty="0"/>
          </a:p>
          <a:p>
            <a:pPr>
              <a:lnSpc>
                <a:spcPct val="80000"/>
              </a:lnSpc>
              <a:buClr>
                <a:schemeClr val="tx1"/>
              </a:buClr>
            </a:pPr>
            <a:r>
              <a:rPr lang="en-US" altLang="en-US" sz="2000" dirty="0"/>
              <a:t>Everything in Python is a object</a:t>
            </a:r>
          </a:p>
          <a:p>
            <a:pPr lvl="1">
              <a:lnSpc>
                <a:spcPct val="80000"/>
              </a:lnSpc>
              <a:buClr>
                <a:schemeClr val="tx1"/>
              </a:buClr>
              <a:buFont typeface="Wingdings" pitchFamily="2" charset="2"/>
              <a:buChar char="ü"/>
            </a:pPr>
            <a:r>
              <a:rPr lang="en-US" altLang="en-US" sz="1600" dirty="0"/>
              <a:t>Functions, Classes, Modules</a:t>
            </a:r>
            <a:endParaRPr lang="en-US" altLang="en-US" sz="1200" dirty="0"/>
          </a:p>
        </p:txBody>
      </p:sp>
    </p:spTree>
    <p:extLst>
      <p:ext uri="{BB962C8B-B14F-4D97-AF65-F5344CB8AC3E}">
        <p14:creationId xmlns:p14="http://schemas.microsoft.com/office/powerpoint/2010/main" val="2158400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5b0b727f-9d55-4674-90df-9368557459d7"/>
    <ds:schemaRef ds:uri="http://schemas.microsoft.com/office/2006/documentManagement/types"/>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3f0a5add-00cc-4c5e-8a54-6b524d8608b8"/>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CT_Core_Java_OOP</Template>
  <TotalTime>5758</TotalTime>
  <Words>3290</Words>
  <Application>Microsoft Macintosh PowerPoint</Application>
  <PresentationFormat>On-screen Show (4:3)</PresentationFormat>
  <Paragraphs>263</Paragraphs>
  <Slides>25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vt:lpstr>
      <vt:lpstr>Courier New</vt:lpstr>
      <vt:lpstr>Inter-Regular</vt:lpstr>
      <vt:lpstr>Tahoma</vt:lpstr>
      <vt:lpstr>Wingdings</vt:lpstr>
      <vt:lpstr>CT_Core_Java_OOP</vt:lpstr>
      <vt:lpstr>Python 3.4 </vt:lpstr>
      <vt:lpstr>What we will cover today?</vt:lpstr>
      <vt:lpstr>Syntax</vt:lpstr>
      <vt:lpstr>Comments</vt:lpstr>
      <vt:lpstr>Naming Rules</vt:lpstr>
      <vt:lpstr>Whitespace</vt:lpstr>
      <vt:lpstr>Indenting Code</vt:lpstr>
      <vt:lpstr>Data Types</vt:lpstr>
      <vt:lpstr>Variables</vt:lpstr>
      <vt:lpstr>Operators</vt:lpstr>
      <vt:lpstr>Control Structures</vt:lpstr>
      <vt:lpstr>IF Else - ASSIGNMENT</vt:lpstr>
      <vt:lpstr>IF Else – ASSIGNMENT SOLUTION</vt:lpstr>
      <vt:lpstr>Range() function</vt:lpstr>
      <vt:lpstr>Loop Structures Rules</vt:lpstr>
      <vt:lpstr>For Loop Structures - ASSIGNMENT</vt:lpstr>
      <vt:lpstr>FOR– ASSIGNMENT SOLUTION</vt:lpstr>
      <vt:lpstr>While Loop Structures - ASSIGNMENT</vt:lpstr>
      <vt:lpstr>While Loop Structures - Solution</vt:lpstr>
      <vt:lpstr>Nested Loop</vt:lpstr>
      <vt:lpstr>Nested Loop Structures - ASSIGNMENT</vt:lpstr>
      <vt:lpstr>Nested Loop Structures – Solution 1 </vt:lpstr>
      <vt:lpstr>Nested Loop Structures – Solution 2</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186</cp:revision>
  <dcterms:created xsi:type="dcterms:W3CDTF">2014-09-30T12:24:12Z</dcterms:created>
  <dcterms:modified xsi:type="dcterms:W3CDTF">2024-04-07T05:41:09Z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