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81" r:id="rId5"/>
    <p:sldId id="364" r:id="rId6"/>
    <p:sldId id="350" r:id="rId7"/>
    <p:sldId id="349" r:id="rId8"/>
    <p:sldId id="352" r:id="rId9"/>
    <p:sldId id="353" r:id="rId10"/>
    <p:sldId id="351" r:id="rId11"/>
    <p:sldId id="354" r:id="rId12"/>
    <p:sldId id="355" r:id="rId13"/>
    <p:sldId id="365" r:id="rId14"/>
    <p:sldId id="356" r:id="rId15"/>
    <p:sldId id="357" r:id="rId16"/>
    <p:sldId id="358" r:id="rId17"/>
    <p:sldId id="372" r:id="rId18"/>
    <p:sldId id="373" r:id="rId19"/>
    <p:sldId id="374" r:id="rId20"/>
    <p:sldId id="375" r:id="rId21"/>
    <p:sldId id="376" r:id="rId22"/>
    <p:sldId id="359" r:id="rId23"/>
    <p:sldId id="360" r:id="rId24"/>
    <p:sldId id="361" r:id="rId25"/>
    <p:sldId id="362" r:id="rId26"/>
    <p:sldId id="369" r:id="rId27"/>
    <p:sldId id="363" r:id="rId28"/>
    <p:sldId id="377" r:id="rId29"/>
    <p:sldId id="378" r:id="rId30"/>
    <p:sldId id="379" r:id="rId31"/>
    <p:sldId id="368" r:id="rId32"/>
    <p:sldId id="370" r:id="rId33"/>
    <p:sldId id="371" r:id="rId34"/>
    <p:sldId id="367" r:id="rId35"/>
    <p:sldId id="322" r:id="rId36"/>
    <p:sldId id="342" r:id="rId37"/>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81"/>
            <p14:sldId id="364"/>
            <p14:sldId id="350"/>
            <p14:sldId id="349"/>
            <p14:sldId id="352"/>
            <p14:sldId id="353"/>
            <p14:sldId id="351"/>
            <p14:sldId id="354"/>
            <p14:sldId id="355"/>
            <p14:sldId id="365"/>
            <p14:sldId id="356"/>
            <p14:sldId id="357"/>
            <p14:sldId id="358"/>
            <p14:sldId id="372"/>
            <p14:sldId id="373"/>
            <p14:sldId id="374"/>
            <p14:sldId id="375"/>
            <p14:sldId id="376"/>
            <p14:sldId id="359"/>
            <p14:sldId id="360"/>
            <p14:sldId id="361"/>
            <p14:sldId id="362"/>
            <p14:sldId id="369"/>
            <p14:sldId id="363"/>
            <p14:sldId id="377"/>
            <p14:sldId id="378"/>
            <p14:sldId id="379"/>
            <p14:sldId id="368"/>
            <p14:sldId id="370"/>
            <p14:sldId id="371"/>
            <p14:sldId id="367"/>
            <p14:sldId id="322"/>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5" autoAdjust="0"/>
    <p:restoredTop sz="82818" autoAdjust="0"/>
  </p:normalViewPr>
  <p:slideViewPr>
    <p:cSldViewPr>
      <p:cViewPr varScale="1">
        <p:scale>
          <a:sx n="76" d="100"/>
          <a:sy n="76" d="100"/>
        </p:scale>
        <p:origin x="2440" y="200"/>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13/04/24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4/13/24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3290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we call a normal Python function, execution starts at function's first line and</a:t>
            </a:r>
          </a:p>
          <a:p>
            <a:r>
              <a:rPr lang="en-US" sz="1200" b="0" i="0" u="none" strike="noStrike" kern="1200" baseline="0" dirty="0">
                <a:solidFill>
                  <a:schemeClr val="tx1"/>
                </a:solidFill>
                <a:latin typeface="+mn-lt"/>
                <a:ea typeface="+mn-ea"/>
                <a:cs typeface="+mn-cs"/>
              </a:rPr>
              <a:t>continues until a return statement, exception , or the end of the function (which is</a:t>
            </a:r>
          </a:p>
          <a:p>
            <a:r>
              <a:rPr lang="en-US" sz="1200" b="0" i="0" u="none" strike="noStrike" kern="1200" baseline="0" dirty="0">
                <a:solidFill>
                  <a:schemeClr val="tx1"/>
                </a:solidFill>
                <a:latin typeface="+mn-lt"/>
                <a:ea typeface="+mn-ea"/>
                <a:cs typeface="+mn-cs"/>
              </a:rPr>
              <a:t>seen as an implicit return None ) is encountered. Once a function returns control to its</a:t>
            </a:r>
          </a:p>
          <a:p>
            <a:r>
              <a:rPr lang="en-US" sz="1200" b="0" i="0" u="none" strike="noStrike" kern="1200" baseline="0" dirty="0">
                <a:solidFill>
                  <a:schemeClr val="tx1"/>
                </a:solidFill>
                <a:latin typeface="+mn-lt"/>
                <a:ea typeface="+mn-ea"/>
                <a:cs typeface="+mn-cs"/>
              </a:rPr>
              <a:t>caller, that's it. Any work done by the function and stored in local variables is lost. A new</a:t>
            </a:r>
          </a:p>
          <a:p>
            <a:r>
              <a:rPr lang="en-US" sz="1200" b="0" i="0" u="none" strike="noStrike" kern="1200" baseline="0" dirty="0">
                <a:solidFill>
                  <a:schemeClr val="tx1"/>
                </a:solidFill>
                <a:latin typeface="+mn-lt"/>
                <a:ea typeface="+mn-ea"/>
                <a:cs typeface="+mn-cs"/>
              </a:rPr>
              <a:t>call to the function creates everything from scratch.</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dirty="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900771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83987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54729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3319484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p>
          <a:p>
            <a:endParaRPr lang="en-US" sz="1200" b="0" i="0" u="none" strike="noStrike" kern="1200" baseline="0" dirty="0">
              <a:solidFill>
                <a:schemeClr val="tx1"/>
              </a:solidFill>
              <a:latin typeface="+mn-lt"/>
              <a:ea typeface="+mn-ea"/>
              <a:cs typeface="+mn-cs"/>
            </a:endParaRPr>
          </a:p>
          <a:p>
            <a:r>
              <a:rPr lang="en-US" dirty="0"/>
              <a:t>https://</a:t>
            </a:r>
            <a:r>
              <a:rPr lang="en-US" dirty="0" err="1"/>
              <a:t>www.datacamp.com</a:t>
            </a:r>
            <a:r>
              <a:rPr lang="en-US" dirty="0"/>
              <a:t>/community/tutorials/decorators-python</a:t>
            </a:r>
          </a:p>
          <a:p>
            <a:endParaRPr lang="en-US" dirty="0"/>
          </a:p>
          <a:p>
            <a:r>
              <a:rPr lang="en-US" dirty="0"/>
              <a:t>https://</a:t>
            </a:r>
            <a:r>
              <a:rPr lang="en-US" dirty="0" err="1"/>
              <a:t>realpython.com</a:t>
            </a:r>
            <a:r>
              <a:rPr lang="en-US"/>
              <a:t>/primer-on-python-decorators/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243848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2045295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dirty="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def</a:t>
            </a:r>
            <a:r>
              <a:rPr lang="en-US" sz="1200" kern="1200" dirty="0">
                <a:solidFill>
                  <a:schemeClr val="tx1"/>
                </a:solidFill>
                <a:effectLst/>
                <a:latin typeface="+mn-lt"/>
                <a:ea typeface="+mn-ea"/>
                <a:cs typeface="+mn-cs"/>
              </a:rPr>
              <a:t> reduce(function, </a:t>
            </a:r>
            <a:r>
              <a:rPr lang="en-US" sz="1200" kern="1200" dirty="0" err="1">
                <a:solidFill>
                  <a:schemeClr val="tx1"/>
                </a:solidFill>
                <a:effectLst/>
                <a:latin typeface="+mn-lt"/>
                <a:ea typeface="+mn-ea"/>
                <a:cs typeface="+mn-cs"/>
              </a:rPr>
              <a:t>iterable</a:t>
            </a:r>
            <a:r>
              <a:rPr lang="en-US" sz="1200" kern="1200" dirty="0">
                <a:solidFill>
                  <a:schemeClr val="tx1"/>
                </a:solidFill>
                <a:effectLst/>
                <a:latin typeface="+mn-lt"/>
                <a:ea typeface="+mn-ea"/>
                <a:cs typeface="+mn-cs"/>
              </a:rPr>
              <a:t>, initializer=None): it = </a:t>
            </a:r>
            <a:r>
              <a:rPr lang="en-US" sz="1200" kern="1200" dirty="0" err="1">
                <a:solidFill>
                  <a:schemeClr val="tx1"/>
                </a:solidFill>
                <a:effectLst/>
                <a:latin typeface="+mn-lt"/>
                <a:ea typeface="+mn-ea"/>
                <a:cs typeface="+mn-cs"/>
              </a:rPr>
              <a:t>iter</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iterable</a:t>
            </a:r>
            <a:r>
              <a:rPr lang="en-US" sz="1200" kern="1200" dirty="0">
                <a:solidFill>
                  <a:schemeClr val="tx1"/>
                </a:solidFill>
                <a:effectLst/>
                <a:latin typeface="+mn-lt"/>
                <a:ea typeface="+mn-ea"/>
                <a:cs typeface="+mn-cs"/>
              </a:rPr>
              <a:t>) if initializer is None: value = next(it) else: value = initializer for element in it: value = function(value, element) return </a:t>
            </a:r>
            <a:r>
              <a:rPr lang="en-US" sz="1200" kern="1200" dirty="0" err="1">
                <a:solidFill>
                  <a:schemeClr val="tx1"/>
                </a:solidFill>
                <a:effectLst/>
                <a:latin typeface="+mn-lt"/>
                <a:ea typeface="+mn-ea"/>
                <a:cs typeface="+mn-cs"/>
              </a:rPr>
              <a:t>value</a:t>
            </a:r>
            <a:r>
              <a:rPr lang="en-US" sz="1200" b="0" i="0" kern="1200" dirty="0" err="1">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how the initializer, when not None, is used as the first value instead of a first value from </a:t>
            </a:r>
            <a:r>
              <a:rPr lang="en-US" sz="1200" b="0" i="0" kern="1200" dirty="0" err="1">
                <a:solidFill>
                  <a:schemeClr val="tx1"/>
                </a:solidFill>
                <a:effectLst/>
                <a:latin typeface="+mn-lt"/>
                <a:ea typeface="+mn-ea"/>
                <a:cs typeface="+mn-cs"/>
              </a:rPr>
              <a:t>iterable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1850184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413676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altLang="en-US" sz="1200" dirty="0"/>
              <a:t>Write a  program to enter 10 numbers and display list of Perfect number</a:t>
            </a:r>
            <a:br>
              <a:rPr lang="en-US" altLang="en-US" sz="1200" dirty="0"/>
            </a:br>
            <a:r>
              <a:rPr lang="en-US" altLang="en-US" sz="1200" dirty="0" err="1"/>
              <a:t>Eg</a:t>
            </a:r>
            <a:r>
              <a:rPr lang="en-US" altLang="en-US" sz="1200" dirty="0"/>
              <a:t>: In number theory, a perfect number is a positive integer that is equal to the sum of its proper positive divisors, that is, the sum of its positive divisors excluding the number itself (also known as its aliquot sum).</a:t>
            </a:r>
          </a:p>
          <a:p>
            <a:pPr>
              <a:buClr>
                <a:schemeClr val="tx1"/>
              </a:buClr>
            </a:pPr>
            <a:r>
              <a:rPr lang="en-US" altLang="en-US" sz="1200" dirty="0"/>
              <a:t>Write a  program to enter 10 numbers and display list of  Strong numbers.</a:t>
            </a:r>
            <a:br>
              <a:rPr lang="en-US" altLang="en-US" sz="1200" dirty="0"/>
            </a:br>
            <a:r>
              <a:rPr lang="en-US" altLang="en-US" sz="1200" dirty="0" err="1"/>
              <a:t>Eg</a:t>
            </a:r>
            <a:r>
              <a:rPr lang="en-US" altLang="en-US" sz="1200" dirty="0"/>
              <a:t>: Strong numbers are the numbers whose sum of factorial of digits is equal to the original number. Example: 145 is a strong number.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536543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altLang="en-US" sz="1200" dirty="0"/>
              <a:t>Write a  program to enter 10 numbers and display list of Perfect number</a:t>
            </a:r>
            <a:br>
              <a:rPr lang="en-US" altLang="en-US" sz="1200" dirty="0"/>
            </a:br>
            <a:r>
              <a:rPr lang="en-US" altLang="en-US" sz="1200" dirty="0" err="1"/>
              <a:t>Eg</a:t>
            </a:r>
            <a:r>
              <a:rPr lang="en-US" altLang="en-US" sz="1200" dirty="0"/>
              <a:t>: In number theory, a perfect number is a positive integer that is equal to the sum of its proper positive divisors, that is, the sum of its positive divisors excluding the number itself (also known as its aliquot sum).</a:t>
            </a:r>
          </a:p>
          <a:p>
            <a:pPr>
              <a:buClr>
                <a:schemeClr val="tx1"/>
              </a:buClr>
            </a:pPr>
            <a:r>
              <a:rPr lang="en-US" altLang="en-US" sz="1200" dirty="0"/>
              <a:t>Write a  program to enter 10 numbers and display list of  Strong numbers.</a:t>
            </a:r>
            <a:br>
              <a:rPr lang="en-US" altLang="en-US" sz="1200" dirty="0"/>
            </a:br>
            <a:r>
              <a:rPr lang="en-US" altLang="en-US" sz="1200" dirty="0" err="1"/>
              <a:t>Eg</a:t>
            </a:r>
            <a:r>
              <a:rPr lang="en-US" altLang="en-US" sz="1200" dirty="0"/>
              <a:t>: Strong numbers are the numbers whose sum of factorial of digits is equal to the original number. Example: 145 is a strong number.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4185546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1765238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Fibinacci</a:t>
            </a:r>
            <a:r>
              <a:rPr lang="en-US" sz="1200" b="0" i="0" kern="1200" baseline="0" dirty="0">
                <a:solidFill>
                  <a:schemeClr val="tx1"/>
                </a:solidFill>
                <a:effectLst/>
                <a:latin typeface="+mn-lt"/>
                <a:ea typeface="+mn-ea"/>
                <a:cs typeface="+mn-cs"/>
              </a:rPr>
              <a:t> =&gt; n= 5, x  = [0,1] =&gt; initialized with values passed as 3</a:t>
            </a:r>
            <a:r>
              <a:rPr lang="en-US" sz="1200" b="0" i="0" kern="1200" baseline="30000" dirty="0">
                <a:solidFill>
                  <a:schemeClr val="tx1"/>
                </a:solidFill>
                <a:effectLst/>
                <a:latin typeface="+mn-lt"/>
                <a:ea typeface="+mn-ea"/>
                <a:cs typeface="+mn-cs"/>
              </a:rPr>
              <a:t>rd</a:t>
            </a:r>
            <a:r>
              <a:rPr lang="en-US" sz="1200" b="0" i="0" kern="1200" baseline="0" dirty="0">
                <a:solidFill>
                  <a:schemeClr val="tx1"/>
                </a:solidFill>
                <a:effectLst/>
                <a:latin typeface="+mn-lt"/>
                <a:ea typeface="+mn-ea"/>
                <a:cs typeface="+mn-cs"/>
              </a:rPr>
              <a:t> argument</a:t>
            </a:r>
          </a:p>
          <a:p>
            <a:r>
              <a:rPr lang="en-US" sz="1200" b="0" i="0" kern="1200" baseline="0" dirty="0">
                <a:solidFill>
                  <a:schemeClr val="tx1"/>
                </a:solidFill>
                <a:effectLst/>
                <a:latin typeface="+mn-lt"/>
                <a:ea typeface="+mn-ea"/>
                <a:cs typeface="+mn-cs"/>
              </a:rPr>
              <a:t>Y = 0 from range function</a:t>
            </a:r>
          </a:p>
          <a:p>
            <a:r>
              <a:rPr lang="en-US" sz="1200" b="0" i="0" kern="1200" baseline="0" dirty="0">
                <a:solidFill>
                  <a:schemeClr val="tx1"/>
                </a:solidFill>
                <a:effectLst/>
                <a:latin typeface="+mn-lt"/>
                <a:ea typeface="+mn-ea"/>
                <a:cs typeface="+mn-cs"/>
              </a:rPr>
              <a:t>X + [x[-1] + x[-2]] = [0,1] + [1 + 0 ] = [0,1,1]</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89568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Fibinacci</a:t>
            </a:r>
            <a:r>
              <a:rPr lang="en-US" sz="1200" b="0" i="0" kern="1200" baseline="0" dirty="0">
                <a:solidFill>
                  <a:schemeClr val="tx1"/>
                </a:solidFill>
                <a:effectLst/>
                <a:latin typeface="+mn-lt"/>
                <a:ea typeface="+mn-ea"/>
                <a:cs typeface="+mn-cs"/>
              </a:rPr>
              <a:t> =&gt; n= 5, x  = [0,1] =&gt; initialized with values passed as 3</a:t>
            </a:r>
            <a:r>
              <a:rPr lang="en-US" sz="1200" b="0" i="0" kern="1200" baseline="30000" dirty="0">
                <a:solidFill>
                  <a:schemeClr val="tx1"/>
                </a:solidFill>
                <a:effectLst/>
                <a:latin typeface="+mn-lt"/>
                <a:ea typeface="+mn-ea"/>
                <a:cs typeface="+mn-cs"/>
              </a:rPr>
              <a:t>rd</a:t>
            </a:r>
            <a:r>
              <a:rPr lang="en-US" sz="1200" b="0" i="0" kern="1200" baseline="0" dirty="0">
                <a:solidFill>
                  <a:schemeClr val="tx1"/>
                </a:solidFill>
                <a:effectLst/>
                <a:latin typeface="+mn-lt"/>
                <a:ea typeface="+mn-ea"/>
                <a:cs typeface="+mn-cs"/>
              </a:rPr>
              <a:t> argument</a:t>
            </a:r>
          </a:p>
          <a:p>
            <a:r>
              <a:rPr lang="en-US" sz="1200" b="0" i="0" kern="1200" baseline="0" dirty="0">
                <a:solidFill>
                  <a:schemeClr val="tx1"/>
                </a:solidFill>
                <a:effectLst/>
                <a:latin typeface="+mn-lt"/>
                <a:ea typeface="+mn-ea"/>
                <a:cs typeface="+mn-cs"/>
              </a:rPr>
              <a:t>Y = 0 from range function</a:t>
            </a:r>
          </a:p>
          <a:p>
            <a:r>
              <a:rPr lang="en-US" sz="1200" b="0" i="0" kern="1200" baseline="0" dirty="0">
                <a:solidFill>
                  <a:schemeClr val="tx1"/>
                </a:solidFill>
                <a:effectLst/>
                <a:latin typeface="+mn-lt"/>
                <a:ea typeface="+mn-ea"/>
                <a:cs typeface="+mn-cs"/>
              </a:rPr>
              <a:t>X + [x[-1] + x[-2]] = [0,1] + [1 + 0 ] = [0,1,1]</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43454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Create a class Account with aid , name , balance as data members. Initialize the data members using </a:t>
            </a:r>
            <a:r>
              <a:rPr lang="en-US" sz="1200" dirty="0" err="1"/>
              <a:t>init</a:t>
            </a:r>
            <a:r>
              <a:rPr lang="en-US" sz="1200" dirty="0"/>
              <a:t>() and create methods for withdrawal and deposit.  </a:t>
            </a:r>
            <a:br>
              <a:rPr lang="en-US" sz="1200" dirty="0"/>
            </a:br>
            <a:r>
              <a:rPr lang="en-US" sz="1200"/>
              <a:t>If withdrawal, deduct the amount from balance and update it</a:t>
            </a:r>
            <a:br>
              <a:rPr lang="en-US" sz="1200"/>
            </a:br>
            <a:r>
              <a:rPr lang="en-US" sz="1200"/>
              <a:t> If deposit, add the amount in balance and update it</a:t>
            </a:r>
            <a:br>
              <a:rPr lang="en-US" sz="1200"/>
            </a:br>
            <a:r>
              <a:rPr lang="en-US" sz="1200"/>
              <a:t>Create a list of account objects and call the  withdrawal and deposit methods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891208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CCDD-4898-48E3-ACFB-C4C99D027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CE32D-197E-4237-8FEE-6AB6A5618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5F769-EE90-4D16-8630-C05A51D2516E}"/>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4/13/24</a:t>
            </a:fld>
            <a:endParaRPr lang="en-US"/>
          </a:p>
        </p:txBody>
      </p:sp>
      <p:sp>
        <p:nvSpPr>
          <p:cNvPr id="5" name="Footer Placeholder 4">
            <a:extLst>
              <a:ext uri="{FF2B5EF4-FFF2-40B4-BE49-F238E27FC236}">
                <a16:creationId xmlns:a16="http://schemas.microsoft.com/office/drawing/2014/main" id="{245109B1-0B47-453C-84F0-D415999FF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623CC-E9FB-4F48-BD7B-4FD1BF22736E}"/>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
        <p:nvSpPr>
          <p:cNvPr id="7" name="Slide Number Placeholder 5"/>
          <p:cNvSpPr txBox="1">
            <a:spLocks/>
          </p:cNvSpPr>
          <p:nvPr/>
        </p:nvSpPr>
        <p:spPr>
          <a:xfrm>
            <a:off x="4114800" y="6400415"/>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Tree>
    <p:extLst>
      <p:ext uri="{BB962C8B-B14F-4D97-AF65-F5344CB8AC3E}">
        <p14:creationId xmlns:p14="http://schemas.microsoft.com/office/powerpoint/2010/main" val="274644281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python.org/3/reference/simple_stmts.html#retur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Control Structures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String </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Functions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Arbitrary Arguments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Keyword and Named Arguments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Generators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Decorators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Lambdas</a:t>
            </a: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Arbitrary Arguments As Tuples</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Function can be called with an arbitrary number of arguments. </a:t>
            </a:r>
          </a:p>
          <a:p>
            <a:pPr>
              <a:lnSpc>
                <a:spcPct val="90000"/>
              </a:lnSpc>
              <a:buClr>
                <a:schemeClr val="tx1"/>
              </a:buClr>
            </a:pPr>
            <a:r>
              <a:rPr lang="en-US" sz="1800" dirty="0"/>
              <a:t>These arguments will be wrapped up in a tuple.</a:t>
            </a:r>
          </a:p>
          <a:p>
            <a:pPr>
              <a:lnSpc>
                <a:spcPct val="90000"/>
              </a:lnSpc>
              <a:buClr>
                <a:schemeClr val="tx1"/>
              </a:buClr>
            </a:pPr>
            <a:r>
              <a:rPr lang="en-US" sz="1800" dirty="0"/>
              <a:t>Before the variable number of arguments, zero or more normal arguments may occur.</a:t>
            </a:r>
          </a:p>
        </p:txBody>
      </p:sp>
      <p:sp>
        <p:nvSpPr>
          <p:cNvPr id="3" name="TextBox 2"/>
          <p:cNvSpPr txBox="1"/>
          <p:nvPr/>
        </p:nvSpPr>
        <p:spPr>
          <a:xfrm>
            <a:off x="914400" y="1981200"/>
            <a:ext cx="7467600" cy="4247317"/>
          </a:xfrm>
          <a:prstGeom prst="rect">
            <a:avLst/>
          </a:prstGeom>
          <a:noFill/>
        </p:spPr>
        <p:txBody>
          <a:bodyPr wrap="square" rtlCol="0">
            <a:spAutoFit/>
          </a:bodyPr>
          <a:lstStyle/>
          <a:p>
            <a:r>
              <a:rPr lang="en-US" b="1" dirty="0" err="1"/>
              <a:t>def</a:t>
            </a:r>
            <a:r>
              <a:rPr lang="en-US" dirty="0"/>
              <a:t> </a:t>
            </a:r>
            <a:r>
              <a:rPr lang="en-US" dirty="0" err="1"/>
              <a:t>cheeseshop</a:t>
            </a:r>
            <a:r>
              <a:rPr lang="en-US" dirty="0"/>
              <a:t>(kind, *arguments, **keywords):</a:t>
            </a:r>
          </a:p>
          <a:p>
            <a:r>
              <a:rPr lang="en-US" dirty="0"/>
              <a:t>	 print("-- Do you have any", kind, "?")</a:t>
            </a:r>
          </a:p>
          <a:p>
            <a:r>
              <a:rPr lang="en-US" dirty="0"/>
              <a:t>	 print("-- I'm sorry, we're all out of", kind)</a:t>
            </a:r>
          </a:p>
          <a:p>
            <a:r>
              <a:rPr lang="en-US" dirty="0"/>
              <a:t>	 </a:t>
            </a:r>
            <a:r>
              <a:rPr lang="en-US" b="1" dirty="0"/>
              <a:t>for</a:t>
            </a:r>
            <a:r>
              <a:rPr lang="en-US" dirty="0"/>
              <a:t> </a:t>
            </a:r>
            <a:r>
              <a:rPr lang="en-US" dirty="0" err="1"/>
              <a:t>arg</a:t>
            </a:r>
            <a:r>
              <a:rPr lang="en-US" dirty="0"/>
              <a:t> </a:t>
            </a:r>
            <a:r>
              <a:rPr lang="en-US" b="1" dirty="0"/>
              <a:t>in</a:t>
            </a:r>
            <a:r>
              <a:rPr lang="en-US" dirty="0"/>
              <a:t> arguments: </a:t>
            </a:r>
          </a:p>
          <a:p>
            <a:r>
              <a:rPr lang="en-US" dirty="0"/>
              <a:t>		print(</a:t>
            </a:r>
            <a:r>
              <a:rPr lang="en-US" dirty="0" err="1"/>
              <a:t>arg</a:t>
            </a:r>
            <a:r>
              <a:rPr lang="en-US" dirty="0"/>
              <a:t>)</a:t>
            </a:r>
          </a:p>
          <a:p>
            <a:r>
              <a:rPr lang="en-US" dirty="0"/>
              <a:t>		print("-" * 40)</a:t>
            </a:r>
          </a:p>
          <a:p>
            <a:r>
              <a:rPr lang="en-US" dirty="0"/>
              <a:t>		keys = sorted(</a:t>
            </a:r>
            <a:r>
              <a:rPr lang="en-US" dirty="0" err="1"/>
              <a:t>keywords.keys</a:t>
            </a:r>
            <a:r>
              <a:rPr lang="en-US" dirty="0"/>
              <a:t>())</a:t>
            </a:r>
          </a:p>
          <a:p>
            <a:r>
              <a:rPr lang="en-US" dirty="0"/>
              <a:t>		</a:t>
            </a:r>
            <a:r>
              <a:rPr lang="en-US" b="1" dirty="0"/>
              <a:t>for</a:t>
            </a:r>
            <a:r>
              <a:rPr lang="en-US" dirty="0"/>
              <a:t> kw </a:t>
            </a:r>
            <a:r>
              <a:rPr lang="en-US" b="1" dirty="0"/>
              <a:t>in</a:t>
            </a:r>
            <a:r>
              <a:rPr lang="en-US" dirty="0"/>
              <a:t> keys: </a:t>
            </a:r>
          </a:p>
          <a:p>
            <a:r>
              <a:rPr lang="en-US" dirty="0"/>
              <a:t>			print(kw, ":", keywords[kw]) </a:t>
            </a:r>
          </a:p>
          <a:p>
            <a:endParaRPr lang="en-US" dirty="0"/>
          </a:p>
          <a:p>
            <a:r>
              <a:rPr lang="en-US" b="1" dirty="0"/>
              <a:t>It could be called like this:</a:t>
            </a:r>
          </a:p>
          <a:p>
            <a:endParaRPr lang="en-US" dirty="0"/>
          </a:p>
          <a:p>
            <a:r>
              <a:rPr lang="en-US" dirty="0" err="1"/>
              <a:t>cheeseshop</a:t>
            </a:r>
            <a:r>
              <a:rPr lang="en-US" dirty="0"/>
              <a:t>("Limburger", "It's very runny, sir.", "It's really very, VERY runny, sir.", shopkeeper="Michael Palin", client="John Cleese", sketch="Cheese Shop Sketch")</a:t>
            </a:r>
          </a:p>
        </p:txBody>
      </p:sp>
    </p:spTree>
    <p:extLst>
      <p:ext uri="{BB962C8B-B14F-4D97-AF65-F5344CB8AC3E}">
        <p14:creationId xmlns:p14="http://schemas.microsoft.com/office/powerpoint/2010/main" val="21069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a:t>
            </a:r>
            <a:endParaRPr lang="en-IN" dirty="0"/>
          </a:p>
        </p:txBody>
      </p:sp>
      <p:sp>
        <p:nvSpPr>
          <p:cNvPr id="5" name="Text Placeholder 4"/>
          <p:cNvSpPr>
            <a:spLocks noGrp="1" noChangeArrowheads="1"/>
          </p:cNvSpPr>
          <p:nvPr>
            <p:ph type="body" idx="4294967295"/>
          </p:nvPr>
        </p:nvSpPr>
        <p:spPr>
          <a:xfrm>
            <a:off x="381000" y="761999"/>
            <a:ext cx="8229600" cy="4648201"/>
          </a:xfrm>
          <a:prstGeom prst="rect">
            <a:avLst/>
          </a:prstGeom>
          <a:noFill/>
        </p:spPr>
        <p:txBody>
          <a:bodyPr>
            <a:noAutofit/>
          </a:bodyPr>
          <a:lstStyle/>
          <a:p>
            <a:r>
              <a:rPr lang="en-US" sz="1800" dirty="0"/>
              <a:t>Ability to create a "function" which, instead of simply returning a single value, is able to yield a series of values. </a:t>
            </a:r>
          </a:p>
          <a:p>
            <a:r>
              <a:rPr lang="en-US" sz="1800" dirty="0"/>
              <a:t>To do so, such a function would need to be able to "save its work," so to speak.</a:t>
            </a:r>
          </a:p>
          <a:p>
            <a:r>
              <a:rPr lang="en-US" sz="1800" dirty="0"/>
              <a:t>"yield a series of values" implies function doesn't "return" in the normal sense. </a:t>
            </a:r>
          </a:p>
          <a:p>
            <a:r>
              <a:rPr lang="en-US" sz="1800" dirty="0"/>
              <a:t>return implies that the function is returning control of execution to the point where the function was called. </a:t>
            </a:r>
          </a:p>
          <a:p>
            <a:r>
              <a:rPr lang="en-US" sz="1800" dirty="0"/>
              <a:t>"Yield," however, implies that the transfer of control is temporary and voluntary, and our function expects to regain it in the future</a:t>
            </a:r>
          </a:p>
          <a:p>
            <a:r>
              <a:rPr lang="en-US" sz="1800" dirty="0"/>
              <a:t>The generator object can be iterated only once</a:t>
            </a:r>
          </a:p>
          <a:p>
            <a:pPr marL="0" indent="0" algn="ctr">
              <a:buNone/>
            </a:pPr>
            <a:r>
              <a:rPr lang="en-US" sz="1800" dirty="0"/>
              <a:t> </a:t>
            </a:r>
          </a:p>
          <a:p>
            <a:pPr marL="0" indent="0" algn="ctr">
              <a:buNone/>
            </a:pPr>
            <a:r>
              <a:rPr lang="en-US" sz="1800" dirty="0"/>
              <a:t>In Python, "functions" with these capabilities are called generators , and they're incredibly useful</a:t>
            </a:r>
          </a:p>
        </p:txBody>
      </p:sp>
    </p:spTree>
    <p:extLst>
      <p:ext uri="{BB962C8B-B14F-4D97-AF65-F5344CB8AC3E}">
        <p14:creationId xmlns:p14="http://schemas.microsoft.com/office/powerpoint/2010/main" val="3940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 Syntax</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A generator function is defined like a normal function, but whenever it needs to generate a value, it does so with the yield keyword rather than return .</a:t>
            </a:r>
          </a:p>
          <a:p>
            <a:r>
              <a:rPr lang="en-US" sz="1800" dirty="0"/>
              <a:t>If the body of a </a:t>
            </a:r>
            <a:r>
              <a:rPr lang="en-US" sz="1800" dirty="0" err="1"/>
              <a:t>def</a:t>
            </a:r>
            <a:r>
              <a:rPr lang="en-US" sz="1800" dirty="0"/>
              <a:t> contains yield , the function automatically becomes a generator function.</a:t>
            </a:r>
          </a:p>
          <a:p>
            <a:r>
              <a:rPr lang="en-US" sz="1800" dirty="0"/>
              <a:t>Generator is a special type of iterator and hence can be used in loops</a:t>
            </a:r>
          </a:p>
          <a:p>
            <a:r>
              <a:rPr lang="en-US" sz="1800" dirty="0"/>
              <a:t>Example:	</a:t>
            </a:r>
            <a:r>
              <a:rPr lang="en-US" sz="1800" dirty="0" err="1"/>
              <a:t>def</a:t>
            </a:r>
            <a:r>
              <a:rPr lang="en-US" sz="1800" dirty="0"/>
              <a:t> </a:t>
            </a:r>
            <a:r>
              <a:rPr lang="en-US" sz="1800" dirty="0" err="1"/>
              <a:t>simple_generator_function</a:t>
            </a:r>
            <a:r>
              <a:rPr lang="en-US" sz="1800" dirty="0"/>
              <a:t>():</a:t>
            </a:r>
          </a:p>
          <a:p>
            <a:pPr marL="0" indent="0">
              <a:buNone/>
            </a:pPr>
            <a:r>
              <a:rPr lang="en-US" sz="1800" dirty="0"/>
              <a:t>			yield 1</a:t>
            </a:r>
          </a:p>
          <a:p>
            <a:pPr marL="0" indent="0">
              <a:buNone/>
            </a:pPr>
            <a:r>
              <a:rPr lang="en-US" sz="1800" dirty="0"/>
              <a:t>			yield 2</a:t>
            </a:r>
          </a:p>
          <a:p>
            <a:pPr marL="0" indent="0">
              <a:buNone/>
            </a:pPr>
            <a:r>
              <a:rPr lang="en-US" sz="1800" dirty="0"/>
              <a:t>			yield 3</a:t>
            </a:r>
          </a:p>
          <a:p>
            <a:pPr marL="0" indent="0">
              <a:buNone/>
            </a:pPr>
            <a:r>
              <a:rPr lang="en-US" sz="1800" b="1" dirty="0"/>
              <a:t>	Two ways to use it :</a:t>
            </a:r>
          </a:p>
          <a:p>
            <a:pPr marL="0" indent="0">
              <a:buNone/>
            </a:pPr>
            <a:r>
              <a:rPr lang="en-US" sz="1800" dirty="0"/>
              <a:t>	1) for value in </a:t>
            </a:r>
            <a:r>
              <a:rPr lang="en-US" sz="1800" dirty="0" err="1"/>
              <a:t>simple_generator_function</a:t>
            </a:r>
            <a:r>
              <a:rPr lang="en-US" sz="1800" dirty="0"/>
              <a:t>():</a:t>
            </a:r>
          </a:p>
          <a:p>
            <a:pPr marL="0" indent="0">
              <a:buNone/>
            </a:pPr>
            <a:r>
              <a:rPr lang="en-US" sz="1800" dirty="0"/>
              <a:t>			                 print(value)</a:t>
            </a:r>
          </a:p>
          <a:p>
            <a:pPr marL="0" indent="0">
              <a:buNone/>
            </a:pPr>
            <a:r>
              <a:rPr lang="en-US" sz="1800" dirty="0"/>
              <a:t>	</a:t>
            </a:r>
          </a:p>
          <a:p>
            <a:pPr marL="0" indent="0">
              <a:buNone/>
            </a:pPr>
            <a:r>
              <a:rPr lang="en-US" sz="1800" dirty="0"/>
              <a:t>	2) </a:t>
            </a:r>
            <a:r>
              <a:rPr lang="en-US" sz="1800" dirty="0" err="1"/>
              <a:t>our_generator</a:t>
            </a:r>
            <a:r>
              <a:rPr lang="en-US" sz="1800" dirty="0"/>
              <a:t> = </a:t>
            </a:r>
            <a:r>
              <a:rPr lang="en-US" sz="1800" dirty="0" err="1"/>
              <a:t>simple_generator_function</a:t>
            </a:r>
            <a:r>
              <a:rPr lang="en-US" sz="1800" dirty="0"/>
              <a:t>()</a:t>
            </a:r>
          </a:p>
          <a:p>
            <a:pPr marL="0" indent="0">
              <a:buNone/>
            </a:pPr>
            <a:r>
              <a:rPr lang="en-US" sz="1800" dirty="0"/>
              <a:t>	print(next(</a:t>
            </a:r>
            <a:r>
              <a:rPr lang="en-US" sz="1800" dirty="0" err="1"/>
              <a:t>our_generator</a:t>
            </a:r>
            <a:r>
              <a:rPr lang="en-US" sz="1800" dirty="0"/>
              <a:t>))</a:t>
            </a:r>
          </a:p>
        </p:txBody>
      </p:sp>
    </p:spTree>
    <p:extLst>
      <p:ext uri="{BB962C8B-B14F-4D97-AF65-F5344CB8AC3E}">
        <p14:creationId xmlns:p14="http://schemas.microsoft.com/office/powerpoint/2010/main" val="205946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 Magic</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When a generator function calls yield , the "state" of the generator function is frozen; the values of all variables are saved and the next line of code to be executed is recorded until next() is called again. </a:t>
            </a:r>
          </a:p>
          <a:p>
            <a:r>
              <a:rPr lang="en-US" sz="1800" dirty="0"/>
              <a:t>Once it is, the generator function simply resumes where it left off.</a:t>
            </a:r>
          </a:p>
          <a:p>
            <a:r>
              <a:rPr lang="en-US" sz="1800" dirty="0"/>
              <a:t> If next() is never called again, the state recorded during the yield call is </a:t>
            </a:r>
            <a:r>
              <a:rPr lang="en-US" sz="1800"/>
              <a:t>(eventually</a:t>
            </a:r>
            <a:r>
              <a:rPr lang="en-US" sz="1800" dirty="0"/>
              <a:t>) discarded.</a:t>
            </a:r>
          </a:p>
        </p:txBody>
      </p:sp>
      <p:sp>
        <p:nvSpPr>
          <p:cNvPr id="3" name="Rectangle 2"/>
          <p:cNvSpPr/>
          <p:nvPr/>
        </p:nvSpPr>
        <p:spPr>
          <a:xfrm>
            <a:off x="2209800" y="2743200"/>
            <a:ext cx="4572000" cy="3693319"/>
          </a:xfrm>
          <a:prstGeom prst="rect">
            <a:avLst/>
          </a:prstGeom>
          <a:ln>
            <a:solidFill>
              <a:schemeClr val="accent1"/>
            </a:solidFill>
          </a:ln>
        </p:spPr>
        <p:txBody>
          <a:bodyPr>
            <a:spAutoFit/>
          </a:bodyPr>
          <a:lstStyle/>
          <a:p>
            <a:r>
              <a:rPr lang="mr-IN" dirty="0" err="1">
                <a:solidFill>
                  <a:srgbClr val="CC7832"/>
                </a:solidFill>
                <a:latin typeface="Calibri" charset="0"/>
                <a:ea typeface="Calibri" charset="0"/>
                <a:cs typeface="Calibri" charset="0"/>
              </a:rPr>
              <a:t>def</a:t>
            </a:r>
            <a:r>
              <a:rPr lang="mr-IN" dirty="0">
                <a:solidFill>
                  <a:srgbClr val="CC7832"/>
                </a:solidFill>
                <a:latin typeface="Calibri" charset="0"/>
                <a:ea typeface="Calibri" charset="0"/>
                <a:cs typeface="Calibri" charset="0"/>
              </a:rPr>
              <a:t> </a:t>
            </a:r>
            <a:r>
              <a:rPr lang="mr-IN" dirty="0" err="1">
                <a:solidFill>
                  <a:srgbClr val="FFC66D"/>
                </a:solidFill>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L = []</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for</a:t>
            </a:r>
            <a:r>
              <a:rPr lang="mr-IN" dirty="0">
                <a:solidFill>
                  <a:srgbClr val="CC7832"/>
                </a:solidFill>
                <a:latin typeface="Calibri" charset="0"/>
                <a:ea typeface="Calibri" charset="0"/>
                <a:cs typeface="Calibri" charset="0"/>
              </a:rPr>
              <a:t> </a:t>
            </a:r>
            <a:r>
              <a:rPr lang="mr-IN" dirty="0" err="1">
                <a:latin typeface="Calibri" charset="0"/>
                <a:ea typeface="Calibri" charset="0"/>
                <a:cs typeface="Calibri" charset="0"/>
              </a:rPr>
              <a:t>i</a:t>
            </a: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in</a:t>
            </a:r>
            <a:r>
              <a:rPr lang="mr-IN" dirty="0">
                <a:solidFill>
                  <a:srgbClr val="CC7832"/>
                </a:solidFill>
                <a:latin typeface="Calibri" charset="0"/>
                <a:ea typeface="Calibri" charset="0"/>
                <a:cs typeface="Calibri" charset="0"/>
              </a:rPr>
              <a:t> </a:t>
            </a:r>
            <a:r>
              <a:rPr lang="mr-IN" dirty="0" err="1">
                <a:solidFill>
                  <a:srgbClr val="8888C6"/>
                </a:solidFill>
                <a:latin typeface="Calibri" charset="0"/>
                <a:ea typeface="Calibri" charset="0"/>
                <a:cs typeface="Calibri" charset="0"/>
              </a:rPr>
              <a:t>range</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1</a:t>
            </a:r>
            <a:r>
              <a:rPr lang="mr-IN" dirty="0">
                <a:solidFill>
                  <a:srgbClr val="CC7832"/>
                </a:solidFill>
                <a:latin typeface="Calibri" charset="0"/>
                <a:ea typeface="Calibri" charset="0"/>
                <a:cs typeface="Calibri" charset="0"/>
              </a:rPr>
              <a:t>, </a:t>
            </a:r>
            <a:r>
              <a:rPr lang="mr-IN" dirty="0">
                <a:solidFill>
                  <a:srgbClr val="6897BB"/>
                </a:solidFill>
                <a:latin typeface="Calibri" charset="0"/>
                <a:ea typeface="Calibri" charset="0"/>
                <a:cs typeface="Calibri" charset="0"/>
              </a:rPr>
              <a:t>50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if</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i%</a:t>
            </a:r>
            <a:r>
              <a:rPr lang="mr-IN" dirty="0">
                <a:solidFill>
                  <a:srgbClr val="6897BB"/>
                </a:solidFill>
                <a:latin typeface="Calibri" charset="0"/>
                <a:ea typeface="Calibri" charset="0"/>
                <a:cs typeface="Calibri" charset="0"/>
              </a:rPr>
              <a:t>2</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latin typeface="Calibri" charset="0"/>
                <a:ea typeface="Calibri" charset="0"/>
                <a:cs typeface="Calibri" charset="0"/>
              </a:rPr>
              <a:t>L.append</a:t>
            </a:r>
            <a:r>
              <a:rPr lang="mr-IN" dirty="0">
                <a:latin typeface="Calibri" charset="0"/>
                <a:ea typeface="Calibri" charset="0"/>
                <a:cs typeface="Calibri" charset="0"/>
              </a:rPr>
              <a:t>(</a:t>
            </a:r>
            <a:r>
              <a:rPr lang="mr-IN" dirty="0" err="1">
                <a:latin typeface="Calibri" charset="0"/>
                <a:ea typeface="Calibri" charset="0"/>
                <a:cs typeface="Calibri" charset="0"/>
              </a:rPr>
              <a:t>i</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if</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i%</a:t>
            </a:r>
            <a:r>
              <a:rPr lang="mr-IN" dirty="0">
                <a:solidFill>
                  <a:srgbClr val="6897BB"/>
                </a:solidFill>
                <a:latin typeface="Calibri" charset="0"/>
                <a:ea typeface="Calibri" charset="0"/>
                <a:cs typeface="Calibri" charset="0"/>
              </a:rPr>
              <a:t>10</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yield</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L</a:t>
            </a:r>
            <a:br>
              <a:rPr lang="mr-IN" dirty="0">
                <a:latin typeface="Calibri" charset="0"/>
                <a:ea typeface="Calibri" charset="0"/>
                <a:cs typeface="Calibri" charset="0"/>
              </a:rPr>
            </a:br>
            <a:r>
              <a:rPr lang="mr-IN" dirty="0">
                <a:latin typeface="Calibri" charset="0"/>
                <a:ea typeface="Calibri" charset="0"/>
                <a:cs typeface="Calibri" charset="0"/>
              </a:rPr>
              <a:t>            L=[]</a:t>
            </a:r>
            <a:br>
              <a:rPr lang="mr-IN" dirty="0">
                <a:latin typeface="Calibri" charset="0"/>
                <a:ea typeface="Calibri" charset="0"/>
                <a:cs typeface="Calibri" charset="0"/>
              </a:rPr>
            </a:br>
            <a:r>
              <a:rPr lang="mr-IN" dirty="0" err="1">
                <a:latin typeface="Calibri" charset="0"/>
                <a:ea typeface="Calibri" charset="0"/>
                <a:cs typeface="Calibri" charset="0"/>
              </a:rPr>
              <a:t>genvalues</a:t>
            </a:r>
            <a:r>
              <a:rPr lang="mr-IN" dirty="0">
                <a:latin typeface="Calibri" charset="0"/>
                <a:ea typeface="Calibri" charset="0"/>
                <a:cs typeface="Calibri" charset="0"/>
              </a:rPr>
              <a:t> = </a:t>
            </a:r>
            <a:r>
              <a:rPr lang="mr-IN" dirty="0" err="1">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type</a:t>
            </a:r>
            <a:r>
              <a:rPr lang="mr-IN" dirty="0">
                <a:latin typeface="Calibri" charset="0"/>
                <a:ea typeface="Calibri" charset="0"/>
                <a:cs typeface="Calibri" charset="0"/>
              </a:rPr>
              <a:t>(</a:t>
            </a:r>
            <a:r>
              <a:rPr lang="mr-IN" dirty="0" err="1">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45526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A decorator takes in a function, adds some functionality and returns it.</a:t>
            </a:r>
          </a:p>
          <a:p>
            <a:r>
              <a:rPr lang="en-US" sz="1800" dirty="0"/>
              <a:t>It adds functionality to an existing code</a:t>
            </a:r>
          </a:p>
          <a:p>
            <a:r>
              <a:rPr lang="en-US" sz="1800" dirty="0"/>
              <a:t>This is also called metaprogramming because a part of the program tries to modify another part of the program at compile time</a:t>
            </a:r>
          </a:p>
          <a:p>
            <a:r>
              <a:rPr lang="en-US" sz="1800" dirty="0"/>
              <a:t>A decorator takes in a function, adds some functionality and returns it.</a:t>
            </a:r>
          </a:p>
          <a:p>
            <a:r>
              <a:rPr lang="en-US" sz="1800" dirty="0"/>
              <a:t>Example:</a:t>
            </a:r>
          </a:p>
        </p:txBody>
      </p:sp>
      <p:sp>
        <p:nvSpPr>
          <p:cNvPr id="4" name="Rectangle 3">
            <a:extLst>
              <a:ext uri="{FF2B5EF4-FFF2-40B4-BE49-F238E27FC236}">
                <a16:creationId xmlns:a16="http://schemas.microsoft.com/office/drawing/2014/main" id="{52CE789B-2913-5646-BF48-C04F1515D270}"/>
              </a:ext>
            </a:extLst>
          </p:cNvPr>
          <p:cNvSpPr/>
          <p:nvPr/>
        </p:nvSpPr>
        <p:spPr>
          <a:xfrm>
            <a:off x="2286000" y="2967335"/>
            <a:ext cx="4572000" cy="2031325"/>
          </a:xfrm>
          <a:prstGeom prst="rect">
            <a:avLst/>
          </a:prstGeom>
        </p:spPr>
        <p:txBody>
          <a:bodyPr>
            <a:spAutoFit/>
          </a:bodyPr>
          <a:lstStyle/>
          <a:p>
            <a:r>
              <a:rPr lang="en-US" dirty="0">
                <a:solidFill>
                  <a:srgbClr val="A626A4"/>
                </a:solidFill>
              </a:rPr>
              <a:t>def</a:t>
            </a:r>
            <a:r>
              <a:rPr lang="en-US" dirty="0"/>
              <a:t> </a:t>
            </a:r>
            <a:r>
              <a:rPr lang="en-US" dirty="0" err="1">
                <a:solidFill>
                  <a:srgbClr val="4078F2"/>
                </a:solidFill>
              </a:rPr>
              <a:t>make_pretty</a:t>
            </a:r>
            <a:r>
              <a:rPr lang="en-US" dirty="0"/>
              <a:t>(</a:t>
            </a:r>
            <a:r>
              <a:rPr lang="en-US" dirty="0" err="1"/>
              <a:t>func</a:t>
            </a:r>
            <a:r>
              <a:rPr lang="en-US" dirty="0"/>
              <a:t>): </a:t>
            </a:r>
            <a:br>
              <a:rPr lang="en-US" dirty="0"/>
            </a:br>
            <a:r>
              <a:rPr lang="en-US" dirty="0"/>
              <a:t>	</a:t>
            </a:r>
            <a:r>
              <a:rPr lang="en-US" dirty="0">
                <a:solidFill>
                  <a:srgbClr val="A626A4"/>
                </a:solidFill>
              </a:rPr>
              <a:t>def</a:t>
            </a:r>
            <a:r>
              <a:rPr lang="en-US" dirty="0"/>
              <a:t> </a:t>
            </a:r>
            <a:r>
              <a:rPr lang="en-US" dirty="0">
                <a:solidFill>
                  <a:srgbClr val="4078F2"/>
                </a:solidFill>
              </a:rPr>
              <a:t>inner</a:t>
            </a:r>
            <a:r>
              <a:rPr lang="en-US" dirty="0"/>
              <a:t>(): </a:t>
            </a:r>
            <a:br>
              <a:rPr lang="en-US" dirty="0"/>
            </a:br>
            <a:r>
              <a:rPr lang="en-US" dirty="0"/>
              <a:t>		</a:t>
            </a:r>
            <a:r>
              <a:rPr lang="en-US" dirty="0">
                <a:solidFill>
                  <a:srgbClr val="A626A4"/>
                </a:solidFill>
              </a:rPr>
              <a:t>print</a:t>
            </a:r>
            <a:r>
              <a:rPr lang="en-US" dirty="0"/>
              <a:t>(</a:t>
            </a:r>
            <a:r>
              <a:rPr lang="en-US" dirty="0">
                <a:solidFill>
                  <a:srgbClr val="50A14F"/>
                </a:solidFill>
              </a:rPr>
              <a:t>"I got decorated"</a:t>
            </a:r>
            <a:r>
              <a:rPr lang="en-US" dirty="0"/>
              <a:t>) </a:t>
            </a:r>
            <a:br>
              <a:rPr lang="en-US" dirty="0"/>
            </a:br>
            <a:r>
              <a:rPr lang="en-US" dirty="0"/>
              <a:t>		</a:t>
            </a:r>
            <a:r>
              <a:rPr lang="en-US" dirty="0" err="1"/>
              <a:t>func</a:t>
            </a:r>
            <a:r>
              <a:rPr lang="en-US" dirty="0"/>
              <a:t>() </a:t>
            </a:r>
            <a:br>
              <a:rPr lang="en-US" dirty="0"/>
            </a:br>
            <a:r>
              <a:rPr lang="en-US" dirty="0"/>
              <a:t>	</a:t>
            </a:r>
            <a:r>
              <a:rPr lang="en-US" dirty="0">
                <a:solidFill>
                  <a:srgbClr val="A626A4"/>
                </a:solidFill>
              </a:rPr>
              <a:t>return</a:t>
            </a:r>
            <a:r>
              <a:rPr lang="en-US" dirty="0"/>
              <a:t> inner </a:t>
            </a:r>
            <a:br>
              <a:rPr lang="en-US" dirty="0"/>
            </a:br>
            <a:r>
              <a:rPr lang="en-US" dirty="0">
                <a:solidFill>
                  <a:srgbClr val="A626A4"/>
                </a:solidFill>
              </a:rPr>
              <a:t>def</a:t>
            </a:r>
            <a:r>
              <a:rPr lang="en-US" dirty="0"/>
              <a:t> </a:t>
            </a:r>
            <a:r>
              <a:rPr lang="en-US" dirty="0">
                <a:solidFill>
                  <a:srgbClr val="4078F2"/>
                </a:solidFill>
              </a:rPr>
              <a:t>ordinary</a:t>
            </a:r>
            <a:r>
              <a:rPr lang="en-US" dirty="0"/>
              <a:t>(): </a:t>
            </a:r>
            <a:br>
              <a:rPr lang="en-US" dirty="0"/>
            </a:br>
            <a:r>
              <a:rPr lang="en-US" dirty="0"/>
              <a:t>	</a:t>
            </a:r>
            <a:r>
              <a:rPr lang="en-US" dirty="0">
                <a:solidFill>
                  <a:srgbClr val="A626A4"/>
                </a:solidFill>
              </a:rPr>
              <a:t>print</a:t>
            </a:r>
            <a:r>
              <a:rPr lang="en-US" dirty="0"/>
              <a:t>(</a:t>
            </a:r>
            <a:r>
              <a:rPr lang="en-US" dirty="0">
                <a:solidFill>
                  <a:srgbClr val="50A14F"/>
                </a:solidFill>
              </a:rPr>
              <a:t>"I am ordinary"</a:t>
            </a:r>
            <a:r>
              <a:rPr lang="en-US" dirty="0"/>
              <a:t>)</a:t>
            </a:r>
          </a:p>
        </p:txBody>
      </p:sp>
      <p:sp>
        <p:nvSpPr>
          <p:cNvPr id="6" name="Rectangle 5">
            <a:extLst>
              <a:ext uri="{FF2B5EF4-FFF2-40B4-BE49-F238E27FC236}">
                <a16:creationId xmlns:a16="http://schemas.microsoft.com/office/drawing/2014/main" id="{D74B1AC5-51FF-B44D-94C9-DBA954969359}"/>
              </a:ext>
            </a:extLst>
          </p:cNvPr>
          <p:cNvSpPr/>
          <p:nvPr/>
        </p:nvSpPr>
        <p:spPr>
          <a:xfrm>
            <a:off x="2667000" y="5299359"/>
            <a:ext cx="3096938" cy="369332"/>
          </a:xfrm>
          <a:prstGeom prst="rect">
            <a:avLst/>
          </a:prstGeom>
        </p:spPr>
        <p:txBody>
          <a:bodyPr wrap="none">
            <a:spAutoFit/>
          </a:bodyPr>
          <a:lstStyle/>
          <a:p>
            <a:r>
              <a:rPr lang="en-US" dirty="0"/>
              <a:t>pretty = </a:t>
            </a:r>
            <a:r>
              <a:rPr lang="en-US" dirty="0" err="1"/>
              <a:t>make_pretty</a:t>
            </a:r>
            <a:r>
              <a:rPr lang="en-US" dirty="0"/>
              <a:t>(ordinary)</a:t>
            </a:r>
          </a:p>
        </p:txBody>
      </p:sp>
    </p:spTree>
    <p:extLst>
      <p:ext uri="{BB962C8B-B14F-4D97-AF65-F5344CB8AC3E}">
        <p14:creationId xmlns:p14="http://schemas.microsoft.com/office/powerpoint/2010/main" val="322754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Syntactic sugar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Generally, we decorate a function and reassign it as,</a:t>
            </a:r>
          </a:p>
          <a:p>
            <a:r>
              <a:rPr lang="en-US" sz="1800" dirty="0"/>
              <a:t>ordinary = </a:t>
            </a:r>
            <a:r>
              <a:rPr lang="en-US" sz="1800" dirty="0" err="1"/>
              <a:t>make_pretty</a:t>
            </a:r>
            <a:r>
              <a:rPr lang="en-US" sz="1800" dirty="0"/>
              <a:t>(ordinary).</a:t>
            </a:r>
          </a:p>
          <a:p>
            <a:r>
              <a:rPr lang="en-US" sz="1800" dirty="0"/>
              <a:t>This is a common construct and for this reason, Python has a syntax to simplify this.</a:t>
            </a:r>
          </a:p>
          <a:p>
            <a:r>
              <a:rPr lang="en-US" sz="1800" dirty="0"/>
              <a:t>We can use the @ symbol along with the name of the decorator function and place it above the definition of the function to be decorated. For example,</a:t>
            </a:r>
          </a:p>
        </p:txBody>
      </p:sp>
      <p:sp>
        <p:nvSpPr>
          <p:cNvPr id="3" name="Rectangle 2">
            <a:extLst>
              <a:ext uri="{FF2B5EF4-FFF2-40B4-BE49-F238E27FC236}">
                <a16:creationId xmlns:a16="http://schemas.microsoft.com/office/drawing/2014/main" id="{AA7B1AC7-99DE-5449-A9FD-A6DC97C3E5E6}"/>
              </a:ext>
            </a:extLst>
          </p:cNvPr>
          <p:cNvSpPr/>
          <p:nvPr/>
        </p:nvSpPr>
        <p:spPr>
          <a:xfrm>
            <a:off x="2286000" y="3105835"/>
            <a:ext cx="4572000" cy="923330"/>
          </a:xfrm>
          <a:prstGeom prst="rect">
            <a:avLst/>
          </a:prstGeom>
        </p:spPr>
        <p:txBody>
          <a:bodyPr>
            <a:spAutoFit/>
          </a:bodyPr>
          <a:lstStyle/>
          <a:p>
            <a:r>
              <a:rPr lang="en-US" dirty="0">
                <a:solidFill>
                  <a:srgbClr val="4078F2"/>
                </a:solidFill>
              </a:rPr>
              <a:t>@</a:t>
            </a:r>
            <a:r>
              <a:rPr lang="en-US" dirty="0" err="1">
                <a:solidFill>
                  <a:srgbClr val="4078F2"/>
                </a:solidFill>
              </a:rPr>
              <a:t>make_pretty</a:t>
            </a:r>
            <a:r>
              <a:rPr lang="en-US" dirty="0"/>
              <a:t> </a:t>
            </a:r>
          </a:p>
          <a:p>
            <a:r>
              <a:rPr lang="en-US" dirty="0">
                <a:solidFill>
                  <a:srgbClr val="A626A4"/>
                </a:solidFill>
              </a:rPr>
              <a:t>def</a:t>
            </a:r>
            <a:r>
              <a:rPr lang="en-US" dirty="0"/>
              <a:t> </a:t>
            </a:r>
            <a:r>
              <a:rPr lang="en-US" dirty="0">
                <a:solidFill>
                  <a:srgbClr val="4078F2"/>
                </a:solidFill>
              </a:rPr>
              <a:t>ordinary</a:t>
            </a:r>
            <a:r>
              <a:rPr lang="en-US" dirty="0"/>
              <a:t>(): </a:t>
            </a:r>
          </a:p>
          <a:p>
            <a:r>
              <a:rPr lang="en-US" dirty="0">
                <a:solidFill>
                  <a:srgbClr val="A626A4"/>
                </a:solidFill>
              </a:rPr>
              <a:t>	print</a:t>
            </a:r>
            <a:r>
              <a:rPr lang="en-US" dirty="0"/>
              <a:t>(</a:t>
            </a:r>
            <a:r>
              <a:rPr lang="en-US" dirty="0">
                <a:solidFill>
                  <a:srgbClr val="50A14F"/>
                </a:solidFill>
              </a:rPr>
              <a:t>"I am ordinary"</a:t>
            </a:r>
            <a:r>
              <a:rPr lang="en-US" dirty="0"/>
              <a:t>)</a:t>
            </a:r>
          </a:p>
        </p:txBody>
      </p:sp>
    </p:spTree>
    <p:extLst>
      <p:ext uri="{BB962C8B-B14F-4D97-AF65-F5344CB8AC3E}">
        <p14:creationId xmlns:p14="http://schemas.microsoft.com/office/powerpoint/2010/main" val="49152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Functions with parameters</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Lets consider the below function</a:t>
            </a:r>
          </a:p>
          <a:p>
            <a:endParaRPr lang="en-US" sz="1800" dirty="0"/>
          </a:p>
          <a:p>
            <a:endParaRPr lang="en-US" sz="1800" dirty="0"/>
          </a:p>
          <a:p>
            <a:r>
              <a:rPr lang="en-US" sz="1800" dirty="0"/>
              <a:t>This function has two parameters, a and b. We know it will give an error if we pass in b as 0.</a:t>
            </a:r>
          </a:p>
          <a:p>
            <a:r>
              <a:rPr lang="en-US" sz="1800" dirty="0"/>
              <a:t>let's make a decorator to check for this case that will cause the error</a:t>
            </a:r>
          </a:p>
        </p:txBody>
      </p:sp>
      <p:sp>
        <p:nvSpPr>
          <p:cNvPr id="4" name="Rectangle 3">
            <a:extLst>
              <a:ext uri="{FF2B5EF4-FFF2-40B4-BE49-F238E27FC236}">
                <a16:creationId xmlns:a16="http://schemas.microsoft.com/office/drawing/2014/main" id="{9D13F84A-AC9D-124C-A0DD-B11929C545CF}"/>
              </a:ext>
            </a:extLst>
          </p:cNvPr>
          <p:cNvSpPr/>
          <p:nvPr/>
        </p:nvSpPr>
        <p:spPr>
          <a:xfrm>
            <a:off x="2819400" y="1106269"/>
            <a:ext cx="2075183" cy="646331"/>
          </a:xfrm>
          <a:prstGeom prst="rect">
            <a:avLst/>
          </a:prstGeom>
        </p:spPr>
        <p:txBody>
          <a:bodyPr wrap="none">
            <a:spAutoFit/>
          </a:bodyPr>
          <a:lstStyle/>
          <a:p>
            <a:r>
              <a:rPr lang="en-US" dirty="0">
                <a:solidFill>
                  <a:srgbClr val="A626A4"/>
                </a:solidFill>
              </a:rPr>
              <a:t>def</a:t>
            </a:r>
            <a:r>
              <a:rPr lang="en-US" dirty="0"/>
              <a:t> </a:t>
            </a:r>
            <a:r>
              <a:rPr lang="en-US" dirty="0">
                <a:solidFill>
                  <a:srgbClr val="4078F2"/>
                </a:solidFill>
              </a:rPr>
              <a:t>divide</a:t>
            </a:r>
            <a:r>
              <a:rPr lang="en-US" dirty="0"/>
              <a:t>(a, b): </a:t>
            </a:r>
          </a:p>
          <a:p>
            <a:r>
              <a:rPr lang="en-US" dirty="0">
                <a:solidFill>
                  <a:srgbClr val="A626A4"/>
                </a:solidFill>
              </a:rPr>
              <a:t>	return</a:t>
            </a:r>
            <a:r>
              <a:rPr lang="en-US" dirty="0"/>
              <a:t> a/b</a:t>
            </a:r>
          </a:p>
        </p:txBody>
      </p:sp>
      <p:sp>
        <p:nvSpPr>
          <p:cNvPr id="7" name="Rectangle 6">
            <a:extLst>
              <a:ext uri="{FF2B5EF4-FFF2-40B4-BE49-F238E27FC236}">
                <a16:creationId xmlns:a16="http://schemas.microsoft.com/office/drawing/2014/main" id="{4A6485AA-7CC7-C44F-BEA0-4C9016898E02}"/>
              </a:ext>
            </a:extLst>
          </p:cNvPr>
          <p:cNvSpPr/>
          <p:nvPr/>
        </p:nvSpPr>
        <p:spPr>
          <a:xfrm>
            <a:off x="1828800" y="2667000"/>
            <a:ext cx="4572000" cy="3693319"/>
          </a:xfrm>
          <a:prstGeom prst="rect">
            <a:avLst/>
          </a:prstGeom>
        </p:spPr>
        <p:txBody>
          <a:bodyPr>
            <a:spAutoFit/>
          </a:bodyPr>
          <a:lstStyle/>
          <a:p>
            <a:r>
              <a:rPr lang="en-US" dirty="0">
                <a:solidFill>
                  <a:srgbClr val="A626A4"/>
                </a:solidFill>
              </a:rPr>
              <a:t>def </a:t>
            </a:r>
            <a:r>
              <a:rPr lang="en-US" dirty="0" err="1">
                <a:solidFill>
                  <a:srgbClr val="A626A4"/>
                </a:solidFill>
              </a:rPr>
              <a:t>smart_divide</a:t>
            </a:r>
            <a:r>
              <a:rPr lang="en-US" dirty="0">
                <a:solidFill>
                  <a:srgbClr val="A626A4"/>
                </a:solidFill>
              </a:rPr>
              <a:t>(</a:t>
            </a:r>
            <a:r>
              <a:rPr lang="en-US" dirty="0" err="1">
                <a:solidFill>
                  <a:srgbClr val="A626A4"/>
                </a:solidFill>
              </a:rPr>
              <a:t>func</a:t>
            </a:r>
            <a:r>
              <a:rPr lang="en-US" dirty="0">
                <a:solidFill>
                  <a:srgbClr val="A626A4"/>
                </a:solidFill>
              </a:rPr>
              <a:t>):</a:t>
            </a:r>
          </a:p>
          <a:p>
            <a:r>
              <a:rPr lang="en-US" dirty="0">
                <a:solidFill>
                  <a:srgbClr val="A626A4"/>
                </a:solidFill>
              </a:rPr>
              <a:t>    def inner(a, b):</a:t>
            </a:r>
          </a:p>
          <a:p>
            <a:r>
              <a:rPr lang="en-US" dirty="0">
                <a:solidFill>
                  <a:srgbClr val="A626A4"/>
                </a:solidFill>
              </a:rPr>
              <a:t>        print("I am going to divide", a, "and", b)</a:t>
            </a:r>
          </a:p>
          <a:p>
            <a:r>
              <a:rPr lang="en-US" dirty="0">
                <a:solidFill>
                  <a:srgbClr val="A626A4"/>
                </a:solidFill>
              </a:rPr>
              <a:t>        if b == 0:</a:t>
            </a:r>
          </a:p>
          <a:p>
            <a:r>
              <a:rPr lang="en-US" dirty="0">
                <a:solidFill>
                  <a:srgbClr val="A626A4"/>
                </a:solidFill>
              </a:rPr>
              <a:t>            print("Whoops! cannot divide")</a:t>
            </a:r>
          </a:p>
          <a:p>
            <a:r>
              <a:rPr lang="en-US" dirty="0">
                <a:solidFill>
                  <a:srgbClr val="A626A4"/>
                </a:solidFill>
              </a:rPr>
              <a:t>            return</a:t>
            </a:r>
          </a:p>
          <a:p>
            <a:endParaRPr lang="en-US" dirty="0">
              <a:solidFill>
                <a:srgbClr val="A626A4"/>
              </a:solidFill>
            </a:endParaRPr>
          </a:p>
          <a:p>
            <a:r>
              <a:rPr lang="en-US" dirty="0">
                <a:solidFill>
                  <a:srgbClr val="A626A4"/>
                </a:solidFill>
              </a:rPr>
              <a:t>        return </a:t>
            </a:r>
            <a:r>
              <a:rPr lang="en-US" dirty="0" err="1">
                <a:solidFill>
                  <a:srgbClr val="A626A4"/>
                </a:solidFill>
              </a:rPr>
              <a:t>func</a:t>
            </a:r>
            <a:r>
              <a:rPr lang="en-US" dirty="0">
                <a:solidFill>
                  <a:srgbClr val="A626A4"/>
                </a:solidFill>
              </a:rPr>
              <a:t>(a, b)</a:t>
            </a:r>
          </a:p>
          <a:p>
            <a:r>
              <a:rPr lang="en-US" dirty="0">
                <a:solidFill>
                  <a:srgbClr val="A626A4"/>
                </a:solidFill>
              </a:rPr>
              <a:t>    return inner</a:t>
            </a:r>
          </a:p>
          <a:p>
            <a:endParaRPr lang="en-US" dirty="0">
              <a:solidFill>
                <a:srgbClr val="A626A4"/>
              </a:solidFill>
            </a:endParaRPr>
          </a:p>
          <a:p>
            <a:r>
              <a:rPr lang="en-US" dirty="0">
                <a:solidFill>
                  <a:srgbClr val="A626A4"/>
                </a:solidFill>
              </a:rPr>
              <a:t>@</a:t>
            </a:r>
            <a:r>
              <a:rPr lang="en-US" dirty="0" err="1">
                <a:solidFill>
                  <a:srgbClr val="A626A4"/>
                </a:solidFill>
              </a:rPr>
              <a:t>smart_divide</a:t>
            </a:r>
            <a:endParaRPr lang="en-US" dirty="0">
              <a:solidFill>
                <a:srgbClr val="A626A4"/>
              </a:solidFill>
            </a:endParaRPr>
          </a:p>
          <a:p>
            <a:r>
              <a:rPr lang="en-US" dirty="0">
                <a:solidFill>
                  <a:srgbClr val="A626A4"/>
                </a:solidFill>
              </a:rPr>
              <a:t>def divide(a, b):</a:t>
            </a:r>
          </a:p>
          <a:p>
            <a:r>
              <a:rPr lang="en-US" dirty="0">
                <a:solidFill>
                  <a:srgbClr val="A626A4"/>
                </a:solidFill>
              </a:rPr>
              <a:t>    print(a/b)</a:t>
            </a:r>
          </a:p>
        </p:txBody>
      </p:sp>
    </p:spTree>
    <p:extLst>
      <p:ext uri="{BB962C8B-B14F-4D97-AF65-F5344CB8AC3E}">
        <p14:creationId xmlns:p14="http://schemas.microsoft.com/office/powerpoint/2010/main" val="337726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 - Decorator</a:t>
            </a:r>
            <a:endParaRPr lang="en-IN" dirty="0"/>
          </a:p>
        </p:txBody>
      </p:sp>
    </p:spTree>
    <p:extLst>
      <p:ext uri="{BB962C8B-B14F-4D97-AF65-F5344CB8AC3E}">
        <p14:creationId xmlns:p14="http://schemas.microsoft.com/office/powerpoint/2010/main" val="2785262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Functions with parameters</a:t>
            </a:r>
            <a:endParaRPr lang="en-IN" dirty="0"/>
          </a:p>
        </p:txBody>
      </p:sp>
      <p:sp>
        <p:nvSpPr>
          <p:cNvPr id="3" name="Rectangle 2">
            <a:extLst>
              <a:ext uri="{FF2B5EF4-FFF2-40B4-BE49-F238E27FC236}">
                <a16:creationId xmlns:a16="http://schemas.microsoft.com/office/drawing/2014/main" id="{3EFDBFB7-FD54-BC49-9ABD-6D70A96F0679}"/>
              </a:ext>
            </a:extLst>
          </p:cNvPr>
          <p:cNvSpPr/>
          <p:nvPr/>
        </p:nvSpPr>
        <p:spPr>
          <a:xfrm>
            <a:off x="1295400" y="1447800"/>
            <a:ext cx="6705600" cy="1754326"/>
          </a:xfrm>
          <a:prstGeom prst="rect">
            <a:avLst/>
          </a:prstGeom>
        </p:spPr>
        <p:txBody>
          <a:bodyPr wrap="square">
            <a:spAutoFit/>
          </a:bodyPr>
          <a:lstStyle/>
          <a:p>
            <a:r>
              <a:rPr lang="en-US" b="1" dirty="0">
                <a:latin typeface="Courier New" panose="02070309020205020404" pitchFamily="49" charset="0"/>
              </a:rPr>
              <a:t>def </a:t>
            </a:r>
            <a:r>
              <a:rPr lang="en-US" b="1" dirty="0" err="1">
                <a:latin typeface="Courier New" panose="02070309020205020404" pitchFamily="49" charset="0"/>
              </a:rPr>
              <a:t>uppercase_decorator</a:t>
            </a:r>
            <a:r>
              <a:rPr lang="en-US" b="1" dirty="0">
                <a:latin typeface="Courier New" panose="02070309020205020404" pitchFamily="49" charset="0"/>
              </a:rPr>
              <a:t>(function): </a:t>
            </a:r>
            <a:br>
              <a:rPr lang="en-US" b="1" dirty="0">
                <a:latin typeface="Courier New" panose="02070309020205020404" pitchFamily="49" charset="0"/>
              </a:rPr>
            </a:br>
            <a:r>
              <a:rPr lang="en-US" b="1" dirty="0">
                <a:latin typeface="Courier New" panose="02070309020205020404" pitchFamily="49" charset="0"/>
              </a:rPr>
              <a:t>	def wrapper(): </a:t>
            </a:r>
            <a:br>
              <a:rPr lang="en-US" b="1" dirty="0">
                <a:latin typeface="Courier New" panose="02070309020205020404" pitchFamily="49" charset="0"/>
              </a:rPr>
            </a:br>
            <a:r>
              <a:rPr lang="en-US" b="1" dirty="0">
                <a:latin typeface="Courier New" panose="02070309020205020404" pitchFamily="49" charset="0"/>
              </a:rPr>
              <a:t>		</a:t>
            </a:r>
            <a:r>
              <a:rPr lang="en-US" b="1" dirty="0" err="1">
                <a:latin typeface="Courier New" panose="02070309020205020404" pitchFamily="49" charset="0"/>
              </a:rPr>
              <a:t>func</a:t>
            </a:r>
            <a:r>
              <a:rPr lang="en-US" b="1" dirty="0">
                <a:latin typeface="Courier New" panose="02070309020205020404" pitchFamily="49" charset="0"/>
              </a:rPr>
              <a:t> = function() 				 	</a:t>
            </a:r>
            <a:r>
              <a:rPr lang="en-US" b="1" dirty="0" err="1">
                <a:latin typeface="Courier New" panose="02070309020205020404" pitchFamily="49" charset="0"/>
              </a:rPr>
              <a:t>make_uppercase</a:t>
            </a:r>
            <a:r>
              <a:rPr lang="en-US" b="1" dirty="0">
                <a:latin typeface="Courier New" panose="02070309020205020404" pitchFamily="49" charset="0"/>
              </a:rPr>
              <a:t> = </a:t>
            </a:r>
            <a:r>
              <a:rPr lang="en-US" b="1" dirty="0" err="1">
                <a:latin typeface="Courier New" panose="02070309020205020404" pitchFamily="49" charset="0"/>
              </a:rPr>
              <a:t>func.upper</a:t>
            </a:r>
            <a:r>
              <a:rPr lang="en-US" b="1" dirty="0">
                <a:latin typeface="Courier New" panose="02070309020205020404" pitchFamily="49" charset="0"/>
              </a:rPr>
              <a:t>()</a:t>
            </a:r>
            <a:br>
              <a:rPr lang="en-US" b="1" dirty="0">
                <a:latin typeface="Courier New" panose="02070309020205020404" pitchFamily="49" charset="0"/>
              </a:rPr>
            </a:br>
            <a:r>
              <a:rPr lang="en-US" b="1" dirty="0">
                <a:latin typeface="Courier New" panose="02070309020205020404" pitchFamily="49" charset="0"/>
              </a:rPr>
              <a:t>		return </a:t>
            </a:r>
            <a:r>
              <a:rPr lang="en-US" b="1" dirty="0" err="1">
                <a:latin typeface="Courier New" panose="02070309020205020404" pitchFamily="49" charset="0"/>
              </a:rPr>
              <a:t>make_uppercase</a:t>
            </a:r>
            <a:r>
              <a:rPr lang="en-US" b="1" dirty="0">
                <a:latin typeface="Courier New" panose="02070309020205020404" pitchFamily="49" charset="0"/>
              </a:rPr>
              <a:t> </a:t>
            </a:r>
          </a:p>
          <a:p>
            <a:r>
              <a:rPr lang="en-US" b="1" dirty="0">
                <a:latin typeface="Courier New" panose="02070309020205020404" pitchFamily="49" charset="0"/>
              </a:rPr>
              <a:t>	return wrapper</a:t>
            </a:r>
            <a:endParaRPr lang="en-US" b="1" dirty="0"/>
          </a:p>
        </p:txBody>
      </p:sp>
    </p:spTree>
    <p:extLst>
      <p:ext uri="{BB962C8B-B14F-4D97-AF65-F5344CB8AC3E}">
        <p14:creationId xmlns:p14="http://schemas.microsoft.com/office/powerpoint/2010/main" val="143977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The Anonymous Functions</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Not declared in the standard manner by using the </a:t>
            </a:r>
            <a:r>
              <a:rPr lang="en-US" sz="1800" u="sng" dirty="0" err="1"/>
              <a:t>def</a:t>
            </a:r>
            <a:r>
              <a:rPr lang="en-US" sz="1800" u="sng" dirty="0"/>
              <a:t> keyword.</a:t>
            </a:r>
            <a:endParaRPr lang="en-US" sz="1800" dirty="0"/>
          </a:p>
          <a:p>
            <a:r>
              <a:rPr lang="en-US" sz="1800" dirty="0"/>
              <a:t>Anonymous </a:t>
            </a:r>
            <a:r>
              <a:rPr lang="en-US" sz="1800" dirty="0" err="1"/>
              <a:t>functions,i.e</a:t>
            </a:r>
            <a:r>
              <a:rPr lang="en-US" sz="1800" dirty="0"/>
              <a:t>. functions without a name. </a:t>
            </a:r>
          </a:p>
          <a:p>
            <a:r>
              <a:rPr lang="en-US" sz="1800" dirty="0"/>
              <a:t>throw-away functions, i.e. they are just needed where they have been created. </a:t>
            </a:r>
          </a:p>
          <a:p>
            <a:r>
              <a:rPr lang="en-US" sz="1800" dirty="0"/>
              <a:t>Lambda functions are mainly used in combination with the functions filter(), map() and reduce(). </a:t>
            </a:r>
          </a:p>
          <a:p>
            <a:r>
              <a:rPr lang="en-US" sz="1800" dirty="0"/>
              <a:t>Lambda forms can take any number of arguments but return just one value in the form of an expression. </a:t>
            </a:r>
          </a:p>
          <a:p>
            <a:r>
              <a:rPr lang="en-US" sz="1800" dirty="0"/>
              <a:t>They cannot contain commands or multiple expressions.</a:t>
            </a:r>
          </a:p>
          <a:p>
            <a:r>
              <a:rPr lang="en-US" sz="1800" dirty="0"/>
              <a:t>Cannot be a direct call to print because lambda requires an expression</a:t>
            </a:r>
          </a:p>
          <a:p>
            <a:r>
              <a:rPr lang="en-US" sz="1800" dirty="0"/>
              <a:t>They have their own local namespace and cannot access variables other than those in their  parameter list and those in the global namespace.</a:t>
            </a:r>
          </a:p>
          <a:p>
            <a:r>
              <a:rPr lang="en-US" sz="1800" dirty="0"/>
              <a:t>Although it appears that lambda's are a one-line version of a function, they are not equivalent to inline statements in C or C++, </a:t>
            </a:r>
          </a:p>
        </p:txBody>
      </p:sp>
    </p:spTree>
    <p:extLst>
      <p:ext uri="{BB962C8B-B14F-4D97-AF65-F5344CB8AC3E}">
        <p14:creationId xmlns:p14="http://schemas.microsoft.com/office/powerpoint/2010/main" val="369476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endParaRPr lang="en-IN" dirty="0"/>
          </a:p>
        </p:txBody>
      </p:sp>
      <p:sp>
        <p:nvSpPr>
          <p:cNvPr id="5" name="Text Placeholder 4"/>
          <p:cNvSpPr>
            <a:spLocks noGrp="1" noChangeArrowheads="1"/>
          </p:cNvSpPr>
          <p:nvPr>
            <p:ph type="body" idx="4294967295"/>
          </p:nvPr>
        </p:nvSpPr>
        <p:spPr>
          <a:xfrm>
            <a:off x="381000" y="990600"/>
            <a:ext cx="8229600" cy="1173163"/>
          </a:xfrm>
          <a:prstGeom prst="rect">
            <a:avLst/>
          </a:prstGeom>
          <a:noFill/>
        </p:spPr>
        <p:txBody>
          <a:bodyPr>
            <a:normAutofit fontScale="77500" lnSpcReduction="20000"/>
          </a:bodyPr>
          <a:lstStyle/>
          <a:p>
            <a:pPr eaLnBrk="1" hangingPunct="1">
              <a:lnSpc>
                <a:spcPct val="90000"/>
              </a:lnSpc>
              <a:buClr>
                <a:schemeClr val="tx1"/>
              </a:buClr>
            </a:pPr>
            <a:r>
              <a:rPr lang="en-US" altLang="en-US" sz="1800" dirty="0"/>
              <a:t>Declaring Functions:</a:t>
            </a:r>
          </a:p>
          <a:p>
            <a:pPr lvl="1" eaLnBrk="1" hangingPunct="1">
              <a:lnSpc>
                <a:spcPct val="90000"/>
              </a:lnSpc>
              <a:buClr>
                <a:schemeClr val="tx1"/>
              </a:buClr>
              <a:buFont typeface="Wingdings" pitchFamily="2" charset="2"/>
              <a:buChar char="ü"/>
            </a:pPr>
            <a:r>
              <a:rPr lang="en-US" altLang="en-US" sz="1800" b="1" dirty="0" err="1"/>
              <a:t>def</a:t>
            </a:r>
            <a:r>
              <a:rPr lang="en-US" altLang="en-US" sz="1800" dirty="0"/>
              <a:t> keyword defines a new function</a:t>
            </a:r>
          </a:p>
          <a:p>
            <a:pPr lvl="1" eaLnBrk="1" hangingPunct="1">
              <a:lnSpc>
                <a:spcPct val="90000"/>
              </a:lnSpc>
              <a:buClr>
                <a:schemeClr val="tx1"/>
              </a:buClr>
              <a:buFont typeface="Wingdings" pitchFamily="2" charset="2"/>
              <a:buChar char="ü"/>
            </a:pPr>
            <a:r>
              <a:rPr lang="en-US" altLang="en-US" sz="1800" dirty="0"/>
              <a:t>No return data type defined</a:t>
            </a:r>
          </a:p>
          <a:p>
            <a:pPr lvl="1" eaLnBrk="1" hangingPunct="1">
              <a:lnSpc>
                <a:spcPct val="90000"/>
              </a:lnSpc>
              <a:buClr>
                <a:schemeClr val="tx1"/>
              </a:buClr>
              <a:buFont typeface="Wingdings" pitchFamily="2" charset="2"/>
              <a:buChar char="ü"/>
            </a:pPr>
            <a:r>
              <a:rPr lang="en-US" altLang="en-US" sz="1800" dirty="0"/>
              <a:t>Arguments (with no pre-defined type) which are comma separated</a:t>
            </a:r>
          </a:p>
          <a:p>
            <a:pPr lvl="1">
              <a:lnSpc>
                <a:spcPct val="90000"/>
              </a:lnSpc>
              <a:buClr>
                <a:schemeClr val="tx1"/>
              </a:buClr>
              <a:buFont typeface="Wingdings" pitchFamily="2" charset="2"/>
              <a:buChar char="ü"/>
            </a:pPr>
            <a:r>
              <a:rPr lang="en-US" sz="1800" dirty="0"/>
              <a:t>The statements that form the body of the function start at the next line, and must be indented.</a:t>
            </a:r>
            <a:endParaRPr lang="en-US" altLang="en-US" sz="1800" dirty="0"/>
          </a:p>
        </p:txBody>
      </p:sp>
      <p:sp>
        <p:nvSpPr>
          <p:cNvPr id="7" name="Rectangle 5"/>
          <p:cNvSpPr>
            <a:spLocks noChangeArrowheads="1"/>
          </p:cNvSpPr>
          <p:nvPr/>
        </p:nvSpPr>
        <p:spPr bwMode="auto">
          <a:xfrm>
            <a:off x="990600" y="3965575"/>
            <a:ext cx="1905000"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i="1">
                <a:solidFill>
                  <a:srgbClr val="006699"/>
                </a:solidFill>
                <a:latin typeface="Arial" pitchFamily="34" charset="0"/>
              </a:defRPr>
            </a:lvl1pPr>
            <a:lvl2pPr marL="742950" indent="-285750" eaLnBrk="0" hangingPunct="0">
              <a:defRPr sz="2400" b="1" i="1">
                <a:solidFill>
                  <a:srgbClr val="006699"/>
                </a:solidFill>
                <a:latin typeface="Arial" pitchFamily="34" charset="0"/>
              </a:defRPr>
            </a:lvl2pPr>
            <a:lvl3pPr marL="1143000" indent="-228600" eaLnBrk="0" hangingPunct="0">
              <a:defRPr sz="2400" b="1" i="1">
                <a:solidFill>
                  <a:srgbClr val="006699"/>
                </a:solidFill>
                <a:latin typeface="Arial" pitchFamily="34" charset="0"/>
              </a:defRPr>
            </a:lvl3pPr>
            <a:lvl4pPr marL="1600200" indent="-228600" eaLnBrk="0" hangingPunct="0">
              <a:defRPr sz="2400" b="1" i="1">
                <a:solidFill>
                  <a:srgbClr val="006699"/>
                </a:solidFill>
                <a:latin typeface="Arial" pitchFamily="34" charset="0"/>
              </a:defRPr>
            </a:lvl4pPr>
            <a:lvl5pPr eaLnBrk="0" hangingPunct="0">
              <a:defRPr sz="2400" b="1" i="1">
                <a:solidFill>
                  <a:srgbClr val="006699"/>
                </a:solidFill>
                <a:latin typeface="Arial" pitchFamily="34" charset="0"/>
              </a:defRPr>
            </a:lvl5pPr>
            <a:lvl6pPr marL="457200" eaLnBrk="0" fontAlgn="base" hangingPunct="0">
              <a:spcBef>
                <a:spcPct val="0"/>
              </a:spcBef>
              <a:spcAft>
                <a:spcPct val="0"/>
              </a:spcAft>
              <a:defRPr sz="2400" b="1" i="1">
                <a:solidFill>
                  <a:srgbClr val="006699"/>
                </a:solidFill>
                <a:latin typeface="Arial" pitchFamily="34" charset="0"/>
              </a:defRPr>
            </a:lvl6pPr>
            <a:lvl7pPr marL="914400" eaLnBrk="0" fontAlgn="base" hangingPunct="0">
              <a:spcBef>
                <a:spcPct val="0"/>
              </a:spcBef>
              <a:spcAft>
                <a:spcPct val="0"/>
              </a:spcAft>
              <a:defRPr sz="2400" b="1" i="1">
                <a:solidFill>
                  <a:srgbClr val="006699"/>
                </a:solidFill>
                <a:latin typeface="Arial" pitchFamily="34" charset="0"/>
              </a:defRPr>
            </a:lvl7pPr>
            <a:lvl8pPr marL="1371600" eaLnBrk="0" fontAlgn="base" hangingPunct="0">
              <a:spcBef>
                <a:spcPct val="0"/>
              </a:spcBef>
              <a:spcAft>
                <a:spcPct val="0"/>
              </a:spcAft>
              <a:defRPr sz="2400" b="1" i="1">
                <a:solidFill>
                  <a:srgbClr val="006699"/>
                </a:solidFill>
                <a:latin typeface="Arial" pitchFamily="34" charset="0"/>
              </a:defRPr>
            </a:lvl8pPr>
            <a:lvl9pPr marL="1828800" eaLnBrk="0" fontAlgn="base" hangingPunct="0">
              <a:spcBef>
                <a:spcPct val="0"/>
              </a:spcBef>
              <a:spcAft>
                <a:spcPct val="0"/>
              </a:spcAft>
              <a:defRPr sz="2400" b="1" i="1">
                <a:solidFill>
                  <a:srgbClr val="006699"/>
                </a:solidFill>
                <a:latin typeface="Arial" pitchFamily="34" charset="0"/>
              </a:defRPr>
            </a:lvl9pPr>
          </a:lstStyle>
          <a:p>
            <a:pPr marL="0" lvl="4" eaLnBrk="1" hangingPunct="1"/>
            <a:r>
              <a:rPr lang="en-US" altLang="en-US" sz="1800" i="0" dirty="0">
                <a:solidFill>
                  <a:schemeClr val="tx1"/>
                </a:solidFill>
              </a:rPr>
              <a:t>Example :</a:t>
            </a:r>
          </a:p>
          <a:p>
            <a:pPr marL="0" lvl="4" eaLnBrk="1" hangingPunct="1"/>
            <a:endParaRPr lang="en-US" altLang="en-US" sz="1800" i="0" dirty="0">
              <a:solidFill>
                <a:schemeClr val="tx1"/>
              </a:solidFill>
            </a:endParaRPr>
          </a:p>
          <a:p>
            <a:pPr marL="0" lvl="4" eaLnBrk="1" hangingPunct="1"/>
            <a:r>
              <a:rPr lang="en-US" altLang="en-US" sz="1800" b="0" i="0" dirty="0" err="1">
                <a:solidFill>
                  <a:schemeClr val="tx1"/>
                </a:solidFill>
              </a:rPr>
              <a:t>def</a:t>
            </a:r>
            <a:r>
              <a:rPr lang="en-US" altLang="en-US" sz="1800" b="0" i="0" dirty="0">
                <a:solidFill>
                  <a:schemeClr val="tx1"/>
                </a:solidFill>
              </a:rPr>
              <a:t> add (a, b):</a:t>
            </a:r>
          </a:p>
          <a:p>
            <a:pPr marL="0" lvl="4" eaLnBrk="1" hangingPunct="1"/>
            <a:r>
              <a:rPr lang="en-US" altLang="en-US" sz="1800" b="0" i="0" dirty="0">
                <a:solidFill>
                  <a:schemeClr val="tx1"/>
                </a:solidFill>
              </a:rPr>
              <a:t>     return a + b</a:t>
            </a:r>
          </a:p>
          <a:p>
            <a:pPr marL="0" lvl="4" eaLnBrk="1" hangingPunct="1"/>
            <a:endParaRPr lang="en-US" altLang="en-US" sz="1800" b="0" i="0" dirty="0">
              <a:solidFill>
                <a:schemeClr val="tx1"/>
              </a:solidFill>
            </a:endParaRPr>
          </a:p>
          <a:p>
            <a:pPr marL="0" lvl="4" eaLnBrk="1" hangingPunct="1"/>
            <a:r>
              <a:rPr lang="en-US" altLang="en-US" sz="1800" b="0" i="0" dirty="0">
                <a:solidFill>
                  <a:schemeClr val="tx1"/>
                </a:solidFill>
              </a:rPr>
              <a:t> c = add(4, 5)</a:t>
            </a:r>
          </a:p>
          <a:p>
            <a:pPr marL="0" lvl="4" eaLnBrk="1" hangingPunct="1"/>
            <a:r>
              <a:rPr lang="en-US" altLang="en-US" sz="1800" b="0" i="0" dirty="0">
                <a:solidFill>
                  <a:schemeClr val="tx1"/>
                </a:solidFill>
              </a:rPr>
              <a:t> print c</a:t>
            </a:r>
          </a:p>
        </p:txBody>
      </p:sp>
      <p:sp>
        <p:nvSpPr>
          <p:cNvPr id="8" name="Text Box 6"/>
          <p:cNvSpPr txBox="1">
            <a:spLocks noChangeArrowheads="1"/>
          </p:cNvSpPr>
          <p:nvPr/>
        </p:nvSpPr>
        <p:spPr bwMode="auto">
          <a:xfrm>
            <a:off x="5410200" y="3962400"/>
            <a:ext cx="1143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i="1">
                <a:solidFill>
                  <a:srgbClr val="006699"/>
                </a:solidFill>
                <a:latin typeface="Arial" pitchFamily="34" charset="0"/>
              </a:defRPr>
            </a:lvl1pPr>
            <a:lvl2pPr marL="742950" indent="-285750" eaLnBrk="0" hangingPunct="0">
              <a:defRPr sz="2400" b="1" i="1">
                <a:solidFill>
                  <a:srgbClr val="006699"/>
                </a:solidFill>
                <a:latin typeface="Arial" pitchFamily="34" charset="0"/>
              </a:defRPr>
            </a:lvl2pPr>
            <a:lvl3pPr marL="1143000" indent="-228600" eaLnBrk="0" hangingPunct="0">
              <a:defRPr sz="2400" b="1" i="1">
                <a:solidFill>
                  <a:srgbClr val="006699"/>
                </a:solidFill>
                <a:latin typeface="Arial" pitchFamily="34" charset="0"/>
              </a:defRPr>
            </a:lvl3pPr>
            <a:lvl4pPr marL="1600200" indent="-228600" eaLnBrk="0" hangingPunct="0">
              <a:defRPr sz="2400" b="1" i="1">
                <a:solidFill>
                  <a:srgbClr val="006699"/>
                </a:solidFill>
                <a:latin typeface="Arial" pitchFamily="34" charset="0"/>
              </a:defRPr>
            </a:lvl4pPr>
            <a:lvl5pPr eaLnBrk="0" hangingPunct="0">
              <a:defRPr sz="2400" b="1" i="1">
                <a:solidFill>
                  <a:srgbClr val="006699"/>
                </a:solidFill>
                <a:latin typeface="Arial" pitchFamily="34" charset="0"/>
              </a:defRPr>
            </a:lvl5pPr>
            <a:lvl6pPr marL="457200" eaLnBrk="0" fontAlgn="base" hangingPunct="0">
              <a:spcBef>
                <a:spcPct val="0"/>
              </a:spcBef>
              <a:spcAft>
                <a:spcPct val="0"/>
              </a:spcAft>
              <a:defRPr sz="2400" b="1" i="1">
                <a:solidFill>
                  <a:srgbClr val="006699"/>
                </a:solidFill>
                <a:latin typeface="Arial" pitchFamily="34" charset="0"/>
              </a:defRPr>
            </a:lvl6pPr>
            <a:lvl7pPr marL="914400" eaLnBrk="0" fontAlgn="base" hangingPunct="0">
              <a:spcBef>
                <a:spcPct val="0"/>
              </a:spcBef>
              <a:spcAft>
                <a:spcPct val="0"/>
              </a:spcAft>
              <a:defRPr sz="2400" b="1" i="1">
                <a:solidFill>
                  <a:srgbClr val="006699"/>
                </a:solidFill>
                <a:latin typeface="Arial" pitchFamily="34" charset="0"/>
              </a:defRPr>
            </a:lvl7pPr>
            <a:lvl8pPr marL="1371600" eaLnBrk="0" fontAlgn="base" hangingPunct="0">
              <a:spcBef>
                <a:spcPct val="0"/>
              </a:spcBef>
              <a:spcAft>
                <a:spcPct val="0"/>
              </a:spcAft>
              <a:defRPr sz="2400" b="1" i="1">
                <a:solidFill>
                  <a:srgbClr val="006699"/>
                </a:solidFill>
                <a:latin typeface="Arial" pitchFamily="34" charset="0"/>
              </a:defRPr>
            </a:lvl8pPr>
            <a:lvl9pPr marL="1828800" eaLnBrk="0" fontAlgn="base" hangingPunct="0">
              <a:spcBef>
                <a:spcPct val="0"/>
              </a:spcBef>
              <a:spcAft>
                <a:spcPct val="0"/>
              </a:spcAft>
              <a:defRPr sz="2400" b="1" i="1">
                <a:solidFill>
                  <a:srgbClr val="006699"/>
                </a:solidFill>
                <a:latin typeface="Arial" pitchFamily="34" charset="0"/>
              </a:defRPr>
            </a:lvl9pPr>
          </a:lstStyle>
          <a:p>
            <a:pPr marL="0" lvl="4" eaLnBrk="1" hangingPunct="1"/>
            <a:r>
              <a:rPr lang="en-US" altLang="en-US" sz="1800" i="0">
                <a:solidFill>
                  <a:schemeClr val="tx1"/>
                </a:solidFill>
              </a:rPr>
              <a:t>Output :</a:t>
            </a:r>
          </a:p>
          <a:p>
            <a:pPr marL="0" lvl="4" eaLnBrk="1" hangingPunct="1"/>
            <a:endParaRPr lang="en-US" altLang="en-US" sz="1800" i="0">
              <a:solidFill>
                <a:schemeClr val="tx1"/>
              </a:solidFill>
            </a:endParaRPr>
          </a:p>
          <a:p>
            <a:pPr marL="0" lvl="4" eaLnBrk="1" hangingPunct="1"/>
            <a:r>
              <a:rPr lang="en-US" altLang="en-US" sz="1800" b="0" i="0">
                <a:solidFill>
                  <a:schemeClr val="tx1"/>
                </a:solidFill>
              </a:rPr>
              <a:t>9</a:t>
            </a:r>
            <a:endParaRPr lang="en-US" altLang="en-US" sz="1800"/>
          </a:p>
        </p:txBody>
      </p:sp>
      <p:sp>
        <p:nvSpPr>
          <p:cNvPr id="9" name="Rectangle 7"/>
          <p:cNvSpPr>
            <a:spLocks noChangeArrowheads="1"/>
          </p:cNvSpPr>
          <p:nvPr/>
        </p:nvSpPr>
        <p:spPr bwMode="auto">
          <a:xfrm>
            <a:off x="990600" y="2895600"/>
            <a:ext cx="6172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eaLnBrk="1" hangingPunct="1">
              <a:buFont typeface="Wingdings" pitchFamily="2" charset="2"/>
              <a:buNone/>
            </a:pPr>
            <a:r>
              <a:rPr lang="en-US" altLang="en-US" sz="1800" b="0" i="0" dirty="0" err="1"/>
              <a:t>def</a:t>
            </a:r>
            <a:r>
              <a:rPr lang="en-US" altLang="en-US" sz="1800" b="0" i="0" dirty="0"/>
              <a:t> name(arg1, arg2, ...):</a:t>
            </a:r>
          </a:p>
          <a:p>
            <a:pPr eaLnBrk="1" hangingPunct="1">
              <a:buFont typeface="Wingdings" pitchFamily="2" charset="2"/>
              <a:buNone/>
            </a:pPr>
            <a:r>
              <a:rPr lang="en-US" altLang="en-US" sz="1800" b="0" i="0" dirty="0"/>
              <a:t>	statements</a:t>
            </a:r>
          </a:p>
          <a:p>
            <a:pPr eaLnBrk="1" hangingPunct="1">
              <a:buFont typeface="Wingdings" pitchFamily="2" charset="2"/>
              <a:buNone/>
            </a:pPr>
            <a:r>
              <a:rPr lang="en-US" altLang="en-US" sz="1800" b="0" i="0" dirty="0"/>
              <a:t>return expression		</a:t>
            </a:r>
          </a:p>
        </p:txBody>
      </p:sp>
    </p:spTree>
    <p:extLst>
      <p:ext uri="{BB962C8B-B14F-4D97-AF65-F5344CB8AC3E}">
        <p14:creationId xmlns:p14="http://schemas.microsoft.com/office/powerpoint/2010/main" val="205139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Syntax</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lambda keyword is used to create small anonymous functions.</a:t>
            </a:r>
          </a:p>
          <a:p>
            <a:r>
              <a:rPr lang="en-US" sz="1800" dirty="0"/>
              <a:t>The general syntax of a lambda function is quite simple</a:t>
            </a:r>
          </a:p>
          <a:p>
            <a:pPr marL="0" indent="0">
              <a:buNone/>
            </a:pPr>
            <a:r>
              <a:rPr lang="en-US" sz="1800" dirty="0"/>
              <a:t>		lambda </a:t>
            </a:r>
            <a:r>
              <a:rPr lang="en-US" sz="1800" dirty="0" err="1"/>
              <a:t>argument_list</a:t>
            </a:r>
            <a:r>
              <a:rPr lang="en-US" sz="1800" dirty="0"/>
              <a:t>: expression </a:t>
            </a:r>
          </a:p>
          <a:p>
            <a:pPr marL="0" indent="0">
              <a:buNone/>
            </a:pPr>
            <a:endParaRPr lang="en-US" sz="1800" dirty="0"/>
          </a:p>
          <a:p>
            <a:r>
              <a:rPr lang="en-US" sz="1800" dirty="0"/>
              <a:t># Function definition is here</a:t>
            </a:r>
          </a:p>
          <a:p>
            <a:pPr marL="0" indent="0">
              <a:buNone/>
            </a:pPr>
            <a:r>
              <a:rPr lang="nn-NO" sz="1800" dirty="0"/>
              <a:t>	sum = lambda arg1, arg2: arg1 + arg2;</a:t>
            </a:r>
          </a:p>
          <a:p>
            <a:endParaRPr lang="en-US" sz="1800" dirty="0"/>
          </a:p>
          <a:p>
            <a:r>
              <a:rPr lang="en-US" sz="1800" dirty="0"/>
              <a:t># Now you can call sum as a function</a:t>
            </a:r>
          </a:p>
          <a:p>
            <a:pPr marL="0" indent="0">
              <a:buNone/>
            </a:pPr>
            <a:r>
              <a:rPr lang="en-US" sz="1800" dirty="0"/>
              <a:t>	print (</a:t>
            </a:r>
            <a:r>
              <a:rPr lang="en-US" sz="1800" i="1" dirty="0"/>
              <a:t>"Value of total : ", sum( 10, 20 ))</a:t>
            </a:r>
          </a:p>
          <a:p>
            <a:pPr marL="0" indent="0">
              <a:buNone/>
            </a:pPr>
            <a:r>
              <a:rPr lang="en-US" sz="1800" dirty="0"/>
              <a:t>	print (</a:t>
            </a:r>
            <a:r>
              <a:rPr lang="en-US" sz="1800" i="1" dirty="0"/>
              <a:t>"Value of total : ", sum( 20, 20 ))</a:t>
            </a:r>
          </a:p>
          <a:p>
            <a:pPr marL="0" indent="0">
              <a:buNone/>
            </a:pPr>
            <a:endParaRPr lang="en-US" sz="1800" dirty="0"/>
          </a:p>
        </p:txBody>
      </p:sp>
    </p:spTree>
    <p:extLst>
      <p:ext uri="{BB962C8B-B14F-4D97-AF65-F5344CB8AC3E}">
        <p14:creationId xmlns:p14="http://schemas.microsoft.com/office/powerpoint/2010/main" val="972515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map()</a:t>
            </a:r>
            <a:endParaRPr lang="en-IN" dirty="0"/>
          </a:p>
        </p:txBody>
      </p:sp>
      <p:sp>
        <p:nvSpPr>
          <p:cNvPr id="5" name="Text Placeholder 4"/>
          <p:cNvSpPr>
            <a:spLocks noGrp="1" noChangeArrowheads="1"/>
          </p:cNvSpPr>
          <p:nvPr>
            <p:ph type="body" idx="4294967295"/>
          </p:nvPr>
        </p:nvSpPr>
        <p:spPr>
          <a:xfrm>
            <a:off x="381000" y="761999"/>
            <a:ext cx="8229600" cy="5638801"/>
          </a:xfrm>
          <a:prstGeom prst="rect">
            <a:avLst/>
          </a:prstGeom>
          <a:noFill/>
        </p:spPr>
        <p:txBody>
          <a:bodyPr>
            <a:noAutofit/>
          </a:bodyPr>
          <a:lstStyle/>
          <a:p>
            <a:r>
              <a:rPr lang="en-US" sz="1800" dirty="0"/>
              <a:t>map() is a function which takes two arguments: </a:t>
            </a:r>
          </a:p>
          <a:p>
            <a:pPr marL="0" indent="0">
              <a:buNone/>
            </a:pPr>
            <a:r>
              <a:rPr lang="en-US" sz="1800" dirty="0"/>
              <a:t>		r = map(</a:t>
            </a:r>
            <a:r>
              <a:rPr lang="en-US" sz="1800" dirty="0" err="1"/>
              <a:t>func</a:t>
            </a:r>
            <a:r>
              <a:rPr lang="en-US" sz="1800" dirty="0"/>
              <a:t>, </a:t>
            </a:r>
            <a:r>
              <a:rPr lang="en-US" sz="1800" dirty="0" err="1"/>
              <a:t>seq</a:t>
            </a:r>
            <a:r>
              <a:rPr lang="en-US" sz="1800" dirty="0"/>
              <a:t>)</a:t>
            </a:r>
          </a:p>
          <a:p>
            <a:r>
              <a:rPr lang="en-US" sz="1800" i="1" dirty="0" err="1"/>
              <a:t>func</a:t>
            </a:r>
            <a:r>
              <a:rPr lang="en-US" sz="1800" dirty="0"/>
              <a:t> is the name of a function</a:t>
            </a:r>
          </a:p>
          <a:p>
            <a:r>
              <a:rPr lang="en-US" sz="1800" dirty="0"/>
              <a:t>the second a sequence (e.g. a list)</a:t>
            </a:r>
            <a:r>
              <a:rPr lang="en-US" sz="1800" i="1" dirty="0"/>
              <a:t>seq</a:t>
            </a:r>
            <a:r>
              <a:rPr lang="en-US" sz="1800" dirty="0"/>
              <a:t>.</a:t>
            </a:r>
          </a:p>
          <a:p>
            <a:r>
              <a:rPr lang="en-US" sz="1800" i="1" dirty="0"/>
              <a:t>map()</a:t>
            </a:r>
            <a:r>
              <a:rPr lang="en-US" sz="1800" dirty="0"/>
              <a:t> applies the function </a:t>
            </a:r>
            <a:r>
              <a:rPr lang="en-US" sz="1800" i="1" dirty="0" err="1"/>
              <a:t>func</a:t>
            </a:r>
            <a:r>
              <a:rPr lang="en-US" sz="1800" dirty="0"/>
              <a:t> to all the elements of the sequence </a:t>
            </a:r>
            <a:r>
              <a:rPr lang="en-US" sz="1800" i="1" dirty="0"/>
              <a:t>seq</a:t>
            </a:r>
            <a:r>
              <a:rPr lang="en-US" sz="1800" dirty="0"/>
              <a:t>.</a:t>
            </a:r>
          </a:p>
          <a:p>
            <a:r>
              <a:rPr lang="en-US" sz="1800" dirty="0"/>
              <a:t>With Python 3, map() returns an iterator. </a:t>
            </a:r>
          </a:p>
          <a:p>
            <a:r>
              <a:rPr lang="en-US" sz="1800" dirty="0"/>
              <a:t>Example : </a:t>
            </a:r>
          </a:p>
          <a:p>
            <a:pPr marL="0" indent="0">
              <a:buNone/>
            </a:pPr>
            <a:r>
              <a:rPr lang="en-US" sz="1800" dirty="0"/>
              <a:t>	</a:t>
            </a:r>
            <a:r>
              <a:rPr lang="en-US" sz="1800" dirty="0" err="1"/>
              <a:t>def</a:t>
            </a:r>
            <a:r>
              <a:rPr lang="en-US" sz="1800" dirty="0"/>
              <a:t> </a:t>
            </a:r>
            <a:r>
              <a:rPr lang="en-US" sz="1800" dirty="0" err="1"/>
              <a:t>fahrenheit</a:t>
            </a:r>
            <a:r>
              <a:rPr lang="en-US" sz="1800" dirty="0"/>
              <a:t>(T):</a:t>
            </a:r>
          </a:p>
          <a:p>
            <a:pPr marL="0" indent="0">
              <a:buNone/>
            </a:pPr>
            <a:r>
              <a:rPr lang="en-US" sz="1800" dirty="0"/>
              <a:t>		return ((float(9)/5)*T + 32)</a:t>
            </a:r>
          </a:p>
          <a:p>
            <a:pPr marL="0" indent="0">
              <a:buNone/>
            </a:pPr>
            <a:r>
              <a:rPr lang="en-US" sz="1800" dirty="0"/>
              <a:t>	temperatures = (36.5, 37, 37.5, 38, 39) </a:t>
            </a:r>
          </a:p>
          <a:p>
            <a:pPr marL="0" indent="0">
              <a:buNone/>
            </a:pPr>
            <a:r>
              <a:rPr lang="en-US" sz="1800" dirty="0"/>
              <a:t>	F = map(</a:t>
            </a:r>
            <a:r>
              <a:rPr lang="en-US" sz="1800" dirty="0" err="1"/>
              <a:t>fahrenheit</a:t>
            </a:r>
            <a:r>
              <a:rPr lang="en-US" sz="1800" dirty="0"/>
              <a:t>, temperatures)</a:t>
            </a:r>
          </a:p>
          <a:p>
            <a:pPr marL="0" indent="0">
              <a:buNone/>
            </a:pPr>
            <a:r>
              <a:rPr lang="en-US" sz="1800" dirty="0"/>
              <a:t>	</a:t>
            </a:r>
            <a:r>
              <a:rPr lang="en-US" sz="1800" dirty="0" err="1"/>
              <a:t>temperatures_in_Fahrenheit</a:t>
            </a:r>
            <a:r>
              <a:rPr lang="en-US" sz="1800" dirty="0"/>
              <a:t> = list(map(</a:t>
            </a:r>
            <a:r>
              <a:rPr lang="en-US" sz="1800" dirty="0" err="1"/>
              <a:t>fahrenheit</a:t>
            </a:r>
            <a:r>
              <a:rPr lang="en-US" sz="1800" dirty="0"/>
              <a:t>, temperatures)) 	print(</a:t>
            </a:r>
            <a:r>
              <a:rPr lang="en-US" sz="1800" dirty="0" err="1"/>
              <a:t>temperatures_in_Fahrenheit</a:t>
            </a:r>
            <a:r>
              <a:rPr lang="en-US" sz="1800" dirty="0"/>
              <a:t>)</a:t>
            </a:r>
          </a:p>
          <a:p>
            <a:pPr marL="0" indent="0">
              <a:buNone/>
            </a:pPr>
            <a:endParaRPr lang="en-US" sz="1800" dirty="0"/>
          </a:p>
          <a:p>
            <a:pPr marL="0" indent="0">
              <a:buNone/>
            </a:pPr>
            <a:r>
              <a:rPr lang="en-US" sz="1800" dirty="0"/>
              <a:t>	C = [39.2, 36.5, 37.3, 38, 37.8] </a:t>
            </a:r>
          </a:p>
          <a:p>
            <a:pPr marL="0" indent="0">
              <a:buNone/>
            </a:pPr>
            <a:r>
              <a:rPr lang="en-US" sz="1800" dirty="0"/>
              <a:t>	F = list(map(lambda x: (float(9)/5)*x + 32, C)) </a:t>
            </a:r>
          </a:p>
          <a:p>
            <a:pPr marL="0" indent="0">
              <a:buNone/>
            </a:pPr>
            <a:r>
              <a:rPr lang="en-US" sz="1800" dirty="0"/>
              <a:t>	print(F)</a:t>
            </a:r>
          </a:p>
        </p:txBody>
      </p:sp>
    </p:spTree>
    <p:extLst>
      <p:ext uri="{BB962C8B-B14F-4D97-AF65-F5344CB8AC3E}">
        <p14:creationId xmlns:p14="http://schemas.microsoft.com/office/powerpoint/2010/main" val="1883757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reduce()</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reduce(function, sequence[, initial]) -&gt; value</a:t>
            </a:r>
          </a:p>
          <a:p>
            <a:r>
              <a:rPr lang="en-US" sz="1800" dirty="0"/>
              <a:t>When the initial value is provided, the function is called with the initial value and the first item from the sequence.</a:t>
            </a:r>
          </a:p>
          <a:p>
            <a:r>
              <a:rPr lang="en-US" sz="1800" dirty="0"/>
              <a:t>If you omit the third parameter, then the </a:t>
            </a:r>
            <a:r>
              <a:rPr lang="en-US" sz="1800" i="1" dirty="0"/>
              <a:t>first</a:t>
            </a:r>
            <a:r>
              <a:rPr lang="en-US" sz="1800" dirty="0"/>
              <a:t> value from </a:t>
            </a:r>
            <a:r>
              <a:rPr lang="en-US" sz="1800" dirty="0" err="1"/>
              <a:t>seq</a:t>
            </a:r>
            <a:r>
              <a:rPr lang="en-US" sz="1800" dirty="0"/>
              <a:t> is used as the initializer.</a:t>
            </a:r>
          </a:p>
          <a:p>
            <a:r>
              <a:rPr lang="en-US" sz="1800" dirty="0"/>
              <a:t>continually applies the function </a:t>
            </a:r>
            <a:r>
              <a:rPr lang="en-US" sz="1800" dirty="0" err="1"/>
              <a:t>func</a:t>
            </a:r>
            <a:r>
              <a:rPr lang="en-US" sz="1800" dirty="0"/>
              <a:t>() to the sequence seq. It returns a single value.</a:t>
            </a:r>
          </a:p>
          <a:p>
            <a:r>
              <a:rPr lang="en-US" sz="1800" dirty="0"/>
              <a:t>If </a:t>
            </a:r>
            <a:r>
              <a:rPr lang="en-US" sz="1800" dirty="0" err="1"/>
              <a:t>seq</a:t>
            </a:r>
            <a:r>
              <a:rPr lang="en-US" sz="1800" dirty="0"/>
              <a:t> = [ s</a:t>
            </a:r>
            <a:r>
              <a:rPr lang="en-US" sz="1800" baseline="-25000" dirty="0"/>
              <a:t>1</a:t>
            </a:r>
            <a:r>
              <a:rPr lang="en-US" sz="1800" dirty="0"/>
              <a:t>, s</a:t>
            </a:r>
            <a:r>
              <a:rPr lang="en-US" sz="1800" baseline="-25000" dirty="0"/>
              <a:t>2</a:t>
            </a:r>
            <a:r>
              <a:rPr lang="en-US" sz="1800" dirty="0"/>
              <a:t>, s</a:t>
            </a:r>
            <a:r>
              <a:rPr lang="en-US" sz="1800" baseline="-25000" dirty="0"/>
              <a:t>3</a:t>
            </a:r>
            <a:r>
              <a:rPr lang="en-US" sz="1800" dirty="0"/>
              <a:t>, ... , </a:t>
            </a:r>
            <a:r>
              <a:rPr lang="en-US" sz="1800" dirty="0" err="1"/>
              <a:t>s</a:t>
            </a:r>
            <a:r>
              <a:rPr lang="en-US" sz="1800" baseline="-25000" dirty="0" err="1"/>
              <a:t>n</a:t>
            </a:r>
            <a:r>
              <a:rPr lang="en-US" sz="1800" dirty="0"/>
              <a:t> ], calling reduce(</a:t>
            </a:r>
            <a:r>
              <a:rPr lang="en-US" sz="1800" dirty="0" err="1"/>
              <a:t>func</a:t>
            </a:r>
            <a:r>
              <a:rPr lang="en-US" sz="1800" dirty="0"/>
              <a:t>, </a:t>
            </a:r>
            <a:r>
              <a:rPr lang="en-US" sz="1800" dirty="0" err="1"/>
              <a:t>seq</a:t>
            </a:r>
            <a:r>
              <a:rPr lang="en-US" sz="1800" dirty="0"/>
              <a:t>) works like this:</a:t>
            </a:r>
          </a:p>
          <a:p>
            <a:r>
              <a:rPr lang="en-US" sz="1800" dirty="0"/>
              <a:t>At first the first two elements of </a:t>
            </a:r>
            <a:r>
              <a:rPr lang="en-US" sz="1800" dirty="0" err="1"/>
              <a:t>seq</a:t>
            </a:r>
            <a:r>
              <a:rPr lang="en-US" sz="1800" dirty="0"/>
              <a:t> will be applied to </a:t>
            </a:r>
            <a:r>
              <a:rPr lang="en-US" sz="1800" dirty="0" err="1"/>
              <a:t>func</a:t>
            </a:r>
            <a:r>
              <a:rPr lang="en-US" sz="1800" dirty="0"/>
              <a:t>, i.e. </a:t>
            </a:r>
            <a:r>
              <a:rPr lang="en-US" sz="1800" dirty="0" err="1"/>
              <a:t>func</a:t>
            </a:r>
            <a:r>
              <a:rPr lang="en-US" sz="1800" dirty="0"/>
              <a:t>(s</a:t>
            </a:r>
            <a:r>
              <a:rPr lang="en-US" sz="1800" baseline="-25000" dirty="0"/>
              <a:t>1</a:t>
            </a:r>
            <a:r>
              <a:rPr lang="en-US" sz="1800" dirty="0"/>
              <a:t>,s</a:t>
            </a:r>
            <a:r>
              <a:rPr lang="en-US" sz="1800" baseline="-25000" dirty="0"/>
              <a:t>2</a:t>
            </a:r>
            <a:r>
              <a:rPr lang="en-US" sz="1800" dirty="0"/>
              <a:t>) T</a:t>
            </a:r>
          </a:p>
          <a:p>
            <a:r>
              <a:rPr lang="en-US" sz="1800" dirty="0"/>
              <a:t>The list on which reduce() works looks now like this: [ </a:t>
            </a:r>
            <a:r>
              <a:rPr lang="en-US" sz="1800" dirty="0" err="1"/>
              <a:t>func</a:t>
            </a:r>
            <a:r>
              <a:rPr lang="en-US" sz="1800" dirty="0"/>
              <a:t>(s</a:t>
            </a:r>
            <a:r>
              <a:rPr lang="en-US" sz="1800" baseline="-25000" dirty="0"/>
              <a:t>1</a:t>
            </a:r>
            <a:r>
              <a:rPr lang="en-US" sz="1800" dirty="0"/>
              <a:t>, s</a:t>
            </a:r>
            <a:r>
              <a:rPr lang="en-US" sz="1800" baseline="-25000" dirty="0"/>
              <a:t>2</a:t>
            </a:r>
            <a:r>
              <a:rPr lang="en-US" sz="1800" dirty="0"/>
              <a:t>), s</a:t>
            </a:r>
            <a:r>
              <a:rPr lang="en-US" sz="1800" baseline="-25000" dirty="0"/>
              <a:t>3</a:t>
            </a:r>
            <a:r>
              <a:rPr lang="en-US" sz="1800" dirty="0"/>
              <a:t>, ... , </a:t>
            </a:r>
            <a:r>
              <a:rPr lang="en-US" sz="1800" dirty="0" err="1"/>
              <a:t>s</a:t>
            </a:r>
            <a:r>
              <a:rPr lang="en-US" sz="1800" baseline="-25000" dirty="0" err="1"/>
              <a:t>n</a:t>
            </a:r>
            <a:r>
              <a:rPr lang="en-US" sz="1800" dirty="0"/>
              <a:t> ]</a:t>
            </a:r>
          </a:p>
          <a:p>
            <a:r>
              <a:rPr lang="en-US" sz="1800" dirty="0"/>
              <a:t>In the next step </a:t>
            </a:r>
            <a:r>
              <a:rPr lang="en-US" sz="1800" dirty="0" err="1"/>
              <a:t>func</a:t>
            </a:r>
            <a:r>
              <a:rPr lang="en-US" sz="1800" dirty="0"/>
              <a:t> will be applied on the previous result and the third element of the list, i.e. </a:t>
            </a:r>
            <a:r>
              <a:rPr lang="en-US" sz="1800" dirty="0" err="1"/>
              <a:t>func</a:t>
            </a:r>
            <a:r>
              <a:rPr lang="en-US" sz="1800" dirty="0"/>
              <a:t>(</a:t>
            </a:r>
            <a:r>
              <a:rPr lang="en-US" sz="1800" dirty="0" err="1"/>
              <a:t>func</a:t>
            </a:r>
            <a:r>
              <a:rPr lang="en-US" sz="1800" dirty="0"/>
              <a:t>(s</a:t>
            </a:r>
            <a:r>
              <a:rPr lang="en-US" sz="1800" baseline="-25000" dirty="0"/>
              <a:t>1</a:t>
            </a:r>
            <a:r>
              <a:rPr lang="en-US" sz="1800" dirty="0"/>
              <a:t>, s</a:t>
            </a:r>
            <a:r>
              <a:rPr lang="en-US" sz="1800" baseline="-25000" dirty="0"/>
              <a:t>2</a:t>
            </a:r>
            <a:r>
              <a:rPr lang="en-US" sz="1800" dirty="0"/>
              <a:t>),s</a:t>
            </a:r>
            <a:r>
              <a:rPr lang="en-US" sz="1800" baseline="-25000" dirty="0"/>
              <a:t>3</a:t>
            </a:r>
            <a:r>
              <a:rPr lang="en-US" sz="1800" dirty="0"/>
              <a:t>)</a:t>
            </a:r>
          </a:p>
          <a:p>
            <a:r>
              <a:rPr lang="en-US" sz="1800" dirty="0"/>
              <a:t>The list looks like this now: [ </a:t>
            </a:r>
            <a:r>
              <a:rPr lang="en-US" sz="1800" dirty="0" err="1"/>
              <a:t>func</a:t>
            </a:r>
            <a:r>
              <a:rPr lang="en-US" sz="1800" dirty="0"/>
              <a:t>(</a:t>
            </a:r>
            <a:r>
              <a:rPr lang="en-US" sz="1800" dirty="0" err="1"/>
              <a:t>func</a:t>
            </a:r>
            <a:r>
              <a:rPr lang="en-US" sz="1800" dirty="0"/>
              <a:t>(s</a:t>
            </a:r>
            <a:r>
              <a:rPr lang="en-US" sz="1800" baseline="-25000" dirty="0"/>
              <a:t>1</a:t>
            </a:r>
            <a:r>
              <a:rPr lang="en-US" sz="1800" dirty="0"/>
              <a:t>, s</a:t>
            </a:r>
            <a:r>
              <a:rPr lang="en-US" sz="1800" baseline="-25000" dirty="0"/>
              <a:t>2</a:t>
            </a:r>
            <a:r>
              <a:rPr lang="en-US" sz="1800" dirty="0"/>
              <a:t>),s</a:t>
            </a:r>
            <a:r>
              <a:rPr lang="en-US" sz="1800" baseline="-25000" dirty="0"/>
              <a:t>3</a:t>
            </a:r>
            <a:r>
              <a:rPr lang="en-US" sz="1800" dirty="0"/>
              <a:t>), ... , </a:t>
            </a:r>
            <a:r>
              <a:rPr lang="en-US" sz="1800" dirty="0" err="1"/>
              <a:t>s</a:t>
            </a:r>
            <a:r>
              <a:rPr lang="en-US" sz="1800" baseline="-25000" dirty="0" err="1"/>
              <a:t>n</a:t>
            </a:r>
            <a:r>
              <a:rPr lang="en-US" sz="1800" dirty="0"/>
              <a:t> ]</a:t>
            </a:r>
          </a:p>
          <a:p>
            <a:r>
              <a:rPr lang="en-US" sz="1800" dirty="0"/>
              <a:t>Continue like this until just one element is left and return this element as the result of reduce()</a:t>
            </a:r>
          </a:p>
          <a:p>
            <a:r>
              <a:rPr lang="en-US" sz="1800" dirty="0"/>
              <a:t>Example:</a:t>
            </a:r>
          </a:p>
          <a:p>
            <a:pPr marL="0" indent="0">
              <a:buNone/>
            </a:pPr>
            <a:r>
              <a:rPr lang="en-US" sz="1800" dirty="0"/>
              <a:t>		from _</a:t>
            </a:r>
            <a:r>
              <a:rPr lang="en-US" sz="1800" dirty="0" err="1"/>
              <a:t>functools</a:t>
            </a:r>
            <a:r>
              <a:rPr lang="en-US" sz="1800" dirty="0"/>
              <a:t> import reduce</a:t>
            </a:r>
          </a:p>
          <a:p>
            <a:pPr marL="0" indent="0">
              <a:buNone/>
            </a:pPr>
            <a:r>
              <a:rPr lang="en-US" sz="1800" dirty="0"/>
              <a:t>		print(reduce(lambda </a:t>
            </a:r>
            <a:r>
              <a:rPr lang="en-US" sz="1800" dirty="0" err="1"/>
              <a:t>x,y:x+y</a:t>
            </a:r>
            <a:r>
              <a:rPr lang="en-US" sz="1800" dirty="0"/>
              <a:t>, [1,2,3,4,5]))</a:t>
            </a:r>
          </a:p>
        </p:txBody>
      </p:sp>
    </p:spTree>
    <p:extLst>
      <p:ext uri="{BB962C8B-B14F-4D97-AF65-F5344CB8AC3E}">
        <p14:creationId xmlns:p14="http://schemas.microsoft.com/office/powerpoint/2010/main" val="1883757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reduce() Example</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mr-IN" sz="1800" dirty="0" err="1"/>
              <a:t>def</a:t>
            </a:r>
            <a:r>
              <a:rPr lang="mr-IN" sz="1800" dirty="0"/>
              <a:t> </a:t>
            </a:r>
            <a:r>
              <a:rPr lang="mr-IN" sz="1800" dirty="0" err="1"/>
              <a:t>do_sum</a:t>
            </a:r>
            <a:r>
              <a:rPr lang="mr-IN" sz="1800" dirty="0"/>
              <a:t>(x1, x2):    </a:t>
            </a:r>
            <a:br>
              <a:rPr lang="en-US" sz="1800" dirty="0"/>
            </a:br>
            <a:r>
              <a:rPr lang="en-US" sz="1800" dirty="0"/>
              <a:t>	</a:t>
            </a:r>
            <a:r>
              <a:rPr lang="mr-IN" sz="1800" dirty="0"/>
              <a:t> </a:t>
            </a:r>
            <a:r>
              <a:rPr lang="mr-IN" sz="1800" dirty="0" err="1"/>
              <a:t>return</a:t>
            </a:r>
            <a:r>
              <a:rPr lang="mr-IN" sz="1800" dirty="0"/>
              <a:t> x1 + x2</a:t>
            </a:r>
            <a:br>
              <a:rPr lang="en-US" sz="1800" dirty="0"/>
            </a:br>
            <a:r>
              <a:rPr lang="mr-IN" sz="1800" dirty="0" err="1"/>
              <a:t>print</a:t>
            </a:r>
            <a:r>
              <a:rPr lang="mr-IN" sz="1800" dirty="0"/>
              <a:t>(</a:t>
            </a:r>
            <a:r>
              <a:rPr lang="mr-IN" sz="1800" dirty="0" err="1"/>
              <a:t>reduce</a:t>
            </a:r>
            <a:r>
              <a:rPr lang="mr-IN" sz="1800" dirty="0"/>
              <a:t>(</a:t>
            </a:r>
            <a:r>
              <a:rPr lang="mr-IN" sz="1800" dirty="0" err="1"/>
              <a:t>do_sum</a:t>
            </a:r>
            <a:r>
              <a:rPr lang="mr-IN" sz="1800" dirty="0"/>
              <a:t>, [1, 2, 3, 4]))</a:t>
            </a:r>
            <a:br>
              <a:rPr lang="en-US" sz="1800" dirty="0"/>
            </a:br>
            <a:endParaRPr lang="en-US" sz="1800" dirty="0"/>
          </a:p>
          <a:p>
            <a:r>
              <a:rPr lang="en-US" sz="1800" dirty="0"/>
              <a:t>Above is equivalent to follows:</a:t>
            </a:r>
            <a:br>
              <a:rPr lang="en-US" sz="1800" dirty="0"/>
            </a:br>
            <a:r>
              <a:rPr lang="en-US" sz="1800" dirty="0" err="1"/>
              <a:t>def</a:t>
            </a:r>
            <a:r>
              <a:rPr lang="en-US" sz="1800" dirty="0"/>
              <a:t> </a:t>
            </a:r>
            <a:r>
              <a:rPr lang="en-US" sz="1800" dirty="0" err="1"/>
              <a:t>do_sum</a:t>
            </a:r>
            <a:r>
              <a:rPr lang="en-US" sz="1800" dirty="0"/>
              <a:t>(x1, x2):    </a:t>
            </a:r>
            <a:br>
              <a:rPr lang="en-US" sz="1800" dirty="0"/>
            </a:br>
            <a:r>
              <a:rPr lang="en-US" sz="1800" dirty="0"/>
              <a:t>	 return x1 + x2</a:t>
            </a:r>
            <a:br>
              <a:rPr lang="en-US" sz="1800" dirty="0"/>
            </a:br>
            <a:r>
              <a:rPr lang="en-US" sz="1800" dirty="0" err="1"/>
              <a:t>def</a:t>
            </a:r>
            <a:r>
              <a:rPr lang="en-US" sz="1800" dirty="0"/>
              <a:t> </a:t>
            </a:r>
            <a:r>
              <a:rPr lang="en-US" sz="1800" dirty="0" err="1"/>
              <a:t>my_reduce</a:t>
            </a:r>
            <a:r>
              <a:rPr lang="en-US" sz="1800" dirty="0"/>
              <a:t>(</a:t>
            </a:r>
            <a:r>
              <a:rPr lang="en-US" sz="1800" dirty="0" err="1"/>
              <a:t>func</a:t>
            </a:r>
            <a:r>
              <a:rPr lang="en-US" sz="1800" dirty="0"/>
              <a:t>, </a:t>
            </a:r>
            <a:r>
              <a:rPr lang="en-US" sz="1800" dirty="0" err="1"/>
              <a:t>seq</a:t>
            </a:r>
            <a:r>
              <a:rPr lang="en-US" sz="1800" dirty="0"/>
              <a:t>):    </a:t>
            </a:r>
            <a:br>
              <a:rPr lang="en-US" sz="1800" dirty="0"/>
            </a:br>
            <a:r>
              <a:rPr lang="en-US" sz="1800" dirty="0"/>
              <a:t>	first = </a:t>
            </a:r>
            <a:r>
              <a:rPr lang="en-US" sz="1800" dirty="0" err="1"/>
              <a:t>seq</a:t>
            </a:r>
            <a:r>
              <a:rPr lang="en-US" sz="1800" dirty="0"/>
              <a:t>[0]    </a:t>
            </a:r>
            <a:br>
              <a:rPr lang="en-US" sz="1800" dirty="0"/>
            </a:br>
            <a:r>
              <a:rPr lang="en-US" sz="1800" dirty="0"/>
              <a:t>	for </a:t>
            </a:r>
            <a:r>
              <a:rPr lang="en-US" sz="1800" dirty="0" err="1"/>
              <a:t>i</a:t>
            </a:r>
            <a:r>
              <a:rPr lang="en-US" sz="1800" dirty="0"/>
              <a:t> in </a:t>
            </a:r>
            <a:r>
              <a:rPr lang="en-US" sz="1800" dirty="0" err="1"/>
              <a:t>seq</a:t>
            </a:r>
            <a:r>
              <a:rPr lang="en-US" sz="1800" dirty="0"/>
              <a:t>[1:]:        </a:t>
            </a:r>
            <a:br>
              <a:rPr lang="en-US" sz="1800" dirty="0"/>
            </a:br>
            <a:r>
              <a:rPr lang="en-US" sz="1800" dirty="0"/>
              <a:t>		first = </a:t>
            </a:r>
            <a:r>
              <a:rPr lang="en-US" sz="1800" dirty="0" err="1"/>
              <a:t>func</a:t>
            </a:r>
            <a:r>
              <a:rPr lang="en-US" sz="1800" dirty="0"/>
              <a:t>(first, </a:t>
            </a:r>
            <a:r>
              <a:rPr lang="en-US" sz="1800" dirty="0" err="1"/>
              <a:t>i</a:t>
            </a:r>
            <a:r>
              <a:rPr lang="en-US" sz="1800" dirty="0"/>
              <a:t>)    </a:t>
            </a:r>
            <a:br>
              <a:rPr lang="en-US" sz="1800" dirty="0"/>
            </a:br>
            <a:r>
              <a:rPr lang="en-US" sz="1800" dirty="0"/>
              <a:t>	return first</a:t>
            </a:r>
            <a:br>
              <a:rPr lang="en-US" sz="1800" dirty="0"/>
            </a:br>
            <a:r>
              <a:rPr lang="en-US" sz="1800" dirty="0"/>
              <a:t>print(</a:t>
            </a:r>
            <a:r>
              <a:rPr lang="en-US" sz="1800" dirty="0" err="1"/>
              <a:t>my_reduce</a:t>
            </a:r>
            <a:r>
              <a:rPr lang="en-US" sz="1800" dirty="0"/>
              <a:t>(</a:t>
            </a:r>
            <a:r>
              <a:rPr lang="en-US" sz="1800" dirty="0" err="1"/>
              <a:t>do_sum</a:t>
            </a:r>
            <a:r>
              <a:rPr lang="en-US" sz="1800" dirty="0"/>
              <a:t>, [1, 2, 3, 4]))</a:t>
            </a:r>
          </a:p>
          <a:p>
            <a:endParaRPr lang="en-US" sz="1800" dirty="0"/>
          </a:p>
          <a:p>
            <a:r>
              <a:rPr lang="en-US" sz="1800" dirty="0"/>
              <a:t>3</a:t>
            </a:r>
            <a:r>
              <a:rPr lang="en-US" sz="1800" baseline="30000" dirty="0"/>
              <a:t>rd</a:t>
            </a:r>
            <a:r>
              <a:rPr lang="en-US" sz="1800" dirty="0"/>
              <a:t> parameter as initializer</a:t>
            </a:r>
          </a:p>
          <a:p>
            <a:r>
              <a:rPr lang="en-US" sz="1800" dirty="0"/>
              <a:t>test = ["hello"]</a:t>
            </a:r>
            <a:br>
              <a:rPr lang="en-US" sz="1800" dirty="0"/>
            </a:br>
            <a:r>
              <a:rPr lang="en-US" sz="1800" dirty="0"/>
              <a:t>print(reduce((lambda </a:t>
            </a:r>
            <a:r>
              <a:rPr lang="en-US" sz="1800" dirty="0" err="1"/>
              <a:t>x,y</a:t>
            </a:r>
            <a:r>
              <a:rPr lang="en-US" sz="1800" dirty="0"/>
              <a:t>: x+' '+y), test, "testing"))</a:t>
            </a:r>
          </a:p>
          <a:p>
            <a:endParaRPr lang="en-US" sz="1800" dirty="0"/>
          </a:p>
        </p:txBody>
      </p:sp>
    </p:spTree>
    <p:extLst>
      <p:ext uri="{BB962C8B-B14F-4D97-AF65-F5344CB8AC3E}">
        <p14:creationId xmlns:p14="http://schemas.microsoft.com/office/powerpoint/2010/main" val="1244876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filter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filter() is a function which takes two arguments: </a:t>
            </a:r>
          </a:p>
          <a:p>
            <a:pPr marL="0" indent="0">
              <a:buNone/>
            </a:pPr>
            <a:r>
              <a:rPr lang="en-US" sz="1800" b="1" dirty="0"/>
              <a:t>	</a:t>
            </a:r>
            <a:r>
              <a:rPr lang="en-US" sz="1800" dirty="0"/>
              <a:t>filter(function, sequence) </a:t>
            </a:r>
          </a:p>
          <a:p>
            <a:r>
              <a:rPr lang="en-US" sz="1800" dirty="0"/>
              <a:t>The function filter(</a:t>
            </a:r>
            <a:r>
              <a:rPr lang="en-US" sz="1800" dirty="0" err="1"/>
              <a:t>f,l</a:t>
            </a:r>
            <a:r>
              <a:rPr lang="en-US" sz="1800" dirty="0"/>
              <a:t>) needs a function f as its first argument.</a:t>
            </a:r>
          </a:p>
          <a:p>
            <a:r>
              <a:rPr lang="en-US" sz="1800" dirty="0"/>
              <a:t>f has to return a Boolean value, i.e. either True or False. </a:t>
            </a:r>
          </a:p>
          <a:p>
            <a:r>
              <a:rPr lang="en-US" sz="1800" dirty="0"/>
              <a:t>This function will be applied to every element of the list </a:t>
            </a:r>
            <a:r>
              <a:rPr lang="en-US" sz="1800" i="1" dirty="0"/>
              <a:t>l</a:t>
            </a:r>
            <a:r>
              <a:rPr lang="en-US" sz="1800" dirty="0"/>
              <a:t>.</a:t>
            </a:r>
          </a:p>
          <a:p>
            <a:r>
              <a:rPr lang="en-US" sz="1800" dirty="0"/>
              <a:t>Only if f returns True will the element be produced by the iterator, which is the return value of filter(function, sequence). </a:t>
            </a:r>
          </a:p>
          <a:p>
            <a:r>
              <a:rPr lang="en-US" sz="1800" dirty="0"/>
              <a:t>Example : </a:t>
            </a:r>
          </a:p>
          <a:p>
            <a:pPr marL="0" indent="0">
              <a:buNone/>
            </a:pPr>
            <a:r>
              <a:rPr lang="en-US" sz="1800" dirty="0"/>
              <a:t>	</a:t>
            </a:r>
            <a:r>
              <a:rPr lang="en-US" sz="1800" dirty="0" err="1"/>
              <a:t>fibonacci</a:t>
            </a:r>
            <a:r>
              <a:rPr lang="en-US" sz="1800" dirty="0"/>
              <a:t> = [0,1,1,2,3,5,8,13,21,34,55]</a:t>
            </a:r>
          </a:p>
          <a:p>
            <a:pPr marL="0" indent="0">
              <a:buNone/>
            </a:pPr>
            <a:r>
              <a:rPr lang="en-US" sz="1800" dirty="0"/>
              <a:t>	</a:t>
            </a:r>
            <a:r>
              <a:rPr lang="en-US" sz="1800" dirty="0" err="1"/>
              <a:t>odd_numbers</a:t>
            </a:r>
            <a:r>
              <a:rPr lang="en-US" sz="1800" dirty="0"/>
              <a:t> = list(filter(lambda x: x % 2, </a:t>
            </a:r>
            <a:r>
              <a:rPr lang="en-US" sz="1800" dirty="0" err="1"/>
              <a:t>fibonacci</a:t>
            </a:r>
            <a:r>
              <a:rPr lang="en-US" sz="1800" dirty="0"/>
              <a:t>)) </a:t>
            </a:r>
          </a:p>
          <a:p>
            <a:pPr marL="0" indent="0">
              <a:buNone/>
            </a:pPr>
            <a:r>
              <a:rPr lang="en-US" sz="1800" dirty="0"/>
              <a:t>	print(</a:t>
            </a:r>
            <a:r>
              <a:rPr lang="en-US" sz="1800" dirty="0" err="1"/>
              <a:t>odd_numbers</a:t>
            </a:r>
            <a:r>
              <a:rPr lang="en-US" sz="1800" dirty="0"/>
              <a:t>)</a:t>
            </a:r>
          </a:p>
        </p:txBody>
      </p:sp>
    </p:spTree>
    <p:extLst>
      <p:ext uri="{BB962C8B-B14F-4D97-AF65-F5344CB8AC3E}">
        <p14:creationId xmlns:p14="http://schemas.microsoft.com/office/powerpoint/2010/main" val="1883757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buFont typeface="+mj-lt"/>
              <a:buAutoNum type="arabicPeriod"/>
            </a:pPr>
            <a:r>
              <a:rPr lang="en-US" sz="1800" dirty="0"/>
              <a:t>Define a function that can accept two strings as input and print the string with maximum length in console. If two strings have the same length, then the function should print all strings line by line</a:t>
            </a:r>
          </a:p>
          <a:p>
            <a:pPr>
              <a:lnSpc>
                <a:spcPct val="90000"/>
              </a:lnSpc>
              <a:buClr>
                <a:schemeClr val="tx1"/>
              </a:buClr>
              <a:buFont typeface="+mj-lt"/>
              <a:buAutoNum type="arabicPeriod"/>
            </a:pPr>
            <a:endParaRPr lang="en-US" sz="1800" dirty="0"/>
          </a:p>
          <a:p>
            <a:pPr>
              <a:lnSpc>
                <a:spcPct val="90000"/>
              </a:lnSpc>
              <a:buClr>
                <a:schemeClr val="tx1"/>
              </a:buClr>
              <a:buFont typeface="+mj-lt"/>
              <a:buAutoNum type="arabicPeriod"/>
            </a:pPr>
            <a:r>
              <a:rPr lang="en-US" sz="1800" dirty="0"/>
              <a:t>Create a function </a:t>
            </a:r>
            <a:r>
              <a:rPr lang="en-US" sz="1800" dirty="0" err="1"/>
              <a:t>displayWords</a:t>
            </a:r>
            <a:r>
              <a:rPr lang="en-US" sz="1800" dirty="0"/>
              <a:t>() that takes a string as parameter. This function displays all the words that are greater than 4 characters. Also keep a count of number of words greater than 4 characters.</a:t>
            </a:r>
          </a:p>
          <a:p>
            <a:pPr>
              <a:lnSpc>
                <a:spcPct val="90000"/>
              </a:lnSpc>
              <a:buClr>
                <a:schemeClr val="tx1"/>
              </a:buClr>
              <a:buFont typeface="+mj-lt"/>
              <a:buAutoNum type="arabicPeriod"/>
            </a:pPr>
            <a:endParaRPr lang="en-US" sz="1800" dirty="0"/>
          </a:p>
          <a:p>
            <a:pPr>
              <a:lnSpc>
                <a:spcPct val="90000"/>
              </a:lnSpc>
              <a:buClr>
                <a:schemeClr val="tx1"/>
              </a:buClr>
              <a:buFont typeface="+mj-lt"/>
              <a:buAutoNum type="arabicPeriod"/>
            </a:pPr>
            <a:r>
              <a:rPr lang="en-US" sz="1800" dirty="0"/>
              <a:t>Create a function reverse() that take string as a parameter and returns a new string with the reverse of every word in the string</a:t>
            </a:r>
            <a:br>
              <a:rPr lang="en-US" sz="1800" dirty="0"/>
            </a:br>
            <a:r>
              <a:rPr lang="en-US" sz="1800" dirty="0"/>
              <a:t>Example : Input : Blue Moon Blue Sky Bluish Feelings</a:t>
            </a:r>
            <a:br>
              <a:rPr lang="en-US" sz="1800" dirty="0"/>
            </a:br>
            <a:r>
              <a:rPr lang="en-US" sz="1800" dirty="0"/>
              <a:t>		Output: </a:t>
            </a:r>
            <a:r>
              <a:rPr lang="en-US" sz="1800" dirty="0" err="1"/>
              <a:t>eulB</a:t>
            </a:r>
            <a:r>
              <a:rPr lang="en-US" sz="1800" dirty="0"/>
              <a:t> </a:t>
            </a:r>
            <a:r>
              <a:rPr lang="en-US" sz="1800" dirty="0" err="1"/>
              <a:t>nooM</a:t>
            </a:r>
            <a:r>
              <a:rPr lang="en-US" sz="1800" dirty="0"/>
              <a:t> </a:t>
            </a:r>
            <a:r>
              <a:rPr lang="en-US" sz="1800" dirty="0" err="1"/>
              <a:t>eluB</a:t>
            </a:r>
            <a:r>
              <a:rPr lang="en-US" sz="1800" dirty="0"/>
              <a:t> </a:t>
            </a:r>
            <a:r>
              <a:rPr lang="en-US" sz="1800" dirty="0" err="1"/>
              <a:t>ykS</a:t>
            </a:r>
            <a:r>
              <a:rPr lang="en-US" sz="1800" dirty="0"/>
              <a:t> </a:t>
            </a:r>
            <a:r>
              <a:rPr lang="en-US" sz="1800" dirty="0" err="1"/>
              <a:t>hsiulB</a:t>
            </a:r>
            <a:r>
              <a:rPr lang="en-US" sz="1800" dirty="0"/>
              <a:t> </a:t>
            </a:r>
            <a:r>
              <a:rPr lang="en-US" sz="1800" dirty="0" err="1"/>
              <a:t>sgnileeF</a:t>
            </a:r>
            <a:endParaRPr lang="en-US" sz="1800" dirty="0"/>
          </a:p>
          <a:p>
            <a:pPr>
              <a:buClr>
                <a:schemeClr val="tx1"/>
              </a:buClr>
              <a:buFont typeface="+mj-lt"/>
              <a:buAutoNum type="arabicPeriod"/>
            </a:pPr>
            <a:endParaRPr lang="en-US" sz="1800" dirty="0"/>
          </a:p>
          <a:p>
            <a:pPr>
              <a:buClr>
                <a:schemeClr val="tx1"/>
              </a:buClr>
              <a:buFont typeface="+mj-lt"/>
              <a:buAutoNum type="arabicPeriod"/>
            </a:pPr>
            <a:r>
              <a:rPr lang="en-US" sz="1800" dirty="0"/>
              <a:t>Write a Python function that takes a list and returns a new list with unique elements of the first list. </a:t>
            </a:r>
            <a:br>
              <a:rPr lang="en-US" sz="1800" dirty="0"/>
            </a:br>
            <a:r>
              <a:rPr lang="en-US" sz="1800" i="1" dirty="0"/>
              <a:t>Sample List :</a:t>
            </a:r>
            <a:r>
              <a:rPr lang="en-US" sz="1800" dirty="0"/>
              <a:t> [1,2,3,3,3,3,4,5]</a:t>
            </a:r>
            <a:br>
              <a:rPr lang="en-US" sz="1800" dirty="0"/>
            </a:br>
            <a:r>
              <a:rPr lang="en-US" sz="1800" i="1" dirty="0"/>
              <a:t>Unique List :</a:t>
            </a:r>
            <a:r>
              <a:rPr lang="en-US" sz="1800" dirty="0"/>
              <a:t> [1, 2, 3, 4, 5]</a:t>
            </a:r>
          </a:p>
          <a:p>
            <a:pPr>
              <a:lnSpc>
                <a:spcPct val="90000"/>
              </a:lnSpc>
              <a:buClr>
                <a:schemeClr val="tx1"/>
              </a:buClr>
              <a:buFont typeface="+mj-lt"/>
              <a:buAutoNum type="arabicPeriod"/>
            </a:pPr>
            <a:endParaRPr lang="en-US" sz="1800" dirty="0"/>
          </a:p>
          <a:p>
            <a:pPr>
              <a:lnSpc>
                <a:spcPct val="90000"/>
              </a:lnSpc>
              <a:buClr>
                <a:schemeClr val="tx1"/>
              </a:buClr>
              <a:buFont typeface="+mj-lt"/>
              <a:buAutoNum type="arabicPeriod"/>
            </a:pPr>
            <a:endParaRPr lang="en-US" sz="1800" dirty="0"/>
          </a:p>
        </p:txBody>
      </p:sp>
    </p:spTree>
    <p:extLst>
      <p:ext uri="{BB962C8B-B14F-4D97-AF65-F5344CB8AC3E}">
        <p14:creationId xmlns:p14="http://schemas.microsoft.com/office/powerpoint/2010/main" val="167604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8762"/>
            <a:ext cx="4066680" cy="579438"/>
          </a:xfrm>
        </p:spPr>
        <p:txBody>
          <a:bodyPr>
            <a:normAutofit/>
          </a:bodyPr>
          <a:lstStyle/>
          <a:p>
            <a:r>
              <a:rPr lang="en-US" dirty="0">
                <a:solidFill>
                  <a:schemeClr val="tx1"/>
                </a:solidFill>
              </a:rPr>
              <a:t>Solution of question 1</a:t>
            </a:r>
            <a:endParaRPr lang="en-IN" dirty="0">
              <a:solidFill>
                <a:schemeClr val="tx1"/>
              </a:solidFill>
            </a:endParaRPr>
          </a:p>
        </p:txBody>
      </p:sp>
      <p:sp>
        <p:nvSpPr>
          <p:cNvPr id="10" name="Rectangle 9"/>
          <p:cNvSpPr/>
          <p:nvPr/>
        </p:nvSpPr>
        <p:spPr>
          <a:xfrm>
            <a:off x="533400" y="1371600"/>
            <a:ext cx="2895600" cy="2308324"/>
          </a:xfrm>
          <a:prstGeom prst="rect">
            <a:avLst/>
          </a:prstGeom>
        </p:spPr>
        <p:txBody>
          <a:bodyPr wrap="square">
            <a:spAutoFit/>
          </a:bodyPr>
          <a:lstStyle/>
          <a:p>
            <a:r>
              <a:rPr lang="en-US" dirty="0"/>
              <a:t>def words(w1, w2):</a:t>
            </a:r>
            <a:br>
              <a:rPr lang="en-US" dirty="0"/>
            </a:br>
            <a:r>
              <a:rPr lang="en-US" dirty="0"/>
              <a:t>    if </a:t>
            </a:r>
            <a:r>
              <a:rPr lang="en-US" dirty="0" err="1"/>
              <a:t>len</a:t>
            </a:r>
            <a:r>
              <a:rPr lang="en-US" dirty="0"/>
              <a:t>(w1) &gt; </a:t>
            </a:r>
            <a:r>
              <a:rPr lang="en-US" dirty="0" err="1"/>
              <a:t>len</a:t>
            </a:r>
            <a:r>
              <a:rPr lang="en-US" dirty="0"/>
              <a:t>(w2):</a:t>
            </a:r>
            <a:br>
              <a:rPr lang="en-US" dirty="0"/>
            </a:br>
            <a:r>
              <a:rPr lang="en-US" dirty="0"/>
              <a:t>        print(w1)</a:t>
            </a:r>
            <a:br>
              <a:rPr lang="en-US" dirty="0"/>
            </a:br>
            <a:r>
              <a:rPr lang="en-US" dirty="0"/>
              <a:t>    </a:t>
            </a:r>
            <a:r>
              <a:rPr lang="en-US" dirty="0" err="1"/>
              <a:t>elif</a:t>
            </a:r>
            <a:r>
              <a:rPr lang="en-US" dirty="0"/>
              <a:t> </a:t>
            </a:r>
            <a:r>
              <a:rPr lang="en-US" dirty="0" err="1"/>
              <a:t>len</a:t>
            </a:r>
            <a:r>
              <a:rPr lang="en-US" dirty="0"/>
              <a:t>(w2) &gt; </a:t>
            </a:r>
            <a:r>
              <a:rPr lang="en-US" dirty="0" err="1"/>
              <a:t>len</a:t>
            </a:r>
            <a:r>
              <a:rPr lang="en-US" dirty="0"/>
              <a:t>(w1):</a:t>
            </a:r>
            <a:br>
              <a:rPr lang="en-US" dirty="0"/>
            </a:br>
            <a:r>
              <a:rPr lang="en-US" dirty="0"/>
              <a:t>        print(w2)</a:t>
            </a:r>
            <a:br>
              <a:rPr lang="en-US" dirty="0"/>
            </a:br>
            <a:r>
              <a:rPr lang="en-US" dirty="0"/>
              <a:t>    else:</a:t>
            </a:r>
            <a:br>
              <a:rPr lang="en-US" dirty="0"/>
            </a:br>
            <a:r>
              <a:rPr lang="en-US" dirty="0"/>
              <a:t>        print(w1)</a:t>
            </a:r>
            <a:br>
              <a:rPr lang="en-US" dirty="0"/>
            </a:br>
            <a:r>
              <a:rPr lang="en-US" dirty="0"/>
              <a:t>        print(w2)</a:t>
            </a:r>
            <a:endParaRPr lang="en-IN" dirty="0"/>
          </a:p>
        </p:txBody>
      </p:sp>
      <p:sp>
        <p:nvSpPr>
          <p:cNvPr id="3" name="Rectangle 2">
            <a:extLst>
              <a:ext uri="{FF2B5EF4-FFF2-40B4-BE49-F238E27FC236}">
                <a16:creationId xmlns:a16="http://schemas.microsoft.com/office/drawing/2014/main" id="{C0E2CCCB-5156-D547-A6C4-E3438540627E}"/>
              </a:ext>
            </a:extLst>
          </p:cNvPr>
          <p:cNvSpPr/>
          <p:nvPr/>
        </p:nvSpPr>
        <p:spPr>
          <a:xfrm>
            <a:off x="4495800" y="1371600"/>
            <a:ext cx="4876800" cy="2308324"/>
          </a:xfrm>
          <a:prstGeom prst="rect">
            <a:avLst/>
          </a:prstGeom>
        </p:spPr>
        <p:txBody>
          <a:bodyPr wrap="square">
            <a:spAutoFit/>
          </a:bodyPr>
          <a:lstStyle/>
          <a:p>
            <a:r>
              <a:rPr lang="en-US" dirty="0">
                <a:solidFill>
                  <a:srgbClr val="CC7832"/>
                </a:solidFill>
              </a:rPr>
              <a:t>def </a:t>
            </a:r>
            <a:r>
              <a:rPr lang="en-US" dirty="0" err="1">
                <a:solidFill>
                  <a:srgbClr val="FFC66D"/>
                </a:solidFill>
              </a:rPr>
              <a:t>displayWords</a:t>
            </a:r>
            <a:r>
              <a:rPr lang="en-US" dirty="0"/>
              <a:t>(line):</a:t>
            </a:r>
            <a:br>
              <a:rPr lang="en-US" dirty="0"/>
            </a:br>
            <a:r>
              <a:rPr lang="en-US" dirty="0"/>
              <a:t>    count = </a:t>
            </a:r>
            <a:r>
              <a:rPr lang="en-US" dirty="0">
                <a:solidFill>
                  <a:srgbClr val="6897BB"/>
                </a:solidFill>
              </a:rPr>
              <a:t>0</a:t>
            </a:r>
            <a:br>
              <a:rPr lang="en-US" dirty="0">
                <a:solidFill>
                  <a:srgbClr val="6897BB"/>
                </a:solidFill>
              </a:rPr>
            </a:br>
            <a:r>
              <a:rPr lang="en-US" dirty="0">
                <a:solidFill>
                  <a:srgbClr val="6897BB"/>
                </a:solidFill>
              </a:rPr>
              <a:t>    </a:t>
            </a:r>
            <a:r>
              <a:rPr lang="en-US" dirty="0">
                <a:solidFill>
                  <a:srgbClr val="CC7832"/>
                </a:solidFill>
              </a:rPr>
              <a:t>for </a:t>
            </a:r>
            <a:r>
              <a:rPr lang="en-US" dirty="0"/>
              <a:t>word </a:t>
            </a:r>
            <a:r>
              <a:rPr lang="en-US" dirty="0">
                <a:solidFill>
                  <a:srgbClr val="CC7832"/>
                </a:solidFill>
              </a:rPr>
              <a:t>in </a:t>
            </a:r>
            <a:r>
              <a:rPr lang="en-US" dirty="0" err="1"/>
              <a:t>line.split</a:t>
            </a:r>
            <a:r>
              <a:rPr lang="en-US" dirty="0"/>
              <a:t>():</a:t>
            </a:r>
            <a:br>
              <a:rPr lang="en-US" dirty="0"/>
            </a:br>
            <a:r>
              <a:rPr lang="en-US" dirty="0"/>
              <a:t>        </a:t>
            </a:r>
            <a:r>
              <a:rPr lang="en-US" dirty="0">
                <a:solidFill>
                  <a:srgbClr val="CC7832"/>
                </a:solidFill>
              </a:rPr>
              <a:t>if </a:t>
            </a:r>
            <a:r>
              <a:rPr lang="en-US" dirty="0" err="1">
                <a:solidFill>
                  <a:srgbClr val="8888C6"/>
                </a:solidFill>
              </a:rPr>
              <a:t>len</a:t>
            </a:r>
            <a:r>
              <a:rPr lang="en-US" dirty="0"/>
              <a:t>(word) &gt; </a:t>
            </a:r>
            <a:r>
              <a:rPr lang="en-US" dirty="0">
                <a:solidFill>
                  <a:srgbClr val="6897BB"/>
                </a:solidFill>
              </a:rPr>
              <a:t>4</a:t>
            </a:r>
            <a:r>
              <a:rPr lang="en-US" dirty="0"/>
              <a:t>:</a:t>
            </a:r>
            <a:br>
              <a:rPr lang="en-US" dirty="0"/>
            </a:br>
            <a:r>
              <a:rPr lang="en-US" dirty="0"/>
              <a:t>            </a:t>
            </a:r>
            <a:r>
              <a:rPr lang="en-US" dirty="0">
                <a:solidFill>
                  <a:srgbClr val="8888C6"/>
                </a:solidFill>
              </a:rPr>
              <a:t>print</a:t>
            </a:r>
            <a:r>
              <a:rPr lang="en-US" dirty="0"/>
              <a:t>(word)</a:t>
            </a:r>
            <a:br>
              <a:rPr lang="en-US" dirty="0"/>
            </a:br>
            <a:r>
              <a:rPr lang="en-US" dirty="0"/>
              <a:t>            count+=</a:t>
            </a:r>
            <a:r>
              <a:rPr lang="en-US" dirty="0">
                <a:solidFill>
                  <a:srgbClr val="6897BB"/>
                </a:solidFill>
              </a:rPr>
              <a:t>1</a:t>
            </a:r>
            <a:br>
              <a:rPr lang="en-US" dirty="0">
                <a:solidFill>
                  <a:srgbClr val="6897BB"/>
                </a:solidFill>
              </a:rPr>
            </a:br>
            <a:r>
              <a:rPr lang="en-US" dirty="0">
                <a:solidFill>
                  <a:srgbClr val="6897BB"/>
                </a:solidFill>
              </a:rPr>
              <a:t>    </a:t>
            </a:r>
            <a:r>
              <a:rPr lang="en-US" dirty="0">
                <a:solidFill>
                  <a:srgbClr val="8888C6"/>
                </a:solidFill>
              </a:rPr>
              <a:t>print</a:t>
            </a:r>
            <a:r>
              <a:rPr lang="en-US" dirty="0"/>
              <a:t>(</a:t>
            </a:r>
            <a:r>
              <a:rPr lang="en-US" dirty="0">
                <a:solidFill>
                  <a:srgbClr val="6A8759"/>
                </a:solidFill>
              </a:rPr>
              <a:t>'No of words greater than 4 are'</a:t>
            </a:r>
            <a:r>
              <a:rPr lang="en-US" dirty="0">
                <a:solidFill>
                  <a:srgbClr val="CC7832"/>
                </a:solidFill>
              </a:rPr>
              <a:t>, </a:t>
            </a:r>
            <a:r>
              <a:rPr lang="en-US" dirty="0"/>
              <a:t>count)</a:t>
            </a:r>
          </a:p>
        </p:txBody>
      </p:sp>
      <p:sp>
        <p:nvSpPr>
          <p:cNvPr id="5" name="Title 1">
            <a:extLst>
              <a:ext uri="{FF2B5EF4-FFF2-40B4-BE49-F238E27FC236}">
                <a16:creationId xmlns:a16="http://schemas.microsoft.com/office/drawing/2014/main" id="{64E81521-DC0E-864B-944C-124D6CFB16A4}"/>
              </a:ext>
            </a:extLst>
          </p:cNvPr>
          <p:cNvSpPr txBox="1">
            <a:spLocks/>
          </p:cNvSpPr>
          <p:nvPr/>
        </p:nvSpPr>
        <p:spPr>
          <a:xfrm>
            <a:off x="4648200" y="258762"/>
            <a:ext cx="3838080" cy="57943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b="0" dirty="0"/>
              <a:t>Solution of question 2</a:t>
            </a:r>
            <a:endParaRPr lang="en-IN" b="0" dirty="0"/>
          </a:p>
        </p:txBody>
      </p:sp>
    </p:spTree>
    <p:extLst>
      <p:ext uri="{BB962C8B-B14F-4D97-AF65-F5344CB8AC3E}">
        <p14:creationId xmlns:p14="http://schemas.microsoft.com/office/powerpoint/2010/main" val="232889355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50614"/>
            <a:ext cx="7886700" cy="701672"/>
          </a:xfrm>
        </p:spPr>
        <p:txBody>
          <a:bodyPr/>
          <a:lstStyle/>
          <a:p>
            <a:r>
              <a:rPr lang="en-US" dirty="0">
                <a:solidFill>
                  <a:schemeClr val="tx1"/>
                </a:solidFill>
              </a:rPr>
              <a:t>Solution of question 3</a:t>
            </a:r>
            <a:endParaRPr lang="en-IN" dirty="0">
              <a:solidFill>
                <a:schemeClr val="tx1"/>
              </a:solidFill>
            </a:endParaRPr>
          </a:p>
        </p:txBody>
      </p:sp>
      <p:sp>
        <p:nvSpPr>
          <p:cNvPr id="3" name="Rectangle 2">
            <a:extLst>
              <a:ext uri="{FF2B5EF4-FFF2-40B4-BE49-F238E27FC236}">
                <a16:creationId xmlns:a16="http://schemas.microsoft.com/office/drawing/2014/main" id="{44B247D0-F8C7-1A49-B06C-6972A132B15A}"/>
              </a:ext>
            </a:extLst>
          </p:cNvPr>
          <p:cNvSpPr/>
          <p:nvPr/>
        </p:nvSpPr>
        <p:spPr>
          <a:xfrm>
            <a:off x="292218" y="1066800"/>
            <a:ext cx="4572000" cy="923330"/>
          </a:xfrm>
          <a:prstGeom prst="rect">
            <a:avLst/>
          </a:prstGeom>
        </p:spPr>
        <p:txBody>
          <a:bodyPr>
            <a:spAutoFit/>
          </a:bodyPr>
          <a:lstStyle/>
          <a:p>
            <a:r>
              <a:rPr lang="en-US" dirty="0">
                <a:solidFill>
                  <a:srgbClr val="CC7832"/>
                </a:solidFill>
              </a:rPr>
              <a:t>def </a:t>
            </a:r>
            <a:r>
              <a:rPr lang="en-US" dirty="0">
                <a:solidFill>
                  <a:srgbClr val="FFC66D"/>
                </a:solidFill>
              </a:rPr>
              <a:t>reverse</a:t>
            </a:r>
            <a:r>
              <a:rPr lang="en-US" dirty="0"/>
              <a:t>(line):</a:t>
            </a:r>
            <a:br>
              <a:rPr lang="en-US" dirty="0"/>
            </a:br>
            <a:r>
              <a:rPr lang="en-US" dirty="0"/>
              <a:t>    </a:t>
            </a:r>
            <a:r>
              <a:rPr lang="en-US" dirty="0">
                <a:solidFill>
                  <a:srgbClr val="CC7832"/>
                </a:solidFill>
              </a:rPr>
              <a:t>for </a:t>
            </a:r>
            <a:r>
              <a:rPr lang="en-US" dirty="0"/>
              <a:t>word </a:t>
            </a:r>
            <a:r>
              <a:rPr lang="en-US" dirty="0">
                <a:solidFill>
                  <a:srgbClr val="CC7832"/>
                </a:solidFill>
              </a:rPr>
              <a:t>in </a:t>
            </a:r>
            <a:r>
              <a:rPr lang="en-US" dirty="0" err="1"/>
              <a:t>line.split</a:t>
            </a:r>
            <a:r>
              <a:rPr lang="en-US" dirty="0"/>
              <a:t>():</a:t>
            </a:r>
            <a:br>
              <a:rPr lang="en-US" dirty="0"/>
            </a:br>
            <a:r>
              <a:rPr lang="en-US" dirty="0"/>
              <a:t>            </a:t>
            </a:r>
            <a:r>
              <a:rPr lang="en-US" dirty="0">
                <a:solidFill>
                  <a:srgbClr val="8888C6"/>
                </a:solidFill>
              </a:rPr>
              <a:t>print</a:t>
            </a:r>
            <a:r>
              <a:rPr lang="en-US" dirty="0"/>
              <a:t>(word[::-</a:t>
            </a:r>
            <a:r>
              <a:rPr lang="en-US" dirty="0">
                <a:solidFill>
                  <a:srgbClr val="6897BB"/>
                </a:solidFill>
              </a:rPr>
              <a:t>1</a:t>
            </a:r>
            <a:r>
              <a:rPr lang="en-US" dirty="0"/>
              <a:t>]</a:t>
            </a:r>
            <a:r>
              <a:rPr lang="en-US" dirty="0">
                <a:solidFill>
                  <a:srgbClr val="CC7832"/>
                </a:solidFill>
              </a:rPr>
              <a:t>,</a:t>
            </a:r>
            <a:r>
              <a:rPr lang="en-US" dirty="0">
                <a:solidFill>
                  <a:srgbClr val="AA4926"/>
                </a:solidFill>
              </a:rPr>
              <a:t>end</a:t>
            </a:r>
            <a:r>
              <a:rPr lang="en-US" dirty="0"/>
              <a:t>=</a:t>
            </a:r>
            <a:r>
              <a:rPr lang="en-US" dirty="0">
                <a:solidFill>
                  <a:srgbClr val="6A8759"/>
                </a:solidFill>
              </a:rPr>
              <a:t>' '</a:t>
            </a:r>
            <a:r>
              <a:rPr lang="en-US" dirty="0"/>
              <a:t>)</a:t>
            </a:r>
          </a:p>
        </p:txBody>
      </p:sp>
      <p:sp>
        <p:nvSpPr>
          <p:cNvPr id="5" name="Title 1">
            <a:extLst>
              <a:ext uri="{FF2B5EF4-FFF2-40B4-BE49-F238E27FC236}">
                <a16:creationId xmlns:a16="http://schemas.microsoft.com/office/drawing/2014/main" id="{092A4B6F-055A-644A-9ECF-E015B3BA651B}"/>
              </a:ext>
            </a:extLst>
          </p:cNvPr>
          <p:cNvSpPr txBox="1">
            <a:spLocks/>
          </p:cNvSpPr>
          <p:nvPr/>
        </p:nvSpPr>
        <p:spPr>
          <a:xfrm>
            <a:off x="441702" y="2544762"/>
            <a:ext cx="8410080" cy="57943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b="0" dirty="0"/>
              <a:t>Solution of question 4</a:t>
            </a:r>
            <a:endParaRPr lang="en-IN" b="0" dirty="0"/>
          </a:p>
        </p:txBody>
      </p:sp>
      <p:sp>
        <p:nvSpPr>
          <p:cNvPr id="4" name="Rectangle 3">
            <a:extLst>
              <a:ext uri="{FF2B5EF4-FFF2-40B4-BE49-F238E27FC236}">
                <a16:creationId xmlns:a16="http://schemas.microsoft.com/office/drawing/2014/main" id="{C5C226E1-5F05-584D-BFDC-757C83B25BCC}"/>
              </a:ext>
            </a:extLst>
          </p:cNvPr>
          <p:cNvSpPr/>
          <p:nvPr/>
        </p:nvSpPr>
        <p:spPr>
          <a:xfrm>
            <a:off x="441702" y="3678832"/>
            <a:ext cx="4572000" cy="1754326"/>
          </a:xfrm>
          <a:prstGeom prst="rect">
            <a:avLst/>
          </a:prstGeom>
        </p:spPr>
        <p:txBody>
          <a:bodyPr>
            <a:spAutoFit/>
          </a:bodyPr>
          <a:lstStyle/>
          <a:p>
            <a:r>
              <a:rPr lang="en-US" dirty="0">
                <a:solidFill>
                  <a:srgbClr val="CC7832"/>
                </a:solidFill>
              </a:rPr>
              <a:t>def </a:t>
            </a:r>
            <a:r>
              <a:rPr lang="en-US" dirty="0" err="1">
                <a:solidFill>
                  <a:srgbClr val="FFC66D"/>
                </a:solidFill>
              </a:rPr>
              <a:t>uniquenos</a:t>
            </a:r>
            <a:r>
              <a:rPr lang="en-US" dirty="0"/>
              <a:t>(</a:t>
            </a:r>
            <a:r>
              <a:rPr lang="en-US" dirty="0" err="1"/>
              <a:t>nos</a:t>
            </a:r>
            <a:r>
              <a:rPr lang="en-US" dirty="0"/>
              <a:t>):</a:t>
            </a:r>
            <a:br>
              <a:rPr lang="en-US" dirty="0"/>
            </a:br>
            <a:r>
              <a:rPr lang="en-US" dirty="0"/>
              <a:t>    unique = []</a:t>
            </a:r>
            <a:br>
              <a:rPr lang="en-US" dirty="0"/>
            </a:br>
            <a:r>
              <a:rPr lang="en-US" dirty="0"/>
              <a:t>    </a:t>
            </a:r>
            <a:r>
              <a:rPr lang="en-US" dirty="0">
                <a:solidFill>
                  <a:srgbClr val="CC7832"/>
                </a:solidFill>
              </a:rPr>
              <a:t>for </a:t>
            </a:r>
            <a:r>
              <a:rPr lang="en-US" dirty="0"/>
              <a:t>n </a:t>
            </a:r>
            <a:r>
              <a:rPr lang="en-US" dirty="0">
                <a:solidFill>
                  <a:srgbClr val="CC7832"/>
                </a:solidFill>
              </a:rPr>
              <a:t>in </a:t>
            </a:r>
            <a:r>
              <a:rPr lang="en-US" dirty="0" err="1"/>
              <a:t>nos</a:t>
            </a:r>
            <a:r>
              <a:rPr lang="en-US" dirty="0"/>
              <a:t>:</a:t>
            </a:r>
            <a:br>
              <a:rPr lang="en-US" dirty="0"/>
            </a:br>
            <a:r>
              <a:rPr lang="en-US" dirty="0"/>
              <a:t>        </a:t>
            </a:r>
            <a:r>
              <a:rPr lang="en-US" dirty="0">
                <a:solidFill>
                  <a:srgbClr val="CC7832"/>
                </a:solidFill>
              </a:rPr>
              <a:t>if </a:t>
            </a:r>
            <a:r>
              <a:rPr lang="en-US" dirty="0"/>
              <a:t>n </a:t>
            </a:r>
            <a:r>
              <a:rPr lang="en-US" dirty="0">
                <a:solidFill>
                  <a:srgbClr val="CC7832"/>
                </a:solidFill>
              </a:rPr>
              <a:t>not in </a:t>
            </a:r>
            <a:r>
              <a:rPr lang="en-US" dirty="0"/>
              <a:t>unique:</a:t>
            </a:r>
            <a:br>
              <a:rPr lang="en-US" dirty="0"/>
            </a:br>
            <a:r>
              <a:rPr lang="en-US" dirty="0"/>
              <a:t>            </a:t>
            </a:r>
            <a:r>
              <a:rPr lang="en-US" dirty="0" err="1"/>
              <a:t>unique.append</a:t>
            </a:r>
            <a:r>
              <a:rPr lang="en-US" dirty="0"/>
              <a:t>(n)</a:t>
            </a:r>
            <a:br>
              <a:rPr lang="en-US" dirty="0"/>
            </a:br>
            <a:r>
              <a:rPr lang="en-US" dirty="0"/>
              <a:t>    </a:t>
            </a:r>
            <a:r>
              <a:rPr lang="en-US" dirty="0">
                <a:solidFill>
                  <a:srgbClr val="CC7832"/>
                </a:solidFill>
              </a:rPr>
              <a:t>return </a:t>
            </a:r>
            <a:r>
              <a:rPr lang="en-US" dirty="0"/>
              <a:t>unique</a:t>
            </a:r>
          </a:p>
        </p:txBody>
      </p:sp>
    </p:spTree>
    <p:extLst>
      <p:ext uri="{BB962C8B-B14F-4D97-AF65-F5344CB8AC3E}">
        <p14:creationId xmlns:p14="http://schemas.microsoft.com/office/powerpoint/2010/main" val="175976737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dirty="0"/>
              <a:t> Write a Python program to create Fibonacci series </a:t>
            </a:r>
            <a:r>
              <a:rPr lang="en-US" dirty="0" err="1"/>
              <a:t>upto</a:t>
            </a:r>
            <a:r>
              <a:rPr lang="en-US" dirty="0"/>
              <a:t> n using Lambda</a:t>
            </a:r>
          </a:p>
          <a:p>
            <a:pPr>
              <a:lnSpc>
                <a:spcPct val="90000"/>
              </a:lnSpc>
              <a:buClr>
                <a:schemeClr val="tx1"/>
              </a:buClr>
            </a:pPr>
            <a:r>
              <a:rPr lang="en-US" dirty="0"/>
              <a:t>Write a Python program to rearrange positive and negative numbers in a given array using Lambda.</a:t>
            </a:r>
          </a:p>
          <a:p>
            <a:pPr>
              <a:lnSpc>
                <a:spcPct val="90000"/>
              </a:lnSpc>
              <a:buClr>
                <a:schemeClr val="tx1"/>
              </a:buClr>
            </a:pPr>
            <a:r>
              <a:rPr lang="en-US" dirty="0"/>
              <a:t>Write a Python program to find intersection of two given arrays using Lambda.</a:t>
            </a:r>
          </a:p>
          <a:p>
            <a:pPr>
              <a:lnSpc>
                <a:spcPct val="90000"/>
              </a:lnSpc>
              <a:buClr>
                <a:schemeClr val="tx1"/>
              </a:buClr>
            </a:pPr>
            <a:r>
              <a:rPr lang="en-US" dirty="0"/>
              <a:t>Write a Python program to add two given lists using map and lambda.</a:t>
            </a:r>
          </a:p>
          <a:p>
            <a:pPr>
              <a:lnSpc>
                <a:spcPct val="90000"/>
              </a:lnSpc>
              <a:buClr>
                <a:schemeClr val="tx1"/>
              </a:buClr>
            </a:pPr>
            <a:r>
              <a:rPr lang="en-US" dirty="0"/>
              <a:t>Output: </a:t>
            </a:r>
            <a:br>
              <a:rPr lang="en-US" dirty="0"/>
            </a:br>
            <a:r>
              <a:rPr lang="en-US" dirty="0"/>
              <a:t>(lambda x: (x + 3) * 5 / 2)(3)</a:t>
            </a:r>
          </a:p>
        </p:txBody>
      </p:sp>
    </p:spTree>
    <p:extLst>
      <p:ext uri="{BB962C8B-B14F-4D97-AF65-F5344CB8AC3E}">
        <p14:creationId xmlns:p14="http://schemas.microsoft.com/office/powerpoint/2010/main" val="1472179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 Solution</a:t>
            </a:r>
            <a:endParaRPr lang="en-IN" dirty="0"/>
          </a:p>
        </p:txBody>
      </p:sp>
      <p:sp>
        <p:nvSpPr>
          <p:cNvPr id="5" name="Text Placeholder 4"/>
          <p:cNvSpPr>
            <a:spLocks noGrp="1" noChangeArrowheads="1"/>
          </p:cNvSpPr>
          <p:nvPr>
            <p:ph type="body" idx="4294967295"/>
          </p:nvPr>
        </p:nvSpPr>
        <p:spPr>
          <a:xfrm>
            <a:off x="0" y="761999"/>
            <a:ext cx="8991600" cy="5562601"/>
          </a:xfrm>
          <a:prstGeom prst="rect">
            <a:avLst/>
          </a:prstGeom>
          <a:noFill/>
        </p:spPr>
        <p:txBody>
          <a:bodyPr>
            <a:noAutofit/>
          </a:bodyPr>
          <a:lstStyle/>
          <a:p>
            <a:pPr>
              <a:lnSpc>
                <a:spcPct val="90000"/>
              </a:lnSpc>
              <a:buClr>
                <a:schemeClr val="tx1"/>
              </a:buClr>
            </a:pPr>
            <a:r>
              <a:rPr lang="en-US" dirty="0"/>
              <a:t> Write a program to create Fibonacci series </a:t>
            </a:r>
            <a:r>
              <a:rPr lang="en-US" dirty="0" err="1"/>
              <a:t>upto</a:t>
            </a:r>
            <a:r>
              <a:rPr lang="en-US" dirty="0"/>
              <a:t> n using Lambda</a:t>
            </a:r>
            <a:br>
              <a:rPr lang="en-US" dirty="0"/>
            </a:br>
            <a:r>
              <a:rPr lang="mr-IN" dirty="0" err="1"/>
              <a:t>fib</a:t>
            </a:r>
            <a:r>
              <a:rPr lang="mr-IN" dirty="0"/>
              <a:t> = </a:t>
            </a:r>
            <a:r>
              <a:rPr lang="mr-IN" dirty="0" err="1"/>
              <a:t>lambda</a:t>
            </a:r>
            <a:r>
              <a:rPr lang="mr-IN" dirty="0"/>
              <a:t> </a:t>
            </a:r>
            <a:r>
              <a:rPr lang="mr-IN" dirty="0" err="1"/>
              <a:t>n</a:t>
            </a:r>
            <a:r>
              <a:rPr lang="mr-IN" dirty="0"/>
              <a:t> : </a:t>
            </a:r>
            <a:r>
              <a:rPr lang="mr-IN" dirty="0" err="1"/>
              <a:t>reduce</a:t>
            </a:r>
            <a:r>
              <a:rPr lang="mr-IN" dirty="0"/>
              <a:t>(</a:t>
            </a:r>
            <a:r>
              <a:rPr lang="mr-IN" dirty="0" err="1"/>
              <a:t>lambda</a:t>
            </a:r>
            <a:r>
              <a:rPr lang="mr-IN" dirty="0"/>
              <a:t> </a:t>
            </a:r>
            <a:r>
              <a:rPr lang="mr-IN" dirty="0" err="1"/>
              <a:t>x,y</a:t>
            </a:r>
            <a:r>
              <a:rPr lang="mr-IN" dirty="0"/>
              <a:t> : </a:t>
            </a:r>
            <a:r>
              <a:rPr lang="mr-IN" dirty="0" err="1"/>
              <a:t>x</a:t>
            </a:r>
            <a:r>
              <a:rPr lang="mr-IN" dirty="0"/>
              <a:t> + [</a:t>
            </a:r>
            <a:r>
              <a:rPr lang="mr-IN" dirty="0" err="1"/>
              <a:t>x</a:t>
            </a:r>
            <a:r>
              <a:rPr lang="mr-IN" dirty="0"/>
              <a:t>[-1] + </a:t>
            </a:r>
            <a:r>
              <a:rPr lang="mr-IN" dirty="0" err="1"/>
              <a:t>x</a:t>
            </a:r>
            <a:r>
              <a:rPr lang="mr-IN" dirty="0"/>
              <a:t>[-2]], </a:t>
            </a:r>
            <a:r>
              <a:rPr lang="mr-IN" dirty="0" err="1"/>
              <a:t>range</a:t>
            </a:r>
            <a:r>
              <a:rPr lang="mr-IN" dirty="0"/>
              <a:t>(n-2),[0,1])</a:t>
            </a:r>
            <a:br>
              <a:rPr lang="mr-IN" dirty="0"/>
            </a:br>
            <a:r>
              <a:rPr lang="mr-IN" dirty="0" err="1"/>
              <a:t>print</a:t>
            </a:r>
            <a:r>
              <a:rPr lang="mr-IN" dirty="0"/>
              <a:t>(</a:t>
            </a:r>
            <a:r>
              <a:rPr lang="mr-IN" dirty="0" err="1"/>
              <a:t>fib</a:t>
            </a:r>
            <a:r>
              <a:rPr lang="mr-IN" dirty="0"/>
              <a:t>(5))</a:t>
            </a:r>
            <a:endParaRPr lang="en-US" dirty="0"/>
          </a:p>
          <a:p>
            <a:pPr>
              <a:lnSpc>
                <a:spcPct val="90000"/>
              </a:lnSpc>
              <a:buClr>
                <a:schemeClr val="tx1"/>
              </a:buClr>
            </a:pPr>
            <a:r>
              <a:rPr lang="en-US" dirty="0"/>
              <a:t>Write a program to rearrange positive and negative numbers in a given array using Lambda.</a:t>
            </a:r>
            <a:br>
              <a:rPr lang="en-US" dirty="0"/>
            </a:br>
            <a:r>
              <a:rPr lang="en-US" dirty="0" err="1"/>
              <a:t>array_nums</a:t>
            </a:r>
            <a:r>
              <a:rPr lang="en-US" dirty="0"/>
              <a:t> = [-1, 2, -3, 5, 7, 8, 9, -10] </a:t>
            </a:r>
            <a:br>
              <a:rPr lang="en-US" dirty="0"/>
            </a:br>
            <a:r>
              <a:rPr lang="en-US" dirty="0"/>
              <a:t>result= [x for x in </a:t>
            </a:r>
            <a:r>
              <a:rPr lang="en-US" dirty="0" err="1"/>
              <a:t>array_nums</a:t>
            </a:r>
            <a:r>
              <a:rPr lang="en-US" dirty="0"/>
              <a:t> if x&lt;0] + [x for x in </a:t>
            </a:r>
            <a:r>
              <a:rPr lang="en-US" dirty="0" err="1"/>
              <a:t>array_nums</a:t>
            </a:r>
            <a:r>
              <a:rPr lang="en-US" dirty="0"/>
              <a:t> if x&gt;= 0] </a:t>
            </a:r>
            <a:br>
              <a:rPr lang="en-US" dirty="0"/>
            </a:br>
            <a:r>
              <a:rPr lang="en-US" dirty="0"/>
              <a:t>print(result)</a:t>
            </a:r>
          </a:p>
          <a:p>
            <a:pPr>
              <a:lnSpc>
                <a:spcPct val="90000"/>
              </a:lnSpc>
              <a:buClr>
                <a:schemeClr val="tx1"/>
              </a:buClr>
            </a:pPr>
            <a:r>
              <a:rPr lang="en-US" dirty="0"/>
              <a:t>Write a program to find intersection of 2 given arrays using Lambda.</a:t>
            </a:r>
            <a:br>
              <a:rPr lang="en-US" dirty="0"/>
            </a:br>
            <a:r>
              <a:rPr lang="en-US" dirty="0"/>
              <a:t>array_nums1 = [1, 2, 3, 5, 7, 8, 9, 10] </a:t>
            </a:r>
            <a:br>
              <a:rPr lang="en-US" dirty="0"/>
            </a:br>
            <a:r>
              <a:rPr lang="en-US" dirty="0"/>
              <a:t>array_nums2 = [1, 2, 4, 8, 9] </a:t>
            </a:r>
            <a:br>
              <a:rPr lang="en-US" dirty="0"/>
            </a:br>
            <a:r>
              <a:rPr lang="en-US" dirty="0"/>
              <a:t>result = list(filter(lambda x: x in array_nums1, array_nums2)) </a:t>
            </a:r>
          </a:p>
          <a:p>
            <a:pPr>
              <a:lnSpc>
                <a:spcPct val="90000"/>
              </a:lnSpc>
              <a:buClr>
                <a:schemeClr val="tx1"/>
              </a:buClr>
            </a:pPr>
            <a:r>
              <a:rPr lang="en-US" dirty="0"/>
              <a:t>Write a Python program to add two given lists using map and lambda.</a:t>
            </a:r>
            <a:br>
              <a:rPr lang="en-US" dirty="0"/>
            </a:br>
            <a:r>
              <a:rPr lang="en-US" dirty="0"/>
              <a:t>nums1 = [1, 2, 3] nums2 = [4, 5, 6]</a:t>
            </a:r>
            <a:br>
              <a:rPr lang="en-US" dirty="0"/>
            </a:br>
            <a:r>
              <a:rPr lang="en-US" dirty="0"/>
              <a:t>result = map(lambda x, y: x + y, nums1, nums2)</a:t>
            </a:r>
          </a:p>
        </p:txBody>
      </p:sp>
    </p:spTree>
    <p:extLst>
      <p:ext uri="{BB962C8B-B14F-4D97-AF65-F5344CB8AC3E}">
        <p14:creationId xmlns:p14="http://schemas.microsoft.com/office/powerpoint/2010/main" val="871977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as object</a:t>
            </a:r>
            <a:endParaRPr lang="en-IN" dirty="0"/>
          </a:p>
        </p:txBody>
      </p:sp>
      <p:sp>
        <p:nvSpPr>
          <p:cNvPr id="5" name="Text Placeholder 4"/>
          <p:cNvSpPr>
            <a:spLocks noGrp="1" noChangeArrowheads="1"/>
          </p:cNvSpPr>
          <p:nvPr>
            <p:ph type="body" idx="4294967295"/>
          </p:nvPr>
        </p:nvSpPr>
        <p:spPr>
          <a:xfrm>
            <a:off x="381000" y="990600"/>
            <a:ext cx="8229600" cy="2133600"/>
          </a:xfrm>
          <a:prstGeom prst="rect">
            <a:avLst/>
          </a:prstGeom>
          <a:noFill/>
        </p:spPr>
        <p:txBody>
          <a:bodyPr>
            <a:normAutofit/>
          </a:bodyPr>
          <a:lstStyle/>
          <a:p>
            <a:pPr>
              <a:lnSpc>
                <a:spcPct val="90000"/>
              </a:lnSpc>
              <a:buClr>
                <a:schemeClr val="tx1"/>
              </a:buClr>
            </a:pPr>
            <a:r>
              <a:rPr lang="en-US" sz="1800" dirty="0"/>
              <a:t>The value of the function name has a type that is recognized by the interpreter as a user-defined function.</a:t>
            </a:r>
          </a:p>
          <a:p>
            <a:pPr>
              <a:lnSpc>
                <a:spcPct val="90000"/>
              </a:lnSpc>
              <a:buClr>
                <a:schemeClr val="tx1"/>
              </a:buClr>
            </a:pPr>
            <a:r>
              <a:rPr lang="en-US" sz="1800" dirty="0"/>
              <a:t>This value can be assigned to another name which can then also be used as a function. </a:t>
            </a:r>
          </a:p>
          <a:p>
            <a:pPr>
              <a:lnSpc>
                <a:spcPct val="90000"/>
              </a:lnSpc>
              <a:buClr>
                <a:schemeClr val="tx1"/>
              </a:buClr>
            </a:pPr>
            <a:r>
              <a:rPr lang="en-US" sz="1800" dirty="0"/>
              <a:t>This serves as a general renaming mechanism:</a:t>
            </a:r>
          </a:p>
          <a:p>
            <a:pPr>
              <a:lnSpc>
                <a:spcPct val="90000"/>
              </a:lnSpc>
              <a:buClr>
                <a:schemeClr val="tx1"/>
              </a:buClr>
            </a:pPr>
            <a:r>
              <a:rPr lang="en-US" sz="1800" dirty="0"/>
              <a:t>For Example :</a:t>
            </a:r>
          </a:p>
          <a:p>
            <a:pPr marL="0" indent="0">
              <a:lnSpc>
                <a:spcPct val="90000"/>
              </a:lnSpc>
              <a:buClr>
                <a:schemeClr val="tx1"/>
              </a:buClr>
              <a:buNone/>
            </a:pPr>
            <a:r>
              <a:rPr lang="en-US" sz="1800" dirty="0"/>
              <a:t> </a:t>
            </a:r>
          </a:p>
          <a:p>
            <a:pPr>
              <a:lnSpc>
                <a:spcPct val="90000"/>
              </a:lnSpc>
              <a:buClr>
                <a:schemeClr val="tx1"/>
              </a:buClr>
            </a:pPr>
            <a:endParaRPr lang="en-US" alt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877" y="2507075"/>
            <a:ext cx="3342323" cy="229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81000" y="4876800"/>
            <a:ext cx="7696200"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In fact, even functions without a </a:t>
            </a:r>
            <a:r>
              <a:rPr lang="en-US" dirty="0">
                <a:hlinkClick r:id="rId4"/>
              </a:rPr>
              <a:t>return</a:t>
            </a:r>
            <a:r>
              <a:rPr lang="en-US" dirty="0"/>
              <a:t> statement do return a value</a:t>
            </a:r>
          </a:p>
          <a:p>
            <a:pPr marL="285750" indent="-285750">
              <a:buFont typeface="Wingdings" panose="05000000000000000000" pitchFamily="2" charset="2"/>
              <a:buChar char="§"/>
            </a:pPr>
            <a:r>
              <a:rPr lang="en-US" dirty="0"/>
              <a:t>This value is called None (it’s a built-in name)</a:t>
            </a:r>
          </a:p>
        </p:txBody>
      </p:sp>
    </p:spTree>
    <p:extLst>
      <p:ext uri="{BB962C8B-B14F-4D97-AF65-F5344CB8AC3E}">
        <p14:creationId xmlns:p14="http://schemas.microsoft.com/office/powerpoint/2010/main" val="2844859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0" y="761999"/>
            <a:ext cx="8991600" cy="5562601"/>
          </a:xfrm>
          <a:prstGeom prst="rect">
            <a:avLst/>
          </a:prstGeom>
          <a:noFill/>
        </p:spPr>
        <p:txBody>
          <a:bodyPr>
            <a:noAutofit/>
          </a:bodyPr>
          <a:lstStyle/>
          <a:p>
            <a:pPr>
              <a:lnSpc>
                <a:spcPct val="90000"/>
              </a:lnSpc>
              <a:buClr>
                <a:schemeClr val="tx1"/>
              </a:buClr>
            </a:pPr>
            <a:r>
              <a:rPr lang="en-US" dirty="0"/>
              <a:t> Write a program to rearrange positive and negative numbers in a given array using Lambda or list comprehension syntax.</a:t>
            </a:r>
            <a:br>
              <a:rPr lang="en-US" dirty="0"/>
            </a:br>
            <a:r>
              <a:rPr lang="en-US" dirty="0" err="1"/>
              <a:t>array_nums</a:t>
            </a:r>
            <a:r>
              <a:rPr lang="en-US" dirty="0"/>
              <a:t> = [-1, 2, -3, 5, 7, 8, 9, -10] </a:t>
            </a:r>
            <a:br>
              <a:rPr lang="en-US" dirty="0"/>
            </a:br>
            <a:endParaRPr lang="en-US" dirty="0"/>
          </a:p>
          <a:p>
            <a:pPr>
              <a:lnSpc>
                <a:spcPct val="90000"/>
              </a:lnSpc>
              <a:buClr>
                <a:schemeClr val="tx1"/>
              </a:buClr>
            </a:pPr>
            <a:r>
              <a:rPr lang="en-US" dirty="0"/>
              <a:t>Write a program to find intersection of 2 given arrays using Lambda.</a:t>
            </a:r>
          </a:p>
          <a:p>
            <a:pPr marL="0" indent="0">
              <a:lnSpc>
                <a:spcPct val="90000"/>
              </a:lnSpc>
              <a:buClr>
                <a:schemeClr val="tx1"/>
              </a:buClr>
              <a:buNone/>
            </a:pPr>
            <a:r>
              <a:rPr lang="en-US"/>
              <a:t>Using filter()</a:t>
            </a:r>
            <a:br>
              <a:rPr lang="en-US" dirty="0"/>
            </a:br>
            <a:r>
              <a:rPr lang="en-US" dirty="0"/>
              <a:t>array_nums1 = [1, 2, 3, 5, 7, 8, 9, 10] </a:t>
            </a:r>
            <a:br>
              <a:rPr lang="en-US" dirty="0"/>
            </a:br>
            <a:r>
              <a:rPr lang="en-US" dirty="0"/>
              <a:t>array_nums2 = [1, 2, 4, 8, 9] </a:t>
            </a:r>
            <a:br>
              <a:rPr lang="en-US" dirty="0"/>
            </a:br>
            <a:endParaRPr lang="en-US" dirty="0"/>
          </a:p>
        </p:txBody>
      </p:sp>
    </p:spTree>
    <p:extLst>
      <p:ext uri="{BB962C8B-B14F-4D97-AF65-F5344CB8AC3E}">
        <p14:creationId xmlns:p14="http://schemas.microsoft.com/office/powerpoint/2010/main" val="235070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609600"/>
            <a:ext cx="5943600" cy="923330"/>
          </a:xfrm>
          <a:prstGeom prst="rect">
            <a:avLst/>
          </a:prstGeom>
        </p:spPr>
        <p:txBody>
          <a:bodyPr wrap="square">
            <a:spAutoFit/>
          </a:bodyPr>
          <a:lstStyle/>
          <a:p>
            <a:r>
              <a:rPr lang="en-US" dirty="0"/>
              <a:t>Lambda for prime numbers</a:t>
            </a:r>
          </a:p>
          <a:p>
            <a:r>
              <a:rPr lang="en-US" dirty="0"/>
              <a:t>All is a built-in function in python</a:t>
            </a:r>
            <a:br>
              <a:rPr lang="en-US" dirty="0"/>
            </a:br>
            <a:r>
              <a:rPr lang="en-US" dirty="0"/>
              <a:t>display(</a:t>
            </a:r>
            <a:r>
              <a:rPr lang="en-US" dirty="0">
                <a:solidFill>
                  <a:srgbClr val="CC7832"/>
                </a:solidFill>
              </a:rPr>
              <a:t>lambda </a:t>
            </a:r>
            <a:r>
              <a:rPr lang="en-US" dirty="0"/>
              <a:t>x: </a:t>
            </a:r>
            <a:r>
              <a:rPr lang="en-US" dirty="0">
                <a:solidFill>
                  <a:srgbClr val="8888C6"/>
                </a:solidFill>
              </a:rPr>
              <a:t>all</a:t>
            </a:r>
            <a:r>
              <a:rPr lang="en-US" dirty="0"/>
              <a:t>(x % </a:t>
            </a:r>
            <a:r>
              <a:rPr lang="en-US" dirty="0" err="1"/>
              <a:t>i</a:t>
            </a:r>
            <a:r>
              <a:rPr lang="en-US" dirty="0"/>
              <a:t> != </a:t>
            </a:r>
            <a:r>
              <a:rPr lang="en-US" dirty="0">
                <a:solidFill>
                  <a:srgbClr val="6897BB"/>
                </a:solidFill>
              </a:rPr>
              <a:t>0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 </a:t>
            </a:r>
            <a:r>
              <a:rPr lang="en-US" dirty="0"/>
              <a:t>x))</a:t>
            </a:r>
            <a:r>
              <a:rPr lang="en-US" dirty="0">
                <a:solidFill>
                  <a:srgbClr val="CC7832"/>
                </a:solidFill>
              </a:rPr>
              <a:t>,</a:t>
            </a:r>
            <a:r>
              <a:rPr lang="en-US" dirty="0">
                <a:solidFill>
                  <a:srgbClr val="6897BB"/>
                </a:solidFill>
              </a:rPr>
              <a:t>10</a:t>
            </a:r>
            <a:r>
              <a:rPr lang="en-US" dirty="0"/>
              <a:t>)</a:t>
            </a:r>
          </a:p>
        </p:txBody>
      </p:sp>
      <p:sp>
        <p:nvSpPr>
          <p:cNvPr id="5" name="Rectangle 4"/>
          <p:cNvSpPr/>
          <p:nvPr/>
        </p:nvSpPr>
        <p:spPr>
          <a:xfrm>
            <a:off x="1828800" y="2362200"/>
            <a:ext cx="4572000" cy="2862322"/>
          </a:xfrm>
          <a:prstGeom prst="rect">
            <a:avLst/>
          </a:prstGeom>
          <a:ln>
            <a:solidFill>
              <a:schemeClr val="accent1"/>
            </a:solidFill>
          </a:ln>
        </p:spPr>
        <p:txBody>
          <a:bodyPr>
            <a:spAutoFit/>
          </a:bodyPr>
          <a:lstStyle/>
          <a:p>
            <a:r>
              <a:rPr lang="en-US" dirty="0" err="1">
                <a:solidFill>
                  <a:srgbClr val="CC7832"/>
                </a:solidFill>
              </a:rPr>
              <a:t>def</a:t>
            </a:r>
            <a:r>
              <a:rPr lang="en-US" dirty="0">
                <a:solidFill>
                  <a:srgbClr val="CC7832"/>
                </a:solidFill>
              </a:rPr>
              <a:t> </a:t>
            </a:r>
            <a:r>
              <a:rPr lang="en-US" dirty="0" err="1">
                <a:solidFill>
                  <a:srgbClr val="FFC66D"/>
                </a:solidFill>
              </a:rPr>
              <a:t>Prime_series</a:t>
            </a:r>
            <a:r>
              <a:rPr lang="en-US" dirty="0"/>
              <a:t>(number):</a:t>
            </a:r>
            <a:br>
              <a:rPr lang="en-US" dirty="0"/>
            </a:br>
            <a:r>
              <a:rPr lang="en-US" dirty="0"/>
              <a:t>    </a:t>
            </a:r>
            <a:r>
              <a:rPr lang="en-US" dirty="0">
                <a:solidFill>
                  <a:srgbClr val="CC7832"/>
                </a:solidFill>
              </a:rPr>
              <a:t>for </a:t>
            </a:r>
            <a:r>
              <a:rPr lang="en-US" dirty="0" err="1"/>
              <a:t>iter</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a:t>
            </a:r>
            <a:r>
              <a:rPr lang="en-US" dirty="0"/>
              <a:t>number):</a:t>
            </a:r>
            <a:br>
              <a:rPr lang="en-US" dirty="0"/>
            </a:br>
            <a:r>
              <a:rPr lang="en-US" dirty="0"/>
              <a:t>        </a:t>
            </a:r>
            <a:r>
              <a:rPr lang="en-US" dirty="0">
                <a:solidFill>
                  <a:srgbClr val="CC7832"/>
                </a:solidFill>
              </a:rPr>
              <a:t>if </a:t>
            </a:r>
            <a:r>
              <a:rPr lang="en-US" dirty="0" err="1"/>
              <a:t>is_prime</a:t>
            </a:r>
            <a:r>
              <a:rPr lang="en-US" dirty="0"/>
              <a:t>(</a:t>
            </a:r>
            <a:r>
              <a:rPr lang="en-US" dirty="0" err="1"/>
              <a:t>iter</a:t>
            </a:r>
            <a:r>
              <a:rPr lang="en-US" dirty="0"/>
              <a:t>) == </a:t>
            </a:r>
            <a:r>
              <a:rPr lang="en-US" dirty="0">
                <a:solidFill>
                  <a:srgbClr val="CC7832"/>
                </a:solidFill>
              </a:rPr>
              <a:t>True</a:t>
            </a:r>
            <a:r>
              <a:rPr lang="en-US" dirty="0"/>
              <a:t>:</a:t>
            </a:r>
            <a:br>
              <a:rPr lang="en-US" dirty="0"/>
            </a:br>
            <a:r>
              <a:rPr lang="en-US" dirty="0"/>
              <a:t>            </a:t>
            </a:r>
            <a:r>
              <a:rPr lang="en-US" dirty="0">
                <a:solidFill>
                  <a:srgbClr val="8888C6"/>
                </a:solidFill>
              </a:rPr>
              <a:t>print</a:t>
            </a:r>
            <a:r>
              <a:rPr lang="en-US" dirty="0"/>
              <a:t>(</a:t>
            </a:r>
            <a:r>
              <a:rPr lang="en-US" dirty="0" err="1"/>
              <a:t>iter</a:t>
            </a:r>
            <a:r>
              <a:rPr lang="en-US" dirty="0" err="1">
                <a:solidFill>
                  <a:srgbClr val="CC7832"/>
                </a:solidFill>
              </a:rPr>
              <a:t>,</a:t>
            </a:r>
            <a:r>
              <a:rPr lang="en-US" dirty="0" err="1">
                <a:solidFill>
                  <a:srgbClr val="AA4926"/>
                </a:solidFill>
              </a:rPr>
              <a:t>end</a:t>
            </a:r>
            <a:r>
              <a:rPr lang="en-US" dirty="0">
                <a:solidFill>
                  <a:srgbClr val="AA4926"/>
                </a:solidFill>
              </a:rPr>
              <a:t> </a:t>
            </a:r>
            <a:r>
              <a:rPr lang="en-US" dirty="0"/>
              <a:t>= </a:t>
            </a:r>
            <a:r>
              <a:rPr lang="en-US" dirty="0">
                <a:solidFill>
                  <a:srgbClr val="6A8759"/>
                </a:solidFill>
              </a:rPr>
              <a:t>" "</a:t>
            </a:r>
            <a:r>
              <a:rPr lang="en-US" dirty="0"/>
              <a:t>)</a:t>
            </a:r>
            <a:br>
              <a:rPr lang="en-US" dirty="0"/>
            </a:br>
            <a:r>
              <a:rPr lang="en-US" dirty="0"/>
              <a:t>    </a:t>
            </a:r>
            <a:r>
              <a:rPr lang="en-US" dirty="0">
                <a:solidFill>
                  <a:srgbClr val="CC7832"/>
                </a:solidFill>
              </a:rPr>
              <a:t>else</a:t>
            </a:r>
            <a:r>
              <a:rPr lang="en-US" dirty="0"/>
              <a:t>:</a:t>
            </a:r>
            <a:br>
              <a:rPr lang="en-US" dirty="0"/>
            </a:br>
            <a:r>
              <a:rPr lang="en-US" dirty="0"/>
              <a:t>        </a:t>
            </a:r>
            <a:r>
              <a:rPr lang="en-US" dirty="0">
                <a:solidFill>
                  <a:srgbClr val="CC7832"/>
                </a:solidFill>
              </a:rPr>
              <a:t>pass</a:t>
            </a:r>
            <a:br>
              <a:rPr lang="en-US" dirty="0">
                <a:solidFill>
                  <a:srgbClr val="CC7832"/>
                </a:solidFill>
              </a:rPr>
            </a:br>
            <a:r>
              <a:rPr lang="en-US" dirty="0"/>
              <a:t>number = </a:t>
            </a:r>
            <a:r>
              <a:rPr lang="en-US" dirty="0" err="1">
                <a:solidFill>
                  <a:srgbClr val="8888C6"/>
                </a:solidFill>
              </a:rPr>
              <a:t>int</a:t>
            </a:r>
            <a:r>
              <a:rPr lang="en-US" dirty="0"/>
              <a:t>(</a:t>
            </a:r>
            <a:r>
              <a:rPr lang="en-US" dirty="0">
                <a:solidFill>
                  <a:srgbClr val="8888C6"/>
                </a:solidFill>
              </a:rPr>
              <a:t>input</a:t>
            </a:r>
            <a:r>
              <a:rPr lang="en-US" dirty="0"/>
              <a:t>(</a:t>
            </a:r>
            <a:r>
              <a:rPr lang="en-US" dirty="0">
                <a:solidFill>
                  <a:srgbClr val="6A8759"/>
                </a:solidFill>
              </a:rPr>
              <a:t>"Enter the input Range : "</a:t>
            </a:r>
            <a:r>
              <a:rPr lang="en-US" dirty="0"/>
              <a:t>))</a:t>
            </a:r>
            <a:br>
              <a:rPr lang="en-US" dirty="0"/>
            </a:br>
            <a:r>
              <a:rPr lang="en-US" dirty="0" err="1"/>
              <a:t>is_prime</a:t>
            </a:r>
            <a:r>
              <a:rPr lang="en-US" dirty="0"/>
              <a:t> = </a:t>
            </a:r>
            <a:r>
              <a:rPr lang="en-US" dirty="0">
                <a:solidFill>
                  <a:srgbClr val="CC7832"/>
                </a:solidFill>
              </a:rPr>
              <a:t>lambda </a:t>
            </a:r>
            <a:r>
              <a:rPr lang="en-US" dirty="0"/>
              <a:t>number: </a:t>
            </a:r>
            <a:r>
              <a:rPr lang="en-US" dirty="0">
                <a:solidFill>
                  <a:srgbClr val="8888C6"/>
                </a:solidFill>
              </a:rPr>
              <a:t>all</a:t>
            </a:r>
            <a:r>
              <a:rPr lang="en-US" dirty="0"/>
              <a:t>( </a:t>
            </a:r>
            <a:r>
              <a:rPr lang="en-US" dirty="0" err="1"/>
              <a:t>number%i</a:t>
            </a:r>
            <a:r>
              <a:rPr lang="en-US" dirty="0"/>
              <a:t> != </a:t>
            </a:r>
            <a:r>
              <a:rPr lang="en-US" dirty="0">
                <a:solidFill>
                  <a:srgbClr val="6897BB"/>
                </a:solidFill>
              </a:rPr>
              <a:t>0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 </a:t>
            </a:r>
            <a:r>
              <a:rPr lang="en-US" dirty="0" err="1">
                <a:solidFill>
                  <a:srgbClr val="8888C6"/>
                </a:solidFill>
              </a:rPr>
              <a:t>int</a:t>
            </a:r>
            <a:r>
              <a:rPr lang="en-US" dirty="0"/>
              <a:t>(number**</a:t>
            </a:r>
            <a:r>
              <a:rPr lang="en-US" dirty="0">
                <a:solidFill>
                  <a:srgbClr val="6897BB"/>
                </a:solidFill>
              </a:rPr>
              <a:t>.5</a:t>
            </a:r>
            <a:r>
              <a:rPr lang="en-US" dirty="0"/>
              <a:t>)+</a:t>
            </a:r>
            <a:r>
              <a:rPr lang="en-US" dirty="0">
                <a:solidFill>
                  <a:srgbClr val="6897BB"/>
                </a:solidFill>
              </a:rPr>
              <a:t>1</a:t>
            </a:r>
            <a:r>
              <a:rPr lang="en-US" dirty="0"/>
              <a:t>) )</a:t>
            </a:r>
            <a:br>
              <a:rPr lang="en-US" dirty="0"/>
            </a:br>
            <a:r>
              <a:rPr lang="en-US" dirty="0" err="1"/>
              <a:t>Prime_series</a:t>
            </a:r>
            <a:r>
              <a:rPr lang="en-US" dirty="0"/>
              <a:t>(number)</a:t>
            </a:r>
          </a:p>
        </p:txBody>
      </p:sp>
    </p:spTree>
    <p:extLst>
      <p:ext uri="{BB962C8B-B14F-4D97-AF65-F5344CB8AC3E}">
        <p14:creationId xmlns:p14="http://schemas.microsoft.com/office/powerpoint/2010/main" val="1708972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 Types</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Positional Arguments</a:t>
            </a:r>
          </a:p>
          <a:p>
            <a:pPr>
              <a:lnSpc>
                <a:spcPct val="90000"/>
              </a:lnSpc>
              <a:buClr>
                <a:schemeClr val="tx1"/>
              </a:buClr>
            </a:pPr>
            <a:endParaRPr lang="en-US" sz="1800" dirty="0"/>
          </a:p>
          <a:p>
            <a:pPr>
              <a:lnSpc>
                <a:spcPct val="90000"/>
              </a:lnSpc>
              <a:buClr>
                <a:schemeClr val="tx1"/>
              </a:buClr>
            </a:pPr>
            <a:r>
              <a:rPr lang="en-US" sz="1800" dirty="0"/>
              <a:t>Named/Keyword Arguments</a:t>
            </a:r>
          </a:p>
          <a:p>
            <a:pPr>
              <a:lnSpc>
                <a:spcPct val="90000"/>
              </a:lnSpc>
              <a:buClr>
                <a:schemeClr val="tx1"/>
              </a:buClr>
            </a:pPr>
            <a:endParaRPr lang="en-US" sz="1800" dirty="0"/>
          </a:p>
          <a:p>
            <a:pPr>
              <a:lnSpc>
                <a:spcPct val="90000"/>
              </a:lnSpc>
              <a:buClr>
                <a:schemeClr val="tx1"/>
              </a:buClr>
            </a:pPr>
            <a:r>
              <a:rPr lang="en-US" sz="1800" dirty="0"/>
              <a:t>Default Arguments</a:t>
            </a:r>
          </a:p>
          <a:p>
            <a:pPr>
              <a:lnSpc>
                <a:spcPct val="90000"/>
              </a:lnSpc>
              <a:buClr>
                <a:schemeClr val="tx1"/>
              </a:buClr>
            </a:pPr>
            <a:endParaRPr lang="en-US" sz="1800" dirty="0"/>
          </a:p>
          <a:p>
            <a:pPr>
              <a:lnSpc>
                <a:spcPct val="90000"/>
              </a:lnSpc>
              <a:buClr>
                <a:schemeClr val="tx1"/>
              </a:buClr>
            </a:pPr>
            <a:r>
              <a:rPr lang="en-US" sz="1800" dirty="0"/>
              <a:t>Keyword arguments as dictionary</a:t>
            </a:r>
          </a:p>
          <a:p>
            <a:pPr>
              <a:lnSpc>
                <a:spcPct val="90000"/>
              </a:lnSpc>
              <a:buClr>
                <a:schemeClr val="tx1"/>
              </a:buClr>
            </a:pPr>
            <a:endParaRPr lang="en-US" sz="1800" dirty="0"/>
          </a:p>
          <a:p>
            <a:pPr>
              <a:lnSpc>
                <a:spcPct val="90000"/>
              </a:lnSpc>
              <a:buClr>
                <a:schemeClr val="tx1"/>
              </a:buClr>
            </a:pPr>
            <a:r>
              <a:rPr lang="en-US" sz="1800" dirty="0"/>
              <a:t>Arbitrary Arguments</a:t>
            </a:r>
          </a:p>
          <a:p>
            <a:pPr>
              <a:lnSpc>
                <a:spcPct val="90000"/>
              </a:lnSpc>
              <a:buClr>
                <a:schemeClr val="tx1"/>
              </a:buClr>
            </a:pPr>
            <a:endParaRPr lang="en-US" sz="1800" dirty="0"/>
          </a:p>
          <a:p>
            <a:pPr>
              <a:lnSpc>
                <a:spcPct val="90000"/>
              </a:lnSpc>
              <a:buClr>
                <a:schemeClr val="tx1"/>
              </a:buClr>
            </a:pPr>
            <a:endParaRPr lang="en-US" altLang="en-US" sz="1800" dirty="0"/>
          </a:p>
        </p:txBody>
      </p:sp>
    </p:spTree>
    <p:extLst>
      <p:ext uri="{BB962C8B-B14F-4D97-AF65-F5344CB8AC3E}">
        <p14:creationId xmlns:p14="http://schemas.microsoft.com/office/powerpoint/2010/main" val="415593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Positional Arguments</a:t>
            </a:r>
            <a:endParaRPr lang="en-IN" dirty="0"/>
          </a:p>
        </p:txBody>
      </p:sp>
      <p:sp>
        <p:nvSpPr>
          <p:cNvPr id="5" name="Text Placeholder 4"/>
          <p:cNvSpPr>
            <a:spLocks noGrp="1" noChangeArrowheads="1"/>
          </p:cNvSpPr>
          <p:nvPr>
            <p:ph type="body" idx="4294967295"/>
          </p:nvPr>
        </p:nvSpPr>
        <p:spPr>
          <a:xfrm>
            <a:off x="381000" y="990600"/>
            <a:ext cx="8229600" cy="1066800"/>
          </a:xfrm>
          <a:prstGeom prst="rect">
            <a:avLst/>
          </a:prstGeom>
          <a:noFill/>
        </p:spPr>
        <p:txBody>
          <a:bodyPr>
            <a:noAutofit/>
          </a:bodyPr>
          <a:lstStyle/>
          <a:p>
            <a:pPr>
              <a:lnSpc>
                <a:spcPct val="90000"/>
              </a:lnSpc>
              <a:buClr>
                <a:schemeClr val="tx1"/>
              </a:buClr>
            </a:pPr>
            <a:r>
              <a:rPr lang="en-US" sz="1800" dirty="0"/>
              <a:t>They are called in the sequence they are defined in the function definition</a:t>
            </a:r>
          </a:p>
          <a:p>
            <a:pPr>
              <a:lnSpc>
                <a:spcPct val="90000"/>
              </a:lnSpc>
              <a:buClr>
                <a:schemeClr val="tx1"/>
              </a:buClr>
            </a:pPr>
            <a:endParaRPr lang="en-US" sz="1800" dirty="0"/>
          </a:p>
          <a:p>
            <a:r>
              <a:rPr lang="en-US" sz="1800" dirty="0"/>
              <a:t>Example : </a:t>
            </a:r>
          </a:p>
          <a:p>
            <a:pPr>
              <a:lnSpc>
                <a:spcPct val="90000"/>
              </a:lnSpc>
              <a:buClr>
                <a:schemeClr val="tx1"/>
              </a:buClr>
            </a:pPr>
            <a:endParaRPr lang="en-US" altLang="en-US" sz="1800" dirty="0"/>
          </a:p>
        </p:txBody>
      </p:sp>
      <p:sp>
        <p:nvSpPr>
          <p:cNvPr id="3" name="TextBox 2"/>
          <p:cNvSpPr txBox="1"/>
          <p:nvPr/>
        </p:nvSpPr>
        <p:spPr>
          <a:xfrm>
            <a:off x="2460628" y="1600200"/>
            <a:ext cx="4549772" cy="4524315"/>
          </a:xfrm>
          <a:prstGeom prst="rect">
            <a:avLst/>
          </a:prstGeom>
          <a:noFill/>
        </p:spPr>
        <p:txBody>
          <a:bodyPr wrap="none" rtlCol="0">
            <a:spAutoFit/>
          </a:bodyPr>
          <a:lstStyle/>
          <a:p>
            <a:r>
              <a:rPr lang="en-US" dirty="0" err="1"/>
              <a:t>def</a:t>
            </a:r>
            <a:r>
              <a:rPr lang="en-US" dirty="0"/>
              <a:t> </a:t>
            </a:r>
            <a:r>
              <a:rPr lang="en-US" b="1" dirty="0" err="1"/>
              <a:t>printinfo</a:t>
            </a:r>
            <a:r>
              <a:rPr lang="en-US" b="1" dirty="0"/>
              <a:t>( name, </a:t>
            </a:r>
            <a:r>
              <a:rPr lang="en-US" b="1" dirty="0" err="1"/>
              <a:t>age,mobile</a:t>
            </a:r>
            <a:r>
              <a:rPr lang="en-US" b="1" dirty="0"/>
              <a:t> ):</a:t>
            </a:r>
          </a:p>
          <a:p>
            <a:r>
              <a:rPr lang="en-US" dirty="0"/>
              <a:t> #  "This prints a passed info into this function"</a:t>
            </a:r>
          </a:p>
          <a:p>
            <a:r>
              <a:rPr lang="en-US" dirty="0"/>
              <a:t>   print (</a:t>
            </a:r>
            <a:r>
              <a:rPr lang="en-US" i="1" dirty="0"/>
              <a:t>"Name: ", name)</a:t>
            </a:r>
          </a:p>
          <a:p>
            <a:r>
              <a:rPr lang="en-US" dirty="0"/>
              <a:t>   print (</a:t>
            </a:r>
            <a:r>
              <a:rPr lang="en-US" i="1" dirty="0"/>
              <a:t>"Age ", age)</a:t>
            </a:r>
          </a:p>
          <a:p>
            <a:r>
              <a:rPr lang="en-US" dirty="0"/>
              <a:t>   print (</a:t>
            </a:r>
            <a:r>
              <a:rPr lang="en-US" i="1" dirty="0"/>
              <a:t>"Mobile ", mobile)</a:t>
            </a:r>
          </a:p>
          <a:p>
            <a:r>
              <a:rPr lang="en-US" dirty="0"/>
              <a:t>   return;</a:t>
            </a:r>
          </a:p>
          <a:p>
            <a:endParaRPr lang="en-US" dirty="0"/>
          </a:p>
          <a:p>
            <a:r>
              <a:rPr lang="en-US" dirty="0"/>
              <a:t># Now you can call </a:t>
            </a:r>
            <a:r>
              <a:rPr lang="en-US" u="sng" dirty="0" err="1"/>
              <a:t>printinfo</a:t>
            </a:r>
            <a:r>
              <a:rPr lang="en-US" u="sng" dirty="0"/>
              <a:t> function</a:t>
            </a:r>
          </a:p>
          <a:p>
            <a:r>
              <a:rPr lang="en-US" dirty="0" err="1"/>
              <a:t>printinfo</a:t>
            </a:r>
            <a:r>
              <a:rPr lang="en-US" dirty="0"/>
              <a:t>( </a:t>
            </a:r>
            <a:r>
              <a:rPr lang="en-US" i="1" dirty="0"/>
              <a:t>"</a:t>
            </a:r>
            <a:r>
              <a:rPr lang="en-US" i="1" u="sng" dirty="0"/>
              <a:t>miki",34,897897 );</a:t>
            </a:r>
          </a:p>
          <a:p>
            <a:endParaRPr lang="en-US" i="1" u="sng" dirty="0"/>
          </a:p>
          <a:p>
            <a:r>
              <a:rPr lang="en-US" i="1" u="sng" dirty="0" err="1"/>
              <a:t>Ouptut</a:t>
            </a:r>
            <a:r>
              <a:rPr lang="en-US" i="1" u="sng" dirty="0"/>
              <a:t> :</a:t>
            </a:r>
          </a:p>
          <a:p>
            <a:r>
              <a:rPr lang="en-US" dirty="0"/>
              <a:t>Name:  </a:t>
            </a:r>
            <a:r>
              <a:rPr lang="en-US" dirty="0" err="1"/>
              <a:t>miki</a:t>
            </a:r>
            <a:endParaRPr lang="en-US" dirty="0"/>
          </a:p>
          <a:p>
            <a:r>
              <a:rPr lang="en-US" dirty="0"/>
              <a:t>Age  34</a:t>
            </a:r>
          </a:p>
          <a:p>
            <a:r>
              <a:rPr lang="en-US" dirty="0"/>
              <a:t>Mobile  897897</a:t>
            </a:r>
          </a:p>
          <a:p>
            <a:endParaRPr lang="en-US" dirty="0"/>
          </a:p>
          <a:p>
            <a:endParaRPr lang="en-US" dirty="0"/>
          </a:p>
        </p:txBody>
      </p:sp>
    </p:spTree>
    <p:extLst>
      <p:ext uri="{BB962C8B-B14F-4D97-AF65-F5344CB8AC3E}">
        <p14:creationId xmlns:p14="http://schemas.microsoft.com/office/powerpoint/2010/main" val="195465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Named/Keyword Arguments</a:t>
            </a:r>
            <a:endParaRPr lang="en-IN" dirty="0"/>
          </a:p>
        </p:txBody>
      </p:sp>
      <p:sp>
        <p:nvSpPr>
          <p:cNvPr id="5" name="Text Placeholder 4"/>
          <p:cNvSpPr>
            <a:spLocks noGrp="1" noChangeArrowheads="1"/>
          </p:cNvSpPr>
          <p:nvPr>
            <p:ph type="body" idx="4294967295"/>
          </p:nvPr>
        </p:nvSpPr>
        <p:spPr>
          <a:xfrm>
            <a:off x="381000" y="762000"/>
            <a:ext cx="8229600" cy="304800"/>
          </a:xfrm>
          <a:prstGeom prst="rect">
            <a:avLst/>
          </a:prstGeom>
          <a:noFill/>
        </p:spPr>
        <p:txBody>
          <a:bodyPr>
            <a:noAutofit/>
          </a:bodyPr>
          <a:lstStyle/>
          <a:p>
            <a:pPr>
              <a:lnSpc>
                <a:spcPct val="90000"/>
              </a:lnSpc>
              <a:buClr>
                <a:schemeClr val="tx1"/>
              </a:buClr>
            </a:pPr>
            <a:r>
              <a:rPr lang="en-US" sz="1800" dirty="0"/>
              <a:t>Functions can also be called using </a:t>
            </a:r>
            <a:r>
              <a:rPr lang="en-US" sz="1800" i="1" dirty="0"/>
              <a:t>keyword arguments</a:t>
            </a:r>
            <a:r>
              <a:rPr lang="en-US" sz="1800" dirty="0"/>
              <a:t> of the form </a:t>
            </a:r>
            <a:r>
              <a:rPr lang="en-US" sz="1800" dirty="0" err="1"/>
              <a:t>kwarg</a:t>
            </a:r>
            <a:r>
              <a:rPr lang="en-US" sz="1800" dirty="0"/>
              <a:t>=value</a:t>
            </a:r>
          </a:p>
        </p:txBody>
      </p:sp>
      <p:sp>
        <p:nvSpPr>
          <p:cNvPr id="3" name="TextBox 2"/>
          <p:cNvSpPr txBox="1"/>
          <p:nvPr/>
        </p:nvSpPr>
        <p:spPr>
          <a:xfrm>
            <a:off x="914400" y="1066800"/>
            <a:ext cx="7467600" cy="5632311"/>
          </a:xfrm>
          <a:prstGeom prst="rect">
            <a:avLst/>
          </a:prstGeom>
          <a:noFill/>
        </p:spPr>
        <p:txBody>
          <a:bodyPr wrap="square" rtlCol="0">
            <a:spAutoFit/>
          </a:bodyPr>
          <a:lstStyle/>
          <a:p>
            <a:r>
              <a:rPr lang="en-US" b="1" dirty="0" err="1"/>
              <a:t>def</a:t>
            </a:r>
            <a:r>
              <a:rPr lang="en-US" dirty="0"/>
              <a:t>   parrot(voltage, state='a stiff', action='</a:t>
            </a:r>
            <a:r>
              <a:rPr lang="en-US" dirty="0" err="1"/>
              <a:t>voom</a:t>
            </a:r>
            <a:r>
              <a:rPr lang="en-US" dirty="0"/>
              <a:t>', type='Norwegian Blue'): </a:t>
            </a:r>
          </a:p>
          <a:p>
            <a:r>
              <a:rPr lang="en-US" dirty="0"/>
              <a:t>	</a:t>
            </a:r>
          </a:p>
          <a:p>
            <a:r>
              <a:rPr lang="en-US" dirty="0"/>
              <a:t>	print("Parrot wouldn't", action, "if you </a:t>
            </a:r>
            <a:r>
              <a:rPr lang="en-US" dirty="0" err="1"/>
              <a:t>put",voltage</a:t>
            </a:r>
            <a:r>
              <a:rPr lang="en-US" dirty="0"/>
              <a:t>, "volts through 	it. Lovely, the", type,"-- It's", state, "!")</a:t>
            </a:r>
          </a:p>
          <a:p>
            <a:endParaRPr lang="en-US" b="1" dirty="0"/>
          </a:p>
          <a:p>
            <a:r>
              <a:rPr lang="en-US" b="1" dirty="0"/>
              <a:t># Now you can call this function as follows :</a:t>
            </a:r>
          </a:p>
          <a:p>
            <a:r>
              <a:rPr lang="en-US" dirty="0"/>
              <a:t>parrot(1000)				</a:t>
            </a:r>
            <a:r>
              <a:rPr lang="en-US" i="1" dirty="0"/>
              <a:t># 1 positional argument</a:t>
            </a:r>
            <a:r>
              <a:rPr lang="en-US" dirty="0"/>
              <a:t> </a:t>
            </a:r>
          </a:p>
          <a:p>
            <a:r>
              <a:rPr lang="en-US" dirty="0"/>
              <a:t>parrot(voltage=1000) 			</a:t>
            </a:r>
            <a:r>
              <a:rPr lang="en-US" i="1" dirty="0"/>
              <a:t># 1 keyword argument</a:t>
            </a:r>
            <a:r>
              <a:rPr lang="en-US" dirty="0"/>
              <a:t> </a:t>
            </a:r>
          </a:p>
          <a:p>
            <a:r>
              <a:rPr lang="en-US" dirty="0"/>
              <a:t>parrot(voltage=1000000, action='VOOOOOM')     </a:t>
            </a:r>
            <a:r>
              <a:rPr lang="en-US" i="1" dirty="0"/>
              <a:t># 2 keyword arguments</a:t>
            </a:r>
            <a:r>
              <a:rPr lang="en-US" dirty="0"/>
              <a:t> parrot(action='VOOOOOM', voltage=1000000)     </a:t>
            </a:r>
            <a:r>
              <a:rPr lang="en-US" i="1" dirty="0"/>
              <a:t># 2 keyword arguments</a:t>
            </a:r>
            <a:r>
              <a:rPr lang="en-US" dirty="0"/>
              <a:t> parrot('a million', 'bereft of life', 'jump') 	</a:t>
            </a:r>
            <a:r>
              <a:rPr lang="en-US" i="1" dirty="0"/>
              <a:t># 3 positional arguments</a:t>
            </a:r>
            <a:r>
              <a:rPr lang="en-US" dirty="0"/>
              <a:t> </a:t>
            </a:r>
          </a:p>
          <a:p>
            <a:r>
              <a:rPr lang="en-US" dirty="0"/>
              <a:t>parrot('a thousand', state='pushing the daisies')	</a:t>
            </a:r>
            <a:r>
              <a:rPr lang="en-US" i="1" dirty="0"/>
              <a:t># 1 positional, 1 keyword</a:t>
            </a:r>
          </a:p>
          <a:p>
            <a:endParaRPr lang="en-US" b="1" i="1" dirty="0"/>
          </a:p>
          <a:p>
            <a:r>
              <a:rPr lang="en-US" b="1" i="1" dirty="0" err="1"/>
              <a:t>Foll</a:t>
            </a:r>
            <a:r>
              <a:rPr lang="en-US" b="1" i="1" dirty="0"/>
              <a:t> are invalid:</a:t>
            </a:r>
          </a:p>
          <a:p>
            <a:r>
              <a:rPr lang="en-US" dirty="0"/>
              <a:t>parrot()				 </a:t>
            </a:r>
            <a:r>
              <a:rPr lang="en-US" i="1" dirty="0"/>
              <a:t># required argument missing</a:t>
            </a:r>
            <a:r>
              <a:rPr lang="en-US" dirty="0"/>
              <a:t> </a:t>
            </a:r>
          </a:p>
          <a:p>
            <a:r>
              <a:rPr lang="en-US" dirty="0"/>
              <a:t>parrot(voltage=5.0, 'dead') 		</a:t>
            </a:r>
            <a:r>
              <a:rPr lang="en-US" i="1" dirty="0"/>
              <a:t># non-keyword argument after a 				   keyword argument</a:t>
            </a:r>
          </a:p>
          <a:p>
            <a:r>
              <a:rPr lang="en-US" dirty="0"/>
              <a:t> parrot(110, voltage=220) 		</a:t>
            </a:r>
            <a:r>
              <a:rPr lang="en-US" i="1" dirty="0"/>
              <a:t># duplicate value for the same 				argument</a:t>
            </a:r>
            <a:r>
              <a:rPr lang="en-US" dirty="0"/>
              <a:t> </a:t>
            </a:r>
          </a:p>
          <a:p>
            <a:r>
              <a:rPr lang="en-US" dirty="0"/>
              <a:t>parrot(actor='John Cleese') 		</a:t>
            </a:r>
            <a:r>
              <a:rPr lang="en-US" i="1" dirty="0"/>
              <a:t># unknown keyword argument</a:t>
            </a:r>
            <a:endParaRPr lang="en-US" dirty="0"/>
          </a:p>
        </p:txBody>
      </p:sp>
    </p:spTree>
    <p:extLst>
      <p:ext uri="{BB962C8B-B14F-4D97-AF65-F5344CB8AC3E}">
        <p14:creationId xmlns:p14="http://schemas.microsoft.com/office/powerpoint/2010/main" val="220247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Argument Values</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The most useful form is to specify a default value for one or more arguments. </a:t>
            </a:r>
          </a:p>
          <a:p>
            <a:pPr>
              <a:lnSpc>
                <a:spcPct val="90000"/>
              </a:lnSpc>
              <a:buClr>
                <a:schemeClr val="tx1"/>
              </a:buClr>
            </a:pPr>
            <a:r>
              <a:rPr lang="en-US" sz="1800" dirty="0"/>
              <a:t>This creates a function that can be called with fewer arguments than it is defined to allow.</a:t>
            </a:r>
          </a:p>
          <a:p>
            <a:pPr>
              <a:lnSpc>
                <a:spcPct val="90000"/>
              </a:lnSpc>
              <a:buClr>
                <a:schemeClr val="tx1"/>
              </a:buClr>
            </a:pPr>
            <a:r>
              <a:rPr lang="en-US" altLang="en-US" sz="1800" dirty="0"/>
              <a:t>Example :</a:t>
            </a:r>
          </a:p>
          <a:p>
            <a:pPr marL="0" indent="0">
              <a:lnSpc>
                <a:spcPct val="90000"/>
              </a:lnSpc>
              <a:buClr>
                <a:schemeClr val="tx1"/>
              </a:buClr>
              <a:buNone/>
            </a:pPr>
            <a:r>
              <a:rPr lang="en-US" sz="1800" b="1" dirty="0"/>
              <a:t>	</a:t>
            </a:r>
            <a:r>
              <a:rPr lang="en-US" sz="1800" b="1" dirty="0" err="1"/>
              <a:t>def</a:t>
            </a:r>
            <a:r>
              <a:rPr lang="en-US" sz="1800" dirty="0"/>
              <a:t> </a:t>
            </a:r>
            <a:r>
              <a:rPr lang="en-US" sz="1800" dirty="0" err="1"/>
              <a:t>ask_ok</a:t>
            </a:r>
            <a:r>
              <a:rPr lang="en-US" sz="1800" dirty="0"/>
              <a:t>(prompt, retries=4, complaint='Yes or no, please!'):</a:t>
            </a:r>
          </a:p>
          <a:p>
            <a:r>
              <a:rPr lang="en-US" sz="1800" dirty="0"/>
              <a:t>This function can be called in several ways:</a:t>
            </a:r>
          </a:p>
          <a:p>
            <a:pPr lvl="1"/>
            <a:r>
              <a:rPr lang="en-US" sz="1800" dirty="0"/>
              <a:t>giving only the mandatory argument: </a:t>
            </a:r>
          </a:p>
          <a:p>
            <a:pPr marL="457200" lvl="1" indent="0">
              <a:buNone/>
            </a:pPr>
            <a:r>
              <a:rPr lang="en-US" sz="1800" dirty="0"/>
              <a:t>		</a:t>
            </a:r>
            <a:r>
              <a:rPr lang="en-US" sz="1800" dirty="0" err="1"/>
              <a:t>ask_ok</a:t>
            </a:r>
            <a:r>
              <a:rPr lang="en-US" sz="1800" dirty="0"/>
              <a:t>('Do you really want to quit?')</a:t>
            </a:r>
          </a:p>
          <a:p>
            <a:pPr lvl="1"/>
            <a:r>
              <a:rPr lang="en-US" sz="1800" dirty="0"/>
              <a:t>giving one of the optional arguments:</a:t>
            </a:r>
          </a:p>
          <a:p>
            <a:pPr marL="457200" lvl="1" indent="0">
              <a:buNone/>
            </a:pPr>
            <a:r>
              <a:rPr lang="en-US" sz="1800" dirty="0"/>
              <a:t>		 </a:t>
            </a:r>
            <a:r>
              <a:rPr lang="en-US" sz="1800" dirty="0" err="1"/>
              <a:t>ask_ok</a:t>
            </a:r>
            <a:r>
              <a:rPr lang="en-US" sz="1800" dirty="0"/>
              <a:t>('OK to overwrite the file?', 2)</a:t>
            </a:r>
          </a:p>
          <a:p>
            <a:pPr lvl="1"/>
            <a:r>
              <a:rPr lang="en-US" sz="1800" dirty="0"/>
              <a:t>or even giving all arguments:</a:t>
            </a:r>
          </a:p>
          <a:p>
            <a:pPr marL="1371600" lvl="3" indent="0">
              <a:buNone/>
            </a:pPr>
            <a:r>
              <a:rPr lang="en-US" sz="1800" dirty="0"/>
              <a:t>	 </a:t>
            </a:r>
            <a:r>
              <a:rPr lang="en-US" sz="1800" dirty="0" err="1"/>
              <a:t>ask_ok</a:t>
            </a:r>
            <a:r>
              <a:rPr lang="en-US" sz="1800" dirty="0"/>
              <a:t>('OK to overwrite the file?', 2, 'Come on, only yes or no!‘</a:t>
            </a:r>
          </a:p>
          <a:p>
            <a:r>
              <a:rPr lang="en-US" sz="1800" dirty="0"/>
              <a:t>The default values are evaluated at the point of function definition in the defining scope</a:t>
            </a:r>
          </a:p>
          <a:p>
            <a:r>
              <a:rPr lang="en-US" sz="1800" dirty="0"/>
              <a:t>The default value is evaluated only once. This makes a difference when the default is a mutable object such as a list, dictionary, or instances of most classes</a:t>
            </a:r>
            <a:endParaRPr lang="en-US" altLang="en-US" sz="1800" dirty="0"/>
          </a:p>
        </p:txBody>
      </p:sp>
    </p:spTree>
    <p:extLst>
      <p:ext uri="{BB962C8B-B14F-4D97-AF65-F5344CB8AC3E}">
        <p14:creationId xmlns:p14="http://schemas.microsoft.com/office/powerpoint/2010/main" val="407022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Arguments As Dictionary</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Final formal parameter of the form **name receives a dictionary containing all keyword arguments except for those corresponding to a formal parameter. </a:t>
            </a:r>
          </a:p>
          <a:p>
            <a:pPr>
              <a:lnSpc>
                <a:spcPct val="90000"/>
              </a:lnSpc>
              <a:buClr>
                <a:schemeClr val="tx1"/>
              </a:buClr>
            </a:pPr>
            <a:r>
              <a:rPr lang="en-US" sz="1800" dirty="0"/>
              <a:t>This may be combined with a formal parameter of the form *name (described  next) </a:t>
            </a:r>
            <a:r>
              <a:rPr lang="en-US" sz="1800" dirty="0" err="1"/>
              <a:t>receiveing</a:t>
            </a:r>
            <a:r>
              <a:rPr lang="en-US" sz="1800" dirty="0"/>
              <a:t> a tuple containing the positional arguments beyond the formal parameter list. (*name must occur before **name.) </a:t>
            </a:r>
          </a:p>
        </p:txBody>
      </p:sp>
      <p:sp>
        <p:nvSpPr>
          <p:cNvPr id="3" name="TextBox 2"/>
          <p:cNvSpPr txBox="1"/>
          <p:nvPr/>
        </p:nvSpPr>
        <p:spPr>
          <a:xfrm>
            <a:off x="914400" y="2209800"/>
            <a:ext cx="7467600" cy="2862322"/>
          </a:xfrm>
          <a:prstGeom prst="rect">
            <a:avLst/>
          </a:prstGeom>
          <a:noFill/>
        </p:spPr>
        <p:txBody>
          <a:bodyPr wrap="square" rtlCol="0">
            <a:spAutoFit/>
          </a:bodyPr>
          <a:lstStyle/>
          <a:p>
            <a:r>
              <a:rPr lang="en-US" b="1" dirty="0" err="1"/>
              <a:t>def</a:t>
            </a:r>
            <a:r>
              <a:rPr lang="en-US" dirty="0"/>
              <a:t> </a:t>
            </a:r>
            <a:r>
              <a:rPr lang="en-US" dirty="0" err="1"/>
              <a:t>cheeseshop</a:t>
            </a:r>
            <a:r>
              <a:rPr lang="en-US" dirty="0"/>
              <a:t>(kind, **keywords):</a:t>
            </a:r>
          </a:p>
          <a:p>
            <a:r>
              <a:rPr lang="en-US" dirty="0"/>
              <a:t>	 print("-- Do you have any", kind, "?") </a:t>
            </a:r>
          </a:p>
          <a:p>
            <a:r>
              <a:rPr lang="en-US" dirty="0"/>
              <a:t>	 keys = sorted(</a:t>
            </a:r>
            <a:r>
              <a:rPr lang="en-US" dirty="0" err="1"/>
              <a:t>keywords.keys</a:t>
            </a:r>
            <a:r>
              <a:rPr lang="en-US" dirty="0"/>
              <a:t>())</a:t>
            </a:r>
          </a:p>
          <a:p>
            <a:r>
              <a:rPr lang="en-US" dirty="0"/>
              <a:t>	 </a:t>
            </a:r>
            <a:r>
              <a:rPr lang="en-US" b="1" dirty="0"/>
              <a:t>for</a:t>
            </a:r>
            <a:r>
              <a:rPr lang="en-US" dirty="0"/>
              <a:t> kw </a:t>
            </a:r>
            <a:r>
              <a:rPr lang="en-US" b="1" dirty="0"/>
              <a:t>in</a:t>
            </a:r>
            <a:r>
              <a:rPr lang="en-US" dirty="0"/>
              <a:t> keys:</a:t>
            </a:r>
          </a:p>
          <a:p>
            <a:r>
              <a:rPr lang="en-US" dirty="0"/>
              <a:t>		 print(kw, ":", keywords[kw]) </a:t>
            </a:r>
          </a:p>
          <a:p>
            <a:endParaRPr lang="en-US" dirty="0"/>
          </a:p>
          <a:p>
            <a:r>
              <a:rPr lang="en-US" b="1" dirty="0"/>
              <a:t>It could be called like this:</a:t>
            </a:r>
          </a:p>
          <a:p>
            <a:endParaRPr lang="en-US" dirty="0"/>
          </a:p>
          <a:p>
            <a:r>
              <a:rPr lang="en-US" dirty="0" err="1"/>
              <a:t>cheeseshop</a:t>
            </a:r>
            <a:r>
              <a:rPr lang="en-US" dirty="0"/>
              <a:t>("Limburger", shopkeeper="Michael Palin", client="John Cleese", sketch="Cheese Shop Sketch")</a:t>
            </a:r>
          </a:p>
        </p:txBody>
      </p:sp>
    </p:spTree>
    <p:extLst>
      <p:ext uri="{BB962C8B-B14F-4D97-AF65-F5344CB8AC3E}">
        <p14:creationId xmlns:p14="http://schemas.microsoft.com/office/powerpoint/2010/main" val="237361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Write a Python function that takes a list and returns a new list with unique elements of the first list. </a:t>
            </a:r>
            <a:br>
              <a:rPr lang="en-US" sz="1800" dirty="0"/>
            </a:br>
            <a:r>
              <a:rPr lang="en-US" sz="1800" i="1" dirty="0"/>
              <a:t>Sample List :</a:t>
            </a:r>
            <a:r>
              <a:rPr lang="en-US" sz="1800" dirty="0"/>
              <a:t> [1,2,3,3,3,3,4,5]</a:t>
            </a:r>
            <a:br>
              <a:rPr lang="en-US" sz="1800" dirty="0"/>
            </a:br>
            <a:r>
              <a:rPr lang="en-US" sz="1800" i="1" dirty="0"/>
              <a:t>Unique List :</a:t>
            </a:r>
            <a:r>
              <a:rPr lang="en-US" sz="1800" dirty="0"/>
              <a:t> [1, 2, 3, 4, 5]</a:t>
            </a:r>
          </a:p>
          <a:p>
            <a:pPr>
              <a:lnSpc>
                <a:spcPct val="90000"/>
              </a:lnSpc>
              <a:buClr>
                <a:schemeClr val="tx1"/>
              </a:buClr>
            </a:pPr>
            <a:r>
              <a:rPr lang="en-US" sz="1800" dirty="0"/>
              <a:t>Define a function that can accept two strings as input and print the string with maximum length in console. If two strings have the same length, then the function should print all strings line by line</a:t>
            </a:r>
          </a:p>
          <a:p>
            <a:pPr>
              <a:lnSpc>
                <a:spcPct val="90000"/>
              </a:lnSpc>
              <a:buClr>
                <a:schemeClr val="tx1"/>
              </a:buClr>
            </a:pPr>
            <a:endParaRPr lang="en-US" sz="1800" dirty="0"/>
          </a:p>
        </p:txBody>
      </p:sp>
    </p:spTree>
    <p:extLst>
      <p:ext uri="{BB962C8B-B14F-4D97-AF65-F5344CB8AC3E}">
        <p14:creationId xmlns:p14="http://schemas.microsoft.com/office/powerpoint/2010/main" val="41063311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http://purl.org/dc/dcmitype/"/>
    <ds:schemaRef ds:uri="3f0a5add-00cc-4c5e-8a54-6b524d8608b8"/>
    <ds:schemaRef ds:uri="http://purl.org/dc/elements/1.1/"/>
    <ds:schemaRef ds:uri="http://schemas.microsoft.com/office/infopath/2007/PartnerControls"/>
    <ds:schemaRef ds:uri="5b0b727f-9d55-4674-90df-9368557459d7"/>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6453</TotalTime>
  <Words>5946</Words>
  <Application>Microsoft Macintosh PowerPoint</Application>
  <PresentationFormat>On-screen Show (4:3)</PresentationFormat>
  <Paragraphs>444</Paragraphs>
  <Slides>33</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Tahoma</vt:lpstr>
      <vt:lpstr>Wingdings</vt:lpstr>
      <vt:lpstr>CT_Core_Java_OOP</vt:lpstr>
      <vt:lpstr>What we will cover today?</vt:lpstr>
      <vt:lpstr>Functions</vt:lpstr>
      <vt:lpstr>Function as object</vt:lpstr>
      <vt:lpstr>Argument Types</vt:lpstr>
      <vt:lpstr>Positional Arguments</vt:lpstr>
      <vt:lpstr>Named/Keyword Arguments</vt:lpstr>
      <vt:lpstr>Default Argument Values</vt:lpstr>
      <vt:lpstr>Keyword Arguments As Dictionary</vt:lpstr>
      <vt:lpstr>Functions Assignment</vt:lpstr>
      <vt:lpstr>Arbitrary Arguments As Tuples</vt:lpstr>
      <vt:lpstr>Generator Functions</vt:lpstr>
      <vt:lpstr>Generator Functions Syntax</vt:lpstr>
      <vt:lpstr>Generator Functions Magic</vt:lpstr>
      <vt:lpstr>Decorator</vt:lpstr>
      <vt:lpstr>Decorator Syntactic sugar</vt:lpstr>
      <vt:lpstr>Decorator Functions with parameters</vt:lpstr>
      <vt:lpstr>Some examples - Decorator</vt:lpstr>
      <vt:lpstr>Decorator Functions with parameters</vt:lpstr>
      <vt:lpstr>Lambdas - The Anonymous Functions</vt:lpstr>
      <vt:lpstr>Lambdas - Syntax</vt:lpstr>
      <vt:lpstr>Lambdas – map()</vt:lpstr>
      <vt:lpstr>Lambdas – reduce()</vt:lpstr>
      <vt:lpstr>Lambdas – reduce() Example</vt:lpstr>
      <vt:lpstr>Lambdas - filter</vt:lpstr>
      <vt:lpstr>Functions Assignment</vt:lpstr>
      <vt:lpstr>Solution of question 1</vt:lpstr>
      <vt:lpstr>Solution of question 3</vt:lpstr>
      <vt:lpstr>Functions Assignment</vt:lpstr>
      <vt:lpstr>Functions Assignment Solution</vt:lpstr>
      <vt:lpstr>Functions Assignment</vt:lpstr>
      <vt:lpstr>PowerPoint Presentation</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266</cp:revision>
  <dcterms:created xsi:type="dcterms:W3CDTF">2014-09-30T12:24:12Z</dcterms:created>
  <dcterms:modified xsi:type="dcterms:W3CDTF">2024-04-13T03:45:54Z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