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81" r:id="rId5"/>
    <p:sldId id="327" r:id="rId6"/>
    <p:sldId id="345" r:id="rId7"/>
    <p:sldId id="346" r:id="rId8"/>
    <p:sldId id="376" r:id="rId9"/>
    <p:sldId id="347" r:id="rId10"/>
    <p:sldId id="377" r:id="rId11"/>
    <p:sldId id="378" r:id="rId12"/>
    <p:sldId id="344" r:id="rId13"/>
    <p:sldId id="364" r:id="rId14"/>
    <p:sldId id="365" r:id="rId15"/>
    <p:sldId id="366" r:id="rId16"/>
    <p:sldId id="367" r:id="rId17"/>
    <p:sldId id="379" r:id="rId18"/>
    <p:sldId id="368" r:id="rId19"/>
    <p:sldId id="341" r:id="rId20"/>
    <p:sldId id="380" r:id="rId21"/>
    <p:sldId id="343" r:id="rId22"/>
    <p:sldId id="350" r:id="rId23"/>
    <p:sldId id="349" r:id="rId24"/>
    <p:sldId id="369" r:id="rId25"/>
    <p:sldId id="352" r:id="rId26"/>
    <p:sldId id="353" r:id="rId27"/>
    <p:sldId id="351" r:id="rId28"/>
    <p:sldId id="370" r:id="rId29"/>
    <p:sldId id="354" r:id="rId30"/>
    <p:sldId id="371" r:id="rId31"/>
    <p:sldId id="372" r:id="rId32"/>
    <p:sldId id="373" r:id="rId33"/>
    <p:sldId id="374" r:id="rId34"/>
    <p:sldId id="375" r:id="rId35"/>
    <p:sldId id="322" r:id="rId36"/>
    <p:sldId id="342" r:id="rId37"/>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81"/>
            <p14:sldId id="327"/>
            <p14:sldId id="345"/>
            <p14:sldId id="346"/>
            <p14:sldId id="376"/>
            <p14:sldId id="347"/>
            <p14:sldId id="377"/>
            <p14:sldId id="378"/>
            <p14:sldId id="344"/>
            <p14:sldId id="364"/>
            <p14:sldId id="365"/>
            <p14:sldId id="366"/>
            <p14:sldId id="367"/>
            <p14:sldId id="379"/>
            <p14:sldId id="368"/>
            <p14:sldId id="341"/>
            <p14:sldId id="380"/>
            <p14:sldId id="343"/>
            <p14:sldId id="350"/>
            <p14:sldId id="349"/>
            <p14:sldId id="369"/>
            <p14:sldId id="352"/>
            <p14:sldId id="353"/>
            <p14:sldId id="351"/>
            <p14:sldId id="370"/>
            <p14:sldId id="354"/>
            <p14:sldId id="371"/>
            <p14:sldId id="372"/>
            <p14:sldId id="373"/>
            <p14:sldId id="374"/>
            <p14:sldId id="375"/>
            <p14:sldId id="322"/>
            <p14:sldId id="3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69" autoAdjust="0"/>
    <p:restoredTop sz="85818" autoAdjust="0"/>
  </p:normalViewPr>
  <p:slideViewPr>
    <p:cSldViewPr>
      <p:cViewPr varScale="1">
        <p:scale>
          <a:sx n="80" d="100"/>
          <a:sy n="80" d="100"/>
        </p:scale>
        <p:origin x="1720" y="17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07/04/24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4/7/24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pynative.com</a:t>
            </a:r>
            <a:r>
              <a:rPr lang="en-IN" dirty="0"/>
              <a:t>/python-string-exercise/#h-exercise-6-create-a-mixed-string-using-the-following-rules</a:t>
            </a:r>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http://www.programiz.com/python-programming/list#list-comprehension</a:t>
            </a:r>
          </a:p>
          <a:p>
            <a:r>
              <a:rPr lang="en-US" dirty="0"/>
              <a:t>https://docs.python.org/3/tutorial/datastructures.html</a:t>
            </a:r>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43630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http://www.programiz.com/python-programming/list#list-comprehension</a:t>
            </a:r>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http://www.programiz.com/python-programming/list#list-comprehension</a:t>
            </a:r>
          </a:p>
          <a:p>
            <a:r>
              <a:rPr lang="en-US" dirty="0"/>
              <a:t>https://docs.python.org/3/tutorial/datastructures.html</a:t>
            </a:r>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801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b="0" i="0" dirty="0">
                <a:solidFill>
                  <a:srgbClr val="ABB2BF"/>
                </a:solidFill>
                <a:effectLst/>
                <a:latin typeface="Consolas" panose="020B0609020204030204" pitchFamily="49" charset="0"/>
              </a:rPr>
              <a:t>list3 = [</a:t>
            </a:r>
            <a:r>
              <a:rPr lang="en-IN" b="0" i="0" dirty="0" err="1">
                <a:solidFill>
                  <a:srgbClr val="ABB2BF"/>
                </a:solidFill>
                <a:effectLst/>
                <a:latin typeface="Consolas" panose="020B0609020204030204" pitchFamily="49" charset="0"/>
              </a:rPr>
              <a:t>i</a:t>
            </a:r>
            <a:r>
              <a:rPr lang="en-IN" b="0" i="0" dirty="0">
                <a:solidFill>
                  <a:srgbClr val="ABB2BF"/>
                </a:solidFill>
                <a:effectLst/>
                <a:latin typeface="Consolas" panose="020B0609020204030204" pitchFamily="49" charset="0"/>
              </a:rPr>
              <a:t> + j </a:t>
            </a:r>
            <a:r>
              <a:rPr lang="en-IN" b="0" i="0" dirty="0">
                <a:solidFill>
                  <a:srgbClr val="C678DD"/>
                </a:solidFill>
                <a:effectLst/>
                <a:latin typeface="Consolas" panose="020B0609020204030204" pitchFamily="49" charset="0"/>
              </a:rPr>
              <a:t>for</a:t>
            </a:r>
            <a:r>
              <a:rPr lang="en-IN" b="0" i="0" dirty="0">
                <a:solidFill>
                  <a:srgbClr val="ABB2BF"/>
                </a:solidFill>
                <a:effectLst/>
                <a:latin typeface="Consolas" panose="020B0609020204030204" pitchFamily="49" charset="0"/>
              </a:rPr>
              <a:t> </a:t>
            </a:r>
            <a:r>
              <a:rPr lang="en-IN" b="0" i="0" dirty="0" err="1">
                <a:solidFill>
                  <a:srgbClr val="ABB2BF"/>
                </a:solidFill>
                <a:effectLst/>
                <a:latin typeface="Consolas" panose="020B0609020204030204" pitchFamily="49" charset="0"/>
              </a:rPr>
              <a:t>i</a:t>
            </a:r>
            <a:r>
              <a:rPr lang="en-IN" b="0" i="0" dirty="0">
                <a:solidFill>
                  <a:srgbClr val="ABB2BF"/>
                </a:solidFill>
                <a:effectLst/>
                <a:latin typeface="Consolas" panose="020B0609020204030204" pitchFamily="49" charset="0"/>
              </a:rPr>
              <a:t>, j </a:t>
            </a:r>
            <a:r>
              <a:rPr lang="en-IN" b="0" i="0" dirty="0">
                <a:solidFill>
                  <a:srgbClr val="C678DD"/>
                </a:solidFill>
                <a:effectLst/>
                <a:latin typeface="Consolas" panose="020B0609020204030204" pitchFamily="49" charset="0"/>
              </a:rPr>
              <a:t>in</a:t>
            </a:r>
            <a:r>
              <a:rPr lang="en-IN" b="0" i="0" dirty="0">
                <a:solidFill>
                  <a:srgbClr val="ABB2BF"/>
                </a:solidFill>
                <a:effectLst/>
                <a:latin typeface="Consolas" panose="020B0609020204030204" pitchFamily="49" charset="0"/>
              </a:rPr>
              <a:t> zip(list1, list2)] print(list3)</a:t>
            </a:r>
          </a:p>
          <a:p>
            <a:pPr marL="228600" indent="-228600">
              <a:buAutoNum type="arabicPeriod"/>
            </a:pPr>
            <a:r>
              <a:rPr lang="en-IN" b="0" i="0" dirty="0">
                <a:solidFill>
                  <a:srgbClr val="ABB2BF"/>
                </a:solidFill>
                <a:effectLst/>
                <a:latin typeface="Consolas" panose="020B0609020204030204" pitchFamily="49" charset="0"/>
              </a:rPr>
              <a:t>res = [x + y </a:t>
            </a:r>
            <a:r>
              <a:rPr lang="en-IN" b="0" i="0" dirty="0">
                <a:solidFill>
                  <a:srgbClr val="C678DD"/>
                </a:solidFill>
                <a:effectLst/>
                <a:latin typeface="Consolas" panose="020B0609020204030204" pitchFamily="49" charset="0"/>
              </a:rPr>
              <a:t>for</a:t>
            </a:r>
            <a:r>
              <a:rPr lang="en-IN" b="0" i="0" dirty="0">
                <a:solidFill>
                  <a:srgbClr val="ABB2BF"/>
                </a:solidFill>
                <a:effectLst/>
                <a:latin typeface="Consolas" panose="020B0609020204030204" pitchFamily="49" charset="0"/>
              </a:rPr>
              <a:t> x </a:t>
            </a:r>
            <a:r>
              <a:rPr lang="en-IN" b="0" i="0" dirty="0">
                <a:solidFill>
                  <a:srgbClr val="C678DD"/>
                </a:solidFill>
                <a:effectLst/>
                <a:latin typeface="Consolas" panose="020B0609020204030204" pitchFamily="49" charset="0"/>
              </a:rPr>
              <a:t>in</a:t>
            </a:r>
            <a:r>
              <a:rPr lang="en-IN" b="0" i="0" dirty="0">
                <a:solidFill>
                  <a:srgbClr val="ABB2BF"/>
                </a:solidFill>
                <a:effectLst/>
                <a:latin typeface="Consolas" panose="020B0609020204030204" pitchFamily="49" charset="0"/>
              </a:rPr>
              <a:t> list1 </a:t>
            </a:r>
            <a:r>
              <a:rPr lang="en-IN" b="0" i="0" dirty="0">
                <a:solidFill>
                  <a:srgbClr val="C678DD"/>
                </a:solidFill>
                <a:effectLst/>
                <a:latin typeface="Consolas" panose="020B0609020204030204" pitchFamily="49" charset="0"/>
              </a:rPr>
              <a:t>for</a:t>
            </a:r>
            <a:r>
              <a:rPr lang="en-IN" b="0" i="0" dirty="0">
                <a:solidFill>
                  <a:srgbClr val="ABB2BF"/>
                </a:solidFill>
                <a:effectLst/>
                <a:latin typeface="Consolas" panose="020B0609020204030204" pitchFamily="49" charset="0"/>
              </a:rPr>
              <a:t> y </a:t>
            </a:r>
            <a:r>
              <a:rPr lang="en-IN" b="0" i="0" dirty="0">
                <a:solidFill>
                  <a:srgbClr val="C678DD"/>
                </a:solidFill>
                <a:effectLst/>
                <a:latin typeface="Consolas" panose="020B0609020204030204" pitchFamily="49" charset="0"/>
              </a:rPr>
              <a:t>in</a:t>
            </a:r>
            <a:r>
              <a:rPr lang="en-IN" b="0" i="0" dirty="0">
                <a:solidFill>
                  <a:srgbClr val="ABB2BF"/>
                </a:solidFill>
                <a:effectLst/>
                <a:latin typeface="Consolas" panose="020B0609020204030204" pitchFamily="49" charset="0"/>
              </a:rPr>
              <a:t> list2]</a:t>
            </a:r>
          </a:p>
          <a:p>
            <a:pPr marL="228600" indent="-228600">
              <a:buAutoNum type="arabicPeriod"/>
            </a:pPr>
            <a:r>
              <a:rPr lang="en-IN" b="0" i="0" dirty="0">
                <a:solidFill>
                  <a:srgbClr val="ABB2BF"/>
                </a:solidFill>
                <a:effectLst/>
                <a:latin typeface="Consolas" panose="020B0609020204030204" pitchFamily="49" charset="0"/>
              </a:rPr>
              <a:t>Res = [</a:t>
            </a:r>
            <a:r>
              <a:rPr lang="en-IN" b="0" i="0" dirty="0" err="1">
                <a:solidFill>
                  <a:srgbClr val="ABB2BF"/>
                </a:solidFill>
                <a:effectLst/>
                <a:latin typeface="Consolas" panose="020B0609020204030204" pitchFamily="49" charset="0"/>
              </a:rPr>
              <a:t>i</a:t>
            </a:r>
            <a:r>
              <a:rPr lang="en-IN" b="0" i="0" dirty="0">
                <a:solidFill>
                  <a:srgbClr val="ABB2BF"/>
                </a:solidFill>
                <a:effectLst/>
                <a:latin typeface="Consolas" panose="020B0609020204030204" pitchFamily="49" charset="0"/>
              </a:rPr>
              <a:t> </a:t>
            </a:r>
            <a:r>
              <a:rPr lang="en-IN" b="0" i="0" dirty="0">
                <a:solidFill>
                  <a:srgbClr val="C678DD"/>
                </a:solidFill>
                <a:effectLst/>
                <a:latin typeface="Consolas" panose="020B0609020204030204" pitchFamily="49" charset="0"/>
              </a:rPr>
              <a:t>for</a:t>
            </a:r>
            <a:r>
              <a:rPr lang="en-IN" b="0" i="0" dirty="0">
                <a:solidFill>
                  <a:srgbClr val="ABB2BF"/>
                </a:solidFill>
                <a:effectLst/>
                <a:latin typeface="Consolas" panose="020B0609020204030204" pitchFamily="49" charset="0"/>
              </a:rPr>
              <a:t> </a:t>
            </a:r>
            <a:r>
              <a:rPr lang="en-IN" b="0" i="0" dirty="0" err="1">
                <a:solidFill>
                  <a:srgbClr val="ABB2BF"/>
                </a:solidFill>
                <a:effectLst/>
                <a:latin typeface="Consolas" panose="020B0609020204030204" pitchFamily="49" charset="0"/>
              </a:rPr>
              <a:t>i</a:t>
            </a:r>
            <a:r>
              <a:rPr lang="en-IN" b="0" i="0" dirty="0">
                <a:solidFill>
                  <a:srgbClr val="ABB2BF"/>
                </a:solidFill>
                <a:effectLst/>
                <a:latin typeface="Consolas" panose="020B0609020204030204" pitchFamily="49" charset="0"/>
              </a:rPr>
              <a:t> </a:t>
            </a:r>
            <a:r>
              <a:rPr lang="en-IN" b="0" i="0" dirty="0">
                <a:solidFill>
                  <a:srgbClr val="C678DD"/>
                </a:solidFill>
                <a:effectLst/>
                <a:latin typeface="Consolas" panose="020B0609020204030204" pitchFamily="49" charset="0"/>
              </a:rPr>
              <a:t>in</a:t>
            </a:r>
            <a:r>
              <a:rPr lang="en-IN" b="0" i="0" dirty="0">
                <a:solidFill>
                  <a:srgbClr val="ABB2BF"/>
                </a:solidFill>
                <a:effectLst/>
                <a:latin typeface="Consolas" panose="020B0609020204030204" pitchFamily="49" charset="0"/>
              </a:rPr>
              <a:t> list1 </a:t>
            </a:r>
            <a:r>
              <a:rPr lang="en-IN" b="0" i="0" dirty="0">
                <a:solidFill>
                  <a:srgbClr val="C678DD"/>
                </a:solidFill>
                <a:effectLst/>
                <a:latin typeface="Consolas" panose="020B0609020204030204" pitchFamily="49" charset="0"/>
              </a:rPr>
              <a:t>if</a:t>
            </a:r>
            <a:r>
              <a:rPr lang="en-IN" b="0" i="0" dirty="0">
                <a:solidFill>
                  <a:srgbClr val="ABB2BF"/>
                </a:solidFill>
                <a:effectLst/>
                <a:latin typeface="Consolas" panose="020B0609020204030204" pitchFamily="49" charset="0"/>
              </a:rPr>
              <a:t> </a:t>
            </a:r>
            <a:r>
              <a:rPr lang="en-IN" b="0" i="0" dirty="0" err="1">
                <a:solidFill>
                  <a:srgbClr val="ABB2BF"/>
                </a:solidFill>
                <a:effectLst/>
                <a:latin typeface="Consolas" panose="020B0609020204030204" pitchFamily="49" charset="0"/>
              </a:rPr>
              <a:t>i</a:t>
            </a:r>
            <a:r>
              <a:rPr lang="en-IN" b="0" i="0" dirty="0">
                <a:solidFill>
                  <a:srgbClr val="ABB2BF"/>
                </a:solidFill>
                <a:effectLst/>
                <a:latin typeface="Consolas" panose="020B0609020204030204" pitchFamily="49" charset="0"/>
              </a:rPr>
              <a:t> != </a:t>
            </a:r>
            <a:r>
              <a:rPr lang="en-IN" b="0" i="0" dirty="0" err="1">
                <a:solidFill>
                  <a:srgbClr val="ABB2BF"/>
                </a:solidFill>
                <a:effectLst/>
                <a:latin typeface="Consolas" panose="020B0609020204030204" pitchFamily="49" charset="0"/>
              </a:rPr>
              <a:t>val</a:t>
            </a:r>
            <a:r>
              <a:rPr lang="en-IN" b="0" i="0" dirty="0">
                <a:solidFill>
                  <a:srgbClr val="ABB2BF"/>
                </a:solidFill>
                <a:effectLst/>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96918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A particular item can be removed from set using methods like discard() and remove(). The only difference between the two is that, while using discard() if the item does not exist in the set, it remains unchanged. But remove() will raise an error in such condition. The following example will illustrate this.</a:t>
            </a:r>
          </a:p>
          <a:p>
            <a:pPr fontAlgn="base"/>
            <a:endParaRPr lang="en-US" sz="1200" dirty="0"/>
          </a:p>
          <a:p>
            <a:pPr fontAlgn="base"/>
            <a:r>
              <a:rPr lang="en-US" sz="1200" dirty="0"/>
              <a:t>http://www.programiz.com/python-programming/set</a:t>
            </a:r>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txt = "H\</a:t>
            </a:r>
            <a:r>
              <a:rPr lang="en-US" sz="1200" b="0" i="0" kern="1200" dirty="0" err="1">
                <a:solidFill>
                  <a:schemeClr val="tx1"/>
                </a:solidFill>
                <a:effectLst/>
                <a:latin typeface="+mn-lt"/>
                <a:ea typeface="+mn-ea"/>
                <a:cs typeface="+mn-cs"/>
              </a:rPr>
              <a:t>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\to"</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txt.expandtabs</a:t>
            </a:r>
            <a:r>
              <a:rPr lang="en-US" sz="1200" b="0" i="0" kern="1200" dirty="0">
                <a:solidFill>
                  <a:schemeClr val="tx1"/>
                </a:solidFill>
                <a:effectLst/>
                <a:latin typeface="+mn-lt"/>
                <a:ea typeface="+mn-ea"/>
                <a:cs typeface="+mn-cs"/>
              </a:rPr>
              <a:t>(2)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"\u0033" #</a:t>
            </a:r>
            <a:r>
              <a:rPr lang="en-US" sz="1200" b="0" i="0" kern="1200" dirty="0" err="1">
                <a:solidFill>
                  <a:schemeClr val="tx1"/>
                </a:solidFill>
                <a:effectLst/>
                <a:latin typeface="+mn-lt"/>
                <a:ea typeface="+mn-ea"/>
                <a:cs typeface="+mn-cs"/>
              </a:rPr>
              <a:t>unicode</a:t>
            </a:r>
            <a:r>
              <a:rPr lang="en-US" sz="1200" b="0" i="0" kern="1200" dirty="0">
                <a:solidFill>
                  <a:schemeClr val="tx1"/>
                </a:solidFill>
                <a:effectLst/>
                <a:latin typeface="+mn-lt"/>
                <a:ea typeface="+mn-ea"/>
                <a:cs typeface="+mn-cs"/>
              </a:rPr>
              <a:t> for 3</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txt.isdecimal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isprintable</a:t>
            </a:r>
            <a:r>
              <a:rPr lang="en-US" sz="1200" b="0" i="0" kern="1200" dirty="0">
                <a:solidFill>
                  <a:schemeClr val="tx1"/>
                </a:solidFill>
                <a:effectLst/>
                <a:latin typeface="+mn-lt"/>
                <a:ea typeface="+mn-ea"/>
                <a:cs typeface="+mn-cs"/>
              </a:rPr>
              <a:t>() method returns True if all the characters are printable, otherwise False.</a:t>
            </a:r>
          </a:p>
          <a:p>
            <a:r>
              <a:rPr lang="en-US" sz="1200" b="0" i="0" kern="1200" dirty="0">
                <a:solidFill>
                  <a:schemeClr val="tx1"/>
                </a:solidFill>
                <a:effectLst/>
                <a:latin typeface="+mn-lt"/>
                <a:ea typeface="+mn-ea"/>
                <a:cs typeface="+mn-cs"/>
              </a:rPr>
              <a:t>Example of none printable character can be carriage return and line feed.</a:t>
            </a:r>
          </a:p>
          <a:p>
            <a:endParaRPr lang="en-US" dirty="0"/>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istitle</a:t>
            </a:r>
            <a:r>
              <a:rPr lang="en-US" sz="1200" b="0" i="0" kern="1200" dirty="0">
                <a:solidFill>
                  <a:schemeClr val="tx1"/>
                </a:solidFill>
                <a:effectLst/>
                <a:latin typeface="+mn-lt"/>
                <a:ea typeface="+mn-ea"/>
                <a:cs typeface="+mn-cs"/>
              </a:rPr>
              <a:t>() method returns True if all words in a text start with a upper case letter, AND the rest of the word are lower case letters, otherwise False.</a:t>
            </a:r>
          </a:p>
          <a:p>
            <a:r>
              <a:rPr lang="en-US" sz="1200" b="0" i="0" kern="1200" dirty="0">
                <a:solidFill>
                  <a:schemeClr val="tx1"/>
                </a:solidFill>
                <a:effectLst/>
                <a:latin typeface="+mn-lt"/>
                <a:ea typeface="+mn-ea"/>
                <a:cs typeface="+mn-cs"/>
              </a:rPr>
              <a:t>Symbols and numbers are ignored.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"I could eat bananas all </a:t>
            </a:r>
            <a:r>
              <a:rPr lang="en-US" sz="1200" b="0" i="0" kern="1200">
                <a:solidFill>
                  <a:schemeClr val="tx1"/>
                </a:solidFill>
                <a:effectLst/>
                <a:latin typeface="+mn-lt"/>
                <a:ea typeface="+mn-ea"/>
                <a:cs typeface="+mn-cs"/>
              </a:rPr>
              <a:t>day"</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txt.partition</a:t>
            </a:r>
            <a:r>
              <a:rPr lang="en-US" sz="1200" b="0" i="0" kern="1200" dirty="0">
                <a:solidFill>
                  <a:schemeClr val="tx1"/>
                </a:solidFill>
                <a:effectLst/>
                <a:latin typeface="+mn-lt"/>
                <a:ea typeface="+mn-ea"/>
                <a:cs typeface="+mn-cs"/>
              </a:rPr>
              <a:t>("bananas")</a:t>
            </a:r>
            <a:br>
              <a:rPr lang="en-US" dirty="0"/>
            </a:br>
            <a:r>
              <a:rPr lang="en-US" sz="1200" b="0" i="0" kern="1200" dirty="0">
                <a:solidFill>
                  <a:schemeClr val="tx1"/>
                </a:solidFill>
                <a:effectLst/>
                <a:latin typeface="+mn-lt"/>
                <a:ea typeface="+mn-ea"/>
                <a:cs typeface="+mn-cs"/>
              </a:rPr>
              <a:t>print(x)</a:t>
            </a:r>
          </a:p>
          <a:p>
            <a:r>
              <a:rPr lang="en-US" sz="1200" b="0" i="0" kern="1200" dirty="0">
                <a:solidFill>
                  <a:schemeClr val="tx1"/>
                </a:solidFill>
                <a:effectLst/>
                <a:latin typeface="+mn-lt"/>
                <a:ea typeface="+mn-ea"/>
                <a:cs typeface="+mn-cs"/>
              </a:rPr>
              <a:t>The partition() method searches for a specified string, and splits the string into a tuple containing three elements.</a:t>
            </a:r>
          </a:p>
          <a:p>
            <a:r>
              <a:rPr lang="en-US" sz="1200" b="0" i="0" kern="1200" dirty="0">
                <a:solidFill>
                  <a:schemeClr val="tx1"/>
                </a:solidFill>
                <a:effectLst/>
                <a:latin typeface="+mn-lt"/>
                <a:ea typeface="+mn-ea"/>
                <a:cs typeface="+mn-cs"/>
              </a:rPr>
              <a:t>The first element contains the part before the specified string.</a:t>
            </a:r>
          </a:p>
          <a:p>
            <a:r>
              <a:rPr lang="en-US" sz="1200" b="0" i="0" kern="1200" dirty="0">
                <a:solidFill>
                  <a:schemeClr val="tx1"/>
                </a:solidFill>
                <a:effectLst/>
                <a:latin typeface="+mn-lt"/>
                <a:ea typeface="+mn-ea"/>
                <a:cs typeface="+mn-cs"/>
              </a:rPr>
              <a:t>The second element contains the specified string.</a:t>
            </a:r>
          </a:p>
          <a:p>
            <a:r>
              <a:rPr lang="en-US" sz="1200" b="0" i="0" kern="1200" dirty="0">
                <a:solidFill>
                  <a:schemeClr val="tx1"/>
                </a:solidFill>
                <a:effectLst/>
                <a:latin typeface="+mn-lt"/>
                <a:ea typeface="+mn-ea"/>
                <a:cs typeface="+mn-cs"/>
              </a:rPr>
              <a:t>The third element contains the part after the string.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07112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109972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582551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www.datacamp.com</a:t>
            </a:r>
            <a:r>
              <a:rPr lang="en-US" sz="1200" b="0" i="0" kern="1200" dirty="0">
                <a:solidFill>
                  <a:schemeClr val="tx1"/>
                </a:solidFill>
                <a:effectLst/>
                <a:latin typeface="+mn-lt"/>
                <a:ea typeface="+mn-ea"/>
                <a:cs typeface="+mn-cs"/>
              </a:rPr>
              <a:t>/community/tutorials/</a:t>
            </a:r>
            <a:r>
              <a:rPr lang="en-US" sz="1200" b="0" i="0" kern="1200" dirty="0" err="1">
                <a:solidFill>
                  <a:schemeClr val="tx1"/>
                </a:solidFill>
                <a:effectLst/>
                <a:latin typeface="+mn-lt"/>
                <a:ea typeface="+mn-ea"/>
                <a:cs typeface="+mn-cs"/>
              </a:rPr>
              <a:t>python-list-comprehension?utm_source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adwords_ppc&amp;utm_campaignid</a:t>
            </a:r>
            <a:r>
              <a:rPr lang="en-US" sz="1200" b="0" i="0" kern="1200" dirty="0">
                <a:solidFill>
                  <a:schemeClr val="tx1"/>
                </a:solidFill>
                <a:effectLst/>
                <a:latin typeface="+mn-lt"/>
                <a:ea typeface="+mn-ea"/>
                <a:cs typeface="+mn-cs"/>
              </a:rPr>
              <a:t>=1455363063&amp;utm_adgroupid=65083631748&amp;utm_device=</a:t>
            </a:r>
            <a:r>
              <a:rPr lang="en-US" sz="1200" b="0" i="0" kern="1200" dirty="0" err="1">
                <a:solidFill>
                  <a:schemeClr val="tx1"/>
                </a:solidFill>
                <a:effectLst/>
                <a:latin typeface="+mn-lt"/>
                <a:ea typeface="+mn-ea"/>
                <a:cs typeface="+mn-cs"/>
              </a:rPr>
              <a:t>c&amp;utm_keyword</a:t>
            </a:r>
            <a:r>
              <a:rPr lang="en-US" sz="1200" b="0" i="0" kern="1200" dirty="0">
                <a:solidFill>
                  <a:schemeClr val="tx1"/>
                </a:solidFill>
                <a:effectLst/>
                <a:latin typeface="+mn-lt"/>
                <a:ea typeface="+mn-ea"/>
                <a:cs typeface="+mn-cs"/>
              </a:rPr>
              <a:t>=&amp;</a:t>
            </a:r>
            <a:r>
              <a:rPr lang="en-US" sz="1200" b="0" i="0" kern="1200" dirty="0" err="1">
                <a:solidFill>
                  <a:schemeClr val="tx1"/>
                </a:solidFill>
                <a:effectLst/>
                <a:latin typeface="+mn-lt"/>
                <a:ea typeface="+mn-ea"/>
                <a:cs typeface="+mn-cs"/>
              </a:rPr>
              <a:t>utm_matchtype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b&amp;utm_network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g&amp;utm_adpostion</a:t>
            </a:r>
            <a:r>
              <a:rPr lang="en-US" sz="1200" b="0" i="0" kern="1200" dirty="0">
                <a:solidFill>
                  <a:schemeClr val="tx1"/>
                </a:solidFill>
                <a:effectLst/>
                <a:latin typeface="+mn-lt"/>
                <a:ea typeface="+mn-ea"/>
                <a:cs typeface="+mn-cs"/>
              </a:rPr>
              <a:t>=&amp;</a:t>
            </a:r>
            <a:r>
              <a:rPr lang="en-US" sz="1200" b="0" i="0" kern="1200" dirty="0" err="1">
                <a:solidFill>
                  <a:schemeClr val="tx1"/>
                </a:solidFill>
                <a:effectLst/>
                <a:latin typeface="+mn-lt"/>
                <a:ea typeface="+mn-ea"/>
                <a:cs typeface="+mn-cs"/>
              </a:rPr>
              <a:t>utm_creative</a:t>
            </a:r>
            <a:r>
              <a:rPr lang="en-US" sz="1200" b="0" i="0" kern="1200" dirty="0">
                <a:solidFill>
                  <a:schemeClr val="tx1"/>
                </a:solidFill>
                <a:effectLst/>
                <a:latin typeface="+mn-lt"/>
                <a:ea typeface="+mn-ea"/>
                <a:cs typeface="+mn-cs"/>
              </a:rPr>
              <a:t>=332602034358&amp;utm_targetid=aud-763347114660:dsa-486527602543&amp;utm_loc_interest_ms=&amp;</a:t>
            </a:r>
            <a:r>
              <a:rPr lang="en-US" sz="1200" b="0" i="0" kern="1200" dirty="0" err="1">
                <a:solidFill>
                  <a:schemeClr val="tx1"/>
                </a:solidFill>
                <a:effectLst/>
                <a:latin typeface="+mn-lt"/>
                <a:ea typeface="+mn-ea"/>
                <a:cs typeface="+mn-cs"/>
              </a:rPr>
              <a:t>utm_loc_physical_ms</a:t>
            </a:r>
            <a:r>
              <a:rPr lang="en-US" sz="1200" b="0" i="0" kern="1200">
                <a:solidFill>
                  <a:schemeClr val="tx1"/>
                </a:solidFill>
                <a:effectLst/>
                <a:latin typeface="+mn-lt"/>
                <a:ea typeface="+mn-ea"/>
                <a:cs typeface="+mn-cs"/>
              </a:rPr>
              <a:t>=9302159&amp;gclid=CjwKCAjwzMeFBhBwEiwAzwS8zG_KwxwTnNW9Ju9844JsZOsZP_hWYeJqjiCe6_OrlTw10_l3oeRFMBoCAoYQAvD_BwE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2022379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5899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293104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86426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82702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4879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http://www.programiz.com/python-programming/tuple</a:t>
            </a: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48792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Tuples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List</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Dictionaries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Sets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a:t># empty tuple</a:t>
            </a:r>
          </a:p>
          <a:p>
            <a:pPr marL="0" indent="0">
              <a:buNone/>
            </a:pPr>
            <a:r>
              <a:rPr lang="en-US" sz="1800" dirty="0"/>
              <a:t>	 </a:t>
            </a:r>
            <a:r>
              <a:rPr lang="en-US" sz="1800" dirty="0" err="1"/>
              <a:t>my_tuple</a:t>
            </a:r>
            <a:r>
              <a:rPr lang="en-US" sz="1800" dirty="0"/>
              <a:t> = ()</a:t>
            </a:r>
          </a:p>
          <a:p>
            <a:r>
              <a:rPr lang="en-US" sz="1800" dirty="0"/>
              <a:t># tuple having integers</a:t>
            </a:r>
          </a:p>
          <a:p>
            <a:pPr marL="0" indent="0">
              <a:buNone/>
            </a:pPr>
            <a:r>
              <a:rPr lang="en-US" sz="1800" dirty="0"/>
              <a:t>	 </a:t>
            </a:r>
            <a:r>
              <a:rPr lang="en-US" sz="1800" dirty="0" err="1"/>
              <a:t>my_tuple</a:t>
            </a:r>
            <a:r>
              <a:rPr lang="en-US" sz="1800" dirty="0"/>
              <a:t> = (1, 2, 3)</a:t>
            </a:r>
          </a:p>
          <a:p>
            <a:r>
              <a:rPr lang="en-US" sz="1800" dirty="0"/>
              <a:t># tuple with mixed datatypes </a:t>
            </a:r>
          </a:p>
          <a:p>
            <a:pPr marL="0" indent="0">
              <a:buNone/>
            </a:pPr>
            <a:r>
              <a:rPr lang="en-US" sz="1800" dirty="0"/>
              <a:t>	</a:t>
            </a:r>
            <a:r>
              <a:rPr lang="en-US" sz="1800" dirty="0" err="1"/>
              <a:t>my_tuple</a:t>
            </a:r>
            <a:r>
              <a:rPr lang="en-US" sz="1800" dirty="0"/>
              <a:t> = (1, "Hello", 3.4)</a:t>
            </a:r>
          </a:p>
          <a:p>
            <a:r>
              <a:rPr lang="en-US" sz="1800" dirty="0"/>
              <a:t># nested tuple </a:t>
            </a:r>
          </a:p>
          <a:p>
            <a:pPr marL="0" indent="0">
              <a:buNone/>
            </a:pPr>
            <a:r>
              <a:rPr lang="en-US" sz="1800" dirty="0"/>
              <a:t>	</a:t>
            </a:r>
            <a:r>
              <a:rPr lang="en-US" sz="1800" dirty="0" err="1"/>
              <a:t>my_tuple</a:t>
            </a:r>
            <a:r>
              <a:rPr lang="en-US" sz="1800" dirty="0"/>
              <a:t> = ("mouse", [8, 4, 6], (1, 2, 3))</a:t>
            </a:r>
          </a:p>
          <a:p>
            <a:r>
              <a:rPr lang="en-US" sz="1800" dirty="0"/>
              <a:t># tuple can be created without parentheses  also called tuple packing </a:t>
            </a:r>
          </a:p>
          <a:p>
            <a:pPr marL="0" indent="0">
              <a:buNone/>
            </a:pPr>
            <a:r>
              <a:rPr lang="en-US" sz="1800" dirty="0"/>
              <a:t>	</a:t>
            </a:r>
            <a:r>
              <a:rPr lang="en-US" sz="1800" dirty="0" err="1"/>
              <a:t>my_tuple</a:t>
            </a:r>
            <a:r>
              <a:rPr lang="en-US" sz="1800" dirty="0"/>
              <a:t> = 3, 4.6, "dog" </a:t>
            </a:r>
          </a:p>
          <a:p>
            <a:r>
              <a:rPr lang="en-US" sz="1800" dirty="0"/>
              <a:t># tuple unpacking is also possible</a:t>
            </a:r>
          </a:p>
          <a:p>
            <a:pPr marL="0" indent="0">
              <a:buNone/>
            </a:pPr>
            <a:r>
              <a:rPr lang="en-US" sz="1800" dirty="0"/>
              <a:t>	 a, b, c = </a:t>
            </a:r>
            <a:r>
              <a:rPr lang="en-US" sz="1800" dirty="0" err="1"/>
              <a:t>my_tuple</a:t>
            </a:r>
            <a:endParaRPr lang="en-US" sz="1800" dirty="0"/>
          </a:p>
        </p:txBody>
      </p:sp>
    </p:spTree>
    <p:extLst>
      <p:ext uri="{BB962C8B-B14F-4D97-AF65-F5344CB8AC3E}">
        <p14:creationId xmlns:p14="http://schemas.microsoft.com/office/powerpoint/2010/main" val="176391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fontAlgn="base"/>
            <a:r>
              <a:rPr lang="en-US" sz="1800" dirty="0" err="1"/>
              <a:t>my_tuple</a:t>
            </a:r>
            <a:r>
              <a:rPr lang="en-US" sz="1800" dirty="0"/>
              <a:t> = ['p','e','r','m','</a:t>
            </a:r>
            <a:r>
              <a:rPr lang="en-US" sz="1800" dirty="0" err="1"/>
              <a:t>i</a:t>
            </a:r>
            <a:r>
              <a:rPr lang="en-US" sz="1800" dirty="0"/>
              <a:t>','t'] </a:t>
            </a:r>
          </a:p>
          <a:p>
            <a:pPr fontAlgn="base"/>
            <a:r>
              <a:rPr lang="en-US" sz="1800" dirty="0" err="1"/>
              <a:t>my_tuple</a:t>
            </a:r>
            <a:r>
              <a:rPr lang="en-US" sz="1800" dirty="0"/>
              <a:t>[0] 'p‘</a:t>
            </a:r>
          </a:p>
          <a:p>
            <a:pPr fontAlgn="base"/>
            <a:r>
              <a:rPr lang="en-US" sz="1800" dirty="0" err="1"/>
              <a:t>my_tuple</a:t>
            </a:r>
            <a:r>
              <a:rPr lang="en-US" sz="1800" dirty="0"/>
              <a:t>[5] 't‘</a:t>
            </a:r>
          </a:p>
          <a:p>
            <a:pPr fontAlgn="base"/>
            <a:r>
              <a:rPr lang="en-US" sz="1800" dirty="0" err="1"/>
              <a:t>my_tuple</a:t>
            </a:r>
            <a:r>
              <a:rPr lang="en-US" sz="1800" dirty="0"/>
              <a:t>[6] # index must be in range </a:t>
            </a:r>
          </a:p>
          <a:p>
            <a:pPr fontAlgn="base"/>
            <a:r>
              <a:rPr lang="en-US" sz="1800" dirty="0" err="1"/>
              <a:t>my_tuple</a:t>
            </a:r>
            <a:r>
              <a:rPr lang="en-US" sz="1800" dirty="0"/>
              <a:t>[2.0] # index must be an integer</a:t>
            </a:r>
          </a:p>
          <a:p>
            <a:pPr fontAlgn="base"/>
            <a:r>
              <a:rPr lang="en-US" sz="1800" dirty="0" err="1"/>
              <a:t>n_tuple</a:t>
            </a:r>
            <a:r>
              <a:rPr lang="en-US" sz="1800" dirty="0"/>
              <a:t> = ("mouse", [8, 4, 6], (1, 2, 3))</a:t>
            </a:r>
          </a:p>
          <a:p>
            <a:pPr fontAlgn="base"/>
            <a:r>
              <a:rPr lang="en-US" sz="1800" dirty="0" err="1"/>
              <a:t>n_tuple</a:t>
            </a:r>
            <a:r>
              <a:rPr lang="en-US" sz="1800" dirty="0"/>
              <a:t>[0][3] # nested index 's' </a:t>
            </a:r>
          </a:p>
          <a:p>
            <a:pPr fontAlgn="base"/>
            <a:r>
              <a:rPr lang="en-US" sz="1800" dirty="0" err="1"/>
              <a:t>n_tuple</a:t>
            </a:r>
            <a:r>
              <a:rPr lang="en-US" sz="1800" dirty="0"/>
              <a:t>[1][1] # nested index 4 </a:t>
            </a:r>
          </a:p>
          <a:p>
            <a:pPr fontAlgn="base"/>
            <a:r>
              <a:rPr lang="en-US" sz="1800" dirty="0" err="1"/>
              <a:t>n_tuple</a:t>
            </a:r>
            <a:r>
              <a:rPr lang="en-US" sz="1800" dirty="0"/>
              <a:t>[2][0] # nested index 1</a:t>
            </a:r>
          </a:p>
          <a:p>
            <a:pPr fontAlgn="base"/>
            <a:r>
              <a:rPr lang="en-US" sz="1800" dirty="0"/>
              <a:t>Negative Indexing</a:t>
            </a:r>
          </a:p>
          <a:p>
            <a:pPr lvl="1" fontAlgn="base"/>
            <a:r>
              <a:rPr lang="en-US" sz="1800" dirty="0"/>
              <a:t>Python allows negative indexing for its sequences. The index of -1 refers to the last item, -2 to the second last item and so on.</a:t>
            </a:r>
          </a:p>
          <a:p>
            <a:pPr marL="0" indent="0">
              <a:buNone/>
            </a:pPr>
            <a:r>
              <a:rPr lang="en-US" sz="1800" dirty="0"/>
              <a:t>	</a:t>
            </a:r>
            <a:r>
              <a:rPr lang="en-US" sz="1800" dirty="0" err="1"/>
              <a:t>my_tuple</a:t>
            </a:r>
            <a:r>
              <a:rPr lang="en-US" sz="1800" dirty="0"/>
              <a:t> = ['p','e','r','m','</a:t>
            </a:r>
            <a:r>
              <a:rPr lang="en-US" sz="1800" dirty="0" err="1"/>
              <a:t>i</a:t>
            </a:r>
            <a:r>
              <a:rPr lang="en-US" sz="1800" dirty="0"/>
              <a:t>','t'] </a:t>
            </a:r>
          </a:p>
          <a:p>
            <a:pPr marL="0" indent="0">
              <a:buNone/>
            </a:pPr>
            <a:r>
              <a:rPr lang="en-US" sz="1800" dirty="0"/>
              <a:t>	</a:t>
            </a:r>
            <a:r>
              <a:rPr lang="en-US" sz="1800" dirty="0" err="1"/>
              <a:t>my_tuple</a:t>
            </a:r>
            <a:r>
              <a:rPr lang="en-US" sz="1800" dirty="0"/>
              <a:t>[-1] 't‘</a:t>
            </a:r>
          </a:p>
          <a:p>
            <a:pPr marL="0" indent="0">
              <a:buNone/>
            </a:pPr>
            <a:r>
              <a:rPr lang="en-US" sz="1800" dirty="0"/>
              <a:t>	</a:t>
            </a:r>
            <a:r>
              <a:rPr lang="en-US" sz="1800" dirty="0" err="1"/>
              <a:t>my_tuple</a:t>
            </a:r>
            <a:r>
              <a:rPr lang="en-US" sz="1800" dirty="0"/>
              <a:t>[-6] 'p'</a:t>
            </a:r>
          </a:p>
        </p:txBody>
      </p:sp>
    </p:spTree>
    <p:extLst>
      <p:ext uri="{BB962C8B-B14F-4D97-AF65-F5344CB8AC3E}">
        <p14:creationId xmlns:p14="http://schemas.microsoft.com/office/powerpoint/2010/main" val="184066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fontAlgn="base"/>
            <a:r>
              <a:rPr lang="en-US" sz="1800" dirty="0" err="1"/>
              <a:t>my_tuple</a:t>
            </a:r>
            <a:r>
              <a:rPr lang="en-US" sz="1800" dirty="0"/>
              <a:t> = ('p','r','o','g','r','a','m','</a:t>
            </a:r>
            <a:r>
              <a:rPr lang="en-US" sz="1800" dirty="0" err="1"/>
              <a:t>i</a:t>
            </a:r>
            <a:r>
              <a:rPr lang="en-US" sz="1800" dirty="0"/>
              <a:t>','z') </a:t>
            </a:r>
          </a:p>
          <a:p>
            <a:pPr fontAlgn="base"/>
            <a:r>
              <a:rPr lang="en-US" sz="1800" dirty="0" err="1"/>
              <a:t>my_tuple</a:t>
            </a:r>
            <a:r>
              <a:rPr lang="en-US" sz="1800" dirty="0"/>
              <a:t>[1:4] # elements 2nd to 4th ('r', 'o', 'g')</a:t>
            </a:r>
          </a:p>
          <a:p>
            <a:pPr fontAlgn="base"/>
            <a:r>
              <a:rPr lang="en-US" sz="1800" dirty="0" err="1"/>
              <a:t>my_tuple</a:t>
            </a:r>
            <a:r>
              <a:rPr lang="en-US" sz="1800" dirty="0"/>
              <a:t>[:-7] # elements beginning to 2nd ('p', 'r') </a:t>
            </a:r>
          </a:p>
          <a:p>
            <a:pPr fontAlgn="base"/>
            <a:r>
              <a:rPr lang="en-US" sz="1800" dirty="0" err="1"/>
              <a:t>my_tuple</a:t>
            </a:r>
            <a:r>
              <a:rPr lang="en-US" sz="1800" dirty="0"/>
              <a:t>[7:] # elements 8th to end ('</a:t>
            </a:r>
            <a:r>
              <a:rPr lang="en-US" sz="1800" dirty="0" err="1"/>
              <a:t>i</a:t>
            </a:r>
            <a:r>
              <a:rPr lang="en-US" sz="1800" dirty="0"/>
              <a:t>', 'z')</a:t>
            </a:r>
          </a:p>
          <a:p>
            <a:pPr fontAlgn="base"/>
            <a:r>
              <a:rPr lang="en-US" sz="1800" dirty="0" err="1"/>
              <a:t>my_tuple</a:t>
            </a:r>
            <a:r>
              <a:rPr lang="en-US" sz="1800" dirty="0"/>
              <a:t>[:] # elements beginning to end</a:t>
            </a:r>
          </a:p>
        </p:txBody>
      </p:sp>
      <p:sp>
        <p:nvSpPr>
          <p:cNvPr id="4" name="Title 1"/>
          <p:cNvSpPr txBox="1">
            <a:spLocks/>
          </p:cNvSpPr>
          <p:nvPr/>
        </p:nvSpPr>
        <p:spPr>
          <a:xfrm>
            <a:off x="429120" y="2590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a:t>Changing or Deleting Tuples</a:t>
            </a:r>
            <a:endParaRPr lang="en-IN" dirty="0"/>
          </a:p>
        </p:txBody>
      </p:sp>
      <p:sp>
        <p:nvSpPr>
          <p:cNvPr id="5" name="Text Placeholder 2"/>
          <p:cNvSpPr txBox="1">
            <a:spLocks/>
          </p:cNvSpPr>
          <p:nvPr/>
        </p:nvSpPr>
        <p:spPr>
          <a:xfrm>
            <a:off x="457200" y="3200400"/>
            <a:ext cx="8534400" cy="2438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1800" dirty="0"/>
              <a:t>Tuples are immutable. </a:t>
            </a:r>
          </a:p>
          <a:p>
            <a:pPr fontAlgn="base"/>
            <a:r>
              <a:rPr lang="en-US" sz="1800" dirty="0"/>
              <a:t>But if the element is itself a mutable datatype like list, its nested items can be changed. </a:t>
            </a:r>
          </a:p>
          <a:p>
            <a:pPr fontAlgn="base"/>
            <a:r>
              <a:rPr lang="en-US" sz="1800" dirty="0" err="1"/>
              <a:t>my_tuple</a:t>
            </a:r>
            <a:r>
              <a:rPr lang="en-US" sz="1800" dirty="0"/>
              <a:t> = (4, 2, 3, [6, 5])</a:t>
            </a:r>
          </a:p>
          <a:p>
            <a:pPr fontAlgn="base"/>
            <a:r>
              <a:rPr lang="en-US" sz="1800" dirty="0" err="1"/>
              <a:t>my_tuple</a:t>
            </a:r>
            <a:r>
              <a:rPr lang="en-US" sz="1800" dirty="0"/>
              <a:t>[1] = 9 # we cannot change an element </a:t>
            </a:r>
          </a:p>
          <a:p>
            <a:r>
              <a:rPr lang="en-US" sz="1800" dirty="0"/>
              <a:t>del </a:t>
            </a:r>
            <a:r>
              <a:rPr lang="en-US" sz="1800" dirty="0" err="1"/>
              <a:t>my_tuple</a:t>
            </a:r>
            <a:r>
              <a:rPr lang="en-US" sz="1800" dirty="0"/>
              <a:t>[3] # can't delete items</a:t>
            </a:r>
          </a:p>
        </p:txBody>
      </p:sp>
    </p:spTree>
    <p:extLst>
      <p:ext uri="{BB962C8B-B14F-4D97-AF65-F5344CB8AC3E}">
        <p14:creationId xmlns:p14="http://schemas.microsoft.com/office/powerpoint/2010/main" val="411140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Methods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88243773"/>
              </p:ext>
            </p:extLst>
          </p:nvPr>
        </p:nvGraphicFramePr>
        <p:xfrm>
          <a:off x="533400" y="990600"/>
          <a:ext cx="8229600" cy="5234940"/>
        </p:xfrm>
        <a:graphic>
          <a:graphicData uri="http://schemas.openxmlformats.org/drawingml/2006/table">
            <a:tbl>
              <a:tblPr/>
              <a:tblGrid>
                <a:gridCol w="1837678">
                  <a:extLst>
                    <a:ext uri="{9D8B030D-6E8A-4147-A177-3AD203B41FA5}">
                      <a16:colId xmlns:a16="http://schemas.microsoft.com/office/drawing/2014/main" val="20000"/>
                    </a:ext>
                  </a:extLst>
                </a:gridCol>
                <a:gridCol w="6391922">
                  <a:extLst>
                    <a:ext uri="{9D8B030D-6E8A-4147-A177-3AD203B41FA5}">
                      <a16:colId xmlns:a16="http://schemas.microsoft.com/office/drawing/2014/main" val="20001"/>
                    </a:ext>
                  </a:extLst>
                </a:gridCol>
              </a:tblGrid>
              <a:tr h="0">
                <a:tc>
                  <a:txBody>
                    <a:bodyPr/>
                    <a:lstStyle/>
                    <a:p>
                      <a:pPr algn="ctr" fontAlgn="base"/>
                      <a:r>
                        <a:rPr lang="en-US" sz="1600" dirty="0"/>
                        <a:t>Method</a:t>
                      </a:r>
                    </a:p>
                  </a:txBody>
                  <a:tcPr marT="142875" marB="14287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tc>
                  <a:txBody>
                    <a:bodyPr/>
                    <a:lstStyle/>
                    <a:p>
                      <a:pPr algn="ctr" fontAlgn="base"/>
                      <a:r>
                        <a:rPr lang="en-US" sz="1600" dirty="0"/>
                        <a:t>Description</a:t>
                      </a:r>
                    </a:p>
                  </a:txBody>
                  <a:tcPr marT="142875" marB="14287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0">
                <a:tc>
                  <a:txBody>
                    <a:bodyPr/>
                    <a:lstStyle/>
                    <a:p>
                      <a:pPr marL="0" algn="l" defTabSz="914400" rtl="0" eaLnBrk="1" fontAlgn="base" latinLnBrk="0" hangingPunct="1"/>
                      <a:r>
                        <a:rPr lang="en-US" sz="1600" kern="1200" dirty="0">
                          <a:solidFill>
                            <a:schemeClr val="tx1"/>
                          </a:solidFill>
                          <a:latin typeface="+mn-lt"/>
                          <a:ea typeface="+mn-ea"/>
                          <a:cs typeface="+mn-cs"/>
                        </a:rPr>
                        <a:t>count(x)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marL="0" algn="l" defTabSz="914400" rtl="0" eaLnBrk="1" fontAlgn="base" latinLnBrk="0" hangingPunct="1"/>
                      <a:r>
                        <a:rPr lang="en-US" sz="1600" kern="1200" dirty="0">
                          <a:solidFill>
                            <a:schemeClr val="tx1"/>
                          </a:solidFill>
                          <a:latin typeface="+mn-lt"/>
                          <a:ea typeface="+mn-ea"/>
                          <a:cs typeface="+mn-cs"/>
                        </a:rPr>
                        <a:t>Return the number of items that is equal to 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fontAlgn="base"/>
                      <a:r>
                        <a:rPr lang="en-US" sz="1600" dirty="0"/>
                        <a:t>index(x)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Return index of first item that is equal </a:t>
                      </a:r>
                      <a:r>
                        <a:rPr lang="en-US" sz="1600" dirty="0" err="1"/>
                        <a:t>tox</a:t>
                      </a:r>
                      <a:endParaRPr lang="en-US" sz="1600" dirty="0"/>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base"/>
                      <a:r>
                        <a:rPr lang="en-US" sz="1600" dirty="0"/>
                        <a:t>all()</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True if all elements of the tuple are true (or if the tuple is empty).</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base"/>
                      <a:r>
                        <a:rPr lang="en-US" sz="1600"/>
                        <a:t>any()</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Return True if any element of the tuple is true. If the tuple is empty, return False.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base"/>
                      <a:r>
                        <a:rPr lang="en-US" sz="1600" dirty="0"/>
                        <a:t>enumerate()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Return an enumerate object. It contains the index and value of all the items of tuple as pairs.</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base"/>
                      <a:r>
                        <a:rPr lang="en-US" sz="1600"/>
                        <a:t>len()</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the length (the number of items)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base"/>
                      <a:r>
                        <a:rPr lang="en-US" sz="1600"/>
                        <a:t>max()</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the largest item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base"/>
                      <a:r>
                        <a:rPr lang="en-US" sz="1600"/>
                        <a:t>min()</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Return the smallest item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fontAlgn="base"/>
                      <a:r>
                        <a:rPr lang="en-US" sz="1600"/>
                        <a:t>sorted()</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Take elements in the tuple and return a new sorted list (does not sort the tuple itself).</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fontAlgn="base"/>
                      <a:r>
                        <a:rPr lang="en-US" sz="1600"/>
                        <a:t>sum()</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a:t>Retrun the sum of all elements in the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fontAlgn="base"/>
                      <a:r>
                        <a:rPr lang="en-US" sz="1600"/>
                        <a:t>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tc>
                  <a:txBody>
                    <a:bodyPr/>
                    <a:lstStyle/>
                    <a:p>
                      <a:pPr fontAlgn="base"/>
                      <a:r>
                        <a:rPr lang="en-US" sz="1600" dirty="0"/>
                        <a:t>Convert an </a:t>
                      </a:r>
                      <a:r>
                        <a:rPr lang="en-US" sz="1600" dirty="0" err="1"/>
                        <a:t>iterable</a:t>
                      </a:r>
                      <a:r>
                        <a:rPr lang="en-US" sz="1600" dirty="0"/>
                        <a:t> (list, string, set, dictionary) to a tuple.</a:t>
                      </a:r>
                    </a:p>
                  </a:txBody>
                  <a:tcPr marL="285750" marR="285750" marT="47625" marB="476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2593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pPr>
            <a:r>
              <a:rPr lang="en-US" sz="1800" dirty="0"/>
              <a:t>A list is created by placing all the items (elements) inside a square bracket [ ], separated by commas. </a:t>
            </a:r>
          </a:p>
          <a:p>
            <a:pPr>
              <a:buClr>
                <a:schemeClr val="tx1"/>
              </a:buClr>
            </a:pPr>
            <a:r>
              <a:rPr lang="en-US" sz="1800" dirty="0"/>
              <a:t>It can have any number of items and they may be of different types (integer, float, string etc.). </a:t>
            </a:r>
          </a:p>
          <a:p>
            <a:pPr>
              <a:buClr>
                <a:schemeClr val="tx1"/>
              </a:buClr>
            </a:pPr>
            <a:r>
              <a:rPr lang="en-US" sz="1800" dirty="0"/>
              <a:t>A list can even have another list as an item. These are called nested list.</a:t>
            </a:r>
          </a:p>
          <a:p>
            <a:pPr>
              <a:buClr>
                <a:schemeClr val="tx1"/>
              </a:buClr>
            </a:pPr>
            <a:r>
              <a:rPr lang="en-US" sz="1800" dirty="0"/>
              <a:t># empty list </a:t>
            </a:r>
            <a:r>
              <a:rPr lang="en-US" sz="1800" dirty="0" err="1"/>
              <a:t>my_list</a:t>
            </a:r>
            <a:r>
              <a:rPr lang="en-US" sz="1800" dirty="0"/>
              <a:t> = [] </a:t>
            </a:r>
          </a:p>
          <a:p>
            <a:pPr>
              <a:buClr>
                <a:schemeClr val="tx1"/>
              </a:buClr>
            </a:pPr>
            <a:r>
              <a:rPr lang="en-US" sz="1800" dirty="0"/>
              <a:t># list of integers </a:t>
            </a:r>
            <a:r>
              <a:rPr lang="en-US" sz="1800" dirty="0" err="1"/>
              <a:t>my_list</a:t>
            </a:r>
            <a:r>
              <a:rPr lang="en-US" sz="1800" dirty="0"/>
              <a:t> = [1, 2, 3] </a:t>
            </a:r>
          </a:p>
          <a:p>
            <a:pPr>
              <a:buClr>
                <a:schemeClr val="tx1"/>
              </a:buClr>
            </a:pPr>
            <a:r>
              <a:rPr lang="en-US" sz="1800" dirty="0"/>
              <a:t># list with mixed datatypes </a:t>
            </a:r>
            <a:r>
              <a:rPr lang="en-US" sz="1800" dirty="0" err="1"/>
              <a:t>my_list</a:t>
            </a:r>
            <a:r>
              <a:rPr lang="en-US" sz="1800" dirty="0"/>
              <a:t> = [1, "Hello", 3.4]</a:t>
            </a:r>
          </a:p>
          <a:p>
            <a:pPr>
              <a:buClr>
                <a:schemeClr val="tx1"/>
              </a:buClr>
            </a:pPr>
            <a:r>
              <a:rPr lang="en-US" sz="1800" dirty="0"/>
              <a:t> # nested list </a:t>
            </a:r>
            <a:r>
              <a:rPr lang="en-US" sz="1800" dirty="0" err="1"/>
              <a:t>my_list</a:t>
            </a:r>
            <a:r>
              <a:rPr lang="en-US" sz="1800" dirty="0"/>
              <a:t> = ["mouse", [8, 4, 6]]</a:t>
            </a:r>
          </a:p>
          <a:p>
            <a:pPr>
              <a:buClr>
                <a:schemeClr val="tx1"/>
              </a:buClr>
            </a:pPr>
            <a:endParaRPr lang="en-US" altLang="en-US" sz="1800" dirty="0"/>
          </a:p>
          <a:p>
            <a:pPr>
              <a:buClr>
                <a:schemeClr val="tx1"/>
              </a:buClr>
            </a:pPr>
            <a:r>
              <a:rPr lang="en-US" altLang="en-US" sz="1800" dirty="0"/>
              <a:t>Slicing, Indexing, Changing and deleting are same as tuples.</a:t>
            </a:r>
          </a:p>
          <a:p>
            <a:pPr>
              <a:buClr>
                <a:schemeClr val="tx1"/>
              </a:buClr>
            </a:pPr>
            <a:endParaRPr lang="en-US" altLang="en-US" sz="1800" dirty="0"/>
          </a:p>
        </p:txBody>
      </p:sp>
    </p:spTree>
    <p:extLst>
      <p:ext uri="{BB962C8B-B14F-4D97-AF65-F5344CB8AC3E}">
        <p14:creationId xmlns:p14="http://schemas.microsoft.com/office/powerpoint/2010/main" val="315414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92616436"/>
              </p:ext>
            </p:extLst>
          </p:nvPr>
        </p:nvGraphicFramePr>
        <p:xfrm>
          <a:off x="914400" y="1254466"/>
          <a:ext cx="7543800" cy="4291834"/>
        </p:xfrm>
        <a:graphic>
          <a:graphicData uri="http://schemas.openxmlformats.org/drawingml/2006/table">
            <a:tbl>
              <a:tblPr/>
              <a:tblGrid>
                <a:gridCol w="1655181">
                  <a:extLst>
                    <a:ext uri="{9D8B030D-6E8A-4147-A177-3AD203B41FA5}">
                      <a16:colId xmlns:a16="http://schemas.microsoft.com/office/drawing/2014/main" val="20000"/>
                    </a:ext>
                  </a:extLst>
                </a:gridCol>
                <a:gridCol w="5888619">
                  <a:extLst>
                    <a:ext uri="{9D8B030D-6E8A-4147-A177-3AD203B41FA5}">
                      <a16:colId xmlns:a16="http://schemas.microsoft.com/office/drawing/2014/main" val="20001"/>
                    </a:ext>
                  </a:extLst>
                </a:gridCol>
              </a:tblGrid>
              <a:tr h="327109">
                <a:tc>
                  <a:txBody>
                    <a:bodyPr/>
                    <a:lstStyle/>
                    <a:p>
                      <a:pPr algn="ctr" fontAlgn="base"/>
                      <a:r>
                        <a:rPr lang="en-US" sz="1600" b="0" dirty="0">
                          <a:effectLst/>
                          <a:latin typeface="inherit"/>
                        </a:rPr>
                        <a:t>Method</a:t>
                      </a:r>
                    </a:p>
                  </a:txBody>
                  <a:tcPr marL="48376" marR="48376" marT="75588" marB="75588"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tc>
                  <a:txBody>
                    <a:bodyPr/>
                    <a:lstStyle/>
                    <a:p>
                      <a:pPr algn="ctr" fontAlgn="base"/>
                      <a:r>
                        <a:rPr lang="en-US" sz="1600" b="0" dirty="0">
                          <a:effectLst/>
                          <a:latin typeface="inherit"/>
                        </a:rPr>
                        <a:t>Description</a:t>
                      </a:r>
                    </a:p>
                  </a:txBody>
                  <a:tcPr marL="48376" marR="48376" marT="75588" marB="75588"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379053">
                <a:tc>
                  <a:txBody>
                    <a:bodyPr/>
                    <a:lstStyle/>
                    <a:p>
                      <a:pPr fontAlgn="base"/>
                      <a:r>
                        <a:rPr lang="en-US" sz="1600">
                          <a:effectLst/>
                          <a:latin typeface="inherit"/>
                        </a:rPr>
                        <a:t>append(</a:t>
                      </a:r>
                      <a:r>
                        <a:rPr lang="en-US" sz="1600" i="1">
                          <a:effectLst/>
                          <a:latin typeface="Consolas"/>
                        </a:rPr>
                        <a:t>x</a:t>
                      </a:r>
                      <a:r>
                        <a:rPr lang="en-US" sz="160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Add item </a:t>
                      </a:r>
                      <a:r>
                        <a:rPr lang="en-US" sz="1600" i="1">
                          <a:effectLst/>
                          <a:latin typeface="Consolas"/>
                        </a:rPr>
                        <a:t>x</a:t>
                      </a:r>
                      <a:r>
                        <a:rPr lang="en-US" sz="1600">
                          <a:effectLst/>
                          <a:latin typeface="inherit"/>
                        </a:rPr>
                        <a:t> at the end of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9053">
                <a:tc>
                  <a:txBody>
                    <a:bodyPr/>
                    <a:lstStyle/>
                    <a:p>
                      <a:pPr fontAlgn="base"/>
                      <a:r>
                        <a:rPr lang="en-US" sz="1600" dirty="0">
                          <a:effectLst/>
                          <a:latin typeface="inherit"/>
                        </a:rPr>
                        <a:t>extend(</a:t>
                      </a:r>
                      <a:r>
                        <a:rPr lang="en-US" sz="1600" i="1" dirty="0">
                          <a:effectLst/>
                          <a:latin typeface="Consolas"/>
                        </a:rPr>
                        <a:t>L</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Add all items in given list </a:t>
                      </a:r>
                      <a:r>
                        <a:rPr lang="en-US" sz="1600" i="1" dirty="0">
                          <a:effectLst/>
                          <a:latin typeface="Consolas"/>
                        </a:rPr>
                        <a:t>L</a:t>
                      </a:r>
                      <a:r>
                        <a:rPr lang="en-US" sz="1600" dirty="0">
                          <a:effectLst/>
                          <a:latin typeface="inherit"/>
                        </a:rPr>
                        <a:t> to the end</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9053">
                <a:tc>
                  <a:txBody>
                    <a:bodyPr/>
                    <a:lstStyle/>
                    <a:p>
                      <a:pPr fontAlgn="base"/>
                      <a:r>
                        <a:rPr lang="en-US" sz="1600" dirty="0">
                          <a:effectLst/>
                          <a:latin typeface="inherit"/>
                        </a:rPr>
                        <a:t>insert(</a:t>
                      </a:r>
                      <a:r>
                        <a:rPr lang="en-US" sz="1600" i="1" dirty="0" err="1">
                          <a:effectLst/>
                          <a:latin typeface="Consolas"/>
                        </a:rPr>
                        <a:t>i</a:t>
                      </a:r>
                      <a:r>
                        <a:rPr lang="en-US" sz="1600" dirty="0" err="1">
                          <a:effectLst/>
                          <a:latin typeface="inherit"/>
                        </a:rPr>
                        <a:t>,</a:t>
                      </a:r>
                      <a:r>
                        <a:rPr lang="en-US" sz="1600" i="1" dirty="0" err="1">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Insert item </a:t>
                      </a:r>
                      <a:r>
                        <a:rPr lang="en-US" sz="1600" i="1" dirty="0">
                          <a:effectLst/>
                          <a:latin typeface="Consolas"/>
                        </a:rPr>
                        <a:t>x</a:t>
                      </a:r>
                      <a:r>
                        <a:rPr lang="en-US" sz="1600" dirty="0">
                          <a:effectLst/>
                          <a:latin typeface="inherit"/>
                        </a:rPr>
                        <a:t> at position </a:t>
                      </a:r>
                      <a:r>
                        <a:rPr lang="en-US" sz="1600" i="1" dirty="0" err="1">
                          <a:effectLst/>
                          <a:latin typeface="Consolas"/>
                        </a:rPr>
                        <a:t>i</a:t>
                      </a:r>
                      <a:endParaRPr lang="en-US" sz="1600" dirty="0">
                        <a:effectLst/>
                        <a:latin typeface="inherit"/>
                      </a:endParaRP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9053">
                <a:tc>
                  <a:txBody>
                    <a:bodyPr/>
                    <a:lstStyle/>
                    <a:p>
                      <a:pPr fontAlgn="base"/>
                      <a:r>
                        <a:rPr lang="en-US" sz="1600" dirty="0">
                          <a:effectLst/>
                          <a:latin typeface="inherit"/>
                        </a:rPr>
                        <a:t>remove(</a:t>
                      </a:r>
                      <a:r>
                        <a:rPr lang="en-US" sz="1600" i="1" dirty="0">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Remove first item that is equal to </a:t>
                      </a:r>
                      <a:r>
                        <a:rPr lang="en-US" sz="1600" i="1" dirty="0">
                          <a:effectLst/>
                          <a:latin typeface="Consolas"/>
                        </a:rPr>
                        <a:t>x</a:t>
                      </a:r>
                      <a:r>
                        <a:rPr lang="en-US" sz="1600" dirty="0">
                          <a:effectLst/>
                          <a:latin typeface="inherit"/>
                        </a:rPr>
                        <a:t>, from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5572">
                <a:tc>
                  <a:txBody>
                    <a:bodyPr/>
                    <a:lstStyle/>
                    <a:p>
                      <a:pPr fontAlgn="base"/>
                      <a:r>
                        <a:rPr lang="en-US" sz="1600">
                          <a:effectLst/>
                          <a:latin typeface="inherit"/>
                        </a:rPr>
                        <a:t>pop([</a:t>
                      </a:r>
                      <a:r>
                        <a:rPr lang="en-US" sz="1600" i="1">
                          <a:effectLst/>
                          <a:latin typeface="Consolas"/>
                        </a:rPr>
                        <a:t>i</a:t>
                      </a:r>
                      <a:r>
                        <a:rPr lang="en-US" sz="160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Remove and return item at position </a:t>
                      </a:r>
                      <a:r>
                        <a:rPr lang="en-US" sz="1600" i="1">
                          <a:effectLst/>
                          <a:latin typeface="Consolas"/>
                        </a:rPr>
                        <a:t>i</a:t>
                      </a:r>
                      <a:r>
                        <a:rPr lang="en-US" sz="1600">
                          <a:effectLst/>
                          <a:latin typeface="inherit"/>
                        </a:rPr>
                        <a:t> (last item if </a:t>
                      </a:r>
                      <a:r>
                        <a:rPr lang="en-US" sz="1600" i="1">
                          <a:effectLst/>
                          <a:latin typeface="Consolas"/>
                        </a:rPr>
                        <a:t>i</a:t>
                      </a:r>
                      <a:r>
                        <a:rPr lang="en-US" sz="1600">
                          <a:effectLst/>
                          <a:latin typeface="inherit"/>
                        </a:rPr>
                        <a:t> is not provided)</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65809">
                <a:tc>
                  <a:txBody>
                    <a:bodyPr/>
                    <a:lstStyle/>
                    <a:p>
                      <a:pPr fontAlgn="base"/>
                      <a:r>
                        <a:rPr lang="en-US" sz="1600" dirty="0">
                          <a:effectLst/>
                          <a:latin typeface="inherit"/>
                        </a:rPr>
                        <a:t>clear()</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Remove all items and empty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65809">
                <a:tc>
                  <a:txBody>
                    <a:bodyPr/>
                    <a:lstStyle/>
                    <a:p>
                      <a:pPr fontAlgn="base"/>
                      <a:r>
                        <a:rPr lang="en-US" sz="1600" dirty="0">
                          <a:effectLst/>
                          <a:latin typeface="inherit"/>
                        </a:rPr>
                        <a:t>index(</a:t>
                      </a:r>
                      <a:r>
                        <a:rPr lang="en-US" sz="1600" i="1" dirty="0">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Return index of first item that is equal to </a:t>
                      </a:r>
                      <a:r>
                        <a:rPr lang="en-US" sz="1600" i="1">
                          <a:effectLst/>
                          <a:latin typeface="Consolas"/>
                        </a:rPr>
                        <a:t>x</a:t>
                      </a:r>
                      <a:endParaRPr lang="en-US" sz="1600">
                        <a:effectLst/>
                        <a:latin typeface="inherit"/>
                      </a:endParaRP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9053">
                <a:tc>
                  <a:txBody>
                    <a:bodyPr/>
                    <a:lstStyle/>
                    <a:p>
                      <a:pPr fontAlgn="base"/>
                      <a:r>
                        <a:rPr lang="en-US" sz="1600" dirty="0">
                          <a:effectLst/>
                          <a:latin typeface="inherit"/>
                        </a:rPr>
                        <a:t>count(</a:t>
                      </a:r>
                      <a:r>
                        <a:rPr lang="en-US" sz="1600" i="1" dirty="0">
                          <a:effectLst/>
                          <a:latin typeface="Consolas"/>
                        </a:rPr>
                        <a:t>x</a:t>
                      </a:r>
                      <a:r>
                        <a:rPr lang="en-US" sz="1600" dirty="0">
                          <a:effectLst/>
                          <a:latin typeface="inherit"/>
                        </a:rPr>
                        <a: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Return the number of items that is equal to</a:t>
                      </a:r>
                      <a:r>
                        <a:rPr lang="en-US" sz="1600" i="1">
                          <a:effectLst/>
                          <a:latin typeface="Consolas"/>
                        </a:rPr>
                        <a:t>x</a:t>
                      </a:r>
                      <a:endParaRPr lang="en-US" sz="1600">
                        <a:effectLst/>
                        <a:latin typeface="inherit"/>
                      </a:endParaRP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5809">
                <a:tc>
                  <a:txBody>
                    <a:bodyPr/>
                    <a:lstStyle/>
                    <a:p>
                      <a:pPr fontAlgn="base"/>
                      <a:r>
                        <a:rPr lang="en-US" sz="1600" dirty="0">
                          <a:effectLst/>
                          <a:latin typeface="inherit"/>
                        </a:rPr>
                        <a:t>sort()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Sort items in a list in ascending order</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9053">
                <a:tc>
                  <a:txBody>
                    <a:bodyPr/>
                    <a:lstStyle/>
                    <a:p>
                      <a:pPr fontAlgn="base"/>
                      <a:r>
                        <a:rPr lang="en-US" sz="1600">
                          <a:effectLst/>
                          <a:latin typeface="inherit"/>
                        </a:rPr>
                        <a:t>reverse()</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a:effectLst/>
                          <a:latin typeface="inherit"/>
                        </a:rPr>
                        <a:t>Reverse the order of items in a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65809">
                <a:tc>
                  <a:txBody>
                    <a:bodyPr/>
                    <a:lstStyle/>
                    <a:p>
                      <a:pPr fontAlgn="base"/>
                      <a:r>
                        <a:rPr lang="en-US" sz="1600">
                          <a:effectLst/>
                          <a:latin typeface="inherit"/>
                        </a:rPr>
                        <a:t>copy()</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600" dirty="0">
                          <a:effectLst/>
                          <a:latin typeface="inherit"/>
                        </a:rPr>
                        <a:t>Return a shallow copy of the list</a:t>
                      </a:r>
                    </a:p>
                  </a:txBody>
                  <a:tcPr marL="151176" marR="151176" marT="25196" marB="25196"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 name="TextBox 4"/>
          <p:cNvSpPr txBox="1"/>
          <p:nvPr/>
        </p:nvSpPr>
        <p:spPr>
          <a:xfrm>
            <a:off x="762000" y="621268"/>
            <a:ext cx="4496744" cy="369332"/>
          </a:xfrm>
          <a:prstGeom prst="rect">
            <a:avLst/>
          </a:prstGeom>
          <a:noFill/>
        </p:spPr>
        <p:txBody>
          <a:bodyPr wrap="none" rtlCol="0">
            <a:spAutoFit/>
          </a:bodyPr>
          <a:lstStyle/>
          <a:p>
            <a:r>
              <a:rPr lang="en-US" dirty="0"/>
              <a:t>These methods  are accessed as </a:t>
            </a:r>
            <a:r>
              <a:rPr lang="en-US" dirty="0" err="1"/>
              <a:t>list.method</a:t>
            </a:r>
            <a:r>
              <a:rPr lang="en-US" dirty="0"/>
              <a:t>().</a:t>
            </a:r>
          </a:p>
        </p:txBody>
      </p:sp>
      <p:sp>
        <p:nvSpPr>
          <p:cNvPr id="7" name="TextBox 6"/>
          <p:cNvSpPr txBox="1"/>
          <p:nvPr/>
        </p:nvSpPr>
        <p:spPr>
          <a:xfrm>
            <a:off x="914400" y="5943600"/>
            <a:ext cx="3563989" cy="369332"/>
          </a:xfrm>
          <a:prstGeom prst="rect">
            <a:avLst/>
          </a:prstGeom>
          <a:noFill/>
        </p:spPr>
        <p:txBody>
          <a:bodyPr wrap="none" rtlCol="0">
            <a:spAutoFit/>
          </a:bodyPr>
          <a:lstStyle/>
          <a:p>
            <a:r>
              <a:rPr lang="en-US" dirty="0"/>
              <a:t>Built in functions are same as tuples</a:t>
            </a:r>
          </a:p>
        </p:txBody>
      </p:sp>
    </p:spTree>
    <p:extLst>
      <p:ext uri="{BB962C8B-B14F-4D97-AF65-F5344CB8AC3E}">
        <p14:creationId xmlns:p14="http://schemas.microsoft.com/office/powerpoint/2010/main" val="113838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Exercise</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buFont typeface="+mj-lt"/>
              <a:buAutoNum type="arabicPeriod"/>
            </a:pPr>
            <a:r>
              <a:rPr lang="en-IN" sz="1800" dirty="0"/>
              <a:t>Write a program to add two lists index-wise. Create a new list that contains the 0th index item from both the list, then the 1st index item, and so on till the last element. any leftover items will get added at the end of the new list.</a:t>
            </a:r>
            <a:br>
              <a:rPr lang="en-IN" sz="1800" dirty="0"/>
            </a:br>
            <a:r>
              <a:rPr lang="en-IN" sz="1800" dirty="0"/>
              <a:t>Given:</a:t>
            </a:r>
            <a:br>
              <a:rPr lang="en-IN" sz="1800" dirty="0"/>
            </a:br>
            <a:r>
              <a:rPr lang="en-IN" sz="1800" dirty="0"/>
              <a:t>list1 = ["M", "</a:t>
            </a:r>
            <a:r>
              <a:rPr lang="en-IN" sz="1800" dirty="0" err="1"/>
              <a:t>na</a:t>
            </a:r>
            <a:r>
              <a:rPr lang="en-IN" sz="1800" dirty="0"/>
              <a:t>", "</a:t>
            </a:r>
            <a:r>
              <a:rPr lang="en-IN" sz="1800" dirty="0" err="1"/>
              <a:t>i</a:t>
            </a:r>
            <a:r>
              <a:rPr lang="en-IN" sz="1800" dirty="0"/>
              <a:t>", "</a:t>
            </a:r>
            <a:r>
              <a:rPr lang="en-IN" sz="1800" dirty="0" err="1"/>
              <a:t>Ke</a:t>
            </a:r>
            <a:r>
              <a:rPr lang="en-IN" sz="1800" dirty="0"/>
              <a:t>"] list2 = ["y", "me", "s", "</a:t>
            </a:r>
            <a:r>
              <a:rPr lang="en-IN" sz="1800" dirty="0" err="1"/>
              <a:t>lly</a:t>
            </a:r>
            <a:r>
              <a:rPr lang="en-IN" sz="1800" dirty="0"/>
              <a:t>"]</a:t>
            </a:r>
            <a:br>
              <a:rPr lang="en-IN" sz="1800" dirty="0"/>
            </a:br>
            <a:r>
              <a:rPr lang="en-IN" sz="1800" dirty="0"/>
              <a:t>Expected output:</a:t>
            </a:r>
            <a:br>
              <a:rPr lang="en-IN" sz="1800" dirty="0"/>
            </a:br>
            <a:r>
              <a:rPr lang="en-IN" sz="1800" dirty="0"/>
              <a:t>['My', 'name', 'is', 'Kelly’]</a:t>
            </a:r>
          </a:p>
          <a:p>
            <a:pPr>
              <a:buClr>
                <a:schemeClr val="tx1"/>
              </a:buClr>
              <a:buFont typeface="+mj-lt"/>
              <a:buAutoNum type="arabicPeriod"/>
            </a:pPr>
            <a:r>
              <a:rPr lang="en-IN" sz="1800" dirty="0"/>
              <a:t>Concatenate two lists in the following order</a:t>
            </a:r>
            <a:br>
              <a:rPr lang="en-IN" sz="1800" dirty="0"/>
            </a:br>
            <a:r>
              <a:rPr lang="en-IN" sz="1800" dirty="0"/>
              <a:t>list1 = ["Hello ", "take "] list2 = ["Dear", "Sir"]</a:t>
            </a:r>
            <a:br>
              <a:rPr lang="en-IN" sz="1800" dirty="0"/>
            </a:br>
            <a:r>
              <a:rPr lang="en-IN" sz="1800" dirty="0"/>
              <a:t>Expected output:</a:t>
            </a:r>
            <a:br>
              <a:rPr lang="en-IN" sz="1800" dirty="0"/>
            </a:br>
            <a:r>
              <a:rPr lang="en-IN" sz="1800" dirty="0"/>
              <a:t>['Hello Dear', 'Hello Sir', 'take Dear', 'take Sir’]</a:t>
            </a:r>
          </a:p>
          <a:p>
            <a:pPr>
              <a:buClr>
                <a:schemeClr val="tx1"/>
              </a:buClr>
              <a:buFont typeface="+mj-lt"/>
              <a:buAutoNum type="arabicPeriod"/>
            </a:pPr>
            <a:r>
              <a:rPr lang="en-IN" sz="1800" dirty="0"/>
              <a:t>Remove all occurrences of a specific item from a list. Given a Python list, write a program to remove all occurrences of item 20.</a:t>
            </a:r>
            <a:br>
              <a:rPr lang="en-IN" sz="1800" dirty="0"/>
            </a:br>
            <a:r>
              <a:rPr lang="en-IN" sz="1800" dirty="0"/>
              <a:t>Given: list1 = [5, 20, 15, 20, 25, 50, 20]</a:t>
            </a:r>
            <a:br>
              <a:rPr lang="en-IN" sz="1800" dirty="0"/>
            </a:br>
            <a:r>
              <a:rPr lang="en-IN" sz="1800" dirty="0"/>
              <a:t>Expected output: [5, 15, 25, 50]</a:t>
            </a:r>
          </a:p>
          <a:p>
            <a:pPr>
              <a:buClr>
                <a:schemeClr val="tx1"/>
              </a:buClr>
              <a:buFont typeface="+mj-lt"/>
              <a:buAutoNum type="arabicPeriod"/>
            </a:pPr>
            <a:endParaRPr lang="en-IN" sz="1800" dirty="0"/>
          </a:p>
          <a:p>
            <a:pPr>
              <a:buClr>
                <a:schemeClr val="tx1"/>
              </a:buClr>
              <a:buFont typeface="+mj-lt"/>
              <a:buAutoNum type="arabicPeriod"/>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Exercise - Solution</a:t>
            </a:r>
            <a:endParaRPr lang="en-IN" dirty="0"/>
          </a:p>
        </p:txBody>
      </p:sp>
      <p:sp>
        <p:nvSpPr>
          <p:cNvPr id="6" name="Text Placeholder 2"/>
          <p:cNvSpPr>
            <a:spLocks noGrp="1"/>
          </p:cNvSpPr>
          <p:nvPr>
            <p:ph type="body" sz="quarter" idx="10"/>
          </p:nvPr>
        </p:nvSpPr>
        <p:spPr>
          <a:xfrm>
            <a:off x="304800" y="1143000"/>
            <a:ext cx="3733800" cy="3048000"/>
          </a:xfrm>
          <a:ln>
            <a:solidFill>
              <a:schemeClr val="accent1"/>
            </a:solidFill>
          </a:ln>
        </p:spPr>
        <p:txBody>
          <a:bodyPr>
            <a:noAutofit/>
          </a:bodyPr>
          <a:lstStyle/>
          <a:p>
            <a:pPr>
              <a:buClr>
                <a:schemeClr val="tx1"/>
              </a:buClr>
              <a:buFont typeface="+mj-lt"/>
              <a:buAutoNum type="arabicPeriod"/>
            </a:pPr>
            <a:r>
              <a:rPr lang="en-IN" sz="1800" dirty="0"/>
              <a:t>list1 = ["M", "</a:t>
            </a:r>
            <a:r>
              <a:rPr lang="en-IN" sz="1800" dirty="0" err="1"/>
              <a:t>na</a:t>
            </a:r>
            <a:r>
              <a:rPr lang="en-IN" sz="1800" dirty="0"/>
              <a:t>", "</a:t>
            </a:r>
            <a:r>
              <a:rPr lang="en-IN" sz="1800" dirty="0" err="1"/>
              <a:t>i</a:t>
            </a:r>
            <a:r>
              <a:rPr lang="en-IN" sz="1800" dirty="0"/>
              <a:t>", "</a:t>
            </a:r>
            <a:r>
              <a:rPr lang="en-IN" sz="1800" dirty="0" err="1"/>
              <a:t>Ke</a:t>
            </a:r>
            <a:r>
              <a:rPr lang="en-IN" sz="1800" dirty="0"/>
              <a:t>"]</a:t>
            </a:r>
            <a:br>
              <a:rPr lang="en-IN" sz="1800" dirty="0"/>
            </a:br>
            <a:r>
              <a:rPr lang="en-IN" sz="1800" dirty="0"/>
              <a:t>list2 = ["y", "me", "s", "</a:t>
            </a:r>
            <a:r>
              <a:rPr lang="en-IN" sz="1800" dirty="0" err="1"/>
              <a:t>lly</a:t>
            </a:r>
            <a:r>
              <a:rPr lang="en-IN" sz="1800" dirty="0"/>
              <a:t>"]</a:t>
            </a:r>
            <a:br>
              <a:rPr lang="en-IN" sz="1800" dirty="0"/>
            </a:br>
            <a:r>
              <a:rPr lang="en-IN" sz="1800" dirty="0"/>
              <a:t>list3=[]</a:t>
            </a:r>
            <a:br>
              <a:rPr lang="en-IN" sz="1800" dirty="0"/>
            </a:br>
            <a:r>
              <a:rPr lang="en-IN" sz="1800" dirty="0"/>
              <a:t>for </a:t>
            </a:r>
            <a:r>
              <a:rPr lang="en-IN" sz="1800" dirty="0" err="1"/>
              <a:t>i</a:t>
            </a:r>
            <a:r>
              <a:rPr lang="en-IN" sz="1800" dirty="0"/>
              <a:t> in range(</a:t>
            </a:r>
            <a:r>
              <a:rPr lang="en-IN" sz="1800" dirty="0" err="1"/>
              <a:t>len</a:t>
            </a:r>
            <a:r>
              <a:rPr lang="en-IN" sz="1800" dirty="0"/>
              <a:t>(list1)):</a:t>
            </a:r>
            <a:br>
              <a:rPr lang="en-IN" sz="1800" dirty="0"/>
            </a:br>
            <a:r>
              <a:rPr lang="en-IN" sz="1800" dirty="0"/>
              <a:t>	list3.append(list1[</a:t>
            </a:r>
            <a:r>
              <a:rPr lang="en-IN" sz="1800" dirty="0" err="1"/>
              <a:t>i</a:t>
            </a:r>
            <a:r>
              <a:rPr lang="en-IN" sz="1800" dirty="0"/>
              <a:t>]+list2[</a:t>
            </a:r>
            <a:r>
              <a:rPr lang="en-IN" sz="1800" dirty="0" err="1"/>
              <a:t>i</a:t>
            </a:r>
            <a:r>
              <a:rPr lang="en-IN" sz="1800" dirty="0"/>
              <a:t>])</a:t>
            </a:r>
            <a:br>
              <a:rPr lang="en-IN" sz="1800" dirty="0"/>
            </a:br>
            <a:r>
              <a:rPr lang="en-IN" sz="1800" dirty="0"/>
              <a:t>print(list3)</a:t>
            </a:r>
            <a:br>
              <a:rPr lang="en-IN" sz="1800" dirty="0"/>
            </a:br>
            <a:r>
              <a:rPr lang="en-IN" sz="1800" b="1" dirty="0"/>
              <a:t>OR</a:t>
            </a:r>
            <a:br>
              <a:rPr lang="en-IN" sz="1800" dirty="0"/>
            </a:br>
            <a:r>
              <a:rPr lang="en-IN" sz="1800" dirty="0"/>
              <a:t>list3=[]</a:t>
            </a:r>
            <a:br>
              <a:rPr lang="en-IN" sz="1800" dirty="0"/>
            </a:br>
            <a:r>
              <a:rPr lang="en-IN" sz="1800" dirty="0"/>
              <a:t>for v1, v2 in zip(list1, list2):</a:t>
            </a:r>
            <a:br>
              <a:rPr lang="en-IN" sz="1800" dirty="0"/>
            </a:br>
            <a:r>
              <a:rPr lang="en-IN" sz="1800" dirty="0"/>
              <a:t>	list3.append(v1+v2)</a:t>
            </a:r>
          </a:p>
        </p:txBody>
      </p:sp>
      <p:sp>
        <p:nvSpPr>
          <p:cNvPr id="3" name="Text Placeholder 2">
            <a:extLst>
              <a:ext uri="{FF2B5EF4-FFF2-40B4-BE49-F238E27FC236}">
                <a16:creationId xmlns:a16="http://schemas.microsoft.com/office/drawing/2014/main" id="{A47BC942-689F-39FB-050A-CAB172A7D114}"/>
              </a:ext>
            </a:extLst>
          </p:cNvPr>
          <p:cNvSpPr txBox="1">
            <a:spLocks/>
          </p:cNvSpPr>
          <p:nvPr/>
        </p:nvSpPr>
        <p:spPr>
          <a:xfrm>
            <a:off x="358939" y="4605600"/>
            <a:ext cx="3908261" cy="1938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1"/>
              </a:buClr>
              <a:buNone/>
            </a:pPr>
            <a:r>
              <a:rPr lang="en-IN" sz="1800" dirty="0"/>
              <a:t>2. list2 = ["Dear", "Sir"]</a:t>
            </a:r>
            <a:br>
              <a:rPr lang="en-IN" sz="1800" dirty="0"/>
            </a:br>
            <a:r>
              <a:rPr lang="en-IN" sz="1800" dirty="0"/>
              <a:t>list3=[]</a:t>
            </a:r>
            <a:br>
              <a:rPr lang="en-IN" sz="1800" dirty="0"/>
            </a:br>
            <a:r>
              <a:rPr lang="en-IN" sz="1800" dirty="0"/>
              <a:t>for v1 in list1:</a:t>
            </a:r>
            <a:br>
              <a:rPr lang="en-IN" sz="1800" dirty="0"/>
            </a:br>
            <a:r>
              <a:rPr lang="en-IN" sz="1800" dirty="0"/>
              <a:t>	for v2 in list2:</a:t>
            </a:r>
            <a:br>
              <a:rPr lang="en-IN" sz="1800" dirty="0"/>
            </a:br>
            <a:r>
              <a:rPr lang="en-IN" sz="1800" dirty="0"/>
              <a:t>		list3.append(v1+v2)</a:t>
            </a:r>
          </a:p>
          <a:p>
            <a:pPr marL="0" indent="0">
              <a:buClr>
                <a:schemeClr val="tx1"/>
              </a:buClr>
              <a:buNone/>
            </a:pPr>
            <a:r>
              <a:rPr lang="en-IN" sz="1800" dirty="0"/>
              <a:t>print(list3)</a:t>
            </a:r>
          </a:p>
          <a:p>
            <a:pPr>
              <a:buClr>
                <a:schemeClr val="tx1"/>
              </a:buClr>
              <a:buFont typeface="+mj-lt"/>
              <a:buAutoNum type="arabicPeriod"/>
            </a:pPr>
            <a:endParaRPr lang="en-IN" sz="1800" dirty="0"/>
          </a:p>
          <a:p>
            <a:pPr>
              <a:buClr>
                <a:schemeClr val="tx1"/>
              </a:buClr>
              <a:buFont typeface="+mj-lt"/>
              <a:buAutoNum type="arabicPeriod"/>
            </a:pPr>
            <a:endParaRPr lang="en-IN" sz="1800" dirty="0"/>
          </a:p>
        </p:txBody>
      </p:sp>
      <p:sp>
        <p:nvSpPr>
          <p:cNvPr id="4" name="Text Placeholder 2">
            <a:extLst>
              <a:ext uri="{FF2B5EF4-FFF2-40B4-BE49-F238E27FC236}">
                <a16:creationId xmlns:a16="http://schemas.microsoft.com/office/drawing/2014/main" id="{83C6EAB3-1E01-B381-90F4-A540AC139739}"/>
              </a:ext>
            </a:extLst>
          </p:cNvPr>
          <p:cNvSpPr txBox="1">
            <a:spLocks/>
          </p:cNvSpPr>
          <p:nvPr/>
        </p:nvSpPr>
        <p:spPr>
          <a:xfrm>
            <a:off x="4724400" y="1143000"/>
            <a:ext cx="3733800" cy="45720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1"/>
              </a:buClr>
              <a:buNone/>
            </a:pPr>
            <a:r>
              <a:rPr lang="en-IN" sz="1800" dirty="0"/>
              <a:t>3. </a:t>
            </a:r>
            <a:br>
              <a:rPr lang="en-IN" sz="1800" dirty="0"/>
            </a:br>
            <a:r>
              <a:rPr lang="en-IN" sz="1800" dirty="0"/>
              <a:t>list1 = [5, 20, 15, 20, 25, 50, 20] </a:t>
            </a:r>
            <a:br>
              <a:rPr lang="en-IN" sz="1800" dirty="0"/>
            </a:br>
            <a:r>
              <a:rPr lang="en-IN" sz="1800" dirty="0" err="1"/>
              <a:t>val</a:t>
            </a:r>
            <a:r>
              <a:rPr lang="en-IN" sz="1800" dirty="0"/>
              <a:t> = 20</a:t>
            </a:r>
          </a:p>
          <a:p>
            <a:pPr marL="0" indent="0">
              <a:buClr>
                <a:schemeClr val="tx1"/>
              </a:buClr>
              <a:buNone/>
            </a:pPr>
            <a:r>
              <a:rPr lang="en-IN" sz="1800" dirty="0"/>
              <a:t>list1 = [5, 20, 15, 20, 25, 50, 20]</a:t>
            </a:r>
          </a:p>
          <a:p>
            <a:pPr marL="0" indent="0">
              <a:buClr>
                <a:schemeClr val="tx1"/>
              </a:buClr>
              <a:buNone/>
            </a:pPr>
            <a:r>
              <a:rPr lang="en-IN" sz="1800" dirty="0"/>
              <a:t>res = []</a:t>
            </a:r>
          </a:p>
          <a:p>
            <a:pPr marL="0" indent="0">
              <a:buClr>
                <a:schemeClr val="tx1"/>
              </a:buClr>
              <a:buNone/>
            </a:pPr>
            <a:r>
              <a:rPr lang="en-IN" sz="1800" dirty="0"/>
              <a:t>for l in list1:</a:t>
            </a:r>
          </a:p>
          <a:p>
            <a:pPr marL="0" indent="0">
              <a:buClr>
                <a:schemeClr val="tx1"/>
              </a:buClr>
              <a:buNone/>
            </a:pPr>
            <a:r>
              <a:rPr lang="en-IN" sz="1800" dirty="0"/>
              <a:t>	if l not in res:</a:t>
            </a:r>
          </a:p>
          <a:p>
            <a:pPr marL="0" indent="0">
              <a:buClr>
                <a:schemeClr val="tx1"/>
              </a:buClr>
              <a:buNone/>
            </a:pPr>
            <a:r>
              <a:rPr lang="en-IN" sz="1800" dirty="0"/>
              <a:t>		</a:t>
            </a:r>
            <a:r>
              <a:rPr lang="en-IN" sz="1800" dirty="0" err="1"/>
              <a:t>res.append</a:t>
            </a:r>
            <a:r>
              <a:rPr lang="en-IN" sz="1800" dirty="0"/>
              <a:t>(l)</a:t>
            </a:r>
          </a:p>
          <a:p>
            <a:pPr marL="0" indent="0">
              <a:buClr>
                <a:schemeClr val="tx1"/>
              </a:buClr>
              <a:buNone/>
            </a:pPr>
            <a:r>
              <a:rPr lang="en-IN" sz="1800" dirty="0"/>
              <a:t>print(res)</a:t>
            </a:r>
          </a:p>
          <a:p>
            <a:pPr marL="0" indent="0">
              <a:buClr>
                <a:schemeClr val="tx1"/>
              </a:buClr>
              <a:buNone/>
            </a:pPr>
            <a:r>
              <a:rPr lang="en-IN" sz="1800" dirty="0"/>
              <a:t>OR</a:t>
            </a:r>
          </a:p>
          <a:p>
            <a:pPr marL="0" indent="0">
              <a:buClr>
                <a:schemeClr val="tx1"/>
              </a:buClr>
              <a:buNone/>
            </a:pPr>
            <a:r>
              <a:rPr lang="en-IN" sz="1800" dirty="0"/>
              <a:t>while 20 in list1:</a:t>
            </a:r>
          </a:p>
          <a:p>
            <a:pPr marL="0" indent="0">
              <a:buClr>
                <a:schemeClr val="tx1"/>
              </a:buClr>
              <a:buNone/>
            </a:pPr>
            <a:r>
              <a:rPr lang="en-IN" sz="1800" dirty="0"/>
              <a:t>	list1.remove(20)</a:t>
            </a:r>
            <a:br>
              <a:rPr lang="en-IN" sz="1800" dirty="0"/>
            </a:br>
            <a:r>
              <a:rPr lang="en-IN" sz="1800" dirty="0"/>
              <a:t>print(list1)</a:t>
            </a:r>
          </a:p>
          <a:p>
            <a:pPr marL="0" indent="0">
              <a:buClr>
                <a:schemeClr val="tx1"/>
              </a:buClr>
              <a:buNone/>
            </a:pPr>
            <a:endParaRPr lang="en-IN" sz="1800" dirty="0"/>
          </a:p>
          <a:p>
            <a:pPr marL="0" indent="0">
              <a:buClr>
                <a:schemeClr val="tx1"/>
              </a:buClr>
              <a:buNone/>
            </a:pPr>
            <a:br>
              <a:rPr lang="en-IN" sz="1800" dirty="0"/>
            </a:br>
            <a:endParaRPr lang="en-IN" sz="1800" dirty="0"/>
          </a:p>
        </p:txBody>
      </p:sp>
    </p:spTree>
    <p:extLst>
      <p:ext uri="{BB962C8B-B14F-4D97-AF65-F5344CB8AC3E}">
        <p14:creationId xmlns:p14="http://schemas.microsoft.com/office/powerpoint/2010/main" val="344349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6" name="Text Placeholder 2"/>
          <p:cNvSpPr>
            <a:spLocks noGrp="1"/>
          </p:cNvSpPr>
          <p:nvPr>
            <p:ph type="body" sz="quarter" idx="10"/>
          </p:nvPr>
        </p:nvSpPr>
        <p:spPr>
          <a:xfrm>
            <a:off x="304800" y="838200"/>
            <a:ext cx="8534400" cy="4953000"/>
          </a:xfrm>
        </p:spPr>
        <p:txBody>
          <a:bodyPr>
            <a:noAutofit/>
          </a:bodyPr>
          <a:lstStyle/>
          <a:p>
            <a:pPr>
              <a:buClr>
                <a:schemeClr val="tx1"/>
              </a:buClr>
            </a:pPr>
            <a:r>
              <a:rPr lang="en-US" sz="1800" dirty="0"/>
              <a:t>Set is an unordered collection of items. </a:t>
            </a:r>
          </a:p>
          <a:p>
            <a:pPr>
              <a:buClr>
                <a:schemeClr val="tx1"/>
              </a:buClr>
            </a:pPr>
            <a:r>
              <a:rPr lang="en-US" sz="1800" dirty="0"/>
              <a:t>Every element is unique (no duplicates) and must be immutable. </a:t>
            </a:r>
          </a:p>
          <a:p>
            <a:pPr>
              <a:buClr>
                <a:schemeClr val="tx1"/>
              </a:buClr>
            </a:pPr>
            <a:r>
              <a:rPr lang="en-US" sz="1800" dirty="0"/>
              <a:t>However, the set itself is mutable (we can add or remove items).</a:t>
            </a:r>
          </a:p>
          <a:p>
            <a:pPr>
              <a:buClr>
                <a:schemeClr val="tx1"/>
              </a:buClr>
            </a:pPr>
            <a:r>
              <a:rPr lang="en-US" sz="1800" dirty="0"/>
              <a:t>Sets can be used to perform mathematical set operations like union, intersection, symmetric difference etc.</a:t>
            </a:r>
          </a:p>
          <a:p>
            <a:pPr>
              <a:buClr>
                <a:schemeClr val="tx1"/>
              </a:buClr>
            </a:pPr>
            <a:r>
              <a:rPr lang="en-US" sz="1800" dirty="0"/>
              <a:t>Curly braces or the set() function can be used to create sets. </a:t>
            </a:r>
          </a:p>
          <a:p>
            <a:pPr>
              <a:buClr>
                <a:schemeClr val="tx1"/>
              </a:buClr>
            </a:pPr>
            <a:r>
              <a:rPr lang="en-US" sz="1800" dirty="0"/>
              <a:t>Note: to create an empty set you have to use set(), not {}; the latter creates an empty dictionary</a:t>
            </a:r>
            <a:endParaRPr lang="en-US" altLang="en-US" sz="1800" dirty="0"/>
          </a:p>
        </p:txBody>
      </p:sp>
    </p:spTree>
    <p:extLst>
      <p:ext uri="{BB962C8B-B14F-4D97-AF65-F5344CB8AC3E}">
        <p14:creationId xmlns:p14="http://schemas.microsoft.com/office/powerpoint/2010/main" val="96761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Set</a:t>
            </a:r>
            <a:endParaRPr lang="en-IN" dirty="0"/>
          </a:p>
        </p:txBody>
      </p:sp>
      <p:sp>
        <p:nvSpPr>
          <p:cNvPr id="5" name="Text Placeholder 4"/>
          <p:cNvSpPr>
            <a:spLocks noGrp="1" noChangeArrowheads="1"/>
          </p:cNvSpPr>
          <p:nvPr>
            <p:ph type="body" idx="4294967295"/>
          </p:nvPr>
        </p:nvSpPr>
        <p:spPr>
          <a:xfrm>
            <a:off x="381000" y="990600"/>
            <a:ext cx="8229600" cy="3581400"/>
          </a:xfrm>
          <a:prstGeom prst="rect">
            <a:avLst/>
          </a:prstGeom>
          <a:noFill/>
        </p:spPr>
        <p:txBody>
          <a:bodyPr>
            <a:noAutofit/>
          </a:bodyPr>
          <a:lstStyle/>
          <a:p>
            <a:pPr>
              <a:lnSpc>
                <a:spcPct val="90000"/>
              </a:lnSpc>
              <a:buClr>
                <a:schemeClr val="tx1"/>
              </a:buClr>
            </a:pPr>
            <a:r>
              <a:rPr lang="en-US" sz="1800" dirty="0"/>
              <a:t># set of integers </a:t>
            </a:r>
          </a:p>
          <a:p>
            <a:pPr marL="0" indent="0">
              <a:lnSpc>
                <a:spcPct val="90000"/>
              </a:lnSpc>
              <a:buClr>
                <a:schemeClr val="tx1"/>
              </a:buClr>
              <a:buNone/>
            </a:pPr>
            <a:r>
              <a:rPr lang="en-US" sz="1800" dirty="0"/>
              <a:t>	</a:t>
            </a:r>
            <a:r>
              <a:rPr lang="en-US" sz="1800" dirty="0" err="1"/>
              <a:t>my_set</a:t>
            </a:r>
            <a:r>
              <a:rPr lang="en-US" sz="1800" dirty="0"/>
              <a:t> = {1, 2, 3} </a:t>
            </a:r>
          </a:p>
          <a:p>
            <a:pPr>
              <a:lnSpc>
                <a:spcPct val="90000"/>
              </a:lnSpc>
              <a:buClr>
                <a:schemeClr val="tx1"/>
              </a:buClr>
            </a:pPr>
            <a:r>
              <a:rPr lang="en-US" sz="1800" dirty="0"/>
              <a:t># set of mixed datatypes </a:t>
            </a:r>
          </a:p>
          <a:p>
            <a:pPr marL="0" indent="0">
              <a:lnSpc>
                <a:spcPct val="90000"/>
              </a:lnSpc>
              <a:buClr>
                <a:schemeClr val="tx1"/>
              </a:buClr>
              <a:buNone/>
            </a:pPr>
            <a:r>
              <a:rPr lang="en-US" sz="1800" dirty="0"/>
              <a:t>	</a:t>
            </a:r>
            <a:r>
              <a:rPr lang="en-US" sz="1800" dirty="0" err="1"/>
              <a:t>my_set</a:t>
            </a:r>
            <a:r>
              <a:rPr lang="en-US" sz="1800" dirty="0"/>
              <a:t> = {1.0, "Hello", (1, 2, 3)}  </a:t>
            </a:r>
          </a:p>
          <a:p>
            <a:pPr>
              <a:lnSpc>
                <a:spcPct val="90000"/>
              </a:lnSpc>
              <a:buClr>
                <a:schemeClr val="tx1"/>
              </a:buClr>
            </a:pPr>
            <a:r>
              <a:rPr lang="en-US" sz="1800" dirty="0"/>
              <a:t># set do not have duplicates </a:t>
            </a:r>
          </a:p>
          <a:p>
            <a:pPr marL="0" indent="0">
              <a:lnSpc>
                <a:spcPct val="90000"/>
              </a:lnSpc>
              <a:buClr>
                <a:schemeClr val="tx1"/>
              </a:buClr>
              <a:buNone/>
            </a:pPr>
            <a:r>
              <a:rPr lang="en-US" sz="1800" dirty="0"/>
              <a:t>	{1,2,3,4,3,2} {1, 2, 3, 4}</a:t>
            </a:r>
          </a:p>
          <a:p>
            <a:pPr>
              <a:lnSpc>
                <a:spcPct val="90000"/>
              </a:lnSpc>
              <a:buClr>
                <a:schemeClr val="tx1"/>
              </a:buClr>
            </a:pPr>
            <a:r>
              <a:rPr lang="en-US" sz="1800" dirty="0"/>
              <a:t># set cannot have mutable items </a:t>
            </a:r>
          </a:p>
          <a:p>
            <a:pPr marL="0" indent="0">
              <a:lnSpc>
                <a:spcPct val="90000"/>
              </a:lnSpc>
              <a:buClr>
                <a:schemeClr val="tx1"/>
              </a:buClr>
              <a:buNone/>
            </a:pPr>
            <a:r>
              <a:rPr lang="en-US" sz="1800" dirty="0"/>
              <a:t>	</a:t>
            </a:r>
            <a:r>
              <a:rPr lang="en-US" sz="1800" dirty="0" err="1"/>
              <a:t>my_set</a:t>
            </a:r>
            <a:r>
              <a:rPr lang="en-US" sz="1800" dirty="0"/>
              <a:t> = {1, 2, [3, 4]}</a:t>
            </a:r>
          </a:p>
          <a:p>
            <a:pPr>
              <a:lnSpc>
                <a:spcPct val="90000"/>
              </a:lnSpc>
              <a:buClr>
                <a:schemeClr val="tx1"/>
              </a:buClr>
            </a:pPr>
            <a:r>
              <a:rPr lang="en-US" sz="1800" dirty="0"/>
              <a:t> # but we can make set from a list </a:t>
            </a:r>
          </a:p>
          <a:p>
            <a:pPr marL="0" indent="0">
              <a:lnSpc>
                <a:spcPct val="90000"/>
              </a:lnSpc>
              <a:buClr>
                <a:schemeClr val="tx1"/>
              </a:buClr>
              <a:buNone/>
            </a:pPr>
            <a:r>
              <a:rPr lang="en-US" sz="1800" dirty="0"/>
              <a:t>	set([1,2,3,2]) {1, 2, 3}</a:t>
            </a:r>
            <a:endParaRPr lang="en-US" altLang="en-US" sz="1800" dirty="0"/>
          </a:p>
        </p:txBody>
      </p:sp>
    </p:spTree>
    <p:extLst>
      <p:ext uri="{BB962C8B-B14F-4D97-AF65-F5344CB8AC3E}">
        <p14:creationId xmlns:p14="http://schemas.microsoft.com/office/powerpoint/2010/main" val="284485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a:t>
            </a:r>
            <a:endParaRPr lang="en-IN" dirty="0"/>
          </a:p>
        </p:txBody>
      </p:sp>
      <p:sp>
        <p:nvSpPr>
          <p:cNvPr id="3" name="Text Placeholder 2"/>
          <p:cNvSpPr>
            <a:spLocks noGrp="1"/>
          </p:cNvSpPr>
          <p:nvPr>
            <p:ph type="body" sz="quarter" idx="10"/>
          </p:nvPr>
        </p:nvSpPr>
        <p:spPr>
          <a:xfrm>
            <a:off x="304800" y="1143000"/>
            <a:ext cx="8534400" cy="4953000"/>
          </a:xfrm>
        </p:spPr>
        <p:txBody>
          <a:bodyPr>
            <a:noAutofit/>
          </a:bodyPr>
          <a:lstStyle/>
          <a:p>
            <a:pPr>
              <a:lnSpc>
                <a:spcPct val="80000"/>
              </a:lnSpc>
              <a:buClr>
                <a:schemeClr val="tx1"/>
              </a:buClr>
            </a:pPr>
            <a:r>
              <a:rPr lang="en-US" altLang="en-US" sz="1800" b="1" dirty="0"/>
              <a:t>Concatenation</a:t>
            </a:r>
            <a:r>
              <a:rPr lang="en-US" altLang="en-US" sz="1800" dirty="0"/>
              <a:t>	                  : +</a:t>
            </a:r>
          </a:p>
          <a:p>
            <a:pPr>
              <a:lnSpc>
                <a:spcPct val="80000"/>
              </a:lnSpc>
              <a:buClr>
                <a:schemeClr val="tx1"/>
              </a:buClr>
            </a:pPr>
            <a:r>
              <a:rPr lang="en-US" altLang="en-US" sz="1800" b="1" dirty="0"/>
              <a:t>Repeat</a:t>
            </a:r>
            <a:r>
              <a:rPr lang="en-US" altLang="en-US" sz="1800" dirty="0"/>
              <a:t>		: *</a:t>
            </a:r>
          </a:p>
          <a:p>
            <a:pPr>
              <a:lnSpc>
                <a:spcPct val="80000"/>
              </a:lnSpc>
              <a:buClr>
                <a:schemeClr val="tx1"/>
              </a:buClr>
            </a:pPr>
            <a:r>
              <a:rPr lang="en-US" altLang="en-US" sz="1800" b="1" dirty="0"/>
              <a:t>Index</a:t>
            </a:r>
            <a:r>
              <a:rPr lang="en-US" altLang="en-US" sz="1800" dirty="0"/>
              <a:t>			: </a:t>
            </a:r>
            <a:r>
              <a:rPr lang="en-US" altLang="en-US" sz="1800" dirty="0" err="1"/>
              <a:t>str</a:t>
            </a:r>
            <a:r>
              <a:rPr lang="en-US" altLang="en-US" sz="1800" dirty="0"/>
              <a:t>[</a:t>
            </a:r>
            <a:r>
              <a:rPr lang="en-US" altLang="en-US" sz="1800" dirty="0" err="1"/>
              <a:t>i</a:t>
            </a:r>
            <a:r>
              <a:rPr lang="en-US" altLang="en-US" sz="1800" dirty="0"/>
              <a:t>]</a:t>
            </a:r>
          </a:p>
          <a:p>
            <a:pPr>
              <a:lnSpc>
                <a:spcPct val="80000"/>
              </a:lnSpc>
              <a:buClr>
                <a:schemeClr val="tx1"/>
              </a:buClr>
            </a:pPr>
            <a:r>
              <a:rPr lang="en-US" altLang="en-US" sz="1800" b="1" dirty="0"/>
              <a:t>Slice	</a:t>
            </a:r>
            <a:r>
              <a:rPr lang="en-US" altLang="en-US" sz="1800" dirty="0"/>
              <a:t>		: </a:t>
            </a:r>
            <a:r>
              <a:rPr lang="en-US" altLang="en-US" sz="1800" dirty="0" err="1"/>
              <a:t>str</a:t>
            </a:r>
            <a:r>
              <a:rPr lang="en-US" altLang="en-US" sz="1800" dirty="0"/>
              <a:t>[</a:t>
            </a:r>
            <a:r>
              <a:rPr lang="en-US" altLang="en-US" sz="1800" dirty="0" err="1"/>
              <a:t>i:j</a:t>
            </a:r>
            <a:r>
              <a:rPr lang="en-US" altLang="en-US" sz="1800" dirty="0"/>
              <a:t>]</a:t>
            </a:r>
          </a:p>
          <a:p>
            <a:pPr>
              <a:lnSpc>
                <a:spcPct val="80000"/>
              </a:lnSpc>
              <a:buClr>
                <a:schemeClr val="tx1"/>
              </a:buClr>
            </a:pPr>
            <a:r>
              <a:rPr lang="en-US" altLang="en-US" sz="1800" b="1" dirty="0"/>
              <a:t>Length</a:t>
            </a:r>
            <a:r>
              <a:rPr lang="en-US" altLang="en-US" sz="1800" dirty="0"/>
              <a:t>		: </a:t>
            </a:r>
            <a:r>
              <a:rPr lang="en-US" altLang="en-US" sz="1800" dirty="0" err="1"/>
              <a:t>len</a:t>
            </a:r>
            <a:r>
              <a:rPr lang="en-US" altLang="en-US" sz="1800" dirty="0"/>
              <a:t>( </a:t>
            </a:r>
            <a:r>
              <a:rPr lang="en-US" altLang="en-US" sz="1800" dirty="0" err="1"/>
              <a:t>str</a:t>
            </a:r>
            <a:r>
              <a:rPr lang="en-US" altLang="en-US" sz="1800" dirty="0"/>
              <a:t> )</a:t>
            </a:r>
          </a:p>
          <a:p>
            <a:pPr>
              <a:lnSpc>
                <a:spcPct val="80000"/>
              </a:lnSpc>
              <a:buClr>
                <a:schemeClr val="tx1"/>
              </a:buClr>
            </a:pPr>
            <a:r>
              <a:rPr lang="en-US" altLang="en-US" sz="1800" b="1" dirty="0"/>
              <a:t>String Formatting</a:t>
            </a:r>
            <a:r>
              <a:rPr lang="en-US" altLang="en-US" sz="1800" dirty="0"/>
              <a:t>	: "a {} parrot" .format('dead‘)</a:t>
            </a:r>
          </a:p>
          <a:p>
            <a:pPr>
              <a:lnSpc>
                <a:spcPct val="80000"/>
              </a:lnSpc>
              <a:buClr>
                <a:schemeClr val="tx1"/>
              </a:buClr>
            </a:pPr>
            <a:r>
              <a:rPr lang="en-US" altLang="en-US" sz="1800" b="1" dirty="0"/>
              <a:t>Iteration</a:t>
            </a:r>
            <a:r>
              <a:rPr lang="en-US" altLang="en-US" sz="1800" dirty="0"/>
              <a:t>		: for char in </a:t>
            </a:r>
            <a:r>
              <a:rPr lang="en-US" altLang="en-US" sz="1800" dirty="0" err="1"/>
              <a:t>str</a:t>
            </a:r>
            <a:endParaRPr lang="en-US" altLang="en-US" sz="1800" dirty="0"/>
          </a:p>
          <a:p>
            <a:pPr>
              <a:lnSpc>
                <a:spcPct val="80000"/>
              </a:lnSpc>
              <a:buClr>
                <a:schemeClr val="tx1"/>
              </a:buClr>
            </a:pPr>
            <a:r>
              <a:rPr lang="en-US" altLang="en-US" sz="1800" b="1" dirty="0"/>
              <a:t>Membership		</a:t>
            </a:r>
            <a:r>
              <a:rPr lang="en-US" altLang="en-US" sz="1800" dirty="0"/>
              <a:t>: ‘m’ in </a:t>
            </a:r>
            <a:r>
              <a:rPr lang="en-US" altLang="en-US" sz="1800" dirty="0" err="1"/>
              <a:t>str</a:t>
            </a:r>
            <a:endParaRPr lang="en-US" altLang="en-US" sz="1800" dirty="0"/>
          </a:p>
          <a:p>
            <a:pPr>
              <a:lnSpc>
                <a:spcPct val="80000"/>
              </a:lnSpc>
            </a:pPr>
            <a:endParaRPr lang="en-US" altLang="en-US" sz="1800" dirty="0"/>
          </a:p>
          <a:p>
            <a:pPr>
              <a:lnSpc>
                <a:spcPct val="80000"/>
              </a:lnSpc>
              <a:spcBef>
                <a:spcPct val="50000"/>
              </a:spcBef>
              <a:buClr>
                <a:schemeClr val="tx1"/>
              </a:buClr>
            </a:pPr>
            <a:r>
              <a:rPr lang="en-US" altLang="en-US" sz="1800" dirty="0"/>
              <a:t>Can use double “” or single ‘’ quotes to specify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  ‘</a:t>
            </a:r>
            <a:r>
              <a:rPr lang="en-US" altLang="en-US" sz="1800" dirty="0" err="1"/>
              <a:t>abc</a:t>
            </a:r>
            <a:r>
              <a:rPr lang="en-US" altLang="en-US" sz="1800" dirty="0"/>
              <a:t>’  (both are same in Python)</a:t>
            </a:r>
          </a:p>
          <a:p>
            <a:pPr>
              <a:lnSpc>
                <a:spcPct val="80000"/>
              </a:lnSpc>
              <a:spcBef>
                <a:spcPct val="50000"/>
              </a:spcBef>
              <a:buClr>
                <a:schemeClr val="tx1"/>
              </a:buClr>
            </a:pPr>
            <a:r>
              <a:rPr lang="en-US" altLang="en-US" sz="1800" dirty="0"/>
              <a:t>Unmatched ones can occur within the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“matt’s”</a:t>
            </a:r>
          </a:p>
          <a:p>
            <a:pPr>
              <a:lnSpc>
                <a:spcPct val="80000"/>
              </a:lnSpc>
              <a:spcBef>
                <a:spcPct val="50000"/>
              </a:spcBef>
              <a:buClr>
                <a:schemeClr val="tx1"/>
              </a:buClr>
            </a:pPr>
            <a:r>
              <a:rPr lang="en-US" altLang="en-US" sz="1800" dirty="0"/>
              <a:t>Use triple double-quotes for multi-line strings or strings than contain both ‘ and “ inside of them</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a:t>
            </a:r>
          </a:p>
        </p:txBody>
      </p:sp>
    </p:spTree>
    <p:extLst>
      <p:ext uri="{BB962C8B-B14F-4D97-AF65-F5344CB8AC3E}">
        <p14:creationId xmlns:p14="http://schemas.microsoft.com/office/powerpoint/2010/main" val="2781366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 deleting Set</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Set does not support indexing or slicing as it is unordered</a:t>
            </a:r>
          </a:p>
          <a:p>
            <a:pPr>
              <a:lnSpc>
                <a:spcPct val="90000"/>
              </a:lnSpc>
              <a:buClr>
                <a:schemeClr val="tx1"/>
              </a:buClr>
            </a:pPr>
            <a:r>
              <a:rPr lang="en-US" sz="1800" dirty="0"/>
              <a:t>We can add single elements using the method add(). </a:t>
            </a:r>
          </a:p>
          <a:p>
            <a:pPr>
              <a:lnSpc>
                <a:spcPct val="90000"/>
              </a:lnSpc>
              <a:buClr>
                <a:schemeClr val="tx1"/>
              </a:buClr>
            </a:pPr>
            <a:r>
              <a:rPr lang="en-US" sz="1800" dirty="0"/>
              <a:t>Multiple elements can be added using update() method. </a:t>
            </a:r>
          </a:p>
          <a:p>
            <a:pPr>
              <a:lnSpc>
                <a:spcPct val="90000"/>
              </a:lnSpc>
              <a:buClr>
                <a:schemeClr val="tx1"/>
              </a:buClr>
            </a:pPr>
            <a:r>
              <a:rPr lang="en-US" sz="1800" dirty="0"/>
              <a:t>The update() method can take tuples, lists, strings or other sets as its argument. </a:t>
            </a:r>
          </a:p>
          <a:p>
            <a:pPr>
              <a:lnSpc>
                <a:spcPct val="90000"/>
              </a:lnSpc>
              <a:buClr>
                <a:schemeClr val="tx1"/>
              </a:buClr>
            </a:pPr>
            <a:r>
              <a:rPr lang="en-US" sz="1800" dirty="0"/>
              <a:t>In all cases, duplicates are avoided.</a:t>
            </a:r>
          </a:p>
          <a:p>
            <a:pPr fontAlgn="base"/>
            <a:r>
              <a:rPr lang="en-US" sz="1800" dirty="0" err="1"/>
              <a:t>my_set</a:t>
            </a:r>
            <a:r>
              <a:rPr lang="en-US" sz="1800" dirty="0"/>
              <a:t> = {1,3}</a:t>
            </a:r>
          </a:p>
          <a:p>
            <a:pPr fontAlgn="base"/>
            <a:r>
              <a:rPr lang="en-US" sz="1800" dirty="0" err="1"/>
              <a:t>my_set</a:t>
            </a:r>
            <a:r>
              <a:rPr lang="en-US" sz="1800" dirty="0"/>
              <a:t>[0] #'set' object does not support indexing </a:t>
            </a:r>
          </a:p>
          <a:p>
            <a:pPr fontAlgn="base"/>
            <a:r>
              <a:rPr lang="en-US" sz="1800" dirty="0" err="1"/>
              <a:t>my_set.add</a:t>
            </a:r>
            <a:r>
              <a:rPr lang="en-US" sz="1800" dirty="0"/>
              <a:t>(2)</a:t>
            </a:r>
          </a:p>
          <a:p>
            <a:pPr fontAlgn="base"/>
            <a:r>
              <a:rPr lang="en-US" sz="1800" dirty="0" err="1"/>
              <a:t>my_set.update</a:t>
            </a:r>
            <a:r>
              <a:rPr lang="en-US" sz="1800" dirty="0"/>
              <a:t>([2,3,4])</a:t>
            </a:r>
          </a:p>
          <a:p>
            <a:pPr fontAlgn="base"/>
            <a:r>
              <a:rPr lang="en-US" sz="1800" dirty="0" err="1"/>
              <a:t>my_set.update</a:t>
            </a:r>
            <a:r>
              <a:rPr lang="en-US" sz="1800" dirty="0"/>
              <a:t>([4,5], {1,6,8}) </a:t>
            </a:r>
          </a:p>
          <a:p>
            <a:pPr fontAlgn="base"/>
            <a:r>
              <a:rPr lang="en-US" sz="1800" dirty="0"/>
              <a:t>Removing Elements from a Set</a:t>
            </a:r>
          </a:p>
          <a:p>
            <a:r>
              <a:rPr lang="en-US" sz="1800" dirty="0" err="1"/>
              <a:t>my_set.discard</a:t>
            </a:r>
            <a:r>
              <a:rPr lang="en-US" sz="1800" dirty="0"/>
              <a:t>(4)</a:t>
            </a:r>
          </a:p>
          <a:p>
            <a:r>
              <a:rPr lang="en-US" sz="1800" dirty="0" err="1"/>
              <a:t>my_set.remove</a:t>
            </a:r>
            <a:r>
              <a:rPr lang="en-US" sz="1800" dirty="0"/>
              <a:t>(6)</a:t>
            </a: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Operations On Set</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Union</a:t>
            </a:r>
          </a:p>
          <a:p>
            <a:pPr lvl="1">
              <a:lnSpc>
                <a:spcPct val="90000"/>
              </a:lnSpc>
              <a:buClr>
                <a:schemeClr val="tx1"/>
              </a:buClr>
            </a:pPr>
            <a:r>
              <a:rPr lang="en-US" sz="1800" dirty="0"/>
              <a:t>Union of </a:t>
            </a:r>
            <a:r>
              <a:rPr lang="en-US" sz="1800" i="1" dirty="0"/>
              <a:t>A</a:t>
            </a:r>
            <a:r>
              <a:rPr lang="en-US" sz="1800" dirty="0"/>
              <a:t> and </a:t>
            </a:r>
            <a:r>
              <a:rPr lang="en-US" sz="1800" i="1" dirty="0"/>
              <a:t>B</a:t>
            </a:r>
            <a:r>
              <a:rPr lang="en-US" sz="1800" dirty="0"/>
              <a:t> is a set of all elements from both sets. Union is performed using | operator. Same can be accomplished using the method union().</a:t>
            </a:r>
          </a:p>
          <a:p>
            <a:pPr>
              <a:lnSpc>
                <a:spcPct val="90000"/>
              </a:lnSpc>
              <a:buClr>
                <a:schemeClr val="tx1"/>
              </a:buClr>
            </a:pPr>
            <a:endParaRPr lang="en-US" altLang="en-US" sz="1800" dirty="0"/>
          </a:p>
          <a:p>
            <a:pPr>
              <a:lnSpc>
                <a:spcPct val="90000"/>
              </a:lnSpc>
              <a:buClr>
                <a:schemeClr val="tx1"/>
              </a:buClr>
            </a:pPr>
            <a:r>
              <a:rPr lang="en-US" altLang="en-US" sz="1800" dirty="0"/>
              <a:t>Intersection</a:t>
            </a:r>
          </a:p>
          <a:p>
            <a:pPr lvl="1">
              <a:lnSpc>
                <a:spcPct val="90000"/>
              </a:lnSpc>
              <a:buClr>
                <a:schemeClr val="tx1"/>
              </a:buClr>
            </a:pPr>
            <a:r>
              <a:rPr lang="en-US" sz="1800" dirty="0"/>
              <a:t>Intersection of </a:t>
            </a:r>
            <a:r>
              <a:rPr lang="en-US" sz="1800" i="1" dirty="0"/>
              <a:t>A</a:t>
            </a:r>
            <a:r>
              <a:rPr lang="en-US" sz="1800" dirty="0"/>
              <a:t> and </a:t>
            </a:r>
            <a:r>
              <a:rPr lang="en-US" sz="1800" i="1" dirty="0"/>
              <a:t>B</a:t>
            </a:r>
            <a:r>
              <a:rPr lang="en-US" sz="1800" dirty="0"/>
              <a:t> is a set of elements that are common in both sets. Intersection is performed using &amp; operator. Same can be accomplished using the method intersection().</a:t>
            </a:r>
            <a:endParaRPr lang="en-US" altLang="en-US" sz="1800" dirty="0"/>
          </a:p>
          <a:p>
            <a:pPr>
              <a:lnSpc>
                <a:spcPct val="90000"/>
              </a:lnSpc>
              <a:buClr>
                <a:schemeClr val="tx1"/>
              </a:buClr>
            </a:pPr>
            <a:endParaRPr lang="en-US" altLang="en-US" sz="1800" dirty="0"/>
          </a:p>
          <a:p>
            <a:pPr>
              <a:lnSpc>
                <a:spcPct val="90000"/>
              </a:lnSpc>
              <a:buClr>
                <a:schemeClr val="tx1"/>
              </a:buClr>
            </a:pPr>
            <a:r>
              <a:rPr lang="en-US" altLang="en-US" sz="1800" dirty="0"/>
              <a:t>Difference</a:t>
            </a:r>
          </a:p>
          <a:p>
            <a:pPr lvl="1">
              <a:lnSpc>
                <a:spcPct val="90000"/>
              </a:lnSpc>
              <a:buClr>
                <a:schemeClr val="tx1"/>
              </a:buClr>
            </a:pPr>
            <a:r>
              <a:rPr lang="en-US" sz="1800" dirty="0"/>
              <a:t>Difference of </a:t>
            </a:r>
            <a:r>
              <a:rPr lang="en-US" sz="1800" i="1" dirty="0"/>
              <a:t>A</a:t>
            </a:r>
            <a:r>
              <a:rPr lang="en-US" sz="1800" dirty="0"/>
              <a:t> and </a:t>
            </a:r>
            <a:r>
              <a:rPr lang="en-US" sz="1800" i="1" dirty="0"/>
              <a:t>B</a:t>
            </a:r>
            <a:r>
              <a:rPr lang="en-US" sz="1800" dirty="0"/>
              <a:t> (</a:t>
            </a:r>
            <a:r>
              <a:rPr lang="en-US" sz="1800" i="1" dirty="0"/>
              <a:t>A</a:t>
            </a:r>
            <a:r>
              <a:rPr lang="en-US" sz="1800" dirty="0"/>
              <a:t> - </a:t>
            </a:r>
            <a:r>
              <a:rPr lang="en-US" sz="1800" i="1" dirty="0"/>
              <a:t>B</a:t>
            </a:r>
            <a:r>
              <a:rPr lang="en-US" sz="1800" dirty="0"/>
              <a:t>) is a set of elements that are only in </a:t>
            </a:r>
            <a:r>
              <a:rPr lang="en-US" sz="1800" i="1" dirty="0"/>
              <a:t>A</a:t>
            </a:r>
            <a:r>
              <a:rPr lang="en-US" sz="1800" dirty="0"/>
              <a:t> but not in </a:t>
            </a:r>
            <a:r>
              <a:rPr lang="en-US" sz="1800" i="1" dirty="0"/>
              <a:t>B</a:t>
            </a:r>
            <a:r>
              <a:rPr lang="en-US" sz="1800" dirty="0"/>
              <a:t>. Similarly, </a:t>
            </a:r>
            <a:r>
              <a:rPr lang="en-US" sz="1800" i="1" dirty="0"/>
              <a:t>B</a:t>
            </a:r>
            <a:r>
              <a:rPr lang="en-US" sz="1800" dirty="0"/>
              <a:t> - </a:t>
            </a:r>
            <a:r>
              <a:rPr lang="en-US" sz="1800" i="1" dirty="0"/>
              <a:t>A</a:t>
            </a:r>
            <a:r>
              <a:rPr lang="en-US" sz="1800" dirty="0"/>
              <a:t> is a set of element in </a:t>
            </a:r>
            <a:r>
              <a:rPr lang="en-US" sz="1800" i="1" dirty="0"/>
              <a:t>B</a:t>
            </a:r>
            <a:r>
              <a:rPr lang="en-US" sz="1800" dirty="0"/>
              <a:t> but not in </a:t>
            </a:r>
            <a:r>
              <a:rPr lang="en-US" sz="1800" i="1" dirty="0"/>
              <a:t>A</a:t>
            </a:r>
            <a:r>
              <a:rPr lang="en-US" sz="1800" dirty="0"/>
              <a:t>. Difference is performed using - operator. Same can be accomplished using the method difference().</a:t>
            </a:r>
            <a:endParaRPr lang="en-US" altLang="en-US" sz="1800" dirty="0"/>
          </a:p>
          <a:p>
            <a:pPr>
              <a:lnSpc>
                <a:spcPct val="90000"/>
              </a:lnSpc>
              <a:buClr>
                <a:schemeClr val="tx1"/>
              </a:buClr>
            </a:pPr>
            <a:endParaRPr lang="en-US" altLang="en-US" sz="1800" dirty="0"/>
          </a:p>
          <a:p>
            <a:pPr>
              <a:lnSpc>
                <a:spcPct val="90000"/>
              </a:lnSpc>
              <a:buClr>
                <a:schemeClr val="tx1"/>
              </a:buClr>
            </a:pPr>
            <a:r>
              <a:rPr lang="en-US" altLang="en-US" sz="1800" dirty="0"/>
              <a:t>Symmetric Difference</a:t>
            </a:r>
          </a:p>
          <a:p>
            <a:pPr lvl="1">
              <a:lnSpc>
                <a:spcPct val="90000"/>
              </a:lnSpc>
              <a:buClr>
                <a:schemeClr val="tx1"/>
              </a:buClr>
            </a:pPr>
            <a:r>
              <a:rPr lang="en-US" sz="1800" dirty="0"/>
              <a:t>Symmetric Difference of </a:t>
            </a:r>
            <a:r>
              <a:rPr lang="en-US" sz="1800" i="1" dirty="0"/>
              <a:t>A</a:t>
            </a:r>
            <a:r>
              <a:rPr lang="en-US" sz="1800" dirty="0"/>
              <a:t> and </a:t>
            </a:r>
            <a:r>
              <a:rPr lang="en-US" sz="1800" i="1" dirty="0"/>
              <a:t>B</a:t>
            </a:r>
            <a:r>
              <a:rPr lang="en-US" sz="1800" dirty="0"/>
              <a:t> is a set of element in both </a:t>
            </a:r>
            <a:r>
              <a:rPr lang="en-US" sz="1800" i="1" dirty="0"/>
              <a:t>A</a:t>
            </a:r>
            <a:r>
              <a:rPr lang="en-US" sz="1800" dirty="0"/>
              <a:t> and </a:t>
            </a:r>
            <a:r>
              <a:rPr lang="en-US" sz="1800" i="1" dirty="0"/>
              <a:t>B</a:t>
            </a:r>
            <a:r>
              <a:rPr lang="en-US" sz="1800" dirty="0"/>
              <a:t> except those common in both. Symmetric difference is performed using ^ operator. Same can be accomplished using the </a:t>
            </a:r>
            <a:r>
              <a:rPr lang="en-US" sz="1800" dirty="0" err="1"/>
              <a:t>methodsymmetric_difference</a:t>
            </a:r>
            <a:r>
              <a:rPr lang="en-US" sz="1800" dirty="0"/>
              <a:t>().</a:t>
            </a:r>
            <a:endParaRPr lang="en-US" altLang="en-US" sz="1800" dirty="0"/>
          </a:p>
        </p:txBody>
      </p:sp>
    </p:spTree>
    <p:extLst>
      <p:ext uri="{BB962C8B-B14F-4D97-AF65-F5344CB8AC3E}">
        <p14:creationId xmlns:p14="http://schemas.microsoft.com/office/powerpoint/2010/main" val="71579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89685313"/>
              </p:ext>
            </p:extLst>
          </p:nvPr>
        </p:nvGraphicFramePr>
        <p:xfrm>
          <a:off x="609600" y="762000"/>
          <a:ext cx="7543800" cy="5261211"/>
        </p:xfrm>
        <a:graphic>
          <a:graphicData uri="http://schemas.openxmlformats.org/drawingml/2006/table">
            <a:tbl>
              <a:tblPr/>
              <a:tblGrid>
                <a:gridCol w="22860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141608">
                <a:tc>
                  <a:txBody>
                    <a:bodyPr/>
                    <a:lstStyle/>
                    <a:p>
                      <a:pPr algn="ctr" fontAlgn="base"/>
                      <a:r>
                        <a:rPr lang="en-US" sz="1200" b="0" dirty="0">
                          <a:effectLst/>
                          <a:latin typeface="inherit"/>
                        </a:rPr>
                        <a:t>Method</a:t>
                      </a:r>
                    </a:p>
                  </a:txBody>
                  <a:tcPr marL="23120" marR="23120" marT="36125" marB="361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tc>
                  <a:txBody>
                    <a:bodyPr/>
                    <a:lstStyle/>
                    <a:p>
                      <a:pPr algn="ctr" fontAlgn="base"/>
                      <a:r>
                        <a:rPr lang="en-US" sz="1200" b="0" dirty="0">
                          <a:effectLst/>
                          <a:latin typeface="inherit"/>
                        </a:rPr>
                        <a:t>Description</a:t>
                      </a:r>
                    </a:p>
                  </a:txBody>
                  <a:tcPr marL="23120" marR="23120" marT="36125" marB="36125"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62801">
                <a:tc>
                  <a:txBody>
                    <a:bodyPr/>
                    <a:lstStyle/>
                    <a:p>
                      <a:pPr fontAlgn="base"/>
                      <a:r>
                        <a:rPr lang="en-US" sz="1200">
                          <a:effectLst/>
                          <a:latin typeface="inherit"/>
                        </a:rPr>
                        <a:t>add()</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Add an element to a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2160">
                <a:tc>
                  <a:txBody>
                    <a:bodyPr/>
                    <a:lstStyle/>
                    <a:p>
                      <a:pPr fontAlgn="base"/>
                      <a:r>
                        <a:rPr lang="en-US" sz="1200">
                          <a:effectLst/>
                          <a:latin typeface="inherit"/>
                        </a:rPr>
                        <a:t>clear()</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Remove all elemets form a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62801">
                <a:tc>
                  <a:txBody>
                    <a:bodyPr/>
                    <a:lstStyle/>
                    <a:p>
                      <a:pPr fontAlgn="base"/>
                      <a:r>
                        <a:rPr lang="en-US" sz="1200">
                          <a:effectLst/>
                          <a:latin typeface="inherit"/>
                        </a:rPr>
                        <a:t>copy()</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Return a shallow copy of a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1520">
                <a:tc>
                  <a:txBody>
                    <a:bodyPr/>
                    <a:lstStyle/>
                    <a:p>
                      <a:pPr fontAlgn="base"/>
                      <a:r>
                        <a:rPr lang="en-US" sz="1200">
                          <a:effectLst/>
                          <a:latin typeface="inherit"/>
                        </a:rPr>
                        <a:t>difference()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difference of two or more sets as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1520">
                <a:tc>
                  <a:txBody>
                    <a:bodyPr/>
                    <a:lstStyle/>
                    <a:p>
                      <a:pPr fontAlgn="base"/>
                      <a:r>
                        <a:rPr lang="en-US" sz="1200">
                          <a:effectLst/>
                          <a:latin typeface="inherit"/>
                        </a:rPr>
                        <a:t>difference_update()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Remove all elements of another set from this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0238">
                <a:tc>
                  <a:txBody>
                    <a:bodyPr/>
                    <a:lstStyle/>
                    <a:p>
                      <a:pPr fontAlgn="base"/>
                      <a:r>
                        <a:rPr lang="en-US" sz="1200">
                          <a:effectLst/>
                          <a:latin typeface="inherit"/>
                        </a:rPr>
                        <a:t>discard()</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Remove element from set if it is a </a:t>
                      </a:r>
                      <a:r>
                        <a:rPr lang="en-US" sz="1200" dirty="0" err="1">
                          <a:effectLst/>
                          <a:latin typeface="inherit"/>
                        </a:rPr>
                        <a:t>member..Do</a:t>
                      </a:r>
                      <a:r>
                        <a:rPr lang="en-US" sz="1200" dirty="0">
                          <a:effectLst/>
                          <a:latin typeface="inherit"/>
                        </a:rPr>
                        <a:t> nothing if element not in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1520">
                <a:tc>
                  <a:txBody>
                    <a:bodyPr/>
                    <a:lstStyle/>
                    <a:p>
                      <a:pPr fontAlgn="base"/>
                      <a:r>
                        <a:rPr lang="en-US" sz="1200">
                          <a:effectLst/>
                          <a:latin typeface="inherit"/>
                        </a:rPr>
                        <a:t>intersection()</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intersection of two sets as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1520">
                <a:tc>
                  <a:txBody>
                    <a:bodyPr/>
                    <a:lstStyle/>
                    <a:p>
                      <a:pPr fontAlgn="base"/>
                      <a:r>
                        <a:rPr lang="en-US" sz="1200">
                          <a:effectLst/>
                          <a:latin typeface="inherit"/>
                        </a:rPr>
                        <a:t>intersection_update()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Update the set with the intersection of itself and another</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32160">
                <a:tc>
                  <a:txBody>
                    <a:bodyPr/>
                    <a:lstStyle/>
                    <a:p>
                      <a:pPr fontAlgn="base"/>
                      <a:r>
                        <a:rPr lang="en-US" sz="1200">
                          <a:effectLst/>
                          <a:latin typeface="inherit"/>
                        </a:rPr>
                        <a:t>isdisjoint()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True if two sets have a null intersection</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32160">
                <a:tc>
                  <a:txBody>
                    <a:bodyPr/>
                    <a:lstStyle/>
                    <a:p>
                      <a:pPr fontAlgn="base"/>
                      <a:r>
                        <a:rPr lang="en-US" sz="1200">
                          <a:effectLst/>
                          <a:latin typeface="inherit"/>
                        </a:rPr>
                        <a:t>issubset()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True if another set contains this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32160">
                <a:tc>
                  <a:txBody>
                    <a:bodyPr/>
                    <a:lstStyle/>
                    <a:p>
                      <a:pPr fontAlgn="base"/>
                      <a:r>
                        <a:rPr lang="en-US" sz="1200">
                          <a:effectLst/>
                          <a:latin typeface="inherit"/>
                        </a:rPr>
                        <a:t>issuperset()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True if this set contains another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70879">
                <a:tc>
                  <a:txBody>
                    <a:bodyPr/>
                    <a:lstStyle/>
                    <a:p>
                      <a:pPr fontAlgn="base"/>
                      <a:r>
                        <a:rPr lang="en-US" sz="1200">
                          <a:effectLst/>
                          <a:latin typeface="inherit"/>
                        </a:rPr>
                        <a:t>pop()</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Remove and return an </a:t>
                      </a:r>
                      <a:r>
                        <a:rPr lang="en-US" sz="1200" dirty="0" err="1">
                          <a:effectLst/>
                          <a:latin typeface="inherit"/>
                        </a:rPr>
                        <a:t>arbitary</a:t>
                      </a:r>
                      <a:r>
                        <a:rPr lang="en-US" sz="1200" dirty="0">
                          <a:effectLst/>
                          <a:latin typeface="inherit"/>
                        </a:rPr>
                        <a:t> set element. Raise </a:t>
                      </a:r>
                      <a:r>
                        <a:rPr lang="en-US" sz="1200" dirty="0" err="1">
                          <a:effectLst/>
                          <a:latin typeface="inherit"/>
                        </a:rPr>
                        <a:t>KeyError</a:t>
                      </a:r>
                      <a:r>
                        <a:rPr lang="en-US" sz="1200" dirty="0">
                          <a:effectLst/>
                          <a:latin typeface="inherit"/>
                        </a:rPr>
                        <a:t> if the set empty</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440238">
                <a:tc>
                  <a:txBody>
                    <a:bodyPr/>
                    <a:lstStyle/>
                    <a:p>
                      <a:pPr fontAlgn="base"/>
                      <a:r>
                        <a:rPr lang="en-US" sz="1200">
                          <a:effectLst/>
                          <a:latin typeface="inherit"/>
                        </a:rPr>
                        <a:t>remove()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Remove an element from a set. It element </a:t>
                      </a:r>
                      <a:r>
                        <a:rPr lang="en-US" sz="1200" dirty="0" err="1">
                          <a:effectLst/>
                          <a:latin typeface="inherit"/>
                        </a:rPr>
                        <a:t>inot</a:t>
                      </a:r>
                      <a:r>
                        <a:rPr lang="en-US" sz="1200" dirty="0">
                          <a:effectLst/>
                          <a:latin typeface="inherit"/>
                        </a:rPr>
                        <a:t> a member, raise </a:t>
                      </a:r>
                      <a:r>
                        <a:rPr lang="en-US" sz="1200" dirty="0" err="1">
                          <a:effectLst/>
                          <a:latin typeface="inherit"/>
                        </a:rPr>
                        <a:t>aKeyError</a:t>
                      </a:r>
                      <a:endParaRPr lang="en-US" sz="1200" dirty="0">
                        <a:effectLst/>
                        <a:latin typeface="inherit"/>
                      </a:endParaRP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70879">
                <a:tc>
                  <a:txBody>
                    <a:bodyPr/>
                    <a:lstStyle/>
                    <a:p>
                      <a:pPr fontAlgn="base"/>
                      <a:r>
                        <a:rPr lang="en-US" sz="1200">
                          <a:effectLst/>
                          <a:latin typeface="inherit"/>
                        </a:rPr>
                        <a:t>symmetric_difference()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symmetric difference of two sets as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70879">
                <a:tc>
                  <a:txBody>
                    <a:bodyPr/>
                    <a:lstStyle/>
                    <a:p>
                      <a:pPr fontAlgn="base"/>
                      <a:r>
                        <a:rPr lang="en-US" sz="1200">
                          <a:effectLst/>
                          <a:latin typeface="inherit"/>
                        </a:rPr>
                        <a:t>symmetric_difference_update()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Update a set with the symmetric difference of itself and another</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32160">
                <a:tc>
                  <a:txBody>
                    <a:bodyPr/>
                    <a:lstStyle/>
                    <a:p>
                      <a:pPr fontAlgn="base"/>
                      <a:r>
                        <a:rPr lang="en-US" sz="1200">
                          <a:effectLst/>
                          <a:latin typeface="inherit"/>
                        </a:rPr>
                        <a:t>union()</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a:effectLst/>
                          <a:latin typeface="inherit"/>
                        </a:rPr>
                        <a:t>Return the union of sets in a new set</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32160">
                <a:tc>
                  <a:txBody>
                    <a:bodyPr/>
                    <a:lstStyle/>
                    <a:p>
                      <a:pPr fontAlgn="base"/>
                      <a:r>
                        <a:rPr lang="en-US" sz="1200">
                          <a:effectLst/>
                          <a:latin typeface="inherit"/>
                        </a:rPr>
                        <a:t>update()</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200" dirty="0">
                          <a:effectLst/>
                          <a:latin typeface="inherit"/>
                        </a:rPr>
                        <a:t>Update a set with the union of itself and others</a:t>
                      </a:r>
                    </a:p>
                  </a:txBody>
                  <a:tcPr marL="72249" marR="72249" marT="12042" marB="120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954656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5" name="Text Placeholder 4"/>
          <p:cNvSpPr>
            <a:spLocks noGrp="1" noChangeArrowheads="1"/>
          </p:cNvSpPr>
          <p:nvPr>
            <p:ph type="body" idx="4294967295"/>
          </p:nvPr>
        </p:nvSpPr>
        <p:spPr>
          <a:xfrm>
            <a:off x="381000" y="762000"/>
            <a:ext cx="8229600" cy="5638800"/>
          </a:xfrm>
          <a:prstGeom prst="rect">
            <a:avLst/>
          </a:prstGeom>
          <a:noFill/>
        </p:spPr>
        <p:txBody>
          <a:bodyPr>
            <a:noAutofit/>
          </a:bodyPr>
          <a:lstStyle/>
          <a:p>
            <a:pPr>
              <a:lnSpc>
                <a:spcPct val="90000"/>
              </a:lnSpc>
              <a:buClr>
                <a:schemeClr val="tx1"/>
              </a:buClr>
            </a:pPr>
            <a:r>
              <a:rPr lang="en-US" sz="1800" dirty="0"/>
              <a:t>Unordered collection of items. </a:t>
            </a:r>
          </a:p>
          <a:p>
            <a:pPr>
              <a:lnSpc>
                <a:spcPct val="90000"/>
              </a:lnSpc>
              <a:buClr>
                <a:schemeClr val="tx1"/>
              </a:buClr>
            </a:pPr>
            <a:r>
              <a:rPr lang="en-US" sz="1800" dirty="0"/>
              <a:t>Has a key: value pair. </a:t>
            </a:r>
          </a:p>
          <a:p>
            <a:pPr>
              <a:lnSpc>
                <a:spcPct val="90000"/>
              </a:lnSpc>
              <a:buClr>
                <a:schemeClr val="tx1"/>
              </a:buClr>
            </a:pPr>
            <a:r>
              <a:rPr lang="en-US" sz="1800" dirty="0"/>
              <a:t>Indexed by </a:t>
            </a:r>
            <a:r>
              <a:rPr lang="en-US" sz="1800" i="1" dirty="0"/>
              <a:t>keys</a:t>
            </a:r>
            <a:r>
              <a:rPr lang="en-US" sz="1800" dirty="0"/>
              <a:t> -  immutable type; strings and numbers. </a:t>
            </a:r>
          </a:p>
          <a:p>
            <a:pPr>
              <a:lnSpc>
                <a:spcPct val="90000"/>
              </a:lnSpc>
              <a:buClr>
                <a:schemeClr val="tx1"/>
              </a:buClr>
            </a:pPr>
            <a:r>
              <a:rPr lang="en-US" sz="1800" dirty="0"/>
              <a:t>Tuples can be used as keys if they contain only strings, numbers, or tuples; if a tuple contains any mutable object either directly or indirectly, it cannot be used as a key. </a:t>
            </a:r>
          </a:p>
          <a:p>
            <a:pPr>
              <a:lnSpc>
                <a:spcPct val="90000"/>
              </a:lnSpc>
              <a:buClr>
                <a:schemeClr val="tx1"/>
              </a:buClr>
            </a:pPr>
            <a:r>
              <a:rPr lang="en-US" sz="1800" dirty="0"/>
              <a:t>Lists  cant be used as keys.</a:t>
            </a:r>
          </a:p>
          <a:p>
            <a:pPr>
              <a:lnSpc>
                <a:spcPct val="90000"/>
              </a:lnSpc>
              <a:buClr>
                <a:schemeClr val="tx1"/>
              </a:buClr>
            </a:pPr>
            <a:r>
              <a:rPr lang="en-US" sz="1800" dirty="0"/>
              <a:t>Optimized to retrieve values when the key is known.</a:t>
            </a:r>
          </a:p>
          <a:p>
            <a:r>
              <a:rPr lang="en-US" sz="1800" dirty="0"/>
              <a:t>Main operations are</a:t>
            </a:r>
          </a:p>
          <a:p>
            <a:pPr lvl="1"/>
            <a:r>
              <a:rPr lang="en-US" sz="1800" dirty="0"/>
              <a:t>Storing a value with some key and extracting the value given the key. </a:t>
            </a:r>
          </a:p>
          <a:p>
            <a:pPr lvl="1"/>
            <a:r>
              <a:rPr lang="en-US" sz="1800" dirty="0"/>
              <a:t>Delete a </a:t>
            </a:r>
            <a:r>
              <a:rPr lang="en-US" sz="1800" dirty="0" err="1"/>
              <a:t>key:value</a:t>
            </a:r>
            <a:r>
              <a:rPr lang="en-US" sz="1800" dirty="0"/>
              <a:t> pair with del.</a:t>
            </a:r>
          </a:p>
          <a:p>
            <a:pPr lvl="1"/>
            <a:r>
              <a:rPr lang="en-US" sz="1800" dirty="0"/>
              <a:t>Store using a key already in use, the old value associated with that key is forgotten. </a:t>
            </a:r>
          </a:p>
          <a:p>
            <a:r>
              <a:rPr lang="en-US" sz="1800" dirty="0"/>
              <a:t>It is an error to extract a value using a non-existent key.</a:t>
            </a:r>
          </a:p>
          <a:p>
            <a:r>
              <a:rPr lang="en-US" sz="1800" dirty="0"/>
              <a:t>list(</a:t>
            </a:r>
            <a:r>
              <a:rPr lang="en-US" sz="1800" dirty="0" err="1"/>
              <a:t>d.keys</a:t>
            </a:r>
            <a:r>
              <a:rPr lang="en-US" sz="1800" dirty="0"/>
              <a:t>()) -  returns a list of all the keys in arbitrary order (if you want it sorted, just use sorted(</a:t>
            </a:r>
            <a:r>
              <a:rPr lang="en-US" sz="1800" dirty="0" err="1"/>
              <a:t>d.keys</a:t>
            </a:r>
            <a:r>
              <a:rPr lang="en-US" sz="1800" dirty="0"/>
              <a:t>()) instead). </a:t>
            </a:r>
          </a:p>
          <a:p>
            <a:r>
              <a:rPr lang="en-US" sz="1800" dirty="0"/>
              <a:t>Check if a single key is in the dictionary, use the in keyword.</a:t>
            </a:r>
          </a:p>
          <a:p>
            <a:pPr>
              <a:lnSpc>
                <a:spcPct val="90000"/>
              </a:lnSpc>
              <a:buClr>
                <a:schemeClr val="tx1"/>
              </a:buClr>
            </a:pPr>
            <a:endParaRPr lang="en-US" sz="1800" dirty="0"/>
          </a:p>
        </p:txBody>
      </p:sp>
    </p:spTree>
    <p:extLst>
      <p:ext uri="{BB962C8B-B14F-4D97-AF65-F5344CB8AC3E}">
        <p14:creationId xmlns:p14="http://schemas.microsoft.com/office/powerpoint/2010/main" val="2202474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Dictionary</a:t>
            </a:r>
            <a:endParaRPr lang="en-IN" dirty="0"/>
          </a:p>
        </p:txBody>
      </p:sp>
      <p:sp>
        <p:nvSpPr>
          <p:cNvPr id="5" name="Text Placeholder 4"/>
          <p:cNvSpPr>
            <a:spLocks noGrp="1" noChangeArrowheads="1"/>
          </p:cNvSpPr>
          <p:nvPr>
            <p:ph type="body" idx="4294967295"/>
          </p:nvPr>
        </p:nvSpPr>
        <p:spPr>
          <a:xfrm>
            <a:off x="381000" y="5105400"/>
            <a:ext cx="8229600" cy="1219200"/>
          </a:xfrm>
          <a:prstGeom prst="rect">
            <a:avLst/>
          </a:prstGeom>
          <a:noFill/>
        </p:spPr>
        <p:txBody>
          <a:bodyPr>
            <a:noAutofit/>
          </a:bodyPr>
          <a:lstStyle/>
          <a:p>
            <a:pPr>
              <a:lnSpc>
                <a:spcPct val="90000"/>
              </a:lnSpc>
              <a:buClr>
                <a:schemeClr val="tx1"/>
              </a:buClr>
            </a:pPr>
            <a:r>
              <a:rPr lang="en-US" sz="1800" dirty="0" err="1"/>
              <a:t>my_dict</a:t>
            </a:r>
            <a:r>
              <a:rPr lang="en-US" sz="1800" dirty="0"/>
              <a:t> = {'name':'</a:t>
            </a:r>
            <a:r>
              <a:rPr lang="en-US" sz="1800" dirty="0" err="1"/>
              <a:t>Ranjit</a:t>
            </a:r>
            <a:r>
              <a:rPr lang="en-US" sz="1800" dirty="0"/>
              <a:t>', 'age': 26} </a:t>
            </a:r>
          </a:p>
          <a:p>
            <a:pPr marL="0" indent="0">
              <a:lnSpc>
                <a:spcPct val="90000"/>
              </a:lnSpc>
              <a:buClr>
                <a:schemeClr val="tx1"/>
              </a:buClr>
              <a:buNone/>
            </a:pPr>
            <a:r>
              <a:rPr lang="en-US" sz="1800" dirty="0"/>
              <a:t>	 </a:t>
            </a:r>
            <a:r>
              <a:rPr lang="en-US" sz="1800" dirty="0" err="1"/>
              <a:t>my_dict</a:t>
            </a:r>
            <a:r>
              <a:rPr lang="en-US" sz="1800" dirty="0"/>
              <a:t>['name']</a:t>
            </a:r>
          </a:p>
          <a:p>
            <a:pPr marL="0" indent="0">
              <a:lnSpc>
                <a:spcPct val="90000"/>
              </a:lnSpc>
              <a:buClr>
                <a:schemeClr val="tx1"/>
              </a:buClr>
              <a:buNone/>
            </a:pPr>
            <a:r>
              <a:rPr lang="en-US" sz="1800" dirty="0"/>
              <a:t>	 </a:t>
            </a:r>
            <a:r>
              <a:rPr lang="en-US" sz="1800" dirty="0" err="1"/>
              <a:t>my_dict.get</a:t>
            </a:r>
            <a:r>
              <a:rPr lang="en-US" sz="1800" dirty="0"/>
              <a:t>('age') 26</a:t>
            </a:r>
          </a:p>
        </p:txBody>
      </p:sp>
      <p:sp>
        <p:nvSpPr>
          <p:cNvPr id="7" name="Title 1"/>
          <p:cNvSpPr txBox="1">
            <a:spLocks/>
          </p:cNvSpPr>
          <p:nvPr/>
        </p:nvSpPr>
        <p:spPr>
          <a:xfrm>
            <a:off x="429120" y="4343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Access Elements</a:t>
            </a:r>
            <a:endParaRPr lang="en-IN" dirty="0"/>
          </a:p>
        </p:txBody>
      </p:sp>
      <p:sp>
        <p:nvSpPr>
          <p:cNvPr id="8" name="Text Placeholder 7"/>
          <p:cNvSpPr>
            <a:spLocks noGrp="1" noChangeArrowheads="1"/>
          </p:cNvSpPr>
          <p:nvPr>
            <p:ph type="body" idx="4294967295"/>
          </p:nvPr>
        </p:nvSpPr>
        <p:spPr>
          <a:xfrm>
            <a:off x="533400" y="990600"/>
            <a:ext cx="8229600" cy="3124200"/>
          </a:xfrm>
          <a:prstGeom prst="rect">
            <a:avLst/>
          </a:prstGeom>
          <a:noFill/>
        </p:spPr>
        <p:txBody>
          <a:bodyPr>
            <a:noAutofit/>
          </a:bodyPr>
          <a:lstStyle/>
          <a:p>
            <a:pPr>
              <a:lnSpc>
                <a:spcPct val="90000"/>
              </a:lnSpc>
              <a:buClr>
                <a:schemeClr val="tx1"/>
              </a:buClr>
            </a:pPr>
            <a:r>
              <a:rPr lang="en-US" sz="1800" dirty="0"/>
              <a:t># empty dictionary </a:t>
            </a:r>
          </a:p>
          <a:p>
            <a:pPr marL="0" indent="0">
              <a:lnSpc>
                <a:spcPct val="90000"/>
              </a:lnSpc>
              <a:buClr>
                <a:schemeClr val="tx1"/>
              </a:buClr>
              <a:buNone/>
            </a:pPr>
            <a:r>
              <a:rPr lang="en-US" sz="1800" dirty="0"/>
              <a:t>	</a:t>
            </a:r>
            <a:r>
              <a:rPr lang="en-US" sz="1800" dirty="0" err="1"/>
              <a:t>my_dict</a:t>
            </a:r>
            <a:r>
              <a:rPr lang="en-US" sz="1800" dirty="0"/>
              <a:t> = {} </a:t>
            </a:r>
          </a:p>
          <a:p>
            <a:pPr>
              <a:lnSpc>
                <a:spcPct val="90000"/>
              </a:lnSpc>
              <a:buClr>
                <a:schemeClr val="tx1"/>
              </a:buClr>
            </a:pPr>
            <a:r>
              <a:rPr lang="en-US" sz="1800" dirty="0"/>
              <a:t># dictionary with integer keys </a:t>
            </a:r>
          </a:p>
          <a:p>
            <a:pPr marL="0" indent="0">
              <a:lnSpc>
                <a:spcPct val="90000"/>
              </a:lnSpc>
              <a:buClr>
                <a:schemeClr val="tx1"/>
              </a:buClr>
              <a:buNone/>
            </a:pPr>
            <a:r>
              <a:rPr lang="en-US" sz="1800" dirty="0"/>
              <a:t>	</a:t>
            </a:r>
            <a:r>
              <a:rPr lang="en-US" sz="1800" dirty="0" err="1"/>
              <a:t>my_dict</a:t>
            </a:r>
            <a:r>
              <a:rPr lang="en-US" sz="1800" dirty="0"/>
              <a:t> = {1: 'apple', 2: 'ball'} </a:t>
            </a:r>
          </a:p>
          <a:p>
            <a:pPr>
              <a:lnSpc>
                <a:spcPct val="90000"/>
              </a:lnSpc>
              <a:buClr>
                <a:schemeClr val="tx1"/>
              </a:buClr>
            </a:pPr>
            <a:r>
              <a:rPr lang="en-US" sz="1800" dirty="0"/>
              <a:t># dictionary with mixed keys </a:t>
            </a:r>
          </a:p>
          <a:p>
            <a:pPr marL="0" indent="0">
              <a:lnSpc>
                <a:spcPct val="90000"/>
              </a:lnSpc>
              <a:buClr>
                <a:schemeClr val="tx1"/>
              </a:buClr>
              <a:buNone/>
            </a:pPr>
            <a:r>
              <a:rPr lang="en-US" sz="1800" dirty="0"/>
              <a:t>	</a:t>
            </a:r>
            <a:r>
              <a:rPr lang="en-US" sz="1800" dirty="0" err="1"/>
              <a:t>my_dict</a:t>
            </a:r>
            <a:r>
              <a:rPr lang="en-US" sz="1800" dirty="0"/>
              <a:t> = {'name': 'John', 1: [2, 4, 3]} </a:t>
            </a:r>
          </a:p>
          <a:p>
            <a:pPr>
              <a:lnSpc>
                <a:spcPct val="90000"/>
              </a:lnSpc>
              <a:buClr>
                <a:schemeClr val="tx1"/>
              </a:buClr>
            </a:pPr>
            <a:r>
              <a:rPr lang="en-US" sz="1800" dirty="0"/>
              <a:t># using </a:t>
            </a:r>
            <a:r>
              <a:rPr lang="en-US" sz="1800" dirty="0" err="1"/>
              <a:t>dict</a:t>
            </a:r>
            <a:r>
              <a:rPr lang="en-US" sz="1800" dirty="0"/>
              <a:t>() </a:t>
            </a:r>
          </a:p>
          <a:p>
            <a:pPr marL="0" indent="0">
              <a:lnSpc>
                <a:spcPct val="90000"/>
              </a:lnSpc>
              <a:buClr>
                <a:schemeClr val="tx1"/>
              </a:buClr>
              <a:buNone/>
            </a:pPr>
            <a:r>
              <a:rPr lang="en-US" sz="1800" dirty="0"/>
              <a:t>	</a:t>
            </a:r>
            <a:r>
              <a:rPr lang="en-US" sz="1800" dirty="0" err="1"/>
              <a:t>my_dict</a:t>
            </a:r>
            <a:r>
              <a:rPr lang="en-US" sz="1800" dirty="0"/>
              <a:t> = </a:t>
            </a:r>
            <a:r>
              <a:rPr lang="en-US" sz="1800" dirty="0" err="1"/>
              <a:t>dict</a:t>
            </a:r>
            <a:r>
              <a:rPr lang="en-US" sz="1800" dirty="0"/>
              <a:t>({1:'apple', 2:'ball'}) </a:t>
            </a:r>
          </a:p>
          <a:p>
            <a:pPr>
              <a:lnSpc>
                <a:spcPct val="90000"/>
              </a:lnSpc>
              <a:buClr>
                <a:schemeClr val="tx1"/>
              </a:buClr>
            </a:pPr>
            <a:r>
              <a:rPr lang="en-US" sz="1800" dirty="0"/>
              <a:t># from sequence having each item as a pair </a:t>
            </a:r>
          </a:p>
          <a:p>
            <a:pPr marL="0" indent="0">
              <a:lnSpc>
                <a:spcPct val="90000"/>
              </a:lnSpc>
              <a:buClr>
                <a:schemeClr val="tx1"/>
              </a:buClr>
              <a:buNone/>
            </a:pPr>
            <a:r>
              <a:rPr lang="en-US" sz="1800" dirty="0"/>
              <a:t>	</a:t>
            </a:r>
            <a:r>
              <a:rPr lang="en-US" sz="1800" dirty="0" err="1"/>
              <a:t>my_dict</a:t>
            </a:r>
            <a:r>
              <a:rPr lang="en-US" sz="1800" dirty="0"/>
              <a:t> = </a:t>
            </a:r>
            <a:r>
              <a:rPr lang="en-US" sz="1800" dirty="0" err="1"/>
              <a:t>dict</a:t>
            </a:r>
            <a:r>
              <a:rPr lang="en-US" sz="1800" dirty="0"/>
              <a:t>([(1,'apple'), (2,'ball')])</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Changing/Adding Elements in a Dictionary</a:t>
            </a:r>
            <a:endParaRPr lang="en-IN" dirty="0"/>
          </a:p>
        </p:txBody>
      </p:sp>
      <p:sp>
        <p:nvSpPr>
          <p:cNvPr id="5" name="Text Placeholder 4"/>
          <p:cNvSpPr>
            <a:spLocks noGrp="1" noChangeArrowheads="1"/>
          </p:cNvSpPr>
          <p:nvPr>
            <p:ph type="body" idx="4294967295"/>
          </p:nvPr>
        </p:nvSpPr>
        <p:spPr>
          <a:xfrm>
            <a:off x="381000" y="4038600"/>
            <a:ext cx="8229600" cy="2438400"/>
          </a:xfrm>
          <a:prstGeom prst="rect">
            <a:avLst/>
          </a:prstGeom>
          <a:noFill/>
        </p:spPr>
        <p:txBody>
          <a:bodyPr>
            <a:noAutofit/>
          </a:bodyPr>
          <a:lstStyle/>
          <a:p>
            <a:pPr>
              <a:lnSpc>
                <a:spcPct val="90000"/>
              </a:lnSpc>
              <a:buClr>
                <a:schemeClr val="tx1"/>
              </a:buClr>
            </a:pPr>
            <a:r>
              <a:rPr lang="en-US" sz="1800" dirty="0"/>
              <a:t>pop() removes as item with the provided key and returns the value. </a:t>
            </a:r>
          </a:p>
          <a:p>
            <a:pPr>
              <a:lnSpc>
                <a:spcPct val="90000"/>
              </a:lnSpc>
              <a:buClr>
                <a:schemeClr val="tx1"/>
              </a:buClr>
            </a:pPr>
            <a:r>
              <a:rPr lang="en-US" sz="1800" dirty="0" err="1"/>
              <a:t>popitem</a:t>
            </a:r>
            <a:r>
              <a:rPr lang="en-US" sz="1800" dirty="0"/>
              <a:t>() removes and returns an arbitrary item (key, value)</a:t>
            </a:r>
          </a:p>
          <a:p>
            <a:pPr>
              <a:lnSpc>
                <a:spcPct val="90000"/>
              </a:lnSpc>
              <a:buClr>
                <a:schemeClr val="tx1"/>
              </a:buClr>
            </a:pPr>
            <a:r>
              <a:rPr lang="en-US" sz="1800" dirty="0"/>
              <a:t>All the items can be removed at once using the clear() method. </a:t>
            </a:r>
          </a:p>
          <a:p>
            <a:pPr>
              <a:lnSpc>
                <a:spcPct val="90000"/>
              </a:lnSpc>
              <a:buClr>
                <a:schemeClr val="tx1"/>
              </a:buClr>
            </a:pPr>
            <a:r>
              <a:rPr lang="en-US" sz="1800" dirty="0"/>
              <a:t>We can also use the del keyword to remove individual items or the entire dictionary itself.</a:t>
            </a:r>
          </a:p>
        </p:txBody>
      </p:sp>
      <p:sp>
        <p:nvSpPr>
          <p:cNvPr id="7" name="Title 1"/>
          <p:cNvSpPr txBox="1">
            <a:spLocks/>
          </p:cNvSpPr>
          <p:nvPr/>
        </p:nvSpPr>
        <p:spPr>
          <a:xfrm>
            <a:off x="429120" y="3429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Deleting/removing Elements</a:t>
            </a:r>
            <a:endParaRPr lang="en-IN" dirty="0"/>
          </a:p>
        </p:txBody>
      </p:sp>
      <p:sp>
        <p:nvSpPr>
          <p:cNvPr id="8" name="Text Placeholder 7"/>
          <p:cNvSpPr>
            <a:spLocks noGrp="1" noChangeArrowheads="1"/>
          </p:cNvSpPr>
          <p:nvPr>
            <p:ph type="body" idx="4294967295"/>
          </p:nvPr>
        </p:nvSpPr>
        <p:spPr>
          <a:xfrm>
            <a:off x="533400" y="990600"/>
            <a:ext cx="8229600" cy="2438400"/>
          </a:xfrm>
          <a:prstGeom prst="rect">
            <a:avLst/>
          </a:prstGeom>
          <a:noFill/>
        </p:spPr>
        <p:txBody>
          <a:bodyPr>
            <a:noAutofit/>
          </a:bodyPr>
          <a:lstStyle/>
          <a:p>
            <a:pPr>
              <a:lnSpc>
                <a:spcPct val="90000"/>
              </a:lnSpc>
              <a:buClr>
                <a:schemeClr val="tx1"/>
              </a:buClr>
            </a:pPr>
            <a:r>
              <a:rPr lang="en-US" sz="1800" dirty="0"/>
              <a:t>We can add new items or change the value of existing items using assignment operator. </a:t>
            </a:r>
          </a:p>
          <a:p>
            <a:pPr>
              <a:lnSpc>
                <a:spcPct val="90000"/>
              </a:lnSpc>
              <a:buClr>
                <a:schemeClr val="tx1"/>
              </a:buClr>
            </a:pPr>
            <a:r>
              <a:rPr lang="en-US" sz="1800" dirty="0"/>
              <a:t>If the key is already present, value gets updated, else a new key: value pair is added to the dictionary.</a:t>
            </a:r>
          </a:p>
          <a:p>
            <a:pPr marL="0" indent="0">
              <a:lnSpc>
                <a:spcPct val="90000"/>
              </a:lnSpc>
              <a:buClr>
                <a:schemeClr val="tx1"/>
              </a:buClr>
              <a:buNone/>
            </a:pPr>
            <a:r>
              <a:rPr lang="en-US" sz="1800" dirty="0"/>
              <a:t>	</a:t>
            </a:r>
            <a:r>
              <a:rPr lang="en-US" sz="1800" dirty="0" err="1"/>
              <a:t>my_dict</a:t>
            </a:r>
            <a:r>
              <a:rPr lang="en-US" sz="1800" dirty="0"/>
              <a:t> {'age': 26, 'name': '</a:t>
            </a:r>
            <a:r>
              <a:rPr lang="en-US" sz="1800" dirty="0" err="1"/>
              <a:t>Ranjit</a:t>
            </a:r>
            <a:r>
              <a:rPr lang="en-US" sz="1800" dirty="0"/>
              <a:t>'} </a:t>
            </a:r>
          </a:p>
          <a:p>
            <a:pPr marL="0" indent="0">
              <a:lnSpc>
                <a:spcPct val="90000"/>
              </a:lnSpc>
              <a:buClr>
                <a:schemeClr val="tx1"/>
              </a:buClr>
              <a:buNone/>
            </a:pPr>
            <a:r>
              <a:rPr lang="en-US" sz="1800" dirty="0"/>
              <a:t>	</a:t>
            </a:r>
            <a:r>
              <a:rPr lang="en-US" sz="1800" dirty="0" err="1"/>
              <a:t>my_dict</a:t>
            </a:r>
            <a:r>
              <a:rPr lang="en-US" sz="1800" dirty="0"/>
              <a:t>['age'] = 27 # update value</a:t>
            </a:r>
          </a:p>
          <a:p>
            <a:pPr marL="0" indent="0">
              <a:lnSpc>
                <a:spcPct val="90000"/>
              </a:lnSpc>
              <a:buClr>
                <a:schemeClr val="tx1"/>
              </a:buClr>
              <a:buNone/>
            </a:pPr>
            <a:r>
              <a:rPr lang="en-US" sz="1800" dirty="0"/>
              <a:t>	</a:t>
            </a:r>
            <a:r>
              <a:rPr lang="en-US" sz="1800" dirty="0" err="1"/>
              <a:t>my_dict</a:t>
            </a:r>
            <a:r>
              <a:rPr lang="en-US" sz="1800" dirty="0"/>
              <a:t> {'age': 27, 'name': '</a:t>
            </a:r>
            <a:r>
              <a:rPr lang="en-US" sz="1800" dirty="0" err="1"/>
              <a:t>Ranjit</a:t>
            </a:r>
            <a:r>
              <a:rPr lang="en-US" sz="1800" dirty="0"/>
              <a:t>'}</a:t>
            </a:r>
          </a:p>
          <a:p>
            <a:pPr marL="0" indent="0">
              <a:lnSpc>
                <a:spcPct val="90000"/>
              </a:lnSpc>
              <a:buClr>
                <a:schemeClr val="tx1"/>
              </a:buClr>
              <a:buNone/>
            </a:pPr>
            <a:r>
              <a:rPr lang="en-US" sz="1800" dirty="0"/>
              <a:t>	 </a:t>
            </a:r>
            <a:r>
              <a:rPr lang="en-US" sz="1800" dirty="0" err="1"/>
              <a:t>my_dict</a:t>
            </a:r>
            <a:r>
              <a:rPr lang="en-US" sz="1800" dirty="0"/>
              <a:t>['address'] = 'Downtown' # add item</a:t>
            </a:r>
            <a:endParaRPr lang="en-US" altLang="en-US" sz="1800" dirty="0"/>
          </a:p>
        </p:txBody>
      </p:sp>
    </p:spTree>
    <p:extLst>
      <p:ext uri="{BB962C8B-B14F-4D97-AF65-F5344CB8AC3E}">
        <p14:creationId xmlns:p14="http://schemas.microsoft.com/office/powerpoint/2010/main" val="71522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31082461"/>
              </p:ext>
            </p:extLst>
          </p:nvPr>
        </p:nvGraphicFramePr>
        <p:xfrm>
          <a:off x="685799" y="865623"/>
          <a:ext cx="7772400" cy="5219149"/>
        </p:xfrm>
        <a:graphic>
          <a:graphicData uri="http://schemas.openxmlformats.org/drawingml/2006/table">
            <a:tbl>
              <a:tblPr/>
              <a:tblGrid>
                <a:gridCol w="1752601">
                  <a:extLst>
                    <a:ext uri="{9D8B030D-6E8A-4147-A177-3AD203B41FA5}">
                      <a16:colId xmlns:a16="http://schemas.microsoft.com/office/drawing/2014/main" val="20000"/>
                    </a:ext>
                  </a:extLst>
                </a:gridCol>
                <a:gridCol w="6019799">
                  <a:extLst>
                    <a:ext uri="{9D8B030D-6E8A-4147-A177-3AD203B41FA5}">
                      <a16:colId xmlns:a16="http://schemas.microsoft.com/office/drawing/2014/main" val="20001"/>
                    </a:ext>
                  </a:extLst>
                </a:gridCol>
              </a:tblGrid>
              <a:tr h="181663">
                <a:tc>
                  <a:txBody>
                    <a:bodyPr/>
                    <a:lstStyle/>
                    <a:p>
                      <a:pPr algn="ctr" fontAlgn="base"/>
                      <a:r>
                        <a:rPr lang="en-US" sz="1400" b="0" dirty="0">
                          <a:effectLst/>
                          <a:latin typeface="inherit"/>
                        </a:rPr>
                        <a:t>Method</a:t>
                      </a:r>
                    </a:p>
                  </a:txBody>
                  <a:tcPr marL="29659" marR="29659" marT="46342" marB="463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tc>
                  <a:txBody>
                    <a:bodyPr/>
                    <a:lstStyle/>
                    <a:p>
                      <a:pPr algn="ctr" fontAlgn="base"/>
                      <a:r>
                        <a:rPr lang="en-US" sz="1400" b="0" dirty="0">
                          <a:effectLst/>
                          <a:latin typeface="inherit"/>
                        </a:rPr>
                        <a:t>Description</a:t>
                      </a:r>
                    </a:p>
                  </a:txBody>
                  <a:tcPr marL="29659" marR="29659" marT="46342" marB="46342"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08850">
                <a:tc>
                  <a:txBody>
                    <a:bodyPr/>
                    <a:lstStyle/>
                    <a:p>
                      <a:pPr fontAlgn="base"/>
                      <a:r>
                        <a:rPr lang="en-US" sz="1400" dirty="0">
                          <a:effectLst/>
                          <a:latin typeface="inherit"/>
                        </a:rPr>
                        <a:t>clear()</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a:effectLst/>
                          <a:latin typeface="inherit"/>
                        </a:rPr>
                        <a:t>Remove all items form the dictionary.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7828">
                <a:tc>
                  <a:txBody>
                    <a:bodyPr/>
                    <a:lstStyle/>
                    <a:p>
                      <a:pPr fontAlgn="base"/>
                      <a:r>
                        <a:rPr lang="en-US" sz="1400">
                          <a:effectLst/>
                          <a:latin typeface="inherit"/>
                        </a:rPr>
                        <a:t>copy()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shallow copy of the dictionary.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5783">
                <a:tc>
                  <a:txBody>
                    <a:bodyPr/>
                    <a:lstStyle/>
                    <a:p>
                      <a:pPr fontAlgn="base"/>
                      <a:r>
                        <a:rPr lang="en-US" sz="1400" dirty="0" err="1">
                          <a:effectLst/>
                          <a:latin typeface="inherit"/>
                        </a:rPr>
                        <a:t>fromkeys</a:t>
                      </a:r>
                      <a:r>
                        <a:rPr lang="en-US" sz="1400" dirty="0">
                          <a:effectLst/>
                          <a:latin typeface="inherit"/>
                        </a:rPr>
                        <a:t>(</a:t>
                      </a:r>
                      <a:r>
                        <a:rPr lang="en-US" sz="1400" i="1" dirty="0" err="1">
                          <a:effectLst/>
                          <a:latin typeface="Consolas"/>
                        </a:rPr>
                        <a:t>seq</a:t>
                      </a:r>
                      <a:r>
                        <a:rPr lang="en-US" sz="1400" dirty="0">
                          <a:effectLst/>
                          <a:latin typeface="inherit"/>
                        </a:rPr>
                        <a:t>[,</a:t>
                      </a:r>
                      <a:r>
                        <a:rPr lang="en-US" sz="1400" i="1" dirty="0">
                          <a:effectLst/>
                          <a:latin typeface="Consolas"/>
                        </a:rPr>
                        <a:t>v</a:t>
                      </a:r>
                      <a:r>
                        <a:rPr lang="en-US" sz="1400" dirty="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dictionary with keys </a:t>
                      </a:r>
                      <a:r>
                        <a:rPr lang="en-US" sz="1400" dirty="0" err="1">
                          <a:effectLst/>
                          <a:latin typeface="inherit"/>
                        </a:rPr>
                        <a:t>from</a:t>
                      </a:r>
                      <a:r>
                        <a:rPr lang="en-US" sz="1400" i="1" dirty="0" err="1">
                          <a:effectLst/>
                          <a:latin typeface="Consolas"/>
                        </a:rPr>
                        <a:t>seq</a:t>
                      </a:r>
                      <a:r>
                        <a:rPr lang="en-US" sz="1400" dirty="0">
                          <a:effectLst/>
                          <a:latin typeface="inherit"/>
                        </a:rPr>
                        <a:t> and value equal to </a:t>
                      </a:r>
                      <a:r>
                        <a:rPr lang="en-US" sz="1400" i="1" dirty="0">
                          <a:effectLst/>
                          <a:latin typeface="Consolas"/>
                        </a:rPr>
                        <a:t>v</a:t>
                      </a:r>
                      <a:r>
                        <a:rPr lang="en-US" sz="1400" dirty="0">
                          <a:effectLst/>
                          <a:latin typeface="inherit"/>
                        </a:rPr>
                        <a:t> (defaults </a:t>
                      </a:r>
                      <a:r>
                        <a:rPr lang="en-US" sz="1400" dirty="0" err="1">
                          <a:effectLst/>
                          <a:latin typeface="inherit"/>
                        </a:rPr>
                        <a:t>toNone</a:t>
                      </a:r>
                      <a:r>
                        <a:rPr lang="en-US" sz="1400" dirty="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5783">
                <a:tc>
                  <a:txBody>
                    <a:bodyPr/>
                    <a:lstStyle/>
                    <a:p>
                      <a:pPr fontAlgn="base"/>
                      <a:r>
                        <a:rPr lang="en-US" sz="1400">
                          <a:effectLst/>
                          <a:latin typeface="inherit"/>
                        </a:rPr>
                        <a:t>get(</a:t>
                      </a:r>
                      <a:r>
                        <a:rPr lang="en-US" sz="1400" i="1">
                          <a:effectLst/>
                          <a:latin typeface="Consolas"/>
                        </a:rPr>
                        <a:t>key</a:t>
                      </a:r>
                      <a:r>
                        <a:rPr lang="en-US" sz="1400">
                          <a:effectLst/>
                          <a:latin typeface="inherit"/>
                        </a:rPr>
                        <a:t>[,</a:t>
                      </a:r>
                      <a:r>
                        <a:rPr lang="en-US" sz="1400" i="1">
                          <a:effectLst/>
                          <a:latin typeface="Consolas"/>
                        </a:rPr>
                        <a:t>d</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the value of </a:t>
                      </a:r>
                      <a:r>
                        <a:rPr lang="en-US" sz="1400" i="1" dirty="0">
                          <a:effectLst/>
                          <a:latin typeface="Consolas"/>
                        </a:rPr>
                        <a:t>key</a:t>
                      </a:r>
                      <a:r>
                        <a:rPr lang="en-US" sz="1400" dirty="0">
                          <a:effectLst/>
                          <a:latin typeface="inherit"/>
                        </a:rPr>
                        <a:t>. If </a:t>
                      </a:r>
                      <a:r>
                        <a:rPr lang="en-US" sz="1400" i="1" dirty="0">
                          <a:effectLst/>
                          <a:latin typeface="Consolas"/>
                        </a:rPr>
                        <a:t>key</a:t>
                      </a:r>
                      <a:r>
                        <a:rPr lang="en-US" sz="1400" dirty="0">
                          <a:effectLst/>
                          <a:latin typeface="inherit"/>
                        </a:rPr>
                        <a:t> </a:t>
                      </a:r>
                      <a:r>
                        <a:rPr lang="en-US" sz="1400" dirty="0" err="1">
                          <a:effectLst/>
                          <a:latin typeface="inherit"/>
                        </a:rPr>
                        <a:t>doesnot</a:t>
                      </a:r>
                      <a:r>
                        <a:rPr lang="en-US" sz="1400" dirty="0">
                          <a:effectLst/>
                          <a:latin typeface="inherit"/>
                        </a:rPr>
                        <a:t> exit, return </a:t>
                      </a:r>
                      <a:r>
                        <a:rPr lang="en-US" sz="1400" i="1" dirty="0">
                          <a:effectLst/>
                          <a:latin typeface="Consolas"/>
                        </a:rPr>
                        <a:t>d</a:t>
                      </a:r>
                      <a:r>
                        <a:rPr lang="en-US" sz="1400" dirty="0">
                          <a:effectLst/>
                          <a:latin typeface="inherit"/>
                        </a:rPr>
                        <a:t> (defaults to None).</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7828">
                <a:tc>
                  <a:txBody>
                    <a:bodyPr/>
                    <a:lstStyle/>
                    <a:p>
                      <a:pPr fontAlgn="base"/>
                      <a:r>
                        <a:rPr lang="en-US" sz="1400">
                          <a:effectLst/>
                          <a:latin typeface="inherit"/>
                        </a:rPr>
                        <a:t>items()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view of the dictionary's items (key, value).</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7828">
                <a:tc>
                  <a:txBody>
                    <a:bodyPr/>
                    <a:lstStyle/>
                    <a:p>
                      <a:pPr fontAlgn="base"/>
                      <a:r>
                        <a:rPr lang="en-US" sz="1400" dirty="0">
                          <a:effectLst/>
                          <a:latin typeface="inherit"/>
                        </a:rPr>
                        <a:t>keys()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view of the dictionary's keys.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42715">
                <a:tc>
                  <a:txBody>
                    <a:bodyPr/>
                    <a:lstStyle/>
                    <a:p>
                      <a:pPr fontAlgn="base"/>
                      <a:r>
                        <a:rPr lang="en-US" sz="1400">
                          <a:effectLst/>
                          <a:latin typeface="inherit"/>
                        </a:rPr>
                        <a:t>pop(</a:t>
                      </a:r>
                      <a:r>
                        <a:rPr lang="en-US" sz="1400" i="1">
                          <a:effectLst/>
                          <a:latin typeface="Consolas"/>
                        </a:rPr>
                        <a:t>key</a:t>
                      </a:r>
                      <a:r>
                        <a:rPr lang="en-US" sz="1400">
                          <a:effectLst/>
                          <a:latin typeface="inherit"/>
                        </a:rPr>
                        <a:t>[,</a:t>
                      </a:r>
                      <a:r>
                        <a:rPr lang="en-US" sz="1400" i="1">
                          <a:effectLst/>
                          <a:latin typeface="Consolas"/>
                        </a:rPr>
                        <a:t>d</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Remove the item with </a:t>
                      </a:r>
                      <a:r>
                        <a:rPr lang="en-US" sz="1400" i="1" dirty="0">
                          <a:effectLst/>
                          <a:latin typeface="Consolas"/>
                        </a:rPr>
                        <a:t>key</a:t>
                      </a:r>
                      <a:r>
                        <a:rPr lang="en-US" sz="1400" dirty="0">
                          <a:effectLst/>
                          <a:latin typeface="inherit"/>
                        </a:rPr>
                        <a:t> and return its value or </a:t>
                      </a:r>
                      <a:r>
                        <a:rPr lang="en-US" sz="1400" i="1" dirty="0">
                          <a:effectLst/>
                          <a:latin typeface="Consolas"/>
                        </a:rPr>
                        <a:t>d</a:t>
                      </a:r>
                      <a:r>
                        <a:rPr lang="en-US" sz="1400" dirty="0">
                          <a:effectLst/>
                          <a:latin typeface="inherit"/>
                        </a:rPr>
                        <a:t> if </a:t>
                      </a:r>
                      <a:r>
                        <a:rPr lang="en-US" sz="1400" i="1" dirty="0">
                          <a:effectLst/>
                          <a:latin typeface="Consolas"/>
                        </a:rPr>
                        <a:t>key</a:t>
                      </a:r>
                      <a:r>
                        <a:rPr lang="en-US" sz="1400" dirty="0">
                          <a:effectLst/>
                          <a:latin typeface="inherit"/>
                        </a:rPr>
                        <a:t> is not found. If </a:t>
                      </a:r>
                      <a:r>
                        <a:rPr lang="en-US" sz="1400" i="1" dirty="0">
                          <a:effectLst/>
                          <a:latin typeface="Consolas"/>
                        </a:rPr>
                        <a:t>d</a:t>
                      </a:r>
                      <a:r>
                        <a:rPr lang="en-US" sz="1400" dirty="0">
                          <a:effectLst/>
                          <a:latin typeface="inherit"/>
                        </a:rPr>
                        <a:t> is not provided and </a:t>
                      </a:r>
                      <a:r>
                        <a:rPr lang="en-US" sz="1400" i="1" dirty="0">
                          <a:effectLst/>
                          <a:latin typeface="Consolas"/>
                        </a:rPr>
                        <a:t>key</a:t>
                      </a:r>
                      <a:r>
                        <a:rPr lang="en-US" sz="1400" dirty="0">
                          <a:effectLst/>
                          <a:latin typeface="inherit"/>
                        </a:rPr>
                        <a:t> is not found, </a:t>
                      </a:r>
                      <a:r>
                        <a:rPr lang="en-US" sz="1400" dirty="0" err="1">
                          <a:effectLst/>
                          <a:latin typeface="inherit"/>
                        </a:rPr>
                        <a:t>raisesKeyError</a:t>
                      </a:r>
                      <a:r>
                        <a:rPr lang="en-US" sz="1400" dirty="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564760">
                <a:tc>
                  <a:txBody>
                    <a:bodyPr/>
                    <a:lstStyle/>
                    <a:p>
                      <a:pPr fontAlgn="base"/>
                      <a:r>
                        <a:rPr lang="en-US" sz="1400">
                          <a:effectLst/>
                          <a:latin typeface="inherit"/>
                        </a:rPr>
                        <a:t>popitem()</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Remove and return an </a:t>
                      </a:r>
                      <a:r>
                        <a:rPr lang="en-US" sz="1400" dirty="0" err="1">
                          <a:effectLst/>
                          <a:latin typeface="inherit"/>
                        </a:rPr>
                        <a:t>arbitary</a:t>
                      </a:r>
                      <a:r>
                        <a:rPr lang="en-US" sz="1400" dirty="0">
                          <a:effectLst/>
                          <a:latin typeface="inherit"/>
                        </a:rPr>
                        <a:t> item (key, value). Raises </a:t>
                      </a:r>
                      <a:r>
                        <a:rPr lang="en-US" sz="1400" dirty="0" err="1">
                          <a:effectLst/>
                          <a:latin typeface="inherit"/>
                        </a:rPr>
                        <a:t>KeyError</a:t>
                      </a:r>
                      <a:r>
                        <a:rPr lang="en-US" sz="1400" dirty="0">
                          <a:effectLst/>
                          <a:latin typeface="inherit"/>
                        </a:rPr>
                        <a:t> if the dictionary is empty.</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653738">
                <a:tc>
                  <a:txBody>
                    <a:bodyPr/>
                    <a:lstStyle/>
                    <a:p>
                      <a:pPr fontAlgn="base"/>
                      <a:r>
                        <a:rPr lang="en-US" sz="1400">
                          <a:effectLst/>
                          <a:latin typeface="inherit"/>
                        </a:rPr>
                        <a:t>setdefault(</a:t>
                      </a:r>
                      <a:r>
                        <a:rPr lang="en-US" sz="1400" i="1">
                          <a:effectLst/>
                          <a:latin typeface="Consolas"/>
                        </a:rPr>
                        <a:t>key</a:t>
                      </a:r>
                      <a:r>
                        <a:rPr lang="en-US" sz="1400">
                          <a:effectLst/>
                          <a:latin typeface="inherit"/>
                        </a:rPr>
                        <a:t>[,</a:t>
                      </a:r>
                      <a:r>
                        <a:rPr lang="en-US" sz="1400" i="1">
                          <a:effectLst/>
                          <a:latin typeface="Consolas"/>
                        </a:rPr>
                        <a:t>d</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If </a:t>
                      </a:r>
                      <a:r>
                        <a:rPr lang="en-US" sz="1400" i="1" dirty="0">
                          <a:effectLst/>
                          <a:latin typeface="Consolas"/>
                        </a:rPr>
                        <a:t>key</a:t>
                      </a:r>
                      <a:r>
                        <a:rPr lang="en-US" sz="1400" dirty="0">
                          <a:effectLst/>
                          <a:latin typeface="inherit"/>
                        </a:rPr>
                        <a:t> is in the dictionary, return its value. If not, insert </a:t>
                      </a:r>
                      <a:r>
                        <a:rPr lang="en-US" sz="1400" i="1" dirty="0">
                          <a:effectLst/>
                          <a:latin typeface="Consolas"/>
                        </a:rPr>
                        <a:t>key</a:t>
                      </a:r>
                      <a:r>
                        <a:rPr lang="en-US" sz="1400" dirty="0">
                          <a:effectLst/>
                          <a:latin typeface="inherit"/>
                        </a:rPr>
                        <a:t> with a value of </a:t>
                      </a:r>
                      <a:r>
                        <a:rPr lang="en-US" sz="1400" i="1" dirty="0" err="1">
                          <a:effectLst/>
                          <a:latin typeface="Consolas"/>
                        </a:rPr>
                        <a:t>d</a:t>
                      </a:r>
                      <a:r>
                        <a:rPr lang="en-US" sz="1400" dirty="0" err="1">
                          <a:effectLst/>
                          <a:latin typeface="inherit"/>
                        </a:rPr>
                        <a:t>and</a:t>
                      </a:r>
                      <a:r>
                        <a:rPr lang="en-US" sz="1400" dirty="0">
                          <a:effectLst/>
                          <a:latin typeface="inherit"/>
                        </a:rPr>
                        <a:t> return </a:t>
                      </a:r>
                      <a:r>
                        <a:rPr lang="en-US" sz="1400" i="1" dirty="0">
                          <a:effectLst/>
                          <a:latin typeface="Consolas"/>
                        </a:rPr>
                        <a:t>d</a:t>
                      </a:r>
                      <a:r>
                        <a:rPr lang="en-US" sz="1400" dirty="0">
                          <a:effectLst/>
                          <a:latin typeface="inherit"/>
                        </a:rPr>
                        <a:t> (defaults to None).</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564760">
                <a:tc>
                  <a:txBody>
                    <a:bodyPr/>
                    <a:lstStyle/>
                    <a:p>
                      <a:pPr fontAlgn="base"/>
                      <a:r>
                        <a:rPr lang="en-US" sz="1400">
                          <a:effectLst/>
                          <a:latin typeface="inherit"/>
                        </a:rPr>
                        <a:t>update([</a:t>
                      </a:r>
                      <a:r>
                        <a:rPr lang="en-US" sz="1400" i="1">
                          <a:effectLst/>
                          <a:latin typeface="Consolas"/>
                        </a:rPr>
                        <a:t>other</a:t>
                      </a:r>
                      <a:r>
                        <a:rPr lang="en-US" sz="1400">
                          <a:effectLst/>
                          <a:latin typeface="inherit"/>
                        </a:rPr>
                        <a:t>])</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Update the dictionary with the key/value pairs from </a:t>
                      </a:r>
                      <a:r>
                        <a:rPr lang="en-US" sz="1400" i="1" dirty="0">
                          <a:effectLst/>
                          <a:latin typeface="Consolas"/>
                        </a:rPr>
                        <a:t>other</a:t>
                      </a:r>
                      <a:r>
                        <a:rPr lang="en-US" sz="1400" dirty="0">
                          <a:effectLst/>
                          <a:latin typeface="inherit"/>
                        </a:rPr>
                        <a:t>, overwriting existing keys.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97828">
                <a:tc>
                  <a:txBody>
                    <a:bodyPr/>
                    <a:lstStyle/>
                    <a:p>
                      <a:pPr fontAlgn="base"/>
                      <a:r>
                        <a:rPr lang="en-US" sz="1400">
                          <a:effectLst/>
                          <a:latin typeface="inherit"/>
                        </a:rPr>
                        <a:t>values()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tc>
                  <a:txBody>
                    <a:bodyPr/>
                    <a:lstStyle/>
                    <a:p>
                      <a:pPr fontAlgn="base"/>
                      <a:r>
                        <a:rPr lang="en-US" sz="1400" dirty="0">
                          <a:effectLst/>
                          <a:latin typeface="inherit"/>
                        </a:rPr>
                        <a:t>Return a new view of the dictionary's values</a:t>
                      </a:r>
                    </a:p>
                  </a:txBody>
                  <a:tcPr marL="92685" marR="92685" marT="15447" marB="15447" anchor="ctr">
                    <a:lnL w="9525" cap="flat" cmpd="sng" algn="ctr">
                      <a:solidFill>
                        <a:srgbClr val="DBD5D2"/>
                      </a:solidFill>
                      <a:prstDash val="solid"/>
                      <a:round/>
                      <a:headEnd type="none" w="med" len="med"/>
                      <a:tailEnd type="none" w="med" len="med"/>
                    </a:lnL>
                    <a:lnR w="9525" cap="flat" cmpd="sng" algn="ctr">
                      <a:solidFill>
                        <a:srgbClr val="DBD5D2"/>
                      </a:solidFill>
                      <a:prstDash val="solid"/>
                      <a:round/>
                      <a:headEnd type="none" w="med" len="med"/>
                      <a:tailEnd type="none" w="med" len="med"/>
                    </a:lnR>
                    <a:lnT w="9525" cap="flat" cmpd="sng" algn="ctr">
                      <a:solidFill>
                        <a:srgbClr val="DBD5D2"/>
                      </a:solidFill>
                      <a:prstDash val="solid"/>
                      <a:round/>
                      <a:headEnd type="none" w="med" len="med"/>
                      <a:tailEnd type="none" w="med" len="med"/>
                    </a:lnT>
                    <a:lnB w="9525" cap="flat" cmpd="sng" algn="ctr">
                      <a:solidFill>
                        <a:srgbClr val="DBD5D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7361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endParaRPr lang="en-IN" dirty="0"/>
          </a:p>
        </p:txBody>
      </p:sp>
      <p:sp>
        <p:nvSpPr>
          <p:cNvPr id="8" name="Text Placeholder 7"/>
          <p:cNvSpPr>
            <a:spLocks noGrp="1" noChangeArrowheads="1"/>
          </p:cNvSpPr>
          <p:nvPr>
            <p:ph type="body" idx="4294967295"/>
          </p:nvPr>
        </p:nvSpPr>
        <p:spPr>
          <a:xfrm>
            <a:off x="609600" y="1066800"/>
            <a:ext cx="8229600" cy="6019800"/>
          </a:xfrm>
          <a:prstGeom prst="rect">
            <a:avLst/>
          </a:prstGeom>
          <a:noFill/>
        </p:spPr>
        <p:txBody>
          <a:bodyPr>
            <a:noAutofit/>
          </a:bodyPr>
          <a:lstStyle/>
          <a:p>
            <a:pPr lvl="0"/>
            <a:r>
              <a:rPr lang="en-US" sz="1800" dirty="0"/>
              <a:t>With a given integral number n, write a program to generate a dictionary that contains (</a:t>
            </a:r>
            <a:r>
              <a:rPr lang="en-US" sz="1800" dirty="0" err="1"/>
              <a:t>i</a:t>
            </a:r>
            <a:r>
              <a:rPr lang="en-US" sz="1800" dirty="0"/>
              <a:t>, </a:t>
            </a:r>
            <a:r>
              <a:rPr lang="en-US" sz="1800" dirty="0" err="1"/>
              <a:t>i</a:t>
            </a:r>
            <a:r>
              <a:rPr lang="en-US" sz="1800" dirty="0"/>
              <a:t>*</a:t>
            </a:r>
            <a:r>
              <a:rPr lang="en-US" sz="1800" dirty="0" err="1"/>
              <a:t>i</a:t>
            </a:r>
            <a:r>
              <a:rPr lang="en-US" sz="1800" dirty="0"/>
              <a:t>) such that is an integral number between 1 and n (both included). and then the program should print the dictionary.</a:t>
            </a:r>
            <a:br>
              <a:rPr lang="en-US" sz="1800" dirty="0"/>
            </a:br>
            <a:r>
              <a:rPr lang="en-US" sz="1800" dirty="0"/>
              <a:t>Suppose the following input is supplied to the program:</a:t>
            </a:r>
            <a:br>
              <a:rPr lang="en-US" sz="1800" dirty="0"/>
            </a:br>
            <a:r>
              <a:rPr lang="en-US" sz="1800" dirty="0"/>
              <a:t>8</a:t>
            </a:r>
            <a:br>
              <a:rPr lang="en-US" sz="1800" dirty="0"/>
            </a:br>
            <a:r>
              <a:rPr lang="en-US" sz="1800" dirty="0"/>
              <a:t>Then, the output should be:</a:t>
            </a:r>
            <a:br>
              <a:rPr lang="en-US" sz="1800" dirty="0"/>
            </a:br>
            <a:r>
              <a:rPr lang="en-US" sz="1800" dirty="0"/>
              <a:t>{1: 1, 2: 4, 3: 9, 4: 16, 5: 25, 6: 36, 7: 49, 8: 64}</a:t>
            </a:r>
          </a:p>
          <a:p>
            <a:pPr lvl="0"/>
            <a:r>
              <a:rPr lang="en-US" sz="1800" dirty="0"/>
              <a:t>Write a program which takes 2 digits, X, Y as input and generates a 2-dimensional array. The element value in the </a:t>
            </a:r>
            <a:r>
              <a:rPr lang="en-US" sz="1800" dirty="0" err="1"/>
              <a:t>i-th</a:t>
            </a:r>
            <a:r>
              <a:rPr lang="en-US" sz="1800" dirty="0"/>
              <a:t> row and j-</a:t>
            </a:r>
            <a:r>
              <a:rPr lang="en-US" sz="1800" dirty="0" err="1"/>
              <a:t>th</a:t>
            </a:r>
            <a:r>
              <a:rPr lang="en-US" sz="1800" dirty="0"/>
              <a:t> column of the array should be </a:t>
            </a:r>
            <a:r>
              <a:rPr lang="en-US" sz="1800" dirty="0" err="1"/>
              <a:t>i</a:t>
            </a:r>
            <a:r>
              <a:rPr lang="en-US" sz="1800" dirty="0"/>
              <a:t>*j.</a:t>
            </a:r>
            <a:br>
              <a:rPr lang="en-US" sz="1800" dirty="0"/>
            </a:br>
            <a:r>
              <a:rPr lang="en-US" sz="1800" dirty="0"/>
              <a:t>Example</a:t>
            </a:r>
            <a:br>
              <a:rPr lang="en-US" sz="1800" dirty="0"/>
            </a:br>
            <a:r>
              <a:rPr lang="en-US" sz="1800" dirty="0"/>
              <a:t>Suppose the following inputs are given to the program:</a:t>
            </a:r>
            <a:br>
              <a:rPr lang="en-US" sz="1800" dirty="0"/>
            </a:br>
            <a:r>
              <a:rPr lang="en-US" sz="1800" dirty="0"/>
              <a:t>3,5</a:t>
            </a:r>
            <a:br>
              <a:rPr lang="en-US" sz="1800" dirty="0"/>
            </a:br>
            <a:r>
              <a:rPr lang="en-US" sz="1800" dirty="0"/>
              <a:t>Then, the output of the program should be:</a:t>
            </a:r>
          </a:p>
          <a:p>
            <a:pPr marL="0" lvl="0" indent="0">
              <a:buNone/>
            </a:pPr>
            <a:r>
              <a:rPr lang="en-US" sz="1800" dirty="0"/>
              <a:t>	[[1..],[2…],[3….]]</a:t>
            </a:r>
            <a:br>
              <a:rPr lang="en-US" sz="1800" dirty="0"/>
            </a:br>
            <a:r>
              <a:rPr lang="en-US" sz="1800" dirty="0"/>
              <a:t>	[[0, 0, 0, 0, 0], [0, 1, 2, 3, 4], [0, 2, 4, 6, 8]]</a:t>
            </a:r>
          </a:p>
          <a:p>
            <a:pPr lvl="0"/>
            <a:r>
              <a:rPr lang="en-US" sz="1800" dirty="0"/>
              <a:t>Create  a list of dictionary to store name, email and city for n employees.</a:t>
            </a:r>
            <a:br>
              <a:rPr lang="en-US" sz="1800" dirty="0"/>
            </a:br>
            <a:r>
              <a:rPr lang="en-US" sz="1800" dirty="0"/>
              <a:t>Create another dictionary, to print the no of employees in every city</a:t>
            </a:r>
            <a:br>
              <a:rPr lang="en-US" sz="1800" dirty="0"/>
            </a:br>
            <a:r>
              <a:rPr lang="en-US" sz="1800" dirty="0"/>
              <a:t>[{n1,e1, c1}, {n1,e1, c1}, {n1,e1, c2}, {n1,e1, c2}, {n1,e1, c2}]</a:t>
            </a:r>
            <a:br>
              <a:rPr lang="en-US" sz="1800" dirty="0"/>
            </a:br>
            <a:r>
              <a:rPr lang="en-US" sz="1800" dirty="0"/>
              <a:t>{c1:2, c2:3}</a:t>
            </a:r>
            <a:br>
              <a:rPr lang="en-US" sz="1800" dirty="0"/>
            </a:br>
            <a:endParaRPr lang="en-US" sz="1800" dirty="0"/>
          </a:p>
          <a:p>
            <a:pPr lvl="0"/>
            <a:endParaRPr lang="en-US" sz="1800" dirty="0"/>
          </a:p>
        </p:txBody>
      </p:sp>
    </p:spTree>
    <p:extLst>
      <p:ext uri="{BB962C8B-B14F-4D97-AF65-F5344CB8AC3E}">
        <p14:creationId xmlns:p14="http://schemas.microsoft.com/office/powerpoint/2010/main" val="205683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 - Solution</a:t>
            </a:r>
            <a:endParaRPr lang="en-IN" dirty="0"/>
          </a:p>
        </p:txBody>
      </p:sp>
      <p:sp>
        <p:nvSpPr>
          <p:cNvPr id="3" name="Rectangle 2"/>
          <p:cNvSpPr/>
          <p:nvPr/>
        </p:nvSpPr>
        <p:spPr>
          <a:xfrm>
            <a:off x="609600" y="914400"/>
            <a:ext cx="2362200" cy="2308324"/>
          </a:xfrm>
          <a:prstGeom prst="rect">
            <a:avLst/>
          </a:prstGeom>
          <a:ln>
            <a:solidFill>
              <a:schemeClr val="accent1"/>
            </a:solidFill>
          </a:ln>
        </p:spPr>
        <p:txBody>
          <a:bodyPr wrap="square">
            <a:spAutoFit/>
          </a:bodyPr>
          <a:lstStyle/>
          <a:p>
            <a:r>
              <a:rPr lang="it-IT" dirty="0"/>
              <a:t>l1=[]</a:t>
            </a:r>
            <a:br>
              <a:rPr lang="it-IT" dirty="0"/>
            </a:br>
            <a:r>
              <a:rPr lang="it-IT" dirty="0"/>
              <a:t>l2=[]</a:t>
            </a:r>
            <a:br>
              <a:rPr lang="it-IT" dirty="0"/>
            </a:br>
            <a:r>
              <a:rPr lang="it-IT" dirty="0">
                <a:solidFill>
                  <a:srgbClr val="CC7832"/>
                </a:solidFill>
              </a:rPr>
              <a:t>for </a:t>
            </a:r>
            <a:r>
              <a:rPr lang="it-IT" dirty="0"/>
              <a:t>i </a:t>
            </a:r>
            <a:r>
              <a:rPr lang="it-IT" dirty="0">
                <a:solidFill>
                  <a:srgbClr val="CC7832"/>
                </a:solidFill>
              </a:rPr>
              <a:t>in </a:t>
            </a:r>
            <a:r>
              <a:rPr lang="it-IT" dirty="0" err="1">
                <a:solidFill>
                  <a:srgbClr val="8888C6"/>
                </a:solidFill>
              </a:rPr>
              <a:t>range</a:t>
            </a:r>
            <a:r>
              <a:rPr lang="it-IT" dirty="0"/>
              <a:t>(</a:t>
            </a:r>
            <a:r>
              <a:rPr lang="it-IT" dirty="0" err="1"/>
              <a:t>r</a:t>
            </a:r>
            <a:r>
              <a:rPr lang="it-IT" dirty="0"/>
              <a:t>):</a:t>
            </a:r>
            <a:br>
              <a:rPr lang="it-IT" dirty="0"/>
            </a:br>
            <a:r>
              <a:rPr lang="it-IT" dirty="0"/>
              <a:t>    l1=[]</a:t>
            </a:r>
            <a:br>
              <a:rPr lang="it-IT" dirty="0"/>
            </a:br>
            <a:r>
              <a:rPr lang="it-IT" dirty="0"/>
              <a:t>    </a:t>
            </a:r>
            <a:r>
              <a:rPr lang="it-IT" dirty="0">
                <a:solidFill>
                  <a:srgbClr val="CC7832"/>
                </a:solidFill>
              </a:rPr>
              <a:t>for </a:t>
            </a:r>
            <a:r>
              <a:rPr lang="it-IT" dirty="0" err="1"/>
              <a:t>j</a:t>
            </a:r>
            <a:r>
              <a:rPr lang="it-IT" dirty="0"/>
              <a:t> </a:t>
            </a:r>
            <a:r>
              <a:rPr lang="it-IT" dirty="0">
                <a:solidFill>
                  <a:srgbClr val="CC7832"/>
                </a:solidFill>
              </a:rPr>
              <a:t>in </a:t>
            </a:r>
            <a:r>
              <a:rPr lang="it-IT" dirty="0" err="1">
                <a:solidFill>
                  <a:srgbClr val="8888C6"/>
                </a:solidFill>
              </a:rPr>
              <a:t>range</a:t>
            </a:r>
            <a:r>
              <a:rPr lang="it-IT" dirty="0"/>
              <a:t>(c):</a:t>
            </a:r>
            <a:br>
              <a:rPr lang="it-IT" dirty="0"/>
            </a:br>
            <a:r>
              <a:rPr lang="it-IT" dirty="0"/>
              <a:t>        l1.append(i*</a:t>
            </a:r>
            <a:r>
              <a:rPr lang="it-IT"/>
              <a:t>j)</a:t>
            </a:r>
            <a:br>
              <a:rPr lang="it-IT" dirty="0"/>
            </a:br>
            <a:r>
              <a:rPr lang="it-IT" dirty="0"/>
              <a:t>    l2.append(l1)</a:t>
            </a:r>
            <a:br>
              <a:rPr lang="it-IT" dirty="0"/>
            </a:br>
            <a:r>
              <a:rPr lang="it-IT" dirty="0" err="1">
                <a:solidFill>
                  <a:srgbClr val="8888C6"/>
                </a:solidFill>
              </a:rPr>
              <a:t>print</a:t>
            </a:r>
            <a:r>
              <a:rPr lang="it-IT" dirty="0"/>
              <a:t>(l2)</a:t>
            </a:r>
            <a:endParaRPr lang="en-US" dirty="0"/>
          </a:p>
        </p:txBody>
      </p:sp>
      <p:sp>
        <p:nvSpPr>
          <p:cNvPr id="4" name="Rectangle 3"/>
          <p:cNvSpPr/>
          <p:nvPr/>
        </p:nvSpPr>
        <p:spPr>
          <a:xfrm>
            <a:off x="4267200" y="891988"/>
            <a:ext cx="2286000" cy="1477328"/>
          </a:xfrm>
          <a:prstGeom prst="rect">
            <a:avLst/>
          </a:prstGeom>
          <a:ln>
            <a:solidFill>
              <a:schemeClr val="accent1"/>
            </a:solidFill>
          </a:ln>
        </p:spPr>
        <p:txBody>
          <a:bodyPr wrap="square">
            <a:spAutoFit/>
          </a:bodyPr>
          <a:lstStyle/>
          <a:p>
            <a:r>
              <a:rPr lang="it-IT" dirty="0"/>
              <a:t>d1={}</a:t>
            </a:r>
            <a:br>
              <a:rPr lang="it-IT" dirty="0"/>
            </a:br>
            <a:r>
              <a:rPr lang="it-IT" dirty="0">
                <a:solidFill>
                  <a:srgbClr val="CC7832"/>
                </a:solidFill>
              </a:rPr>
              <a:t>for </a:t>
            </a:r>
            <a:r>
              <a:rPr lang="it-IT" dirty="0"/>
              <a:t>i </a:t>
            </a:r>
            <a:r>
              <a:rPr lang="it-IT" dirty="0">
                <a:solidFill>
                  <a:srgbClr val="CC7832"/>
                </a:solidFill>
              </a:rPr>
              <a:t>in </a:t>
            </a:r>
            <a:r>
              <a:rPr lang="it-IT" dirty="0" err="1">
                <a:solidFill>
                  <a:srgbClr val="8888C6"/>
                </a:solidFill>
              </a:rPr>
              <a:t>range</a:t>
            </a:r>
            <a:r>
              <a:rPr lang="it-IT" dirty="0"/>
              <a:t>(</a:t>
            </a:r>
            <a:r>
              <a:rPr lang="it-IT" dirty="0">
                <a:solidFill>
                  <a:srgbClr val="6897BB"/>
                </a:solidFill>
              </a:rPr>
              <a:t>1</a:t>
            </a:r>
            <a:r>
              <a:rPr lang="it-IT" dirty="0">
                <a:solidFill>
                  <a:srgbClr val="CC7832"/>
                </a:solidFill>
              </a:rPr>
              <a:t>,</a:t>
            </a:r>
            <a:r>
              <a:rPr lang="it-IT" dirty="0">
                <a:solidFill>
                  <a:srgbClr val="6897BB"/>
                </a:solidFill>
              </a:rPr>
              <a:t>11</a:t>
            </a:r>
            <a:r>
              <a:rPr lang="it-IT" dirty="0"/>
              <a:t>):</a:t>
            </a:r>
            <a:br>
              <a:rPr lang="it-IT" dirty="0"/>
            </a:br>
            <a:r>
              <a:rPr lang="it-IT" dirty="0"/>
              <a:t>    d1[i] = i*i</a:t>
            </a:r>
            <a:br>
              <a:rPr lang="it-IT" dirty="0"/>
            </a:br>
            <a:br>
              <a:rPr lang="it-IT" dirty="0"/>
            </a:br>
            <a:r>
              <a:rPr lang="it-IT" dirty="0" err="1">
                <a:solidFill>
                  <a:srgbClr val="8888C6"/>
                </a:solidFill>
              </a:rPr>
              <a:t>print</a:t>
            </a:r>
            <a:r>
              <a:rPr lang="it-IT" dirty="0"/>
              <a:t>(d1)</a:t>
            </a:r>
            <a:endParaRPr lang="en-US" dirty="0"/>
          </a:p>
        </p:txBody>
      </p:sp>
      <p:sp>
        <p:nvSpPr>
          <p:cNvPr id="5" name="Rectangle 4"/>
          <p:cNvSpPr/>
          <p:nvPr/>
        </p:nvSpPr>
        <p:spPr>
          <a:xfrm>
            <a:off x="2590800" y="3962400"/>
            <a:ext cx="4572000" cy="2031325"/>
          </a:xfrm>
          <a:prstGeom prst="rect">
            <a:avLst/>
          </a:prstGeom>
          <a:ln>
            <a:solidFill>
              <a:schemeClr val="accent1"/>
            </a:solidFill>
          </a:ln>
        </p:spPr>
        <p:txBody>
          <a:bodyPr>
            <a:spAutoFit/>
          </a:bodyPr>
          <a:lstStyle/>
          <a:p>
            <a:r>
              <a:rPr lang="it-IT" dirty="0"/>
              <a:t>l1=[]</a:t>
            </a:r>
            <a:br>
              <a:rPr lang="it-IT" dirty="0"/>
            </a:br>
            <a:r>
              <a:rPr lang="it-IT" dirty="0">
                <a:solidFill>
                  <a:srgbClr val="CC7832"/>
                </a:solidFill>
              </a:rPr>
              <a:t>for </a:t>
            </a:r>
            <a:r>
              <a:rPr lang="it-IT" dirty="0"/>
              <a:t>i </a:t>
            </a:r>
            <a:r>
              <a:rPr lang="it-IT" dirty="0">
                <a:solidFill>
                  <a:srgbClr val="CC7832"/>
                </a:solidFill>
              </a:rPr>
              <a:t>in </a:t>
            </a:r>
            <a:r>
              <a:rPr lang="it-IT" dirty="0" err="1">
                <a:solidFill>
                  <a:srgbClr val="8888C6"/>
                </a:solidFill>
              </a:rPr>
              <a:t>range</a:t>
            </a:r>
            <a:r>
              <a:rPr lang="it-IT" dirty="0"/>
              <a:t>(</a:t>
            </a:r>
            <a:r>
              <a:rPr lang="it-IT" dirty="0">
                <a:solidFill>
                  <a:srgbClr val="6897BB"/>
                </a:solidFill>
              </a:rPr>
              <a:t>1</a:t>
            </a:r>
            <a:r>
              <a:rPr lang="it-IT" dirty="0">
                <a:solidFill>
                  <a:srgbClr val="CC7832"/>
                </a:solidFill>
              </a:rPr>
              <a:t>,</a:t>
            </a:r>
            <a:r>
              <a:rPr lang="it-IT" dirty="0">
                <a:solidFill>
                  <a:srgbClr val="6897BB"/>
                </a:solidFill>
              </a:rPr>
              <a:t>4</a:t>
            </a:r>
            <a:r>
              <a:rPr lang="it-IT" dirty="0"/>
              <a:t>):</a:t>
            </a:r>
            <a:br>
              <a:rPr lang="it-IT" dirty="0"/>
            </a:br>
            <a:r>
              <a:rPr lang="it-IT" dirty="0"/>
              <a:t>    d1 = {}</a:t>
            </a:r>
            <a:br>
              <a:rPr lang="it-IT" dirty="0"/>
            </a:br>
            <a:r>
              <a:rPr lang="it-IT" dirty="0"/>
              <a:t>    d1[</a:t>
            </a:r>
            <a:r>
              <a:rPr lang="it-IT" dirty="0">
                <a:solidFill>
                  <a:srgbClr val="6A8759"/>
                </a:solidFill>
              </a:rPr>
              <a:t>'</a:t>
            </a:r>
            <a:r>
              <a:rPr lang="it-IT" dirty="0" err="1">
                <a:solidFill>
                  <a:srgbClr val="6A8759"/>
                </a:solidFill>
              </a:rPr>
              <a:t>name</a:t>
            </a:r>
            <a:r>
              <a:rPr lang="it-IT" dirty="0">
                <a:solidFill>
                  <a:srgbClr val="6A8759"/>
                </a:solidFill>
              </a:rPr>
              <a:t>'</a:t>
            </a:r>
            <a:r>
              <a:rPr lang="it-IT" dirty="0"/>
              <a:t>] = </a:t>
            </a:r>
            <a:r>
              <a:rPr lang="it-IT" dirty="0">
                <a:solidFill>
                  <a:srgbClr val="8888C6"/>
                </a:solidFill>
              </a:rPr>
              <a:t>input</a:t>
            </a:r>
            <a:r>
              <a:rPr lang="it-IT" dirty="0"/>
              <a:t>(</a:t>
            </a:r>
            <a:r>
              <a:rPr lang="it-IT" dirty="0">
                <a:solidFill>
                  <a:srgbClr val="6A8759"/>
                </a:solidFill>
              </a:rPr>
              <a:t>'</a:t>
            </a:r>
            <a:r>
              <a:rPr lang="it-IT" dirty="0" err="1">
                <a:solidFill>
                  <a:srgbClr val="6A8759"/>
                </a:solidFill>
              </a:rPr>
              <a:t>enter</a:t>
            </a:r>
            <a:r>
              <a:rPr lang="it-IT" dirty="0">
                <a:solidFill>
                  <a:srgbClr val="6A8759"/>
                </a:solidFill>
              </a:rPr>
              <a:t> </a:t>
            </a:r>
            <a:r>
              <a:rPr lang="it-IT" dirty="0" err="1">
                <a:solidFill>
                  <a:srgbClr val="6A8759"/>
                </a:solidFill>
              </a:rPr>
              <a:t>name</a:t>
            </a:r>
            <a:r>
              <a:rPr lang="it-IT" dirty="0">
                <a:solidFill>
                  <a:srgbClr val="6A8759"/>
                </a:solidFill>
              </a:rPr>
              <a:t>'</a:t>
            </a:r>
            <a:r>
              <a:rPr lang="it-IT" dirty="0"/>
              <a:t>)</a:t>
            </a:r>
            <a:br>
              <a:rPr lang="it-IT" dirty="0"/>
            </a:br>
            <a:r>
              <a:rPr lang="it-IT" dirty="0"/>
              <a:t>    d1[</a:t>
            </a:r>
            <a:r>
              <a:rPr lang="it-IT" dirty="0">
                <a:solidFill>
                  <a:srgbClr val="6A8759"/>
                </a:solidFill>
              </a:rPr>
              <a:t>'</a:t>
            </a:r>
            <a:r>
              <a:rPr lang="it-IT" dirty="0" err="1">
                <a:solidFill>
                  <a:srgbClr val="6A8759"/>
                </a:solidFill>
              </a:rPr>
              <a:t>phone</a:t>
            </a:r>
            <a:r>
              <a:rPr lang="it-IT" dirty="0">
                <a:solidFill>
                  <a:srgbClr val="6A8759"/>
                </a:solidFill>
              </a:rPr>
              <a:t>'</a:t>
            </a:r>
            <a:r>
              <a:rPr lang="it-IT" dirty="0"/>
              <a:t>] = </a:t>
            </a:r>
            <a:r>
              <a:rPr lang="it-IT" dirty="0">
                <a:solidFill>
                  <a:srgbClr val="8888C6"/>
                </a:solidFill>
              </a:rPr>
              <a:t>input</a:t>
            </a:r>
            <a:r>
              <a:rPr lang="it-IT" dirty="0"/>
              <a:t>(</a:t>
            </a:r>
            <a:r>
              <a:rPr lang="it-IT" dirty="0">
                <a:solidFill>
                  <a:srgbClr val="6A8759"/>
                </a:solidFill>
              </a:rPr>
              <a:t>'</a:t>
            </a:r>
            <a:r>
              <a:rPr lang="it-IT" dirty="0" err="1">
                <a:solidFill>
                  <a:srgbClr val="6A8759"/>
                </a:solidFill>
              </a:rPr>
              <a:t>enter</a:t>
            </a:r>
            <a:r>
              <a:rPr lang="it-IT" dirty="0">
                <a:solidFill>
                  <a:srgbClr val="6A8759"/>
                </a:solidFill>
              </a:rPr>
              <a:t> </a:t>
            </a:r>
            <a:r>
              <a:rPr lang="it-IT" dirty="0" err="1">
                <a:solidFill>
                  <a:srgbClr val="6A8759"/>
                </a:solidFill>
              </a:rPr>
              <a:t>phone</a:t>
            </a:r>
            <a:r>
              <a:rPr lang="it-IT" dirty="0">
                <a:solidFill>
                  <a:srgbClr val="6A8759"/>
                </a:solidFill>
              </a:rPr>
              <a:t>'</a:t>
            </a:r>
            <a:r>
              <a:rPr lang="it-IT" dirty="0"/>
              <a:t>)</a:t>
            </a:r>
            <a:br>
              <a:rPr lang="it-IT" dirty="0"/>
            </a:br>
            <a:r>
              <a:rPr lang="it-IT" dirty="0"/>
              <a:t>    d1[</a:t>
            </a:r>
            <a:r>
              <a:rPr lang="it-IT" dirty="0">
                <a:solidFill>
                  <a:srgbClr val="6A8759"/>
                </a:solidFill>
              </a:rPr>
              <a:t>'email'</a:t>
            </a:r>
            <a:r>
              <a:rPr lang="it-IT" dirty="0"/>
              <a:t>] = </a:t>
            </a:r>
            <a:r>
              <a:rPr lang="it-IT" dirty="0">
                <a:solidFill>
                  <a:srgbClr val="8888C6"/>
                </a:solidFill>
              </a:rPr>
              <a:t>input</a:t>
            </a:r>
            <a:r>
              <a:rPr lang="it-IT" dirty="0"/>
              <a:t>(</a:t>
            </a:r>
            <a:r>
              <a:rPr lang="it-IT" dirty="0">
                <a:solidFill>
                  <a:srgbClr val="6A8759"/>
                </a:solidFill>
              </a:rPr>
              <a:t>'</a:t>
            </a:r>
            <a:r>
              <a:rPr lang="it-IT" dirty="0" err="1">
                <a:solidFill>
                  <a:srgbClr val="6A8759"/>
                </a:solidFill>
              </a:rPr>
              <a:t>enter</a:t>
            </a:r>
            <a:r>
              <a:rPr lang="it-IT" dirty="0">
                <a:solidFill>
                  <a:srgbClr val="6A8759"/>
                </a:solidFill>
              </a:rPr>
              <a:t> email'</a:t>
            </a:r>
            <a:r>
              <a:rPr lang="it-IT" dirty="0"/>
              <a:t>)</a:t>
            </a:r>
            <a:br>
              <a:rPr lang="it-IT" dirty="0"/>
            </a:br>
            <a:r>
              <a:rPr lang="it-IT" dirty="0"/>
              <a:t>    l1.append(d1)</a:t>
            </a:r>
            <a:endParaRPr lang="en-US" dirty="0"/>
          </a:p>
        </p:txBody>
      </p:sp>
    </p:spTree>
    <p:extLst>
      <p:ext uri="{BB962C8B-B14F-4D97-AF65-F5344CB8AC3E}">
        <p14:creationId xmlns:p14="http://schemas.microsoft.com/office/powerpoint/2010/main" val="208222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a:t>
            </a:r>
            <a:endParaRPr lang="en-IN" dirty="0"/>
          </a:p>
        </p:txBody>
      </p:sp>
      <p:sp>
        <p:nvSpPr>
          <p:cNvPr id="8" name="Text Placeholder 7"/>
          <p:cNvSpPr>
            <a:spLocks noGrp="1" noChangeArrowheads="1"/>
          </p:cNvSpPr>
          <p:nvPr>
            <p:ph type="body" idx="4294967295"/>
          </p:nvPr>
        </p:nvSpPr>
        <p:spPr>
          <a:xfrm>
            <a:off x="609600" y="1066800"/>
            <a:ext cx="8229600" cy="4648200"/>
          </a:xfrm>
          <a:prstGeom prst="rect">
            <a:avLst/>
          </a:prstGeom>
          <a:noFill/>
        </p:spPr>
        <p:txBody>
          <a:bodyPr>
            <a:noAutofit/>
          </a:bodyPr>
          <a:lstStyle/>
          <a:p>
            <a:pPr lvl="0"/>
            <a:r>
              <a:rPr lang="en-US" sz="1800" dirty="0"/>
              <a:t>List comprehension in Python is also surrounded by brackets, but instead of the list of data inside it, you enter an expression followed by for loop and if-else clauses.</a:t>
            </a:r>
          </a:p>
          <a:p>
            <a:r>
              <a:rPr lang="en-US" sz="1800" dirty="0"/>
              <a:t>A most basic form of List comprehensions in Python are constructed as follows: </a:t>
            </a:r>
            <a:r>
              <a:rPr lang="en-US" sz="1800" dirty="0" err="1"/>
              <a:t>list_variable</a:t>
            </a:r>
            <a:r>
              <a:rPr lang="en-US" sz="1800" dirty="0"/>
              <a:t> = [expression for item in collection] The first expression generates elements in the list followed by a for loop over some collection of data which would evaluate the expression for every item in the collection.</a:t>
            </a:r>
          </a:p>
        </p:txBody>
      </p:sp>
    </p:spTree>
    <p:extLst>
      <p:ext uri="{BB962C8B-B14F-4D97-AF65-F5344CB8AC3E}">
        <p14:creationId xmlns:p14="http://schemas.microsoft.com/office/powerpoint/2010/main" val="94434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a:t>
            </a:r>
            <a:endParaRPr lang="en-IN" dirty="0"/>
          </a:p>
        </p:txBody>
      </p:sp>
      <p:graphicFrame>
        <p:nvGraphicFramePr>
          <p:cNvPr id="4" name="Table 3"/>
          <p:cNvGraphicFramePr>
            <a:graphicFrameLocks noGrp="1"/>
          </p:cNvGraphicFramePr>
          <p:nvPr/>
        </p:nvGraphicFramePr>
        <p:xfrm>
          <a:off x="533400" y="838200"/>
          <a:ext cx="8001000" cy="57048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800" b="1" i="0" u="none" strike="noStrike" kern="1200" dirty="0">
                          <a:solidFill>
                            <a:schemeClr val="tx1"/>
                          </a:solidFill>
                          <a:effectLst/>
                          <a:latin typeface="+mn-lt"/>
                          <a:ea typeface="+mn-ea"/>
                          <a:cs typeface="+mn-cs"/>
                        </a:rPr>
                        <a:t>capitalize()</a:t>
                      </a:r>
                      <a:endParaRPr lang="en-US" dirty="0"/>
                    </a:p>
                  </a:txBody>
                  <a:tcPr/>
                </a:tc>
                <a:tc>
                  <a:txBody>
                    <a:bodyPr/>
                    <a:lstStyle/>
                    <a:p>
                      <a:r>
                        <a:rPr lang="en-US" sz="1800" b="0" i="0" kern="1200" dirty="0">
                          <a:solidFill>
                            <a:schemeClr val="tx1"/>
                          </a:solidFill>
                          <a:effectLst/>
                          <a:latin typeface="+mn-lt"/>
                          <a:ea typeface="+mn-ea"/>
                          <a:cs typeface="+mn-cs"/>
                        </a:rPr>
                        <a:t>Capitalizes first letter of string</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dirty="0">
                          <a:solidFill>
                            <a:schemeClr val="tx1"/>
                          </a:solidFill>
                          <a:effectLst/>
                          <a:latin typeface="+mn-lt"/>
                          <a:ea typeface="+mn-ea"/>
                          <a:cs typeface="+mn-cs"/>
                        </a:rPr>
                        <a:t>center(width, </a:t>
                      </a:r>
                      <a:r>
                        <a:rPr lang="en-US" sz="1800" b="1" i="0" u="none" strike="noStrike" kern="1200" dirty="0" err="1">
                          <a:solidFill>
                            <a:schemeClr val="tx1"/>
                          </a:solidFill>
                          <a:effectLst/>
                          <a:latin typeface="+mn-lt"/>
                          <a:ea typeface="+mn-ea"/>
                          <a:cs typeface="+mn-cs"/>
                        </a:rPr>
                        <a:t>fillchar</a:t>
                      </a:r>
                      <a:r>
                        <a:rPr lang="en-US" sz="1800" b="1" i="0" u="none" strike="noStrike" kern="1200" dirty="0">
                          <a:solidFill>
                            <a:schemeClr val="tx1"/>
                          </a:solidFill>
                          <a:effectLst/>
                          <a:latin typeface="+mn-lt"/>
                          <a:ea typeface="+mn-ea"/>
                          <a:cs typeface="+mn-cs"/>
                        </a:rPr>
                        <a:t>)</a:t>
                      </a:r>
                      <a:endParaRPr lang="en-US" dirty="0"/>
                    </a:p>
                  </a:txBody>
                  <a:tcPr/>
                </a:tc>
                <a:tc>
                  <a:txBody>
                    <a:bodyPr/>
                    <a:lstStyle/>
                    <a:p>
                      <a:r>
                        <a:rPr lang="en-US" sz="1800" b="0" i="0" kern="1200" dirty="0">
                          <a:solidFill>
                            <a:schemeClr val="tx1"/>
                          </a:solidFill>
                          <a:effectLst/>
                          <a:latin typeface="+mn-lt"/>
                          <a:ea typeface="+mn-ea"/>
                          <a:cs typeface="+mn-cs"/>
                        </a:rPr>
                        <a:t>Returns a space-padded string with the original string centered to a total of width columns.</a:t>
                      </a:r>
                      <a:endParaRPr lang="en-US" dirty="0"/>
                    </a:p>
                  </a:txBody>
                  <a:tcPr/>
                </a:tc>
                <a:extLst>
                  <a:ext uri="{0D108BD9-81ED-4DB2-BD59-A6C34878D82A}">
                    <a16:rowId xmlns:a16="http://schemas.microsoft.com/office/drawing/2014/main" val="10001"/>
                  </a:ext>
                </a:extLst>
              </a:tr>
              <a:tr h="370840">
                <a:tc>
                  <a:txBody>
                    <a:bodyPr/>
                    <a:lstStyle/>
                    <a:p>
                      <a:r>
                        <a:rPr lang="en-US" sz="1800" b="1" i="0" u="none" strike="noStrike" kern="1200" dirty="0">
                          <a:solidFill>
                            <a:schemeClr val="tx1"/>
                          </a:solidFill>
                          <a:effectLst/>
                          <a:latin typeface="+mn-lt"/>
                          <a:ea typeface="+mn-ea"/>
                          <a:cs typeface="+mn-cs"/>
                        </a:rPr>
                        <a:t>count(</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 0,end=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Counts how many times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a:t>
                      </a:r>
                      <a:endParaRPr lang="en-US" dirty="0"/>
                    </a:p>
                  </a:txBody>
                  <a:tcPr/>
                </a:tc>
                <a:extLst>
                  <a:ext uri="{0D108BD9-81ED-4DB2-BD59-A6C34878D82A}">
                    <a16:rowId xmlns:a16="http://schemas.microsoft.com/office/drawing/2014/main" val="10002"/>
                  </a:ext>
                </a:extLst>
              </a:tr>
              <a:tr h="370840">
                <a:tc>
                  <a:txBody>
                    <a:bodyPr/>
                    <a:lstStyle/>
                    <a:p>
                      <a:r>
                        <a:rPr lang="en-US" sz="1800" b="1" i="0" u="none" strike="noStrike" kern="1200" dirty="0">
                          <a:solidFill>
                            <a:schemeClr val="tx1"/>
                          </a:solidFill>
                          <a:effectLst/>
                          <a:latin typeface="+mn-lt"/>
                          <a:ea typeface="+mn-ea"/>
                          <a:cs typeface="+mn-cs"/>
                        </a:rPr>
                        <a:t>find(</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beg=0 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r>
                        <a:rPr lang="en-US" sz="1800" b="0" i="0" kern="1200" dirty="0">
                          <a:solidFill>
                            <a:schemeClr val="tx1"/>
                          </a:solidFill>
                          <a:effectLst/>
                          <a:latin typeface="+mn-lt"/>
                          <a:ea typeface="+mn-ea"/>
                          <a:cs typeface="+mn-cs"/>
                        </a:rPr>
                        <a:t>Determine if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 returns index if found and -1 otherwise.</a:t>
                      </a:r>
                      <a:endParaRPr lang="en-US" dirty="0"/>
                    </a:p>
                  </a:txBody>
                  <a:tcPr/>
                </a:tc>
                <a:extLst>
                  <a:ext uri="{0D108BD9-81ED-4DB2-BD59-A6C34878D82A}">
                    <a16:rowId xmlns:a16="http://schemas.microsoft.com/office/drawing/2014/main" val="10003"/>
                  </a:ext>
                </a:extLst>
              </a:tr>
              <a:tr h="370840">
                <a:tc>
                  <a:txBody>
                    <a:bodyPr/>
                    <a:lstStyle/>
                    <a:p>
                      <a:pPr algn="just" fontAlgn="t"/>
                      <a:r>
                        <a:rPr lang="en-US" b="1" u="none" strike="noStrike" dirty="0">
                          <a:solidFill>
                            <a:srgbClr val="313131"/>
                          </a:solidFill>
                          <a:effectLst/>
                        </a:rPr>
                        <a:t>index(</a:t>
                      </a:r>
                      <a:r>
                        <a:rPr lang="en-US" b="1" u="none" strike="noStrike" dirty="0" err="1">
                          <a:solidFill>
                            <a:srgbClr val="313131"/>
                          </a:solidFill>
                          <a:effectLst/>
                        </a:rPr>
                        <a:t>str</a:t>
                      </a:r>
                      <a:r>
                        <a:rPr lang="en-US" b="1" u="none" strike="noStrike" dirty="0">
                          <a:solidFill>
                            <a:srgbClr val="313131"/>
                          </a:solidFill>
                          <a:effectLst/>
                        </a:rPr>
                        <a:t>, beg=0, end=</a:t>
                      </a: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Same as find(), but raises an exception if </a:t>
                      </a:r>
                      <a:r>
                        <a:rPr lang="en-US" dirty="0" err="1">
                          <a:effectLst/>
                        </a:rPr>
                        <a:t>str</a:t>
                      </a:r>
                      <a:r>
                        <a:rPr lang="en-US" dirty="0">
                          <a:effectLst/>
                        </a:rPr>
                        <a:t> not found.</a:t>
                      </a:r>
                    </a:p>
                  </a:txBody>
                  <a:tcPr/>
                </a:tc>
                <a:extLst>
                  <a:ext uri="{0D108BD9-81ED-4DB2-BD59-A6C34878D82A}">
                    <a16:rowId xmlns:a16="http://schemas.microsoft.com/office/drawing/2014/main" val="10004"/>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isalnum</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alphanumeric and false otherwise.</a:t>
                      </a:r>
                    </a:p>
                  </a:txBody>
                  <a:tcPr marL="76200" marR="76200" marT="76200" marB="76200"/>
                </a:tc>
                <a:extLst>
                  <a:ext uri="{0D108BD9-81ED-4DB2-BD59-A6C34878D82A}">
                    <a16:rowId xmlns:a16="http://schemas.microsoft.com/office/drawing/2014/main" val="10005"/>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isalpha</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alphabetic and false otherwise.</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882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endParaRPr lang="en-IN" dirty="0"/>
          </a:p>
        </p:txBody>
      </p:sp>
      <p:sp>
        <p:nvSpPr>
          <p:cNvPr id="8" name="Text Placeholder 7"/>
          <p:cNvSpPr>
            <a:spLocks noGrp="1" noChangeArrowheads="1"/>
          </p:cNvSpPr>
          <p:nvPr>
            <p:ph type="body" idx="4294967295"/>
          </p:nvPr>
        </p:nvSpPr>
        <p:spPr>
          <a:xfrm>
            <a:off x="609600" y="1066800"/>
            <a:ext cx="8229600" cy="4648200"/>
          </a:xfrm>
          <a:prstGeom prst="rect">
            <a:avLst/>
          </a:prstGeom>
          <a:noFill/>
        </p:spPr>
        <p:txBody>
          <a:bodyPr>
            <a:noAutofit/>
          </a:bodyPr>
          <a:lstStyle/>
          <a:p>
            <a:pPr lvl="0"/>
            <a:r>
              <a:rPr lang="en-US" sz="1800" dirty="0"/>
              <a:t>Use list comprehension to obtain the square root of first 10 natural numbers.</a:t>
            </a:r>
          </a:p>
          <a:p>
            <a:pPr lvl="0"/>
            <a:r>
              <a:rPr lang="en-US" sz="1800" dirty="0"/>
              <a:t>Use list comprehension to find the used vowels in a given sentence and/or word (take the input from user)</a:t>
            </a:r>
          </a:p>
          <a:p>
            <a:r>
              <a:rPr lang="en-US" sz="1800" dirty="0"/>
              <a:t> Create a dictionary and access it values using a condition on its key. The data is given below. Let the condition on the key is that it should be a even number.</a:t>
            </a:r>
          </a:p>
          <a:p>
            <a:endParaRPr lang="en-US" sz="1800" dirty="0"/>
          </a:p>
          <a:p>
            <a:endParaRPr lang="en-US" sz="1800" dirty="0"/>
          </a:p>
          <a:p>
            <a:endParaRPr lang="en-US" sz="1800" dirty="0"/>
          </a:p>
          <a:p>
            <a:endParaRPr lang="en-US" sz="1800" dirty="0"/>
          </a:p>
          <a:p>
            <a:endParaRPr lang="en-US" sz="1800" dirty="0"/>
          </a:p>
          <a:p>
            <a:r>
              <a:rPr lang="en-US" sz="1800" dirty="0"/>
              <a:t>Use list comprehension to print numbers divisible by 2 &amp; 3 in between 1 and 100.</a:t>
            </a:r>
          </a:p>
          <a:p>
            <a:r>
              <a:rPr lang="en-US" sz="1800" dirty="0"/>
              <a:t>Use list comprehension to extract numbers from a string</a:t>
            </a:r>
          </a:p>
          <a:p>
            <a:r>
              <a:rPr lang="en-US" sz="1800" dirty="0"/>
              <a:t>Use list comprehension to create a dictionary such that its keys are numbers from 1 to 10 and values are the corresponding to that key are its cube.</a:t>
            </a:r>
          </a:p>
          <a:p>
            <a:r>
              <a:rPr lang="en-US" sz="1800" dirty="0"/>
              <a:t>Use list comprehension to print table of 11 to 20 </a:t>
            </a:r>
          </a:p>
          <a:p>
            <a:r>
              <a:rPr lang="en-US" sz="1800" dirty="0"/>
              <a:t>Use list comprehension to find transpose of the matrix given below.</a:t>
            </a:r>
          </a:p>
          <a:p>
            <a:endParaRPr lang="en-US" sz="1800" dirty="0"/>
          </a:p>
          <a:p>
            <a:pPr lvl="0"/>
            <a:endParaRPr lang="en-US" sz="1800" dirty="0"/>
          </a:p>
        </p:txBody>
      </p:sp>
      <p:graphicFrame>
        <p:nvGraphicFramePr>
          <p:cNvPr id="4" name="Table 3">
            <a:extLst>
              <a:ext uri="{FF2B5EF4-FFF2-40B4-BE49-F238E27FC236}">
                <a16:creationId xmlns:a16="http://schemas.microsoft.com/office/drawing/2014/main" id="{F4956F56-E1A8-BA40-A653-AF6CF54E17BF}"/>
              </a:ext>
            </a:extLst>
          </p:cNvPr>
          <p:cNvGraphicFramePr>
            <a:graphicFrameLocks noGrp="1"/>
          </p:cNvGraphicFramePr>
          <p:nvPr>
            <p:extLst>
              <p:ext uri="{D42A27DB-BD31-4B8C-83A1-F6EECF244321}">
                <p14:modId xmlns:p14="http://schemas.microsoft.com/office/powerpoint/2010/main" val="1508464628"/>
              </p:ext>
            </p:extLst>
          </p:nvPr>
        </p:nvGraphicFramePr>
        <p:xfrm>
          <a:off x="990600" y="2819400"/>
          <a:ext cx="6934200" cy="1097280"/>
        </p:xfrm>
        <a:graphic>
          <a:graphicData uri="http://schemas.openxmlformats.org/drawingml/2006/table">
            <a:tbl>
              <a:tblPr/>
              <a:tblGrid>
                <a:gridCol w="1155700">
                  <a:extLst>
                    <a:ext uri="{9D8B030D-6E8A-4147-A177-3AD203B41FA5}">
                      <a16:colId xmlns:a16="http://schemas.microsoft.com/office/drawing/2014/main" val="656547897"/>
                    </a:ext>
                  </a:extLst>
                </a:gridCol>
                <a:gridCol w="1155700">
                  <a:extLst>
                    <a:ext uri="{9D8B030D-6E8A-4147-A177-3AD203B41FA5}">
                      <a16:colId xmlns:a16="http://schemas.microsoft.com/office/drawing/2014/main" val="830813876"/>
                    </a:ext>
                  </a:extLst>
                </a:gridCol>
                <a:gridCol w="1155700">
                  <a:extLst>
                    <a:ext uri="{9D8B030D-6E8A-4147-A177-3AD203B41FA5}">
                      <a16:colId xmlns:a16="http://schemas.microsoft.com/office/drawing/2014/main" val="208462815"/>
                    </a:ext>
                  </a:extLst>
                </a:gridCol>
                <a:gridCol w="1155700">
                  <a:extLst>
                    <a:ext uri="{9D8B030D-6E8A-4147-A177-3AD203B41FA5}">
                      <a16:colId xmlns:a16="http://schemas.microsoft.com/office/drawing/2014/main" val="583536197"/>
                    </a:ext>
                  </a:extLst>
                </a:gridCol>
                <a:gridCol w="1155700">
                  <a:extLst>
                    <a:ext uri="{9D8B030D-6E8A-4147-A177-3AD203B41FA5}">
                      <a16:colId xmlns:a16="http://schemas.microsoft.com/office/drawing/2014/main" val="206517012"/>
                    </a:ext>
                  </a:extLst>
                </a:gridCol>
                <a:gridCol w="1155700">
                  <a:extLst>
                    <a:ext uri="{9D8B030D-6E8A-4147-A177-3AD203B41FA5}">
                      <a16:colId xmlns:a16="http://schemas.microsoft.com/office/drawing/2014/main" val="766716274"/>
                    </a:ext>
                  </a:extLst>
                </a:gridCol>
              </a:tblGrid>
              <a:tr h="365707">
                <a:tc>
                  <a:txBody>
                    <a:bodyPr/>
                    <a:lstStyle/>
                    <a:p>
                      <a:pPr algn="r" fontAlgn="ctr"/>
                      <a:r>
                        <a:rPr lang="en-US" b="1">
                          <a:effectLst/>
                        </a:rPr>
                        <a:t>Key</a:t>
                      </a:r>
                    </a:p>
                  </a:txBody>
                  <a:tcPr anchor="ctr">
                    <a:lnL>
                      <a:noFill/>
                    </a:lnL>
                    <a:lnR>
                      <a:noFill/>
                    </a:lnR>
                    <a:lnT>
                      <a:noFill/>
                    </a:lnT>
                    <a:lnB>
                      <a:noFill/>
                    </a:lnB>
                    <a:solidFill>
                      <a:srgbClr val="F5F5F5"/>
                    </a:solidFill>
                  </a:tcPr>
                </a:tc>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4</a:t>
                      </a:r>
                    </a:p>
                  </a:txBody>
                  <a:tcPr anchor="ctr">
                    <a:lnL>
                      <a:noFill/>
                    </a:lnL>
                    <a:lnR>
                      <a:noFill/>
                    </a:lnR>
                    <a:lnT>
                      <a:noFill/>
                    </a:lnT>
                    <a:lnB>
                      <a:noFill/>
                    </a:lnB>
                    <a:solidFill>
                      <a:srgbClr val="F5F5F5"/>
                    </a:solidFill>
                  </a:tcPr>
                </a:tc>
                <a:tc>
                  <a:txBody>
                    <a:bodyPr/>
                    <a:lstStyle/>
                    <a:p>
                      <a:pPr algn="r" fontAlgn="ctr"/>
                      <a:r>
                        <a:rPr lang="en-US">
                          <a:effectLst/>
                        </a:rPr>
                        <a:t>5</a:t>
                      </a:r>
                    </a:p>
                  </a:txBody>
                  <a:tcPr anchor="ctr">
                    <a:lnL>
                      <a:noFill/>
                    </a:lnL>
                    <a:lnR>
                      <a:noFill/>
                    </a:lnR>
                    <a:lnT>
                      <a:noFill/>
                    </a:lnT>
                    <a:lnB>
                      <a:noFill/>
                    </a:lnB>
                    <a:solidFill>
                      <a:srgbClr val="F5F5F5"/>
                    </a:solidFill>
                  </a:tcPr>
                </a:tc>
                <a:extLst>
                  <a:ext uri="{0D108BD9-81ED-4DB2-BD59-A6C34878D82A}">
                    <a16:rowId xmlns:a16="http://schemas.microsoft.com/office/drawing/2014/main" val="3054228648"/>
                  </a:ext>
                </a:extLst>
              </a:tr>
              <a:tr h="365707">
                <a:tc>
                  <a:txBody>
                    <a:bodyPr/>
                    <a:lstStyle/>
                    <a:p>
                      <a:pPr algn="r" fontAlgn="ctr"/>
                      <a:r>
                        <a:rPr lang="en-US" b="1">
                          <a:effectLst/>
                        </a:rPr>
                        <a:t>Name</a:t>
                      </a:r>
                    </a:p>
                  </a:txBody>
                  <a:tcPr anchor="ctr">
                    <a:lnL>
                      <a:noFill/>
                    </a:lnL>
                    <a:lnR>
                      <a:noFill/>
                    </a:lnR>
                    <a:lnT>
                      <a:noFill/>
                    </a:lnT>
                    <a:lnB>
                      <a:noFill/>
                    </a:lnB>
                    <a:solidFill>
                      <a:srgbClr val="FFFFFF"/>
                    </a:solidFill>
                  </a:tcPr>
                </a:tc>
                <a:tc>
                  <a:txBody>
                    <a:bodyPr/>
                    <a:lstStyle/>
                    <a:p>
                      <a:pPr algn="r" fontAlgn="ctr"/>
                      <a:r>
                        <a:rPr lang="en-US">
                          <a:effectLst/>
                        </a:rPr>
                        <a:t>Aman</a:t>
                      </a:r>
                    </a:p>
                  </a:txBody>
                  <a:tcPr anchor="ctr">
                    <a:lnL>
                      <a:noFill/>
                    </a:lnL>
                    <a:lnR>
                      <a:noFill/>
                    </a:lnR>
                    <a:lnT>
                      <a:noFill/>
                    </a:lnT>
                    <a:lnB>
                      <a:noFill/>
                    </a:lnB>
                    <a:solidFill>
                      <a:srgbClr val="FFFFFF"/>
                    </a:solidFill>
                  </a:tcPr>
                </a:tc>
                <a:tc>
                  <a:txBody>
                    <a:bodyPr/>
                    <a:lstStyle/>
                    <a:p>
                      <a:pPr algn="r" fontAlgn="ctr"/>
                      <a:r>
                        <a:rPr lang="en-US">
                          <a:effectLst/>
                        </a:rPr>
                        <a:t>Mohit</a:t>
                      </a:r>
                    </a:p>
                  </a:txBody>
                  <a:tcPr anchor="ctr">
                    <a:lnL>
                      <a:noFill/>
                    </a:lnL>
                    <a:lnR>
                      <a:noFill/>
                    </a:lnR>
                    <a:lnT>
                      <a:noFill/>
                    </a:lnT>
                    <a:lnB>
                      <a:noFill/>
                    </a:lnB>
                    <a:solidFill>
                      <a:srgbClr val="FFFFFF"/>
                    </a:solidFill>
                  </a:tcPr>
                </a:tc>
                <a:tc>
                  <a:txBody>
                    <a:bodyPr/>
                    <a:lstStyle/>
                    <a:p>
                      <a:pPr algn="r" fontAlgn="ctr"/>
                      <a:r>
                        <a:rPr lang="en-US">
                          <a:effectLst/>
                        </a:rPr>
                        <a:t>Guari</a:t>
                      </a:r>
                    </a:p>
                  </a:txBody>
                  <a:tcPr anchor="ctr">
                    <a:lnL>
                      <a:noFill/>
                    </a:lnL>
                    <a:lnR>
                      <a:noFill/>
                    </a:lnR>
                    <a:lnT>
                      <a:noFill/>
                    </a:lnT>
                    <a:lnB>
                      <a:noFill/>
                    </a:lnB>
                    <a:solidFill>
                      <a:srgbClr val="FFFFFF"/>
                    </a:solidFill>
                  </a:tcPr>
                </a:tc>
                <a:tc>
                  <a:txBody>
                    <a:bodyPr/>
                    <a:lstStyle/>
                    <a:p>
                      <a:pPr algn="r" fontAlgn="ctr"/>
                      <a:r>
                        <a:rPr lang="en-US">
                          <a:effectLst/>
                        </a:rPr>
                        <a:t>Imran</a:t>
                      </a:r>
                    </a:p>
                  </a:txBody>
                  <a:tcPr anchor="ctr">
                    <a:lnL>
                      <a:noFill/>
                    </a:lnL>
                    <a:lnR>
                      <a:noFill/>
                    </a:lnR>
                    <a:lnT>
                      <a:noFill/>
                    </a:lnT>
                    <a:lnB>
                      <a:noFill/>
                    </a:lnB>
                    <a:solidFill>
                      <a:srgbClr val="FFFFFF"/>
                    </a:solidFill>
                  </a:tcPr>
                </a:tc>
                <a:tc>
                  <a:txBody>
                    <a:bodyPr/>
                    <a:lstStyle/>
                    <a:p>
                      <a:pPr algn="r" fontAlgn="ctr"/>
                      <a:r>
                        <a:rPr lang="en-US">
                          <a:effectLst/>
                        </a:rPr>
                        <a:t>Roma</a:t>
                      </a:r>
                    </a:p>
                  </a:txBody>
                  <a:tcPr anchor="ctr">
                    <a:lnL>
                      <a:noFill/>
                    </a:lnL>
                    <a:lnR>
                      <a:noFill/>
                    </a:lnR>
                    <a:lnT>
                      <a:noFill/>
                    </a:lnT>
                    <a:lnB>
                      <a:noFill/>
                    </a:lnB>
                    <a:solidFill>
                      <a:srgbClr val="FFFFFF"/>
                    </a:solidFill>
                  </a:tcPr>
                </a:tc>
                <a:extLst>
                  <a:ext uri="{0D108BD9-81ED-4DB2-BD59-A6C34878D82A}">
                    <a16:rowId xmlns:a16="http://schemas.microsoft.com/office/drawing/2014/main" val="3453814586"/>
                  </a:ext>
                </a:extLst>
              </a:tr>
              <a:tr h="365707">
                <a:tc>
                  <a:txBody>
                    <a:bodyPr/>
                    <a:lstStyle/>
                    <a:p>
                      <a:pPr algn="r" fontAlgn="ctr"/>
                      <a:r>
                        <a:rPr lang="en-US" b="1">
                          <a:effectLst/>
                        </a:rPr>
                        <a:t>Marks</a:t>
                      </a:r>
                    </a:p>
                  </a:txBody>
                  <a:tcPr anchor="ctr">
                    <a:lnL>
                      <a:noFill/>
                    </a:lnL>
                    <a:lnR>
                      <a:noFill/>
                    </a:lnR>
                    <a:lnT>
                      <a:noFill/>
                    </a:lnT>
                    <a:lnB>
                      <a:noFill/>
                    </a:lnB>
                    <a:solidFill>
                      <a:srgbClr val="F5F5F5"/>
                    </a:solidFill>
                  </a:tcPr>
                </a:tc>
                <a:tc>
                  <a:txBody>
                    <a:bodyPr/>
                    <a:lstStyle/>
                    <a:p>
                      <a:pPr algn="r" fontAlgn="ctr"/>
                      <a:r>
                        <a:rPr lang="en-US">
                          <a:effectLst/>
                        </a:rPr>
                        <a:t>24</a:t>
                      </a:r>
                    </a:p>
                  </a:txBody>
                  <a:tcPr anchor="ctr">
                    <a:lnL>
                      <a:noFill/>
                    </a:lnL>
                    <a:lnR>
                      <a:noFill/>
                    </a:lnR>
                    <a:lnT>
                      <a:noFill/>
                    </a:lnT>
                    <a:lnB>
                      <a:noFill/>
                    </a:lnB>
                    <a:solidFill>
                      <a:srgbClr val="F5F5F5"/>
                    </a:solidFill>
                  </a:tcPr>
                </a:tc>
                <a:tc>
                  <a:txBody>
                    <a:bodyPr/>
                    <a:lstStyle/>
                    <a:p>
                      <a:pPr algn="r" fontAlgn="ctr"/>
                      <a:r>
                        <a:rPr lang="en-US">
                          <a:effectLst/>
                        </a:rPr>
                        <a:t>25</a:t>
                      </a:r>
                    </a:p>
                  </a:txBody>
                  <a:tcPr anchor="ctr">
                    <a:lnL>
                      <a:noFill/>
                    </a:lnL>
                    <a:lnR>
                      <a:noFill/>
                    </a:lnR>
                    <a:lnT>
                      <a:noFill/>
                    </a:lnT>
                    <a:lnB>
                      <a:noFill/>
                    </a:lnB>
                    <a:solidFill>
                      <a:srgbClr val="F5F5F5"/>
                    </a:solidFill>
                  </a:tcPr>
                </a:tc>
                <a:tc>
                  <a:txBody>
                    <a:bodyPr/>
                    <a:lstStyle/>
                    <a:p>
                      <a:pPr algn="r" fontAlgn="ctr"/>
                      <a:r>
                        <a:rPr lang="en-US">
                          <a:effectLst/>
                        </a:rPr>
                        <a:t>26</a:t>
                      </a:r>
                    </a:p>
                  </a:txBody>
                  <a:tcPr anchor="ctr">
                    <a:lnL>
                      <a:noFill/>
                    </a:lnL>
                    <a:lnR>
                      <a:noFill/>
                    </a:lnR>
                    <a:lnT>
                      <a:noFill/>
                    </a:lnT>
                    <a:lnB>
                      <a:noFill/>
                    </a:lnB>
                    <a:solidFill>
                      <a:srgbClr val="F5F5F5"/>
                    </a:solidFill>
                  </a:tcPr>
                </a:tc>
                <a:tc>
                  <a:txBody>
                    <a:bodyPr/>
                    <a:lstStyle/>
                    <a:p>
                      <a:pPr algn="r" fontAlgn="ctr"/>
                      <a:r>
                        <a:rPr lang="en-US">
                          <a:effectLst/>
                        </a:rPr>
                        <a:t>24</a:t>
                      </a:r>
                    </a:p>
                  </a:txBody>
                  <a:tcPr anchor="ctr">
                    <a:lnL>
                      <a:noFill/>
                    </a:lnL>
                    <a:lnR>
                      <a:noFill/>
                    </a:lnR>
                    <a:lnT>
                      <a:noFill/>
                    </a:lnT>
                    <a:lnB>
                      <a:noFill/>
                    </a:lnB>
                    <a:solidFill>
                      <a:srgbClr val="F5F5F5"/>
                    </a:solidFill>
                  </a:tcPr>
                </a:tc>
                <a:tc>
                  <a:txBody>
                    <a:bodyPr/>
                    <a:lstStyle/>
                    <a:p>
                      <a:pPr algn="r" fontAlgn="ctr"/>
                      <a:r>
                        <a:rPr lang="en-US" dirty="0">
                          <a:effectLst/>
                        </a:rPr>
                        <a:t>27</a:t>
                      </a:r>
                    </a:p>
                  </a:txBody>
                  <a:tcPr anchor="ctr">
                    <a:lnL>
                      <a:noFill/>
                    </a:lnL>
                    <a:lnR>
                      <a:noFill/>
                    </a:lnR>
                    <a:lnT>
                      <a:noFill/>
                    </a:lnT>
                    <a:lnB>
                      <a:noFill/>
                    </a:lnB>
                    <a:solidFill>
                      <a:srgbClr val="F5F5F5"/>
                    </a:solidFill>
                  </a:tcPr>
                </a:tc>
                <a:extLst>
                  <a:ext uri="{0D108BD9-81ED-4DB2-BD59-A6C34878D82A}">
                    <a16:rowId xmlns:a16="http://schemas.microsoft.com/office/drawing/2014/main" val="3762345356"/>
                  </a:ext>
                </a:extLst>
              </a:tr>
            </a:tbl>
          </a:graphicData>
        </a:graphic>
      </p:graphicFrame>
    </p:spTree>
    <p:extLst>
      <p:ext uri="{BB962C8B-B14F-4D97-AF65-F5344CB8AC3E}">
        <p14:creationId xmlns:p14="http://schemas.microsoft.com/office/powerpoint/2010/main" val="2466948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 - Solution</a:t>
            </a:r>
            <a:endParaRPr lang="en-IN" dirty="0"/>
          </a:p>
        </p:txBody>
      </p:sp>
      <p:sp>
        <p:nvSpPr>
          <p:cNvPr id="3" name="Rectangle 2"/>
          <p:cNvSpPr/>
          <p:nvPr/>
        </p:nvSpPr>
        <p:spPr>
          <a:xfrm>
            <a:off x="609600" y="914400"/>
            <a:ext cx="8177212" cy="646331"/>
          </a:xfrm>
          <a:prstGeom prst="rect">
            <a:avLst/>
          </a:prstGeom>
          <a:ln>
            <a:solidFill>
              <a:schemeClr val="accent1"/>
            </a:solidFill>
          </a:ln>
        </p:spPr>
        <p:txBody>
          <a:bodyPr wrap="square">
            <a:spAutoFit/>
          </a:bodyPr>
          <a:lstStyle/>
          <a:p>
            <a:r>
              <a:rPr lang="it-IT" dirty="0"/>
              <a:t>my_list1 = [x**0.5 for x in </a:t>
            </a:r>
            <a:r>
              <a:rPr lang="it-IT" dirty="0" err="1"/>
              <a:t>range</a:t>
            </a:r>
            <a:r>
              <a:rPr lang="it-IT" dirty="0"/>
              <a:t>(1,10)]</a:t>
            </a:r>
          </a:p>
          <a:p>
            <a:r>
              <a:rPr lang="it-IT" dirty="0" err="1"/>
              <a:t>print</a:t>
            </a:r>
            <a:r>
              <a:rPr lang="it-IT" dirty="0"/>
              <a:t>(my_list1)</a:t>
            </a:r>
            <a:endParaRPr lang="en-US" dirty="0"/>
          </a:p>
        </p:txBody>
      </p:sp>
      <p:sp>
        <p:nvSpPr>
          <p:cNvPr id="4" name="Rectangle 3"/>
          <p:cNvSpPr/>
          <p:nvPr/>
        </p:nvSpPr>
        <p:spPr>
          <a:xfrm>
            <a:off x="609600" y="1732443"/>
            <a:ext cx="8177212" cy="923330"/>
          </a:xfrm>
          <a:prstGeom prst="rect">
            <a:avLst/>
          </a:prstGeom>
          <a:ln>
            <a:solidFill>
              <a:schemeClr val="accent1"/>
            </a:solidFill>
          </a:ln>
        </p:spPr>
        <p:txBody>
          <a:bodyPr wrap="square">
            <a:spAutoFit/>
          </a:bodyPr>
          <a:lstStyle/>
          <a:p>
            <a:r>
              <a:rPr lang="it-IT" dirty="0" err="1"/>
              <a:t>s</a:t>
            </a:r>
            <a:r>
              <a:rPr lang="it-IT" dirty="0"/>
              <a:t> = </a:t>
            </a:r>
            <a:r>
              <a:rPr lang="it-IT" dirty="0" err="1"/>
              <a:t>str</a:t>
            </a:r>
            <a:r>
              <a:rPr lang="it-IT" dirty="0"/>
              <a:t>(input("</a:t>
            </a:r>
            <a:r>
              <a:rPr lang="it-IT" dirty="0" err="1"/>
              <a:t>Enter</a:t>
            </a:r>
            <a:r>
              <a:rPr lang="it-IT" dirty="0"/>
              <a:t> a word: "))</a:t>
            </a:r>
          </a:p>
          <a:p>
            <a:r>
              <a:rPr lang="it-IT" dirty="0" err="1"/>
              <a:t>vowels</a:t>
            </a:r>
            <a:r>
              <a:rPr lang="it-IT" dirty="0"/>
              <a:t> = [x for x in </a:t>
            </a:r>
            <a:r>
              <a:rPr lang="it-IT" dirty="0" err="1"/>
              <a:t>s</a:t>
            </a:r>
            <a:r>
              <a:rPr lang="it-IT" dirty="0"/>
              <a:t> </a:t>
            </a:r>
            <a:r>
              <a:rPr lang="it-IT" dirty="0" err="1"/>
              <a:t>if</a:t>
            </a:r>
            <a:r>
              <a:rPr lang="it-IT" dirty="0"/>
              <a:t> x in ['</a:t>
            </a:r>
            <a:r>
              <a:rPr lang="it-IT" dirty="0" err="1"/>
              <a:t>a','A','e','E','i','I','o','O','u','U</a:t>
            </a:r>
            <a:r>
              <a:rPr lang="it-IT" dirty="0"/>
              <a:t>']]</a:t>
            </a:r>
          </a:p>
          <a:p>
            <a:r>
              <a:rPr lang="it-IT" dirty="0" err="1"/>
              <a:t>print</a:t>
            </a:r>
            <a:r>
              <a:rPr lang="it-IT" dirty="0"/>
              <a:t>(set(</a:t>
            </a:r>
            <a:r>
              <a:rPr lang="it-IT" dirty="0" err="1"/>
              <a:t>vowels</a:t>
            </a:r>
            <a:r>
              <a:rPr lang="it-IT" dirty="0"/>
              <a:t>))</a:t>
            </a:r>
            <a:endParaRPr lang="en-US" dirty="0"/>
          </a:p>
        </p:txBody>
      </p:sp>
      <p:sp>
        <p:nvSpPr>
          <p:cNvPr id="5" name="Rectangle 4"/>
          <p:cNvSpPr/>
          <p:nvPr/>
        </p:nvSpPr>
        <p:spPr>
          <a:xfrm>
            <a:off x="609600" y="2743200"/>
            <a:ext cx="8177212" cy="1754326"/>
          </a:xfrm>
          <a:prstGeom prst="rect">
            <a:avLst/>
          </a:prstGeom>
          <a:ln>
            <a:solidFill>
              <a:schemeClr val="accent1"/>
            </a:solidFill>
          </a:ln>
        </p:spPr>
        <p:txBody>
          <a:bodyPr wrap="square">
            <a:spAutoFit/>
          </a:bodyPr>
          <a:lstStyle/>
          <a:p>
            <a:r>
              <a:rPr lang="en-US" b="1" dirty="0"/>
              <a:t>#</a:t>
            </a:r>
            <a:r>
              <a:rPr lang="en-US" b="1" dirty="0" err="1"/>
              <a:t>accesing</a:t>
            </a:r>
            <a:r>
              <a:rPr lang="en-US" b="1" dirty="0"/>
              <a:t> dictionary through list </a:t>
            </a:r>
            <a:r>
              <a:rPr lang="en-US" b="1" dirty="0" err="1"/>
              <a:t>comprehention</a:t>
            </a:r>
            <a:endParaRPr lang="en-US" b="1" dirty="0"/>
          </a:p>
          <a:p>
            <a:r>
              <a:rPr lang="en-US" b="1" dirty="0" err="1"/>
              <a:t>students_data</a:t>
            </a:r>
            <a:r>
              <a:rPr lang="en-US" b="1" dirty="0"/>
              <a:t> = {1:['Aman', 24] , 2:['Mohit',25], 3:['Gauri', 26], 4:['Imran',24], 5:['Roma',27]}</a:t>
            </a:r>
          </a:p>
          <a:p>
            <a:endParaRPr lang="en-US" b="1" dirty="0"/>
          </a:p>
          <a:p>
            <a:r>
              <a:rPr lang="en-US" b="1" dirty="0" err="1"/>
              <a:t>new_dict</a:t>
            </a:r>
            <a:r>
              <a:rPr lang="en-US" b="1" dirty="0"/>
              <a:t> = {</a:t>
            </a:r>
            <a:r>
              <a:rPr lang="en-US" b="1" dirty="0" err="1"/>
              <a:t>key:values</a:t>
            </a:r>
            <a:r>
              <a:rPr lang="en-US" b="1" dirty="0"/>
              <a:t> for </a:t>
            </a:r>
            <a:r>
              <a:rPr lang="en-US" b="1" dirty="0" err="1"/>
              <a:t>key,values</a:t>
            </a:r>
            <a:r>
              <a:rPr lang="en-US" b="1" dirty="0"/>
              <a:t> in </a:t>
            </a:r>
            <a:r>
              <a:rPr lang="en-US" b="1" dirty="0" err="1"/>
              <a:t>students_data.items</a:t>
            </a:r>
            <a:r>
              <a:rPr lang="en-US" b="1" dirty="0"/>
              <a:t>() if key%2==0 }</a:t>
            </a:r>
          </a:p>
          <a:p>
            <a:r>
              <a:rPr lang="en-US" b="1" dirty="0"/>
              <a:t>print(</a:t>
            </a:r>
            <a:r>
              <a:rPr lang="en-US" b="1" dirty="0" err="1"/>
              <a:t>new_dict</a:t>
            </a:r>
            <a:r>
              <a:rPr lang="en-US" b="1" dirty="0"/>
              <a:t>)</a:t>
            </a:r>
            <a:endParaRPr lang="en-US" dirty="0"/>
          </a:p>
        </p:txBody>
      </p:sp>
      <p:sp>
        <p:nvSpPr>
          <p:cNvPr id="6" name="Rectangle 5">
            <a:extLst>
              <a:ext uri="{FF2B5EF4-FFF2-40B4-BE49-F238E27FC236}">
                <a16:creationId xmlns:a16="http://schemas.microsoft.com/office/drawing/2014/main" id="{EE0E4F77-279F-9547-B283-82F1E9482FDC}"/>
              </a:ext>
            </a:extLst>
          </p:cNvPr>
          <p:cNvSpPr/>
          <p:nvPr/>
        </p:nvSpPr>
        <p:spPr>
          <a:xfrm>
            <a:off x="609600" y="4648200"/>
            <a:ext cx="8177212" cy="646331"/>
          </a:xfrm>
          <a:prstGeom prst="rect">
            <a:avLst/>
          </a:prstGeom>
          <a:ln>
            <a:solidFill>
              <a:schemeClr val="accent1"/>
            </a:solidFill>
          </a:ln>
        </p:spPr>
        <p:txBody>
          <a:bodyPr wrap="square">
            <a:spAutoFit/>
          </a:bodyPr>
          <a:lstStyle/>
          <a:p>
            <a:r>
              <a:rPr lang="en-US" dirty="0"/>
              <a:t>divisible_6 = [y for y in range(100) if y % 2 == 0 if y % 3 == 0]</a:t>
            </a:r>
          </a:p>
          <a:p>
            <a:r>
              <a:rPr lang="en-US" dirty="0"/>
              <a:t>print(divisible_6)</a:t>
            </a:r>
          </a:p>
        </p:txBody>
      </p:sp>
      <p:sp>
        <p:nvSpPr>
          <p:cNvPr id="7" name="Rectangle 6">
            <a:extLst>
              <a:ext uri="{FF2B5EF4-FFF2-40B4-BE49-F238E27FC236}">
                <a16:creationId xmlns:a16="http://schemas.microsoft.com/office/drawing/2014/main" id="{85F4BF57-C819-4948-9E21-222F138AAAAD}"/>
              </a:ext>
            </a:extLst>
          </p:cNvPr>
          <p:cNvSpPr/>
          <p:nvPr/>
        </p:nvSpPr>
        <p:spPr>
          <a:xfrm>
            <a:off x="628650" y="5445205"/>
            <a:ext cx="8210550" cy="646331"/>
          </a:xfrm>
          <a:prstGeom prst="rect">
            <a:avLst/>
          </a:prstGeom>
          <a:ln>
            <a:solidFill>
              <a:schemeClr val="accent1"/>
            </a:solidFill>
          </a:ln>
        </p:spPr>
        <p:txBody>
          <a:bodyPr wrap="square">
            <a:spAutoFit/>
          </a:bodyPr>
          <a:lstStyle/>
          <a:p>
            <a:r>
              <a:rPr lang="en-US" dirty="0"/>
              <a:t>string = "Hello 12345 World"</a:t>
            </a:r>
          </a:p>
          <a:p>
            <a:r>
              <a:rPr lang="en-US" dirty="0"/>
              <a:t>numbers = [x for x in string if </a:t>
            </a:r>
            <a:r>
              <a:rPr lang="en-US" dirty="0" err="1"/>
              <a:t>x.isdigit</a:t>
            </a:r>
            <a:r>
              <a:rPr lang="en-US" dirty="0"/>
              <a:t>()]</a:t>
            </a:r>
          </a:p>
        </p:txBody>
      </p:sp>
      <p:sp>
        <p:nvSpPr>
          <p:cNvPr id="8" name="Rectangle 7">
            <a:extLst>
              <a:ext uri="{FF2B5EF4-FFF2-40B4-BE49-F238E27FC236}">
                <a16:creationId xmlns:a16="http://schemas.microsoft.com/office/drawing/2014/main" id="{6FC37F6C-65C1-F940-A32B-E23C7A75AE2C}"/>
              </a:ext>
            </a:extLst>
          </p:cNvPr>
          <p:cNvSpPr/>
          <p:nvPr/>
        </p:nvSpPr>
        <p:spPr>
          <a:xfrm>
            <a:off x="628650" y="6182847"/>
            <a:ext cx="7877175" cy="646331"/>
          </a:xfrm>
          <a:prstGeom prst="rect">
            <a:avLst/>
          </a:prstGeom>
          <a:ln>
            <a:solidFill>
              <a:schemeClr val="accent1"/>
            </a:solidFill>
          </a:ln>
        </p:spPr>
        <p:txBody>
          <a:bodyPr wrap="square">
            <a:spAutoFit/>
          </a:bodyPr>
          <a:lstStyle/>
          <a:p>
            <a:r>
              <a:rPr lang="en-US" dirty="0"/>
              <a:t>matrix = [[1, 2], [3,4], [5,6], [7,8]]</a:t>
            </a:r>
          </a:p>
          <a:p>
            <a:r>
              <a:rPr lang="en-US" dirty="0"/>
              <a:t>transpose = [[row[</a:t>
            </a:r>
            <a:r>
              <a:rPr lang="en-US" dirty="0" err="1"/>
              <a:t>i</a:t>
            </a:r>
            <a:r>
              <a:rPr lang="en-US" dirty="0"/>
              <a:t>] </a:t>
            </a:r>
            <a:r>
              <a:rPr lang="en-US" dirty="0">
                <a:solidFill>
                  <a:srgbClr val="CC7832"/>
                </a:solidFill>
              </a:rPr>
              <a:t>for </a:t>
            </a:r>
            <a:r>
              <a:rPr lang="en-US" dirty="0"/>
              <a:t>row </a:t>
            </a:r>
            <a:r>
              <a:rPr lang="en-US" dirty="0">
                <a:solidFill>
                  <a:srgbClr val="CC7832"/>
                </a:solidFill>
              </a:rPr>
              <a:t>in </a:t>
            </a:r>
            <a:r>
              <a:rPr lang="en-US" dirty="0"/>
              <a:t>matrix]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err="1"/>
              <a:t>len</a:t>
            </a:r>
            <a:r>
              <a:rPr lang="en-US" dirty="0"/>
              <a:t>(matrix[0]))]</a:t>
            </a:r>
          </a:p>
        </p:txBody>
      </p:sp>
    </p:spTree>
    <p:extLst>
      <p:ext uri="{BB962C8B-B14F-4D97-AF65-F5344CB8AC3E}">
        <p14:creationId xmlns:p14="http://schemas.microsoft.com/office/powerpoint/2010/main" val="747634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nvGraphicFramePr>
        <p:xfrm>
          <a:off x="457200" y="914400"/>
          <a:ext cx="8001000" cy="55016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isdigit</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contains only digits and false otherwise.</a:t>
                      </a: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islower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string has at least 1 cased character and all cased characters are in lowercase and false otherwise.</a:t>
                      </a: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isnumeric</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a </a:t>
                      </a:r>
                      <a:r>
                        <a:rPr lang="en-US" dirty="0" err="1">
                          <a:effectLst/>
                        </a:rPr>
                        <a:t>unicode</a:t>
                      </a:r>
                      <a:r>
                        <a:rPr lang="en-US" dirty="0">
                          <a:effectLst/>
                        </a:rPr>
                        <a:t> string contains only numeric characters and false otherwise.</a:t>
                      </a: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isupper</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one cased character and all cased characters are in uppercase and false otherwise.</a:t>
                      </a: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join(</a:t>
                      </a:r>
                      <a:r>
                        <a:rPr lang="en-US" b="1" u="none" strike="noStrike" dirty="0" err="1">
                          <a:solidFill>
                            <a:srgbClr val="313131"/>
                          </a:solidFill>
                          <a:effectLst/>
                        </a:rPr>
                        <a:t>seq</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Merges (concatenates) the string representations of elements in sequence </a:t>
                      </a:r>
                      <a:r>
                        <a:rPr lang="en-US" dirty="0" err="1">
                          <a:effectLst/>
                        </a:rPr>
                        <a:t>seq</a:t>
                      </a:r>
                      <a:r>
                        <a:rPr lang="en-US" dirty="0">
                          <a:effectLst/>
                        </a:rPr>
                        <a:t> into a string, with separator string.</a:t>
                      </a: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fontAlgn="t"/>
                      <a:r>
                        <a:rPr lang="en-US" dirty="0">
                          <a:effectLst/>
                        </a:rPr>
                        <a:t>Returns the length of the string</a:t>
                      </a: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replace(old, new [, max])</a:t>
                      </a:r>
                      <a:endParaRPr lang="en-US" dirty="0">
                        <a:effectLst/>
                      </a:endParaRPr>
                    </a:p>
                  </a:txBody>
                  <a:tcPr marL="76200" marR="76200" marT="76200" marB="76200"/>
                </a:tc>
                <a:tc>
                  <a:txBody>
                    <a:bodyPr/>
                    <a:lstStyle/>
                    <a:p>
                      <a:r>
                        <a:rPr lang="en-US" sz="1800" b="0" i="0" kern="1200" dirty="0">
                          <a:solidFill>
                            <a:schemeClr val="tx1"/>
                          </a:solidFill>
                          <a:effectLst/>
                          <a:latin typeface="+mn-lt"/>
                          <a:ea typeface="+mn-ea"/>
                          <a:cs typeface="+mn-cs"/>
                        </a:rPr>
                        <a:t>Replaces all occurrences of old in string with new or at most max occurrences if max given.</a:t>
                      </a:r>
                      <a:endParaRPr lang="en-US" dirty="0">
                        <a:effectLst/>
                      </a:endParaRP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850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nvGraphicFramePr>
        <p:xfrm>
          <a:off x="457200" y="914400"/>
          <a:ext cx="8001000" cy="400812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casefold</a:t>
                      </a:r>
                      <a:r>
                        <a:rPr lang="en-US" b="1" u="none" strike="noStrike" dirty="0">
                          <a:solidFill>
                            <a:srgbClr val="313131"/>
                          </a:solidFill>
                          <a:effectLst/>
                        </a:rPr>
                        <a:t>()</a:t>
                      </a:r>
                      <a:endParaRPr lang="en-US" dirty="0">
                        <a:effectLst/>
                      </a:endParaRPr>
                    </a:p>
                  </a:txBody>
                  <a:tcPr marL="76200" marR="76200" marT="76200" marB="76200"/>
                </a:tc>
                <a:tc>
                  <a:txBody>
                    <a:bodyPr/>
                    <a:lstStyle/>
                    <a:p>
                      <a:pPr fontAlgn="t"/>
                      <a:r>
                        <a:rPr lang="en-US">
                          <a:effectLst/>
                        </a:rPr>
                        <a:t>Converts string into lower case</a:t>
                      </a:r>
                      <a:endParaRPr lang="en-US" dirty="0">
                        <a:effectLst/>
                      </a:endParaRP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count()</a:t>
                      </a:r>
                      <a:endParaRPr lang="en-US" dirty="0">
                        <a:solidFill>
                          <a:srgbClr val="000000"/>
                        </a:solidFill>
                        <a:effectLst/>
                      </a:endParaRPr>
                    </a:p>
                  </a:txBody>
                  <a:tcPr marL="76200" marR="76200" marT="76200" marB="76200"/>
                </a:tc>
                <a:tc>
                  <a:txBody>
                    <a:bodyPr/>
                    <a:lstStyle/>
                    <a:p>
                      <a:pPr fontAlgn="t"/>
                      <a:r>
                        <a:rPr lang="en-US">
                          <a:effectLst/>
                        </a:rPr>
                        <a:t>Returns the number of times a specified value occurs in a string</a:t>
                      </a:r>
                      <a:endParaRPr lang="en-US" dirty="0">
                        <a:effectLst/>
                      </a:endParaRP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endswith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true if the string ends with the specified value</a:t>
                      </a:r>
                      <a:endParaRPr lang="en-US" dirty="0">
                        <a:effectLst/>
                      </a:endParaRP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expandtabs</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Sets the tab size of the string</a:t>
                      </a:r>
                      <a:endParaRPr lang="en-US" dirty="0">
                        <a:effectLst/>
                      </a:endParaRP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istitle</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Returns True if the string follows the rules of a title</a:t>
                      </a:r>
                      <a:endParaRPr lang="en-US" dirty="0">
                        <a:effectLst/>
                      </a:endParaRP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ljust</a:t>
                      </a:r>
                      <a:r>
                        <a:rPr lang="en-US" b="1" u="none" strike="noStrike" dirty="0">
                          <a:solidFill>
                            <a:srgbClr val="313131"/>
                          </a:solidFill>
                          <a:effectLst/>
                        </a:rPr>
                        <a:t>()	</a:t>
                      </a:r>
                      <a:endParaRPr lang="en-US" dirty="0">
                        <a:solidFill>
                          <a:srgbClr val="000000"/>
                        </a:solidFill>
                        <a:effectLst/>
                      </a:endParaRPr>
                    </a:p>
                  </a:txBody>
                  <a:tcPr marL="76200" marR="76200" marT="76200" marB="76200"/>
                </a:tc>
                <a:tc>
                  <a:txBody>
                    <a:bodyPr/>
                    <a:lstStyle/>
                    <a:p>
                      <a:pPr fontAlgn="t"/>
                      <a:r>
                        <a:rPr lang="en-US">
                          <a:effectLst/>
                        </a:rPr>
                        <a:t>Returns a left justified version of the string</a:t>
                      </a:r>
                      <a:endParaRPr lang="en-US" dirty="0">
                        <a:effectLst/>
                      </a:endParaRP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partition()</a:t>
                      </a:r>
                      <a:endParaRPr lang="en-US" dirty="0">
                        <a:effectLst/>
                      </a:endParaRPr>
                    </a:p>
                  </a:txBody>
                  <a:tcPr marL="76200" marR="76200" marT="76200" marB="76200"/>
                </a:tc>
                <a:tc>
                  <a:txBody>
                    <a:bodyPr/>
                    <a:lstStyle/>
                    <a:p>
                      <a:r>
                        <a:rPr lang="en-US" sz="1800" b="0" i="0" kern="1200">
                          <a:solidFill>
                            <a:schemeClr val="tx1"/>
                          </a:solidFill>
                          <a:effectLst/>
                          <a:latin typeface="+mn-lt"/>
                          <a:ea typeface="+mn-ea"/>
                          <a:cs typeface="+mn-cs"/>
                        </a:rPr>
                        <a:t>Returns a tuple where the string is parted into three parts</a:t>
                      </a:r>
                      <a:endParaRPr lang="en-US" dirty="0">
                        <a:effectLst/>
                      </a:endParaRPr>
                    </a:p>
                  </a:txBody>
                  <a:tcPr marL="76200" marR="76200" marT="76200" marB="76200"/>
                </a:tc>
                <a:extLst>
                  <a:ext uri="{0D108BD9-81ED-4DB2-BD59-A6C34878D82A}">
                    <a16:rowId xmlns:a16="http://schemas.microsoft.com/office/drawing/2014/main" val="10006"/>
                  </a:ext>
                </a:extLst>
              </a:tr>
              <a:tr h="370840">
                <a:tc>
                  <a:txBody>
                    <a:bodyPr/>
                    <a:lstStyle/>
                    <a:p>
                      <a:r>
                        <a:rPr lang="en-US">
                          <a:effectLst/>
                        </a:rPr>
                        <a:t>zfill()	</a:t>
                      </a:r>
                      <a:endParaRPr lang="en-US" dirty="0">
                        <a:effectLst/>
                      </a:endParaRPr>
                    </a:p>
                  </a:txBody>
                  <a:tcPr marL="76200" marR="76200" marT="76200" marB="76200"/>
                </a:tc>
                <a:tc>
                  <a:txBody>
                    <a:bodyPr/>
                    <a:lstStyle/>
                    <a:p>
                      <a:r>
                        <a:rPr lang="en-US">
                          <a:effectLst/>
                        </a:rPr>
                        <a:t>Fills the string with a specified number of 0 values at the beginning</a:t>
                      </a:r>
                      <a:endParaRPr lang="en-US" dirty="0">
                        <a:effectLst/>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6626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a:t>
            </a:r>
            <a:endParaRPr lang="en-IN" dirty="0"/>
          </a:p>
        </p:txBody>
      </p:sp>
      <p:sp>
        <p:nvSpPr>
          <p:cNvPr id="5" name="Text Placeholder 4"/>
          <p:cNvSpPr>
            <a:spLocks noGrp="1" noChangeArrowheads="1"/>
          </p:cNvSpPr>
          <p:nvPr>
            <p:ph type="body" idx="4294967295"/>
          </p:nvPr>
        </p:nvSpPr>
        <p:spPr>
          <a:xfrm>
            <a:off x="381000" y="990600"/>
            <a:ext cx="8458200" cy="5105400"/>
          </a:xfrm>
          <a:prstGeom prst="rect">
            <a:avLst/>
          </a:prstGeom>
          <a:noFill/>
        </p:spPr>
        <p:txBody>
          <a:bodyPr>
            <a:normAutofit/>
          </a:bodyPr>
          <a:lstStyle/>
          <a:p>
            <a:pPr>
              <a:lnSpc>
                <a:spcPct val="90000"/>
              </a:lnSpc>
              <a:buClr>
                <a:schemeClr val="tx1"/>
              </a:buClr>
            </a:pPr>
            <a:r>
              <a:rPr lang="en-US" altLang="en-US" sz="1800" dirty="0"/>
              <a:t>Basic usage of the </a:t>
            </a:r>
            <a:r>
              <a:rPr lang="en-US" altLang="en-US" sz="1800" dirty="0" err="1"/>
              <a:t>str.format</a:t>
            </a:r>
            <a:r>
              <a:rPr lang="en-US" altLang="en-US" sz="1800" dirty="0"/>
              <a:t>() method looks like this:</a:t>
            </a:r>
            <a:br>
              <a:rPr lang="en-US" altLang="en-US" sz="1800" dirty="0"/>
            </a:br>
            <a:r>
              <a:rPr lang="en-US" altLang="en-US" sz="1800" dirty="0"/>
              <a:t>print('We are the {} who say "{}!"'.format('knights', 'Ni')) We are the knights who say "Ni!" </a:t>
            </a:r>
          </a:p>
          <a:p>
            <a:pPr>
              <a:lnSpc>
                <a:spcPct val="90000"/>
              </a:lnSpc>
              <a:buClr>
                <a:schemeClr val="tx1"/>
              </a:buClr>
            </a:pPr>
            <a:r>
              <a:rPr lang="en-US" altLang="en-US" sz="1800" dirty="0"/>
              <a:t>The brackets and characters within them (called format fields) are replaced with the objects passed into the </a:t>
            </a:r>
            <a:r>
              <a:rPr lang="en-US" altLang="en-US" sz="1800" dirty="0" err="1"/>
              <a:t>str.format</a:t>
            </a:r>
            <a:r>
              <a:rPr lang="en-US" altLang="en-US" sz="1800" dirty="0"/>
              <a:t>() method. </a:t>
            </a:r>
          </a:p>
          <a:p>
            <a:pPr>
              <a:lnSpc>
                <a:spcPct val="90000"/>
              </a:lnSpc>
              <a:buClr>
                <a:schemeClr val="tx1"/>
              </a:buClr>
            </a:pPr>
            <a:r>
              <a:rPr lang="en-US" altLang="en-US" sz="1800" dirty="0"/>
              <a:t>A number in the brackets can be used to refer to the position of the object passed into the </a:t>
            </a:r>
            <a:r>
              <a:rPr lang="en-US" altLang="en-US" sz="1800" dirty="0" err="1"/>
              <a:t>str.format</a:t>
            </a:r>
            <a:r>
              <a:rPr lang="en-US" altLang="en-US" sz="1800" dirty="0"/>
              <a:t>() method.</a:t>
            </a:r>
            <a:br>
              <a:rPr lang="en-US" altLang="en-US" sz="1800" dirty="0"/>
            </a:br>
            <a:r>
              <a:rPr lang="en-US" altLang="en-US" sz="1800" dirty="0"/>
              <a:t>print('{0} and {1}'.format('spam', 'eggs')) spam and eggs &gt;&gt;&gt; print('{1} and {0}'.format('spam', 'eggs')) eggs and spam </a:t>
            </a:r>
          </a:p>
          <a:p>
            <a:pPr>
              <a:lnSpc>
                <a:spcPct val="90000"/>
              </a:lnSpc>
              <a:buClr>
                <a:schemeClr val="tx1"/>
              </a:buClr>
            </a:pPr>
            <a:r>
              <a:rPr lang="en-US" altLang="en-US" sz="1800" dirty="0"/>
              <a:t>If keyword arguments are used in the </a:t>
            </a:r>
            <a:r>
              <a:rPr lang="en-US" altLang="en-US" sz="1800" dirty="0" err="1"/>
              <a:t>str.format</a:t>
            </a:r>
            <a:r>
              <a:rPr lang="en-US" altLang="en-US" sz="1800" dirty="0"/>
              <a:t>() method, their values are referred to by using the name of the argument.</a:t>
            </a:r>
            <a:br>
              <a:rPr lang="en-US" altLang="en-US" sz="1800" dirty="0"/>
            </a:br>
            <a:r>
              <a:rPr lang="en-US" altLang="en-US" sz="1800" dirty="0"/>
              <a:t>print('This {food} is {adjective}.'.format( ... food='spam', adjective='absolutely horrible')) This spam is absolutely horrible. </a:t>
            </a:r>
          </a:p>
          <a:p>
            <a:pPr>
              <a:lnSpc>
                <a:spcPct val="90000"/>
              </a:lnSpc>
              <a:buClr>
                <a:schemeClr val="tx1"/>
              </a:buClr>
            </a:pPr>
            <a:r>
              <a:rPr lang="en-US" altLang="en-US" sz="1800" dirty="0"/>
              <a:t>Positional and keyword arguments can be arbitrarily combined:</a:t>
            </a:r>
            <a:br>
              <a:rPr lang="en-US" altLang="en-US" sz="1800" dirty="0"/>
            </a:br>
            <a:r>
              <a:rPr lang="en-US" altLang="en-US" sz="1800" dirty="0"/>
              <a:t>print('The story of {0}, {1}, and {other}.'.format('Bill', 'Manfred', other='Georg')) The story of Bill, Manfred, and Georg.</a:t>
            </a:r>
          </a:p>
        </p:txBody>
      </p:sp>
    </p:spTree>
    <p:extLst>
      <p:ext uri="{BB962C8B-B14F-4D97-AF65-F5344CB8AC3E}">
        <p14:creationId xmlns:p14="http://schemas.microsoft.com/office/powerpoint/2010/main" val="102577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Exercises</a:t>
            </a:r>
            <a:endParaRPr lang="en-IN" dirty="0"/>
          </a:p>
        </p:txBody>
      </p:sp>
      <p:sp>
        <p:nvSpPr>
          <p:cNvPr id="5" name="Text Placeholder 4"/>
          <p:cNvSpPr>
            <a:spLocks noGrp="1" noChangeArrowheads="1"/>
          </p:cNvSpPr>
          <p:nvPr>
            <p:ph type="body" idx="4294967295"/>
          </p:nvPr>
        </p:nvSpPr>
        <p:spPr>
          <a:xfrm>
            <a:off x="381000" y="990600"/>
            <a:ext cx="8458200" cy="5105400"/>
          </a:xfrm>
          <a:prstGeom prst="rect">
            <a:avLst/>
          </a:prstGeom>
          <a:noFill/>
        </p:spPr>
        <p:txBody>
          <a:bodyPr>
            <a:noAutofit/>
          </a:bodyPr>
          <a:lstStyle/>
          <a:p>
            <a:pPr>
              <a:lnSpc>
                <a:spcPct val="90000"/>
              </a:lnSpc>
              <a:buClr>
                <a:schemeClr val="tx1"/>
              </a:buClr>
              <a:buFont typeface="+mj-lt"/>
              <a:buAutoNum type="arabicPeriod"/>
            </a:pPr>
            <a:r>
              <a:rPr lang="en-IN" sz="1800" dirty="0"/>
              <a:t># separate the name and domain name</a:t>
            </a:r>
            <a:br>
              <a:rPr lang="en-IN" sz="1800" dirty="0"/>
            </a:br>
            <a:r>
              <a:rPr lang="en-IN" sz="1800" dirty="0"/>
              <a:t>email='</a:t>
            </a:r>
            <a:r>
              <a:rPr lang="en-IN" sz="1800" dirty="0" err="1"/>
              <a:t>shalini@gmail.com</a:t>
            </a:r>
            <a:r>
              <a:rPr lang="en-IN" sz="1800" dirty="0"/>
              <a:t>’</a:t>
            </a:r>
            <a:br>
              <a:rPr lang="en-IN" sz="1800" dirty="0"/>
            </a:br>
            <a:endParaRPr lang="en-IN" sz="1800" dirty="0"/>
          </a:p>
          <a:p>
            <a:pPr>
              <a:lnSpc>
                <a:spcPct val="90000"/>
              </a:lnSpc>
              <a:buClr>
                <a:schemeClr val="tx1"/>
              </a:buClr>
              <a:buFont typeface="+mj-lt"/>
              <a:buAutoNum type="arabicPeriod"/>
            </a:pPr>
            <a:r>
              <a:rPr lang="en-IN" sz="1800" dirty="0"/>
              <a:t># the format of file location does not change. </a:t>
            </a:r>
          </a:p>
          <a:p>
            <a:pPr marL="400050" lvl="1" indent="0">
              <a:lnSpc>
                <a:spcPct val="90000"/>
              </a:lnSpc>
              <a:buClr>
                <a:schemeClr val="tx1"/>
              </a:buClr>
              <a:buNone/>
            </a:pPr>
            <a:r>
              <a:rPr lang="en-IN" sz="1800" dirty="0"/>
              <a:t>#from the file location print the name and extension of image </a:t>
            </a:r>
            <a:r>
              <a:rPr lang="en-IN" sz="1800" dirty="0" err="1"/>
              <a:t>seaparate</a:t>
            </a:r>
            <a:r>
              <a:rPr lang="en-IN" sz="1800" dirty="0"/>
              <a:t>.</a:t>
            </a:r>
            <a:br>
              <a:rPr lang="en-IN" sz="1800" dirty="0"/>
            </a:br>
            <a:endParaRPr lang="en-IN" sz="1800" dirty="0"/>
          </a:p>
          <a:p>
            <a:pPr marL="400050" lvl="1" indent="0">
              <a:lnSpc>
                <a:spcPct val="90000"/>
              </a:lnSpc>
              <a:buClr>
                <a:schemeClr val="tx1"/>
              </a:buClr>
              <a:buNone/>
            </a:pPr>
            <a:r>
              <a:rPr lang="en-IN" sz="1800" dirty="0" err="1"/>
              <a:t>fileloc</a:t>
            </a:r>
            <a:r>
              <a:rPr lang="en-IN" sz="1800" dirty="0"/>
              <a:t> = 'file://C:/images/pic1.jpg’</a:t>
            </a:r>
          </a:p>
          <a:p>
            <a:pPr marL="400050" lvl="1" indent="0">
              <a:lnSpc>
                <a:spcPct val="90000"/>
              </a:lnSpc>
              <a:buClr>
                <a:schemeClr val="tx1"/>
              </a:buClr>
              <a:buNone/>
            </a:pPr>
            <a:r>
              <a:rPr lang="en-IN" sz="1800" dirty="0"/>
              <a:t>[HINT: Explore </a:t>
            </a:r>
            <a:r>
              <a:rPr lang="en-IN" sz="1800" dirty="0" err="1"/>
              <a:t>rfind</a:t>
            </a:r>
            <a:r>
              <a:rPr lang="en-IN" sz="1800" dirty="0"/>
              <a:t> and </a:t>
            </a:r>
            <a:r>
              <a:rPr lang="en-IN" sz="1800" dirty="0" err="1"/>
              <a:t>rindex</a:t>
            </a:r>
            <a:r>
              <a:rPr lang="en-IN" sz="1800" dirty="0"/>
              <a:t> methods of string ]</a:t>
            </a:r>
          </a:p>
          <a:p>
            <a:pPr marL="400050" lvl="1" indent="0">
              <a:lnSpc>
                <a:spcPct val="90000"/>
              </a:lnSpc>
              <a:buClr>
                <a:schemeClr val="tx1"/>
              </a:buClr>
              <a:buNone/>
            </a:pPr>
            <a:endParaRPr lang="en-IN" sz="1800" dirty="0"/>
          </a:p>
          <a:p>
            <a:pPr>
              <a:buFont typeface="+mj-lt"/>
              <a:buAutoNum type="arabicPeriod"/>
            </a:pPr>
            <a:r>
              <a:rPr lang="en-IN" sz="1800" dirty="0"/>
              <a:t>Given two strings, s1 and s2. Write a program to create a new string s3 made of the first char of s1, then the last char of s2, Next, the second char of s1 and second last char of s2, and so on. Any leftover chars go at the end of the result.</a:t>
            </a:r>
            <a:br>
              <a:rPr lang="en-IN" sz="1800" dirty="0"/>
            </a:br>
            <a:r>
              <a:rPr lang="en-IN" sz="1800" dirty="0"/>
              <a:t>s1 = "</a:t>
            </a:r>
            <a:r>
              <a:rPr lang="en-IN" sz="1800" dirty="0" err="1"/>
              <a:t>Abc</a:t>
            </a:r>
            <a:r>
              <a:rPr lang="en-IN" sz="1800" dirty="0"/>
              <a:t>" s2 = "</a:t>
            </a:r>
            <a:r>
              <a:rPr lang="en-IN" sz="1800" dirty="0" err="1"/>
              <a:t>Xyz</a:t>
            </a:r>
            <a:r>
              <a:rPr lang="en-IN" sz="1800" dirty="0"/>
              <a:t>”</a:t>
            </a:r>
            <a:br>
              <a:rPr lang="en-IN" sz="1800" dirty="0"/>
            </a:br>
            <a:r>
              <a:rPr lang="en-IN" sz="1800" dirty="0"/>
              <a:t>Expected Output: </a:t>
            </a:r>
            <a:r>
              <a:rPr lang="en-IN" sz="1800" dirty="0" err="1"/>
              <a:t>AzbycX</a:t>
            </a:r>
            <a:endParaRPr lang="en-IN" sz="1800" dirty="0"/>
          </a:p>
        </p:txBody>
      </p:sp>
    </p:spTree>
    <p:extLst>
      <p:ext uri="{BB962C8B-B14F-4D97-AF65-F5344CB8AC3E}">
        <p14:creationId xmlns:p14="http://schemas.microsoft.com/office/powerpoint/2010/main" val="264162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Exercises - SOLUTION</a:t>
            </a:r>
            <a:endParaRPr lang="en-IN" dirty="0"/>
          </a:p>
        </p:txBody>
      </p:sp>
      <p:sp>
        <p:nvSpPr>
          <p:cNvPr id="5" name="Text Placeholder 4"/>
          <p:cNvSpPr>
            <a:spLocks noGrp="1" noChangeArrowheads="1"/>
          </p:cNvSpPr>
          <p:nvPr>
            <p:ph type="body" idx="4294967295"/>
          </p:nvPr>
        </p:nvSpPr>
        <p:spPr>
          <a:xfrm>
            <a:off x="381000" y="990600"/>
            <a:ext cx="4038600" cy="5105400"/>
          </a:xfrm>
          <a:prstGeom prst="rect">
            <a:avLst/>
          </a:prstGeom>
          <a:noFill/>
        </p:spPr>
        <p:txBody>
          <a:bodyPr>
            <a:noAutofit/>
          </a:bodyPr>
          <a:lstStyle/>
          <a:p>
            <a:pPr>
              <a:lnSpc>
                <a:spcPct val="90000"/>
              </a:lnSpc>
              <a:buClr>
                <a:schemeClr val="tx1"/>
              </a:buClr>
              <a:buFont typeface="+mj-lt"/>
              <a:buAutoNum type="arabicPeriod"/>
            </a:pPr>
            <a:r>
              <a:rPr lang="en-IN" sz="1800" dirty="0"/>
              <a:t>email='</a:t>
            </a:r>
            <a:r>
              <a:rPr lang="en-IN" sz="1800" dirty="0" err="1"/>
              <a:t>shalini@gmail.com</a:t>
            </a:r>
            <a:r>
              <a:rPr lang="en-IN" sz="1800" dirty="0"/>
              <a:t>'</a:t>
            </a:r>
            <a:br>
              <a:rPr lang="en-IN" sz="1800" dirty="0"/>
            </a:br>
            <a:r>
              <a:rPr lang="en-IN" sz="1800" dirty="0"/>
              <a:t>index = </a:t>
            </a:r>
            <a:r>
              <a:rPr lang="en-IN" sz="1800" dirty="0" err="1"/>
              <a:t>email.index</a:t>
            </a:r>
            <a:r>
              <a:rPr lang="en-IN" sz="1800" dirty="0"/>
              <a:t>('@’)</a:t>
            </a:r>
            <a:br>
              <a:rPr lang="en-IN" sz="1800" dirty="0"/>
            </a:br>
            <a:r>
              <a:rPr lang="en-IN" sz="1800" dirty="0"/>
              <a:t>print(email[0:index])</a:t>
            </a:r>
            <a:br>
              <a:rPr lang="en-IN" sz="1800" dirty="0"/>
            </a:br>
            <a:r>
              <a:rPr lang="en-IN" sz="1800" dirty="0"/>
              <a:t>print(email[index:])</a:t>
            </a:r>
            <a:br>
              <a:rPr lang="en-IN" sz="1800" dirty="0"/>
            </a:br>
            <a:endParaRPr lang="en-IN" sz="1800" dirty="0"/>
          </a:p>
          <a:p>
            <a:pPr>
              <a:lnSpc>
                <a:spcPct val="90000"/>
              </a:lnSpc>
              <a:buClr>
                <a:schemeClr val="tx1"/>
              </a:buClr>
              <a:buFont typeface="+mj-lt"/>
              <a:buAutoNum type="arabicPeriod"/>
            </a:pPr>
            <a:r>
              <a:rPr lang="en-IN" sz="1800" dirty="0" err="1"/>
              <a:t>fileloc</a:t>
            </a:r>
            <a:r>
              <a:rPr lang="en-IN" sz="1800" dirty="0"/>
              <a:t> = 'file://C:/images/pic1.jpg’</a:t>
            </a:r>
            <a:br>
              <a:rPr lang="en-IN" sz="1800" dirty="0"/>
            </a:br>
            <a:r>
              <a:rPr lang="en-IN" sz="1800" dirty="0"/>
              <a:t>index = </a:t>
            </a:r>
            <a:r>
              <a:rPr lang="en-IN" sz="1800" dirty="0" err="1"/>
              <a:t>fileloc.rfind</a:t>
            </a:r>
            <a:r>
              <a:rPr lang="en-IN" sz="1800" dirty="0"/>
              <a:t>('/’)</a:t>
            </a:r>
            <a:br>
              <a:rPr lang="en-IN" sz="1800" dirty="0"/>
            </a:br>
            <a:r>
              <a:rPr lang="en-IN" sz="1800" dirty="0"/>
              <a:t>if index!=-1:</a:t>
            </a:r>
            <a:br>
              <a:rPr lang="en-IN" sz="1800" dirty="0"/>
            </a:br>
            <a:r>
              <a:rPr lang="en-IN" sz="1800" dirty="0"/>
              <a:t>	</a:t>
            </a:r>
            <a:r>
              <a:rPr lang="en-IN" sz="1800" dirty="0" err="1"/>
              <a:t>dotindex</a:t>
            </a:r>
            <a:r>
              <a:rPr lang="en-IN" sz="1800" dirty="0"/>
              <a:t> = </a:t>
            </a:r>
            <a:r>
              <a:rPr lang="en-IN" sz="1800" dirty="0" err="1"/>
              <a:t>fileloc.index</a:t>
            </a:r>
            <a:r>
              <a:rPr lang="en-IN" sz="1800" dirty="0"/>
              <a:t>(‘.’)</a:t>
            </a:r>
            <a:br>
              <a:rPr lang="en-IN" sz="1800" dirty="0"/>
            </a:br>
            <a:r>
              <a:rPr lang="en-IN" sz="1800" dirty="0"/>
              <a:t>	print('filename', </a:t>
            </a:r>
            <a:r>
              <a:rPr lang="en-IN" sz="1800" dirty="0" err="1"/>
              <a:t>fileloc</a:t>
            </a:r>
            <a:r>
              <a:rPr lang="en-IN" sz="1800" dirty="0"/>
              <a:t>[index+1: </a:t>
            </a:r>
            <a:r>
              <a:rPr lang="en-IN" sz="1800" dirty="0" err="1"/>
              <a:t>dotindex</a:t>
            </a:r>
            <a:r>
              <a:rPr lang="en-IN" sz="1800" dirty="0"/>
              <a:t>])</a:t>
            </a:r>
            <a:br>
              <a:rPr lang="en-IN" sz="1800" dirty="0"/>
            </a:br>
            <a:r>
              <a:rPr lang="en-IN" sz="1800" dirty="0"/>
              <a:t>	print('extension', </a:t>
            </a:r>
            <a:r>
              <a:rPr lang="en-IN" sz="1800" dirty="0" err="1"/>
              <a:t>fileloc</a:t>
            </a:r>
            <a:r>
              <a:rPr lang="en-IN" sz="1800" dirty="0"/>
              <a:t>[dotindex+1:])</a:t>
            </a:r>
          </a:p>
          <a:p>
            <a:pPr>
              <a:lnSpc>
                <a:spcPct val="90000"/>
              </a:lnSpc>
              <a:buClr>
                <a:schemeClr val="tx1"/>
              </a:buClr>
              <a:buFont typeface="+mj-lt"/>
              <a:buAutoNum type="arabicPeriod"/>
            </a:pPr>
            <a:endParaRPr lang="en-IN" sz="1800" dirty="0"/>
          </a:p>
        </p:txBody>
      </p:sp>
      <p:sp>
        <p:nvSpPr>
          <p:cNvPr id="3" name="Text Placeholder 4">
            <a:extLst>
              <a:ext uri="{FF2B5EF4-FFF2-40B4-BE49-F238E27FC236}">
                <a16:creationId xmlns:a16="http://schemas.microsoft.com/office/drawing/2014/main" id="{5B8B274A-66B0-964E-1677-13B45E5B1E26}"/>
              </a:ext>
            </a:extLst>
          </p:cNvPr>
          <p:cNvSpPr txBox="1">
            <a:spLocks noChangeArrowheads="1"/>
          </p:cNvSpPr>
          <p:nvPr/>
        </p:nvSpPr>
        <p:spPr>
          <a:xfrm>
            <a:off x="4191000" y="990600"/>
            <a:ext cx="8458200" cy="51054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800" dirty="0"/>
              <a:t>3. s1 = "</a:t>
            </a:r>
            <a:r>
              <a:rPr lang="en-IN" sz="1800" dirty="0" err="1"/>
              <a:t>Abc</a:t>
            </a:r>
            <a:r>
              <a:rPr lang="en-IN" sz="1800" dirty="0"/>
              <a:t>" </a:t>
            </a:r>
            <a:br>
              <a:rPr lang="en-IN" sz="1800" dirty="0"/>
            </a:br>
            <a:r>
              <a:rPr lang="en-IN" sz="1800" dirty="0"/>
              <a:t>s2 = "</a:t>
            </a:r>
            <a:r>
              <a:rPr lang="en-IN" sz="1800" dirty="0" err="1"/>
              <a:t>Xyz</a:t>
            </a:r>
            <a:r>
              <a:rPr lang="en-IN" sz="1800" dirty="0"/>
              <a:t>" </a:t>
            </a:r>
            <a:br>
              <a:rPr lang="en-IN" sz="1800" dirty="0"/>
            </a:br>
            <a:r>
              <a:rPr lang="en-IN" sz="1800" dirty="0"/>
              <a:t># get string length </a:t>
            </a:r>
            <a:br>
              <a:rPr lang="en-IN" sz="1800" dirty="0"/>
            </a:br>
            <a:r>
              <a:rPr lang="en-IN" sz="1800" dirty="0"/>
              <a:t>s1_length = </a:t>
            </a:r>
            <a:r>
              <a:rPr lang="en-IN" sz="1800" dirty="0" err="1"/>
              <a:t>len</a:t>
            </a:r>
            <a:r>
              <a:rPr lang="en-IN" sz="1800" dirty="0"/>
              <a:t>(s1) </a:t>
            </a:r>
            <a:br>
              <a:rPr lang="en-IN" sz="1800" dirty="0"/>
            </a:br>
            <a:r>
              <a:rPr lang="en-IN" sz="1800" dirty="0"/>
              <a:t>s2_length = </a:t>
            </a:r>
            <a:r>
              <a:rPr lang="en-IN" sz="1800" dirty="0" err="1"/>
              <a:t>len</a:t>
            </a:r>
            <a:r>
              <a:rPr lang="en-IN" sz="1800" dirty="0"/>
              <a:t>(s2) </a:t>
            </a:r>
            <a:br>
              <a:rPr lang="en-IN" sz="1800" dirty="0"/>
            </a:br>
            <a:r>
              <a:rPr lang="en-IN" sz="1800" dirty="0"/>
              <a:t># get length of a bigger string </a:t>
            </a:r>
            <a:br>
              <a:rPr lang="en-IN" sz="1800" dirty="0"/>
            </a:br>
            <a:r>
              <a:rPr lang="en-IN" sz="1800" dirty="0"/>
              <a:t>length = s1_length if s1_length &gt; s2_length else s2_length</a:t>
            </a:r>
            <a:br>
              <a:rPr lang="en-IN" sz="1800" dirty="0"/>
            </a:br>
            <a:r>
              <a:rPr lang="en-IN" sz="1800" dirty="0"/>
              <a:t> result = "" </a:t>
            </a:r>
            <a:br>
              <a:rPr lang="en-IN" sz="1800" dirty="0"/>
            </a:br>
            <a:r>
              <a:rPr lang="en-IN" sz="1800" dirty="0"/>
              <a:t># reverse </a:t>
            </a:r>
            <a:br>
              <a:rPr lang="en-IN" sz="1800" dirty="0"/>
            </a:br>
            <a:r>
              <a:rPr lang="en-IN" sz="1800" dirty="0"/>
              <a:t>s2 s2 = s2[::-1] </a:t>
            </a:r>
            <a:br>
              <a:rPr lang="en-IN" sz="1800" dirty="0"/>
            </a:br>
            <a:r>
              <a:rPr lang="en-IN" sz="1800" dirty="0"/>
              <a:t># iterate string </a:t>
            </a:r>
            <a:br>
              <a:rPr lang="en-IN" sz="1800" dirty="0"/>
            </a:br>
            <a:r>
              <a:rPr lang="en-IN" sz="1800" dirty="0"/>
              <a:t># s1 ascending and s2 descending </a:t>
            </a:r>
            <a:br>
              <a:rPr lang="en-IN" sz="1800" dirty="0"/>
            </a:br>
            <a:r>
              <a:rPr lang="en-IN" sz="1800" dirty="0"/>
              <a:t>for </a:t>
            </a:r>
            <a:r>
              <a:rPr lang="en-IN" sz="1800" dirty="0" err="1"/>
              <a:t>i</a:t>
            </a:r>
            <a:r>
              <a:rPr lang="en-IN" sz="1800" dirty="0"/>
              <a:t> in range(length): </a:t>
            </a:r>
            <a:br>
              <a:rPr lang="en-IN" sz="1800" dirty="0"/>
            </a:br>
            <a:r>
              <a:rPr lang="en-IN" sz="1800" dirty="0"/>
              <a:t>	if </a:t>
            </a:r>
            <a:r>
              <a:rPr lang="en-IN" sz="1800" dirty="0" err="1"/>
              <a:t>i</a:t>
            </a:r>
            <a:r>
              <a:rPr lang="en-IN" sz="1800" dirty="0"/>
              <a:t> &lt; s1_length: </a:t>
            </a:r>
            <a:br>
              <a:rPr lang="en-IN" sz="1800" dirty="0"/>
            </a:br>
            <a:r>
              <a:rPr lang="en-IN" sz="1800" dirty="0"/>
              <a:t>		result = result + s1[</a:t>
            </a:r>
            <a:r>
              <a:rPr lang="en-IN" sz="1800" dirty="0" err="1"/>
              <a:t>i</a:t>
            </a:r>
            <a:r>
              <a:rPr lang="en-IN" sz="1800" dirty="0"/>
              <a:t>] </a:t>
            </a:r>
            <a:br>
              <a:rPr lang="en-IN" sz="1800" dirty="0"/>
            </a:br>
            <a:r>
              <a:rPr lang="en-IN" sz="1800" dirty="0"/>
              <a:t>	if </a:t>
            </a:r>
            <a:r>
              <a:rPr lang="en-IN" sz="1800" dirty="0" err="1"/>
              <a:t>i</a:t>
            </a:r>
            <a:r>
              <a:rPr lang="en-IN" sz="1800" dirty="0"/>
              <a:t> &lt; s2_length: </a:t>
            </a:r>
            <a:br>
              <a:rPr lang="en-IN" sz="1800" dirty="0"/>
            </a:br>
            <a:r>
              <a:rPr lang="en-IN" sz="1800" dirty="0"/>
              <a:t>		result = result + s2[</a:t>
            </a:r>
            <a:r>
              <a:rPr lang="en-IN" sz="1800" dirty="0" err="1"/>
              <a:t>i</a:t>
            </a:r>
            <a:r>
              <a:rPr lang="en-IN" sz="1800" dirty="0"/>
              <a:t>] </a:t>
            </a:r>
          </a:p>
          <a:p>
            <a:pPr marL="0" indent="0">
              <a:buNone/>
            </a:pPr>
            <a:r>
              <a:rPr lang="en-IN" sz="1800" dirty="0"/>
              <a:t>print(result)</a:t>
            </a:r>
            <a:br>
              <a:rPr lang="en-IN" sz="1800" dirty="0"/>
            </a:br>
            <a:endParaRPr lang="en-IN" sz="1800" dirty="0"/>
          </a:p>
        </p:txBody>
      </p:sp>
    </p:spTree>
    <p:extLst>
      <p:ext uri="{BB962C8B-B14F-4D97-AF65-F5344CB8AC3E}">
        <p14:creationId xmlns:p14="http://schemas.microsoft.com/office/powerpoint/2010/main" val="421894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r>
              <a:rPr lang="en-US" sz="1800" dirty="0"/>
              <a:t>A tuple is an immutable list</a:t>
            </a:r>
          </a:p>
          <a:p>
            <a:r>
              <a:rPr lang="en-US" sz="1800" dirty="0"/>
              <a:t>A tuple is defined analogously to lists, except that the set of elements is enclosed in parentheses instead of square brackets. </a:t>
            </a:r>
          </a:p>
          <a:p>
            <a:r>
              <a:rPr lang="en-US" sz="1800" dirty="0"/>
              <a:t>The rules for indices are the same as for lists. Once a tuple has been created, you can't add elements to a tuple or remove elements from a tuple. </a:t>
            </a:r>
          </a:p>
          <a:p>
            <a:endParaRPr lang="en-US" sz="1800" dirty="0"/>
          </a:p>
          <a:p>
            <a:r>
              <a:rPr lang="en-US" sz="1800" dirty="0"/>
              <a:t>Where is the benefit of tuples?</a:t>
            </a:r>
          </a:p>
          <a:p>
            <a:pPr lvl="1"/>
            <a:r>
              <a:rPr lang="en-US" sz="1800" dirty="0"/>
              <a:t>Tuples are faster than lists.</a:t>
            </a:r>
          </a:p>
          <a:p>
            <a:pPr lvl="1"/>
            <a:r>
              <a:rPr lang="en-US" sz="1800" dirty="0"/>
              <a:t>If you know that some data doesn't have to be changed, you should use tuples instead of lists, because this protect your data against accidental changes to these data.</a:t>
            </a:r>
          </a:p>
          <a:p>
            <a:pPr lvl="1"/>
            <a:r>
              <a:rPr lang="en-US" sz="1800" dirty="0"/>
              <a:t>Tuples can be used as keys in dictionaries, while lists can't.</a:t>
            </a:r>
          </a:p>
        </p:txBody>
      </p:sp>
    </p:spTree>
    <p:extLst>
      <p:ext uri="{BB962C8B-B14F-4D97-AF65-F5344CB8AC3E}">
        <p14:creationId xmlns:p14="http://schemas.microsoft.com/office/powerpoint/2010/main" val="3689595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purl.org/dc/terms/"/>
    <ds:schemaRef ds:uri="http://purl.org/dc/elements/1.1/"/>
    <ds:schemaRef ds:uri="http://www.w3.org/XML/1998/namespace"/>
    <ds:schemaRef ds:uri="http://schemas.microsoft.com/office/2006/documentManagement/types"/>
    <ds:schemaRef ds:uri="5b0b727f-9d55-4674-90df-9368557459d7"/>
    <ds:schemaRef ds:uri="http://schemas.microsoft.com/office/2006/metadata/properties"/>
    <ds:schemaRef ds:uri="3f0a5add-00cc-4c5e-8a54-6b524d8608b8"/>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8013</TotalTime>
  <Words>6461</Words>
  <Application>Microsoft Macintosh PowerPoint</Application>
  <PresentationFormat>On-screen Show (4:3)</PresentationFormat>
  <Paragraphs>511</Paragraphs>
  <Slides>33</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Courier New</vt:lpstr>
      <vt:lpstr>inherit</vt:lpstr>
      <vt:lpstr>Tahoma</vt:lpstr>
      <vt:lpstr>Wingdings</vt:lpstr>
      <vt:lpstr>CT_Core_Java_OOP</vt:lpstr>
      <vt:lpstr>What we will cover today?</vt:lpstr>
      <vt:lpstr>String Operators</vt:lpstr>
      <vt:lpstr>Built In String methods</vt:lpstr>
      <vt:lpstr>Built In String methods Contd…</vt:lpstr>
      <vt:lpstr>Built In String methods Contd…</vt:lpstr>
      <vt:lpstr>String format</vt:lpstr>
      <vt:lpstr>String Exercises</vt:lpstr>
      <vt:lpstr>String Exercises - SOLUTION</vt:lpstr>
      <vt:lpstr>Tuples</vt:lpstr>
      <vt:lpstr>Create Tuples</vt:lpstr>
      <vt:lpstr>Indexing Tuples</vt:lpstr>
      <vt:lpstr>Slicing Tuples</vt:lpstr>
      <vt:lpstr>Tuple Methods</vt:lpstr>
      <vt:lpstr>List</vt:lpstr>
      <vt:lpstr>List methods</vt:lpstr>
      <vt:lpstr>List Exercise</vt:lpstr>
      <vt:lpstr>List Exercise - Solution</vt:lpstr>
      <vt:lpstr>Set</vt:lpstr>
      <vt:lpstr>Create Set</vt:lpstr>
      <vt:lpstr>Changing or deleting Set</vt:lpstr>
      <vt:lpstr>Mathematical Operations On Set</vt:lpstr>
      <vt:lpstr>Set Methods</vt:lpstr>
      <vt:lpstr>Dictionary</vt:lpstr>
      <vt:lpstr>Create Dictionary</vt:lpstr>
      <vt:lpstr>Changing/Adding Elements in a Dictionary</vt:lpstr>
      <vt:lpstr>Dictionary Methods</vt:lpstr>
      <vt:lpstr>Assignments</vt:lpstr>
      <vt:lpstr>Assignments - Solution</vt:lpstr>
      <vt:lpstr>List Comprehension</vt:lpstr>
      <vt:lpstr>Assignments</vt:lpstr>
      <vt:lpstr>Assignments - Solution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304</cp:revision>
  <dcterms:created xsi:type="dcterms:W3CDTF">2014-09-30T12:24:12Z</dcterms:created>
  <dcterms:modified xsi:type="dcterms:W3CDTF">2024-04-07T10:15:50Z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