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271" r:id="rId5"/>
    <p:sldId id="281" r:id="rId6"/>
    <p:sldId id="344" r:id="rId7"/>
    <p:sldId id="364" r:id="rId8"/>
    <p:sldId id="365" r:id="rId9"/>
    <p:sldId id="366" r:id="rId10"/>
    <p:sldId id="341" r:id="rId11"/>
    <p:sldId id="343" r:id="rId12"/>
    <p:sldId id="350" r:id="rId13"/>
    <p:sldId id="349" r:id="rId14"/>
    <p:sldId id="355" r:id="rId15"/>
    <p:sldId id="369" r:id="rId16"/>
    <p:sldId id="372" r:id="rId17"/>
    <p:sldId id="353" r:id="rId18"/>
    <p:sldId id="371" r:id="rId19"/>
    <p:sldId id="351" r:id="rId20"/>
    <p:sldId id="370" r:id="rId21"/>
    <p:sldId id="354" r:id="rId22"/>
    <p:sldId id="322" r:id="rId23"/>
    <p:sldId id="342" r:id="rId24"/>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44"/>
            <p14:sldId id="364"/>
            <p14:sldId id="365"/>
            <p14:sldId id="366"/>
            <p14:sldId id="341"/>
            <p14:sldId id="343"/>
            <p14:sldId id="350"/>
            <p14:sldId id="349"/>
            <p14:sldId id="355"/>
            <p14:sldId id="369"/>
            <p14:sldId id="372"/>
            <p14:sldId id="353"/>
            <p14:sldId id="371"/>
            <p14:sldId id="351"/>
            <p14:sldId id="370"/>
            <p14:sldId id="354"/>
            <p14:sldId id="322"/>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5" autoAdjust="0"/>
    <p:restoredTop sz="91161" autoAdjust="0"/>
  </p:normalViewPr>
  <p:slideViewPr>
    <p:cSldViewPr>
      <p:cViewPr varScale="1">
        <p:scale>
          <a:sx n="87" d="100"/>
          <a:sy n="87" d="100"/>
        </p:scale>
        <p:origin x="2120" y="184"/>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07/09/20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9/7/20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4053477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a:t>A particular item can be removed from set using methods like discard() and remove(). The only difference between the two is that, while using discard() if the item does not exist in the set, it remains unchanged. But remove() will raise an error in such condition. The following example will illustrate this.</a:t>
            </a:r>
          </a:p>
          <a:p>
            <a:pPr fontAlgn="base"/>
            <a:endParaRPr lang="en-US" sz="1200" dirty="0"/>
          </a:p>
          <a:p>
            <a:pPr fontAlgn="base"/>
            <a:r>
              <a:rPr lang="en-US" sz="1200" dirty="0"/>
              <a:t>http://www.programiz.com/python-programming/set</a:t>
            </a:r>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a:t>A particular item can be removed from set using methods like discard() and remove(). The only difference between the two is that, while using discard() if the item does not exist in the set, it remains unchanged. But remove() will raise an error in such condition. The following example will illustrate this.</a:t>
            </a:r>
          </a:p>
          <a:p>
            <a:pPr fontAlgn="base"/>
            <a:endParaRPr lang="en-US" sz="1200" dirty="0"/>
          </a:p>
          <a:p>
            <a:pPr fontAlgn="base"/>
            <a:r>
              <a:rPr lang="en-US" sz="1200" dirty="0"/>
              <a:t>http://www.programiz.com/python-programming/set</a:t>
            </a:r>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3282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http://www.python-course.eu/python3_magic_methods.php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can think of class like a sketch (prototype) of a house. It contains all the details about the floors, doors, windows etc. Based on these descriptions we build the house. House is the object. As, many houses can be made from a description, we can create many objects from a class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http://www.python-course.eu/python3_object_oriented_programming.php</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8017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289120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029200"/>
            <a:ext cx="2667000" cy="914400"/>
          </a:xfrm>
        </p:spPr>
        <p:txBody>
          <a:bodyPr>
            <a:normAutofit fontScale="90000"/>
          </a:bodyPr>
          <a:lstStyle/>
          <a:p>
            <a:pPr algn="ctr"/>
            <a:r>
              <a:rPr lang="en-US" b="1" dirty="0"/>
              <a:t>Python 3.4	</a:t>
            </a:r>
            <a:endParaRPr lang="en-IN" b="1" dirty="0"/>
          </a:p>
        </p:txBody>
      </p:sp>
      <p:pic>
        <p:nvPicPr>
          <p:cNvPr id="1026" name="Picture 2" descr="D:\python\ppt\python-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2514600"/>
            <a:ext cx="3971925" cy="1152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83616" y="4778514"/>
            <a:ext cx="3026984" cy="707886"/>
          </a:xfrm>
          <a:prstGeom prst="rect">
            <a:avLst/>
          </a:prstGeom>
        </p:spPr>
        <p:txBody>
          <a:bodyPr vert="horz" lIns="91440" tIns="45720" rIns="91440" bIns="45720" rtlCol="0" anchor="ctr">
            <a:normAutofit fontScale="97500"/>
          </a:bodyPr>
          <a:lstStyle>
            <a:lvl1pPr algn="ctr">
              <a:spcBef>
                <a:spcPct val="0"/>
              </a:spcBef>
              <a:buNone/>
              <a:defRPr sz="4000" b="1">
                <a:solidFill>
                  <a:schemeClr val="tx1">
                    <a:lumMod val="75000"/>
                    <a:lumOff val="25000"/>
                  </a:schemeClr>
                </a:solidFill>
                <a:latin typeface="+mj-lt"/>
                <a:ea typeface="+mj-ea"/>
                <a:cs typeface="+mj-cs"/>
              </a:defRPr>
            </a:lvl1pPr>
          </a:lstStyle>
          <a:p>
            <a:r>
              <a:rPr lang="en-US" dirty="0"/>
              <a:t>Shalini Mittal</a:t>
            </a:r>
          </a:p>
        </p:txBody>
      </p:sp>
    </p:spTree>
    <p:extLst>
      <p:ext uri="{BB962C8B-B14F-4D97-AF65-F5344CB8AC3E}">
        <p14:creationId xmlns:p14="http://schemas.microsoft.com/office/powerpoint/2010/main" val="350067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The method __del__ is used as a destructor.</a:t>
            </a:r>
          </a:p>
          <a:p>
            <a:pPr>
              <a:lnSpc>
                <a:spcPct val="90000"/>
              </a:lnSpc>
              <a:buClr>
                <a:schemeClr val="tx1"/>
              </a:buClr>
            </a:pPr>
            <a:r>
              <a:rPr lang="en-US" sz="1800" dirty="0"/>
              <a:t>It is called when the instance is about to be destroyed and if there is no other reference to this instance. </a:t>
            </a:r>
          </a:p>
          <a:p>
            <a:pPr>
              <a:lnSpc>
                <a:spcPct val="90000"/>
              </a:lnSpc>
              <a:buClr>
                <a:schemeClr val="tx1"/>
              </a:buClr>
            </a:pPr>
            <a:r>
              <a:rPr lang="en-US" sz="1800" dirty="0"/>
              <a:t>If a base class has a __del__() method, the derived class's __del__() method, if any, must explicitly call it to ensure proper deletion of the base class part of the instance. </a:t>
            </a:r>
          </a:p>
          <a:p>
            <a:pPr>
              <a:lnSpc>
                <a:spcPct val="90000"/>
              </a:lnSpc>
              <a:buClr>
                <a:schemeClr val="tx1"/>
              </a:buClr>
            </a:pPr>
            <a:r>
              <a:rPr lang="en-US" altLang="en-US" sz="1800" dirty="0"/>
              <a:t>Syntax to create a destructor is as follows:</a:t>
            </a:r>
          </a:p>
          <a:p>
            <a:pPr marL="0" indent="0">
              <a:lnSpc>
                <a:spcPct val="90000"/>
              </a:lnSpc>
              <a:buClr>
                <a:schemeClr val="tx1"/>
              </a:buClr>
              <a:buNone/>
            </a:pPr>
            <a:r>
              <a:rPr lang="en-US" sz="1800" dirty="0"/>
              <a:t>		</a:t>
            </a:r>
            <a:r>
              <a:rPr lang="en-US" sz="1800" dirty="0" err="1"/>
              <a:t>def</a:t>
            </a:r>
            <a:r>
              <a:rPr lang="en-US" sz="1800" dirty="0"/>
              <a:t> __del__(self):</a:t>
            </a:r>
          </a:p>
          <a:p>
            <a:pPr marL="0" indent="0">
              <a:lnSpc>
                <a:spcPct val="90000"/>
              </a:lnSpc>
              <a:buClr>
                <a:schemeClr val="tx1"/>
              </a:buClr>
              <a:buNone/>
            </a:pPr>
            <a:r>
              <a:rPr lang="en-US" sz="1800" dirty="0"/>
              <a:t>		 	print (“Object has been destroyed")</a:t>
            </a:r>
            <a:endParaRPr lang="en-US" altLang="en-US" sz="1800" dirty="0"/>
          </a:p>
        </p:txBody>
      </p:sp>
    </p:spTree>
    <p:extLst>
      <p:ext uri="{BB962C8B-B14F-4D97-AF65-F5344CB8AC3E}">
        <p14:creationId xmlns:p14="http://schemas.microsoft.com/office/powerpoint/2010/main" val="415593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Assignment</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Create a class Account with aid , name , balance as data members. Initialize the data members using </a:t>
            </a:r>
            <a:r>
              <a:rPr lang="en-US" sz="1800" dirty="0" err="1"/>
              <a:t>init</a:t>
            </a:r>
            <a:r>
              <a:rPr lang="en-US" sz="1800" dirty="0"/>
              <a:t>() and create methods for withdrawal and deposit.  </a:t>
            </a:r>
            <a:br>
              <a:rPr lang="en-US" sz="1800" dirty="0"/>
            </a:br>
            <a:r>
              <a:rPr lang="en-US" sz="1800" dirty="0"/>
              <a:t>If withdrawal, deduct the amount from balance and update it</a:t>
            </a:r>
            <a:br>
              <a:rPr lang="en-US" sz="1800" dirty="0"/>
            </a:br>
            <a:r>
              <a:rPr lang="en-US" sz="1800" dirty="0"/>
              <a:t> If deposit, add the amount in balance and update it</a:t>
            </a:r>
          </a:p>
          <a:p>
            <a:pPr marL="0" indent="0">
              <a:lnSpc>
                <a:spcPct val="90000"/>
              </a:lnSpc>
              <a:buClr>
                <a:schemeClr val="tx1"/>
              </a:buClr>
              <a:buNone/>
            </a:pPr>
            <a:r>
              <a:rPr lang="en-US" sz="1800" dirty="0"/>
              <a:t>	Create an account object and test the methods.</a:t>
            </a:r>
          </a:p>
          <a:p>
            <a:pPr marL="0" indent="0">
              <a:lnSpc>
                <a:spcPct val="90000"/>
              </a:lnSpc>
              <a:buClr>
                <a:schemeClr val="tx1"/>
              </a:buClr>
              <a:buNone/>
            </a:pPr>
            <a:r>
              <a:rPr lang="en-US" sz="1800" b="1" dirty="0"/>
              <a:t>IF YOU CAN =&gt; </a:t>
            </a:r>
            <a:br>
              <a:rPr lang="en-US" sz="1800" dirty="0"/>
            </a:br>
            <a:r>
              <a:rPr lang="en-US" sz="1800" dirty="0"/>
              <a:t>Create a list of account objects and call the  withdrawal and deposit methods</a:t>
            </a:r>
          </a:p>
          <a:p>
            <a:pPr>
              <a:lnSpc>
                <a:spcPct val="90000"/>
              </a:lnSpc>
              <a:buClr>
                <a:schemeClr val="tx1"/>
              </a:buClr>
            </a:pPr>
            <a:endParaRPr lang="en-US" sz="1800" dirty="0"/>
          </a:p>
        </p:txBody>
      </p:sp>
    </p:spTree>
    <p:extLst>
      <p:ext uri="{BB962C8B-B14F-4D97-AF65-F5344CB8AC3E}">
        <p14:creationId xmlns:p14="http://schemas.microsoft.com/office/powerpoint/2010/main" val="53543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It refers to defining a new class with little or no modification to an existing class. </a:t>
            </a:r>
          </a:p>
          <a:p>
            <a:pPr>
              <a:lnSpc>
                <a:spcPct val="90000"/>
              </a:lnSpc>
              <a:buClr>
                <a:schemeClr val="tx1"/>
              </a:buClr>
            </a:pPr>
            <a:r>
              <a:rPr lang="en-US" sz="1800" dirty="0"/>
              <a:t>The new class is called derived (or child) class and the one from which it inherits is called the base (or parent) class. </a:t>
            </a:r>
          </a:p>
          <a:p>
            <a:pPr>
              <a:lnSpc>
                <a:spcPct val="90000"/>
              </a:lnSpc>
              <a:buClr>
                <a:schemeClr val="tx1"/>
              </a:buClr>
            </a:pPr>
            <a:r>
              <a:rPr lang="en-US" sz="1800" dirty="0"/>
              <a:t>Derived class inherits features from the base class, adding new features to it. </a:t>
            </a:r>
          </a:p>
          <a:p>
            <a:pPr>
              <a:lnSpc>
                <a:spcPct val="90000"/>
              </a:lnSpc>
              <a:buClr>
                <a:schemeClr val="tx1"/>
              </a:buClr>
            </a:pPr>
            <a:r>
              <a:rPr lang="en-US" sz="1800" dirty="0"/>
              <a:t>This results into re-usability of code.</a:t>
            </a:r>
          </a:p>
          <a:p>
            <a:pPr>
              <a:lnSpc>
                <a:spcPct val="90000"/>
              </a:lnSpc>
              <a:buClr>
                <a:schemeClr val="tx1"/>
              </a:buClr>
            </a:pPr>
            <a:endParaRPr lang="en-US" sz="1800" dirty="0"/>
          </a:p>
          <a:p>
            <a:pPr>
              <a:lnSpc>
                <a:spcPct val="90000"/>
              </a:lnSpc>
              <a:buClr>
                <a:schemeClr val="tx1"/>
              </a:buClr>
            </a:pPr>
            <a:endParaRPr lang="en-US" sz="1800" dirty="0"/>
          </a:p>
          <a:p>
            <a:pPr>
              <a:lnSpc>
                <a:spcPct val="90000"/>
              </a:lnSpc>
              <a:buClr>
                <a:schemeClr val="tx1"/>
              </a:buClr>
            </a:pPr>
            <a:endParaRPr lang="en-US" sz="1800" dirty="0"/>
          </a:p>
          <a:p>
            <a:pPr>
              <a:lnSpc>
                <a:spcPct val="90000"/>
              </a:lnSpc>
              <a:buClr>
                <a:schemeClr val="tx1"/>
              </a:buClr>
            </a:pPr>
            <a:endParaRPr lang="en-US" sz="1800" dirty="0"/>
          </a:p>
          <a:p>
            <a:pPr>
              <a:lnSpc>
                <a:spcPct val="90000"/>
              </a:lnSpc>
              <a:buClr>
                <a:schemeClr val="tx1"/>
              </a:buClr>
            </a:pPr>
            <a:endParaRPr lang="en-US" sz="1800" dirty="0"/>
          </a:p>
          <a:p>
            <a:pPr>
              <a:lnSpc>
                <a:spcPct val="90000"/>
              </a:lnSpc>
              <a:buClr>
                <a:schemeClr val="tx1"/>
              </a:buClr>
            </a:pPr>
            <a:endParaRPr lang="en-US" sz="1800" dirty="0"/>
          </a:p>
          <a:p>
            <a:pPr>
              <a:lnSpc>
                <a:spcPct val="90000"/>
              </a:lnSpc>
              <a:buClr>
                <a:schemeClr val="tx1"/>
              </a:buClr>
            </a:pPr>
            <a:endParaRPr lang="en-US" sz="1800" dirty="0"/>
          </a:p>
          <a:p>
            <a:pPr>
              <a:lnSpc>
                <a:spcPct val="90000"/>
              </a:lnSpc>
              <a:buClr>
                <a:schemeClr val="tx1"/>
              </a:buClr>
            </a:pPr>
            <a:endParaRPr lang="en-US" sz="1800" dirty="0"/>
          </a:p>
          <a:p>
            <a:pPr>
              <a:lnSpc>
                <a:spcPct val="90000"/>
              </a:lnSpc>
              <a:buClr>
                <a:schemeClr val="tx1"/>
              </a:buClr>
            </a:pPr>
            <a:r>
              <a:rPr lang="en-US" sz="1800" dirty="0"/>
              <a:t>Syntax:</a:t>
            </a:r>
          </a:p>
          <a:p>
            <a:pPr marL="0" indent="0">
              <a:lnSpc>
                <a:spcPct val="90000"/>
              </a:lnSpc>
              <a:buClr>
                <a:schemeClr val="tx1"/>
              </a:buClr>
              <a:buNone/>
            </a:pPr>
            <a:r>
              <a:rPr lang="en-US" sz="1800" dirty="0"/>
              <a:t>	class </a:t>
            </a:r>
            <a:r>
              <a:rPr lang="en-US" sz="1800" dirty="0" err="1"/>
              <a:t>DerivedClass</a:t>
            </a:r>
            <a:r>
              <a:rPr lang="en-US" sz="1800" dirty="0"/>
              <a:t>(</a:t>
            </a:r>
            <a:r>
              <a:rPr lang="en-US" sz="1800" dirty="0" err="1"/>
              <a:t>BaseClass</a:t>
            </a:r>
            <a:r>
              <a:rPr lang="en-US" sz="1800" dirty="0"/>
              <a:t>): </a:t>
            </a:r>
          </a:p>
          <a:p>
            <a:pPr marL="0" indent="0">
              <a:lnSpc>
                <a:spcPct val="90000"/>
              </a:lnSpc>
              <a:buClr>
                <a:schemeClr val="tx1"/>
              </a:buClr>
              <a:buNone/>
            </a:pPr>
            <a:r>
              <a:rPr lang="en-US" sz="1800" dirty="0"/>
              <a:t>		</a:t>
            </a:r>
            <a:r>
              <a:rPr lang="en-US" sz="1800" dirty="0" err="1"/>
              <a:t>body_of_derived_class</a:t>
            </a:r>
            <a:endParaRPr lang="en-US" sz="1800" dirty="0"/>
          </a:p>
          <a:p>
            <a:pPr>
              <a:lnSpc>
                <a:spcPct val="90000"/>
              </a:lnSpc>
              <a:buClr>
                <a:schemeClr val="tx1"/>
              </a:buClr>
            </a:pPr>
            <a:endParaRPr lang="en-US" altLang="en-US" sz="1800" dirty="0"/>
          </a:p>
        </p:txBody>
      </p:sp>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071" y="2464461"/>
            <a:ext cx="5819647" cy="2336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5790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Example</a:t>
            </a:r>
            <a:endParaRPr lang="en-IN" dirty="0"/>
          </a:p>
        </p:txBody>
      </p:sp>
      <p:sp>
        <p:nvSpPr>
          <p:cNvPr id="3" name="Rectangle 2"/>
          <p:cNvSpPr/>
          <p:nvPr/>
        </p:nvSpPr>
        <p:spPr>
          <a:xfrm>
            <a:off x="1946617" y="1064555"/>
            <a:ext cx="5555566" cy="3293209"/>
          </a:xfrm>
          <a:prstGeom prst="rect">
            <a:avLst/>
          </a:prstGeom>
          <a:ln>
            <a:solidFill>
              <a:schemeClr val="accent1"/>
            </a:solidFill>
          </a:ln>
        </p:spPr>
        <p:txBody>
          <a:bodyPr wrap="square">
            <a:spAutoFit/>
          </a:bodyPr>
          <a:lstStyle/>
          <a:p>
            <a:r>
              <a:rPr lang="en-US" sz="1600" dirty="0">
                <a:solidFill>
                  <a:srgbClr val="CC7832"/>
                </a:solidFill>
              </a:rPr>
              <a:t>class </a:t>
            </a:r>
            <a:r>
              <a:rPr lang="en-US" sz="1600" dirty="0"/>
              <a:t>Person:</a:t>
            </a:r>
            <a:br>
              <a:rPr lang="en-US" sz="1600" dirty="0">
                <a:solidFill>
                  <a:srgbClr val="6A8759"/>
                </a:solidFill>
              </a:rPr>
            </a:br>
            <a:r>
              <a:rPr lang="en-US" sz="1600" dirty="0">
                <a:solidFill>
                  <a:srgbClr val="6A8759"/>
                </a:solidFill>
              </a:rPr>
              <a:t>    </a:t>
            </a:r>
            <a:r>
              <a:rPr lang="en-US" sz="1600" dirty="0" err="1">
                <a:solidFill>
                  <a:srgbClr val="CC7832"/>
                </a:solidFill>
              </a:rPr>
              <a:t>def</a:t>
            </a:r>
            <a:r>
              <a:rPr lang="en-US" sz="1600" dirty="0">
                <a:solidFill>
                  <a:srgbClr val="CC7832"/>
                </a:solidFill>
              </a:rPr>
              <a:t> </a:t>
            </a:r>
            <a:r>
              <a:rPr lang="en-US" sz="1600" dirty="0">
                <a:solidFill>
                  <a:srgbClr val="B200B2"/>
                </a:solidFill>
              </a:rPr>
              <a:t>__</a:t>
            </a:r>
            <a:r>
              <a:rPr lang="en-US" sz="1600" dirty="0" err="1">
                <a:solidFill>
                  <a:srgbClr val="B200B2"/>
                </a:solidFill>
              </a:rPr>
              <a:t>init</a:t>
            </a:r>
            <a:r>
              <a:rPr lang="en-US" sz="1600" dirty="0">
                <a:solidFill>
                  <a:srgbClr val="B200B2"/>
                </a:solidFill>
              </a:rPr>
              <a:t>__</a:t>
            </a:r>
            <a:r>
              <a:rPr lang="en-US" sz="1600" dirty="0"/>
              <a:t>(</a:t>
            </a:r>
            <a:r>
              <a:rPr lang="en-US" sz="1600" dirty="0">
                <a:solidFill>
                  <a:srgbClr val="94558D"/>
                </a:solidFill>
              </a:rPr>
              <a:t>self</a:t>
            </a:r>
            <a:r>
              <a:rPr lang="en-US" sz="1600" dirty="0">
                <a:solidFill>
                  <a:srgbClr val="CC7832"/>
                </a:solidFill>
              </a:rPr>
              <a:t>, </a:t>
            </a:r>
            <a:r>
              <a:rPr lang="en-US" sz="1600" dirty="0"/>
              <a:t>name=</a:t>
            </a:r>
            <a:r>
              <a:rPr lang="en-US" sz="1600" dirty="0">
                <a:solidFill>
                  <a:srgbClr val="6A8759"/>
                </a:solidFill>
              </a:rPr>
              <a:t>'guest'</a:t>
            </a:r>
            <a:r>
              <a:rPr lang="en-US" sz="1600" dirty="0">
                <a:solidFill>
                  <a:srgbClr val="CC7832"/>
                </a:solidFill>
              </a:rPr>
              <a:t>, </a:t>
            </a:r>
            <a:r>
              <a:rPr lang="en-US" sz="1600" dirty="0"/>
              <a:t>city=</a:t>
            </a:r>
            <a:r>
              <a:rPr lang="en-US" sz="1600" dirty="0">
                <a:solidFill>
                  <a:srgbClr val="6A8759"/>
                </a:solidFill>
              </a:rPr>
              <a:t>'unknown'</a:t>
            </a:r>
            <a:r>
              <a:rPr lang="en-US" sz="1600" dirty="0"/>
              <a:t>):</a:t>
            </a:r>
            <a:br>
              <a:rPr lang="en-US" sz="1600" dirty="0"/>
            </a:br>
            <a:r>
              <a:rPr lang="en-US" sz="1600" dirty="0"/>
              <a:t>        </a:t>
            </a:r>
            <a:r>
              <a:rPr lang="en-US" sz="1600" dirty="0">
                <a:solidFill>
                  <a:srgbClr val="8888C6"/>
                </a:solidFill>
              </a:rPr>
              <a:t>print</a:t>
            </a:r>
            <a:r>
              <a:rPr lang="en-US" sz="1600" dirty="0"/>
              <a:t>(</a:t>
            </a:r>
            <a:r>
              <a:rPr lang="en-US" sz="1600" dirty="0">
                <a:solidFill>
                  <a:srgbClr val="6A8759"/>
                </a:solidFill>
              </a:rPr>
              <a:t>'</a:t>
            </a:r>
            <a:r>
              <a:rPr lang="en-US" sz="1600" dirty="0" err="1">
                <a:solidFill>
                  <a:srgbClr val="6A8759"/>
                </a:solidFill>
              </a:rPr>
              <a:t>init</a:t>
            </a:r>
            <a:r>
              <a:rPr lang="en-US" sz="1600" dirty="0">
                <a:solidFill>
                  <a:srgbClr val="6A8759"/>
                </a:solidFill>
              </a:rPr>
              <a:t> called'</a:t>
            </a:r>
            <a:r>
              <a:rPr lang="en-US" sz="1600" dirty="0"/>
              <a:t>)</a:t>
            </a:r>
            <a:br>
              <a:rPr lang="en-US" sz="1600" dirty="0"/>
            </a:br>
            <a:r>
              <a:rPr lang="en-US" sz="1600" dirty="0"/>
              <a:t>        </a:t>
            </a:r>
            <a:r>
              <a:rPr lang="en-US" sz="1600" dirty="0" err="1">
                <a:solidFill>
                  <a:srgbClr val="94558D"/>
                </a:solidFill>
              </a:rPr>
              <a:t>self</a:t>
            </a:r>
            <a:r>
              <a:rPr lang="en-US" sz="1600" dirty="0" err="1"/>
              <a:t>.__name</a:t>
            </a:r>
            <a:r>
              <a:rPr lang="en-US" sz="1600" dirty="0"/>
              <a:t> = name</a:t>
            </a:r>
            <a:br>
              <a:rPr lang="en-US" sz="1600" dirty="0"/>
            </a:br>
            <a:r>
              <a:rPr lang="en-US" sz="1600" dirty="0"/>
              <a:t>        </a:t>
            </a:r>
            <a:r>
              <a:rPr lang="en-US" sz="1600" dirty="0" err="1">
                <a:solidFill>
                  <a:srgbClr val="94558D"/>
                </a:solidFill>
              </a:rPr>
              <a:t>self</a:t>
            </a:r>
            <a:r>
              <a:rPr lang="en-US" sz="1600" dirty="0" err="1"/>
              <a:t>.city</a:t>
            </a:r>
            <a:r>
              <a:rPr lang="en-US" sz="1600" dirty="0"/>
              <a:t> = city</a:t>
            </a:r>
            <a:br>
              <a:rPr lang="en-US" sz="1600" dirty="0">
                <a:solidFill>
                  <a:srgbClr val="808080"/>
                </a:solidFill>
              </a:rPr>
            </a:br>
            <a:br>
              <a:rPr lang="en-US" sz="1600" dirty="0">
                <a:solidFill>
                  <a:srgbClr val="808080"/>
                </a:solidFill>
              </a:rPr>
            </a:br>
            <a:r>
              <a:rPr lang="en-US" sz="1600" dirty="0">
                <a:solidFill>
                  <a:srgbClr val="808080"/>
                </a:solidFill>
              </a:rPr>
              <a:t>     </a:t>
            </a:r>
            <a:r>
              <a:rPr lang="en-US" sz="1600" dirty="0" err="1">
                <a:solidFill>
                  <a:srgbClr val="CC7832"/>
                </a:solidFill>
              </a:rPr>
              <a:t>def</a:t>
            </a:r>
            <a:r>
              <a:rPr lang="en-US" sz="1600" dirty="0">
                <a:solidFill>
                  <a:srgbClr val="CC7832"/>
                </a:solidFill>
              </a:rPr>
              <a:t> </a:t>
            </a:r>
            <a:r>
              <a:rPr lang="en-US" sz="1600" dirty="0">
                <a:solidFill>
                  <a:srgbClr val="B200B2"/>
                </a:solidFill>
              </a:rPr>
              <a:t>__</a:t>
            </a:r>
            <a:r>
              <a:rPr lang="en-US" sz="1600" dirty="0" err="1">
                <a:solidFill>
                  <a:srgbClr val="B200B2"/>
                </a:solidFill>
              </a:rPr>
              <a:t>eq</a:t>
            </a:r>
            <a:r>
              <a:rPr lang="en-US" sz="1600" dirty="0">
                <a:solidFill>
                  <a:srgbClr val="B200B2"/>
                </a:solidFill>
              </a:rPr>
              <a:t>__</a:t>
            </a:r>
            <a:r>
              <a:rPr lang="en-US" sz="1600" dirty="0"/>
              <a:t>(</a:t>
            </a:r>
            <a:r>
              <a:rPr lang="en-US" sz="1600" dirty="0">
                <a:solidFill>
                  <a:srgbClr val="94558D"/>
                </a:solidFill>
              </a:rPr>
              <a:t>self</a:t>
            </a:r>
            <a:r>
              <a:rPr lang="en-US" sz="1600" dirty="0">
                <a:solidFill>
                  <a:srgbClr val="CC7832"/>
                </a:solidFill>
              </a:rPr>
              <a:t>, </a:t>
            </a:r>
            <a:r>
              <a:rPr lang="en-US" sz="1600" dirty="0"/>
              <a:t>other):</a:t>
            </a:r>
            <a:br>
              <a:rPr lang="en-US" sz="1600" dirty="0"/>
            </a:br>
            <a:r>
              <a:rPr lang="en-US" sz="1600" dirty="0"/>
              <a:t>        </a:t>
            </a:r>
            <a:r>
              <a:rPr lang="en-US" sz="1600" dirty="0">
                <a:solidFill>
                  <a:srgbClr val="CC7832"/>
                </a:solidFill>
              </a:rPr>
              <a:t>if </a:t>
            </a:r>
            <a:r>
              <a:rPr lang="en-US" sz="1600" dirty="0" err="1">
                <a:solidFill>
                  <a:srgbClr val="94558D"/>
                </a:solidFill>
              </a:rPr>
              <a:t>self</a:t>
            </a:r>
            <a:r>
              <a:rPr lang="en-US" sz="1600" dirty="0" err="1"/>
              <a:t>.__name</a:t>
            </a:r>
            <a:r>
              <a:rPr lang="en-US" sz="1600" dirty="0"/>
              <a:t> == </a:t>
            </a:r>
            <a:r>
              <a:rPr lang="en-US" sz="1600" dirty="0" err="1"/>
              <a:t>other.__name</a:t>
            </a:r>
            <a:r>
              <a:rPr lang="en-US" sz="1600" dirty="0"/>
              <a:t>:</a:t>
            </a:r>
            <a:br>
              <a:rPr lang="en-US" sz="1600" dirty="0"/>
            </a:br>
            <a:r>
              <a:rPr lang="en-US" sz="1600" dirty="0"/>
              <a:t>            </a:t>
            </a:r>
            <a:r>
              <a:rPr lang="en-US" sz="1600" dirty="0">
                <a:solidFill>
                  <a:srgbClr val="CC7832"/>
                </a:solidFill>
              </a:rPr>
              <a:t>return True</a:t>
            </a:r>
            <a:br>
              <a:rPr lang="en-US" sz="1600" dirty="0">
                <a:solidFill>
                  <a:srgbClr val="CC7832"/>
                </a:solidFill>
              </a:rPr>
            </a:br>
            <a:r>
              <a:rPr lang="en-US" sz="1600" dirty="0">
                <a:solidFill>
                  <a:srgbClr val="CC7832"/>
                </a:solidFill>
              </a:rPr>
              <a:t>        else</a:t>
            </a:r>
            <a:r>
              <a:rPr lang="en-US" sz="1600" dirty="0"/>
              <a:t>: </a:t>
            </a:r>
            <a:r>
              <a:rPr lang="en-US" sz="1600" dirty="0">
                <a:solidFill>
                  <a:srgbClr val="CC7832"/>
                </a:solidFill>
              </a:rPr>
              <a:t>return False</a:t>
            </a:r>
            <a:br>
              <a:rPr lang="en-US" sz="1600" dirty="0">
                <a:solidFill>
                  <a:srgbClr val="CC7832"/>
                </a:solidFill>
              </a:rPr>
            </a:br>
            <a:br>
              <a:rPr lang="en-US" sz="1600" dirty="0">
                <a:solidFill>
                  <a:srgbClr val="CC7832"/>
                </a:solidFill>
              </a:rPr>
            </a:br>
            <a:r>
              <a:rPr lang="en-US" sz="1600" dirty="0">
                <a:solidFill>
                  <a:srgbClr val="CC7832"/>
                </a:solidFill>
              </a:rPr>
              <a:t>    </a:t>
            </a:r>
            <a:r>
              <a:rPr lang="en-US" sz="1600" dirty="0" err="1">
                <a:solidFill>
                  <a:srgbClr val="CC7832"/>
                </a:solidFill>
              </a:rPr>
              <a:t>def</a:t>
            </a:r>
            <a:r>
              <a:rPr lang="en-US" sz="1600" dirty="0">
                <a:solidFill>
                  <a:srgbClr val="CC7832"/>
                </a:solidFill>
              </a:rPr>
              <a:t> </a:t>
            </a:r>
            <a:r>
              <a:rPr lang="en-US" sz="1600" dirty="0">
                <a:solidFill>
                  <a:srgbClr val="B200B2"/>
                </a:solidFill>
              </a:rPr>
              <a:t>__</a:t>
            </a:r>
            <a:r>
              <a:rPr lang="en-US" sz="1600" dirty="0" err="1">
                <a:solidFill>
                  <a:srgbClr val="B200B2"/>
                </a:solidFill>
              </a:rPr>
              <a:t>str</a:t>
            </a:r>
            <a:r>
              <a:rPr lang="en-US" sz="1600" dirty="0">
                <a:solidFill>
                  <a:srgbClr val="B200B2"/>
                </a:solidFill>
              </a:rPr>
              <a:t>__</a:t>
            </a:r>
            <a:r>
              <a:rPr lang="en-US" sz="1600" dirty="0"/>
              <a:t>(</a:t>
            </a:r>
            <a:r>
              <a:rPr lang="en-US" sz="1600" dirty="0">
                <a:solidFill>
                  <a:srgbClr val="94558D"/>
                </a:solidFill>
              </a:rPr>
              <a:t>self</a:t>
            </a:r>
            <a:r>
              <a:rPr lang="en-US" sz="1600" dirty="0"/>
              <a:t>):</a:t>
            </a:r>
            <a:br>
              <a:rPr lang="en-US" sz="1600" dirty="0"/>
            </a:br>
            <a:r>
              <a:rPr lang="en-US" sz="1600" dirty="0"/>
              <a:t>        </a:t>
            </a:r>
            <a:r>
              <a:rPr lang="en-US" sz="1600" dirty="0">
                <a:solidFill>
                  <a:srgbClr val="CC7832"/>
                </a:solidFill>
              </a:rPr>
              <a:t>return </a:t>
            </a:r>
            <a:r>
              <a:rPr lang="en-US" sz="1600" dirty="0">
                <a:solidFill>
                  <a:srgbClr val="6A8759"/>
                </a:solidFill>
              </a:rPr>
              <a:t>'{} lives in a beautiful {}'</a:t>
            </a:r>
            <a:r>
              <a:rPr lang="en-US" sz="1600" dirty="0"/>
              <a:t>.format(</a:t>
            </a:r>
            <a:r>
              <a:rPr lang="en-US" sz="1600" dirty="0" err="1">
                <a:solidFill>
                  <a:srgbClr val="94558D"/>
                </a:solidFill>
              </a:rPr>
              <a:t>self</a:t>
            </a:r>
            <a:r>
              <a:rPr lang="en-US" sz="1600" dirty="0" err="1"/>
              <a:t>.__name</a:t>
            </a:r>
            <a:r>
              <a:rPr lang="en-US" sz="1600" dirty="0">
                <a:solidFill>
                  <a:srgbClr val="CC7832"/>
                </a:solidFill>
              </a:rPr>
              <a:t>, </a:t>
            </a:r>
            <a:r>
              <a:rPr lang="en-US" sz="1600" dirty="0" err="1">
                <a:solidFill>
                  <a:srgbClr val="94558D"/>
                </a:solidFill>
              </a:rPr>
              <a:t>self</a:t>
            </a:r>
            <a:r>
              <a:rPr lang="en-US" sz="1600" dirty="0" err="1"/>
              <a:t>.city</a:t>
            </a:r>
            <a:r>
              <a:rPr lang="en-US" sz="1600" dirty="0"/>
              <a:t>)</a:t>
            </a:r>
          </a:p>
        </p:txBody>
      </p:sp>
      <p:sp>
        <p:nvSpPr>
          <p:cNvPr id="4" name="Rectangle 3"/>
          <p:cNvSpPr/>
          <p:nvPr/>
        </p:nvSpPr>
        <p:spPr>
          <a:xfrm>
            <a:off x="2438400" y="4724400"/>
            <a:ext cx="4572000" cy="1815882"/>
          </a:xfrm>
          <a:prstGeom prst="rect">
            <a:avLst/>
          </a:prstGeom>
          <a:ln>
            <a:solidFill>
              <a:schemeClr val="accent1"/>
            </a:solidFill>
          </a:ln>
        </p:spPr>
        <p:txBody>
          <a:bodyPr>
            <a:spAutoFit/>
          </a:bodyPr>
          <a:lstStyle/>
          <a:p>
            <a:r>
              <a:rPr lang="en-US" sz="1600" dirty="0">
                <a:solidFill>
                  <a:srgbClr val="CC7832"/>
                </a:solidFill>
              </a:rPr>
              <a:t>class </a:t>
            </a:r>
            <a:r>
              <a:rPr lang="en-US" sz="1600"/>
              <a:t>Employee(Person):</a:t>
            </a:r>
            <a:br>
              <a:rPr lang="en-US" sz="1600" dirty="0"/>
            </a:br>
            <a:r>
              <a:rPr lang="en-US" sz="1600" dirty="0"/>
              <a:t>    </a:t>
            </a:r>
            <a:r>
              <a:rPr lang="en-US" sz="1600" dirty="0" err="1">
                <a:solidFill>
                  <a:srgbClr val="CC7832"/>
                </a:solidFill>
              </a:rPr>
              <a:t>def</a:t>
            </a:r>
            <a:r>
              <a:rPr lang="en-US" sz="1600" dirty="0">
                <a:solidFill>
                  <a:srgbClr val="CC7832"/>
                </a:solidFill>
              </a:rPr>
              <a:t> </a:t>
            </a:r>
            <a:r>
              <a:rPr lang="en-US" sz="1600" dirty="0">
                <a:solidFill>
                  <a:srgbClr val="B200B2"/>
                </a:solidFill>
              </a:rPr>
              <a:t>__</a:t>
            </a:r>
            <a:r>
              <a:rPr lang="en-US" sz="1600" dirty="0" err="1">
                <a:solidFill>
                  <a:srgbClr val="B200B2"/>
                </a:solidFill>
              </a:rPr>
              <a:t>init</a:t>
            </a:r>
            <a:r>
              <a:rPr lang="en-US" sz="1600" dirty="0">
                <a:solidFill>
                  <a:srgbClr val="B200B2"/>
                </a:solidFill>
              </a:rPr>
              <a:t>__</a:t>
            </a:r>
            <a:r>
              <a:rPr lang="en-US" sz="1600" dirty="0"/>
              <a:t>(</a:t>
            </a:r>
            <a:r>
              <a:rPr lang="en-US" sz="1600" dirty="0">
                <a:solidFill>
                  <a:srgbClr val="94558D"/>
                </a:solidFill>
              </a:rPr>
              <a:t>self</a:t>
            </a:r>
            <a:r>
              <a:rPr lang="en-US" sz="1600" dirty="0">
                <a:solidFill>
                  <a:srgbClr val="CC7832"/>
                </a:solidFill>
              </a:rPr>
              <a:t>, </a:t>
            </a:r>
            <a:r>
              <a:rPr lang="en-US" sz="1600" dirty="0"/>
              <a:t>name </a:t>
            </a:r>
            <a:r>
              <a:rPr lang="en-US" sz="1600" dirty="0">
                <a:solidFill>
                  <a:srgbClr val="CC7832"/>
                </a:solidFill>
              </a:rPr>
              <a:t>, </a:t>
            </a:r>
            <a:r>
              <a:rPr lang="en-US" sz="1600" dirty="0"/>
              <a:t>city</a:t>
            </a:r>
            <a:r>
              <a:rPr lang="en-US" sz="1600" dirty="0">
                <a:solidFill>
                  <a:srgbClr val="CC7832"/>
                </a:solidFill>
              </a:rPr>
              <a:t>, </a:t>
            </a:r>
            <a:r>
              <a:rPr lang="en-US" sz="1600" dirty="0">
                <a:solidFill>
                  <a:srgbClr val="72737A"/>
                </a:solidFill>
              </a:rPr>
              <a:t>country='India'</a:t>
            </a:r>
            <a:r>
              <a:rPr lang="en-US" sz="1600" dirty="0"/>
              <a:t>):</a:t>
            </a:r>
            <a:br>
              <a:rPr lang="en-US" sz="1600" dirty="0"/>
            </a:br>
            <a:r>
              <a:rPr lang="en-US" sz="1600" dirty="0"/>
              <a:t>        Person.</a:t>
            </a:r>
            <a:r>
              <a:rPr lang="en-US" sz="1600" dirty="0">
                <a:solidFill>
                  <a:srgbClr val="B200B2"/>
                </a:solidFill>
              </a:rPr>
              <a:t>__</a:t>
            </a:r>
            <a:r>
              <a:rPr lang="en-US" sz="1600" dirty="0" err="1">
                <a:solidFill>
                  <a:srgbClr val="B200B2"/>
                </a:solidFill>
              </a:rPr>
              <a:t>init</a:t>
            </a:r>
            <a:r>
              <a:rPr lang="en-US" sz="1600" dirty="0">
                <a:solidFill>
                  <a:srgbClr val="B200B2"/>
                </a:solidFill>
              </a:rPr>
              <a:t>__</a:t>
            </a:r>
            <a:r>
              <a:rPr lang="en-US" sz="1600" dirty="0"/>
              <a:t>(</a:t>
            </a:r>
            <a:r>
              <a:rPr lang="en-US" sz="1600" dirty="0">
                <a:solidFill>
                  <a:srgbClr val="94558D"/>
                </a:solidFill>
              </a:rPr>
              <a:t>self</a:t>
            </a:r>
            <a:r>
              <a:rPr lang="en-US" sz="1600" dirty="0">
                <a:solidFill>
                  <a:srgbClr val="CC7832"/>
                </a:solidFill>
              </a:rPr>
              <a:t>, </a:t>
            </a:r>
            <a:r>
              <a:rPr lang="en-US" sz="1600" dirty="0"/>
              <a:t>name</a:t>
            </a:r>
            <a:r>
              <a:rPr lang="en-US" sz="1600" dirty="0">
                <a:solidFill>
                  <a:srgbClr val="CC7832"/>
                </a:solidFill>
              </a:rPr>
              <a:t>, </a:t>
            </a:r>
            <a:r>
              <a:rPr lang="en-US" sz="1600" dirty="0"/>
              <a:t>city)</a:t>
            </a:r>
            <a:br>
              <a:rPr lang="en-US" sz="1600" dirty="0"/>
            </a:br>
            <a:r>
              <a:rPr lang="en-US" sz="1600" dirty="0"/>
              <a:t>        </a:t>
            </a:r>
            <a:r>
              <a:rPr lang="en-US" sz="1600" dirty="0">
                <a:solidFill>
                  <a:srgbClr val="8888C6"/>
                </a:solidFill>
              </a:rPr>
              <a:t>print</a:t>
            </a:r>
            <a:r>
              <a:rPr lang="en-US" sz="1600" dirty="0"/>
              <a:t>(</a:t>
            </a:r>
            <a:r>
              <a:rPr lang="en-US" sz="1600" dirty="0">
                <a:solidFill>
                  <a:srgbClr val="6A8759"/>
                </a:solidFill>
              </a:rPr>
              <a:t>'</a:t>
            </a:r>
            <a:r>
              <a:rPr lang="en-US" sz="1600" dirty="0" err="1">
                <a:solidFill>
                  <a:srgbClr val="6A8759"/>
                </a:solidFill>
              </a:rPr>
              <a:t>emp</a:t>
            </a:r>
            <a:r>
              <a:rPr lang="en-US" sz="1600" dirty="0">
                <a:solidFill>
                  <a:srgbClr val="6A8759"/>
                </a:solidFill>
              </a:rPr>
              <a:t> </a:t>
            </a:r>
            <a:r>
              <a:rPr lang="en-US" sz="1600" dirty="0" err="1">
                <a:solidFill>
                  <a:srgbClr val="6A8759"/>
                </a:solidFill>
              </a:rPr>
              <a:t>init</a:t>
            </a:r>
            <a:r>
              <a:rPr lang="en-US" sz="1600" dirty="0">
                <a:solidFill>
                  <a:srgbClr val="6A8759"/>
                </a:solidFill>
              </a:rPr>
              <a:t> called'</a:t>
            </a:r>
            <a:r>
              <a:rPr lang="en-US" sz="1600" dirty="0"/>
              <a:t>)</a:t>
            </a:r>
            <a:br>
              <a:rPr lang="en-US" sz="1600" dirty="0"/>
            </a:br>
            <a:br>
              <a:rPr lang="en-US" sz="1600" dirty="0"/>
            </a:br>
            <a:r>
              <a:rPr lang="en-US" sz="1600" dirty="0"/>
              <a:t>e1 = Employee(</a:t>
            </a:r>
            <a:r>
              <a:rPr lang="en-US" sz="1600" dirty="0">
                <a:solidFill>
                  <a:srgbClr val="6A8759"/>
                </a:solidFill>
              </a:rPr>
              <a:t>'</a:t>
            </a:r>
            <a:r>
              <a:rPr lang="en-US" sz="1600" dirty="0" err="1">
                <a:solidFill>
                  <a:srgbClr val="6A8759"/>
                </a:solidFill>
              </a:rPr>
              <a:t>pqr</a:t>
            </a:r>
            <a:r>
              <a:rPr lang="en-US" sz="1600" dirty="0">
                <a:solidFill>
                  <a:srgbClr val="6A8759"/>
                </a:solidFill>
              </a:rPr>
              <a:t>'</a:t>
            </a:r>
            <a:r>
              <a:rPr lang="en-US" sz="1600" dirty="0">
                <a:solidFill>
                  <a:srgbClr val="CC7832"/>
                </a:solidFill>
              </a:rPr>
              <a:t>, </a:t>
            </a:r>
            <a:r>
              <a:rPr lang="en-US" sz="1600" dirty="0">
                <a:solidFill>
                  <a:srgbClr val="6A8759"/>
                </a:solidFill>
              </a:rPr>
              <a:t>'</a:t>
            </a:r>
            <a:r>
              <a:rPr lang="en-US" sz="1600" dirty="0" err="1">
                <a:solidFill>
                  <a:srgbClr val="6A8759"/>
                </a:solidFill>
              </a:rPr>
              <a:t>chennai</a:t>
            </a:r>
            <a:r>
              <a:rPr lang="en-US" sz="1600" dirty="0">
                <a:solidFill>
                  <a:srgbClr val="6A8759"/>
                </a:solidFill>
              </a:rPr>
              <a:t>'</a:t>
            </a:r>
            <a:r>
              <a:rPr lang="en-US" sz="1600" dirty="0"/>
              <a:t>)</a:t>
            </a:r>
            <a:br>
              <a:rPr lang="en-US" sz="1600" dirty="0"/>
            </a:br>
            <a:r>
              <a:rPr lang="en-US" sz="1600" dirty="0">
                <a:solidFill>
                  <a:srgbClr val="8888C6"/>
                </a:solidFill>
              </a:rPr>
              <a:t>print</a:t>
            </a:r>
            <a:r>
              <a:rPr lang="en-US" sz="1600" dirty="0"/>
              <a:t>(e1)</a:t>
            </a:r>
          </a:p>
        </p:txBody>
      </p:sp>
    </p:spTree>
    <p:extLst>
      <p:ext uri="{BB962C8B-B14F-4D97-AF65-F5344CB8AC3E}">
        <p14:creationId xmlns:p14="http://schemas.microsoft.com/office/powerpoint/2010/main" val="138927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 and Overloading</a:t>
            </a:r>
            <a:endParaRPr lang="en-IN" dirty="0"/>
          </a:p>
        </p:txBody>
      </p:sp>
      <p:sp>
        <p:nvSpPr>
          <p:cNvPr id="5" name="Text Placeholder 4"/>
          <p:cNvSpPr>
            <a:spLocks noGrp="1" noChangeArrowheads="1"/>
          </p:cNvSpPr>
          <p:nvPr>
            <p:ph type="body" idx="4294967295"/>
          </p:nvPr>
        </p:nvSpPr>
        <p:spPr>
          <a:xfrm>
            <a:off x="381000" y="762000"/>
            <a:ext cx="8229600" cy="5638800"/>
          </a:xfrm>
          <a:prstGeom prst="rect">
            <a:avLst/>
          </a:prstGeom>
          <a:noFill/>
        </p:spPr>
        <p:txBody>
          <a:bodyPr>
            <a:noAutofit/>
          </a:bodyPr>
          <a:lstStyle/>
          <a:p>
            <a:pPr marL="0" indent="0">
              <a:lnSpc>
                <a:spcPct val="90000"/>
              </a:lnSpc>
              <a:buClr>
                <a:schemeClr val="tx1"/>
              </a:buClr>
              <a:buNone/>
            </a:pPr>
            <a:r>
              <a:rPr lang="en-US" b="1" dirty="0"/>
              <a:t>Overriding</a:t>
            </a:r>
          </a:p>
          <a:p>
            <a:pPr>
              <a:lnSpc>
                <a:spcPct val="90000"/>
              </a:lnSpc>
              <a:buClr>
                <a:schemeClr val="tx1"/>
              </a:buClr>
            </a:pPr>
            <a:r>
              <a:rPr lang="en-US" sz="1800" dirty="0"/>
              <a:t>Method overriding is an object-oriented programming feature that allows a subclass to provide a different implementation of a method that is already defined by its superclass or by one of its </a:t>
            </a:r>
            <a:r>
              <a:rPr lang="en-US" sz="1800" dirty="0" err="1"/>
              <a:t>superclasses</a:t>
            </a:r>
            <a:r>
              <a:rPr lang="en-US" sz="1800" dirty="0"/>
              <a:t>. </a:t>
            </a:r>
          </a:p>
          <a:p>
            <a:pPr>
              <a:lnSpc>
                <a:spcPct val="90000"/>
              </a:lnSpc>
              <a:buClr>
                <a:schemeClr val="tx1"/>
              </a:buClr>
            </a:pPr>
            <a:r>
              <a:rPr lang="en-US" sz="1800" dirty="0"/>
              <a:t>The implementation in the subclass overrides the implementation of the superclass by providing a method with the :- </a:t>
            </a:r>
          </a:p>
          <a:p>
            <a:pPr lvl="5">
              <a:lnSpc>
                <a:spcPct val="90000"/>
              </a:lnSpc>
              <a:buClr>
                <a:schemeClr val="tx1"/>
              </a:buClr>
            </a:pPr>
            <a:r>
              <a:rPr lang="en-US" sz="1800" dirty="0"/>
              <a:t> same name,</a:t>
            </a:r>
          </a:p>
          <a:p>
            <a:pPr lvl="5">
              <a:lnSpc>
                <a:spcPct val="90000"/>
              </a:lnSpc>
              <a:buClr>
                <a:schemeClr val="tx1"/>
              </a:buClr>
            </a:pPr>
            <a:r>
              <a:rPr lang="en-US" sz="1800" dirty="0"/>
              <a:t>same parameters or signature</a:t>
            </a:r>
          </a:p>
          <a:p>
            <a:pPr lvl="5">
              <a:lnSpc>
                <a:spcPct val="90000"/>
              </a:lnSpc>
              <a:buClr>
                <a:schemeClr val="tx1"/>
              </a:buClr>
            </a:pPr>
            <a:r>
              <a:rPr lang="en-US" sz="1800" dirty="0"/>
              <a:t> and same return type as the method of the parent class. </a:t>
            </a:r>
          </a:p>
          <a:p>
            <a:pPr marL="0" indent="0">
              <a:lnSpc>
                <a:spcPct val="90000"/>
              </a:lnSpc>
              <a:buClr>
                <a:schemeClr val="tx1"/>
              </a:buClr>
              <a:buNone/>
            </a:pPr>
            <a:r>
              <a:rPr lang="en-US" b="1" dirty="0"/>
              <a:t>Overloading</a:t>
            </a:r>
            <a:endParaRPr lang="en-US" sz="1800" dirty="0"/>
          </a:p>
          <a:p>
            <a:pPr>
              <a:lnSpc>
                <a:spcPct val="90000"/>
              </a:lnSpc>
              <a:buClr>
                <a:schemeClr val="tx1"/>
              </a:buClr>
            </a:pPr>
            <a:r>
              <a:rPr lang="en-US" sz="1800" dirty="0"/>
              <a:t>Overloading is the ability to define the same method, with the same name but with a different number of arguments and types.</a:t>
            </a:r>
          </a:p>
          <a:p>
            <a:pPr>
              <a:lnSpc>
                <a:spcPct val="90000"/>
              </a:lnSpc>
              <a:buClr>
                <a:schemeClr val="tx1"/>
              </a:buClr>
            </a:pPr>
            <a:r>
              <a:rPr lang="en-US" sz="1800" dirty="0"/>
              <a:t>It's the ability of one function to perform different tasks, depending on the number of parameters or the types of the parameters. </a:t>
            </a:r>
          </a:p>
          <a:p>
            <a:pPr>
              <a:lnSpc>
                <a:spcPct val="90000"/>
              </a:lnSpc>
              <a:buClr>
                <a:schemeClr val="tx1"/>
              </a:buClr>
            </a:pPr>
            <a:r>
              <a:rPr lang="en-US" sz="1800" dirty="0"/>
              <a:t>In python, If we need such a </a:t>
            </a:r>
            <a:r>
              <a:rPr lang="en-US" sz="1800" dirty="0" err="1"/>
              <a:t>behaviour</a:t>
            </a:r>
            <a:r>
              <a:rPr lang="en-US" sz="1800" dirty="0"/>
              <a:t>, we can simulate it with default parameters: </a:t>
            </a:r>
          </a:p>
        </p:txBody>
      </p:sp>
    </p:spTree>
    <p:extLst>
      <p:ext uri="{BB962C8B-B14F-4D97-AF65-F5344CB8AC3E}">
        <p14:creationId xmlns:p14="http://schemas.microsoft.com/office/powerpoint/2010/main" val="220247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endParaRPr lang="en-IN" dirty="0"/>
          </a:p>
        </p:txBody>
      </p:sp>
      <p:sp>
        <p:nvSpPr>
          <p:cNvPr id="8" name="Text Placeholder 7"/>
          <p:cNvSpPr>
            <a:spLocks noGrp="1" noChangeArrowheads="1"/>
          </p:cNvSpPr>
          <p:nvPr>
            <p:ph type="body" idx="4294967295"/>
          </p:nvPr>
        </p:nvSpPr>
        <p:spPr>
          <a:xfrm>
            <a:off x="533400" y="990600"/>
            <a:ext cx="8229600" cy="4267200"/>
          </a:xfrm>
          <a:prstGeom prst="rect">
            <a:avLst/>
          </a:prstGeom>
          <a:noFill/>
        </p:spPr>
        <p:txBody>
          <a:bodyPr>
            <a:noAutofit/>
          </a:bodyPr>
          <a:lstStyle/>
          <a:p>
            <a:pPr fontAlgn="base"/>
            <a:r>
              <a:rPr lang="en-US" sz="1800" dirty="0"/>
              <a:t>We can inherit form a derived class. </a:t>
            </a:r>
          </a:p>
          <a:p>
            <a:pPr fontAlgn="base"/>
            <a:r>
              <a:rPr lang="en-US" sz="1800" dirty="0"/>
              <a:t>This is called multilevel inheritance. </a:t>
            </a:r>
          </a:p>
          <a:p>
            <a:pPr fontAlgn="base"/>
            <a:r>
              <a:rPr lang="en-US" sz="1800" dirty="0"/>
              <a:t>Multilevel inheritance can be of any depth in Python. </a:t>
            </a:r>
          </a:p>
          <a:p>
            <a:pPr fontAlgn="base"/>
            <a:r>
              <a:rPr lang="en-US" sz="1800" dirty="0"/>
              <a:t>An example with corresponding visualization is given below.</a:t>
            </a:r>
          </a:p>
          <a:p>
            <a:pPr marL="0" indent="0">
              <a:buNone/>
            </a:pPr>
            <a:r>
              <a:rPr lang="en-US" sz="1800" dirty="0"/>
              <a:t>		class Base: </a:t>
            </a:r>
          </a:p>
          <a:p>
            <a:pPr marL="0" indent="0">
              <a:buNone/>
            </a:pPr>
            <a:r>
              <a:rPr lang="en-US" sz="1800" dirty="0"/>
              <a:t>			pass </a:t>
            </a:r>
          </a:p>
          <a:p>
            <a:pPr marL="0" indent="0">
              <a:buNone/>
            </a:pPr>
            <a:r>
              <a:rPr lang="en-US" sz="1800" dirty="0"/>
              <a:t>		class Derived1(Base): </a:t>
            </a:r>
          </a:p>
          <a:p>
            <a:pPr marL="0" indent="0">
              <a:buNone/>
            </a:pPr>
            <a:r>
              <a:rPr lang="en-US" sz="1800" dirty="0"/>
              <a:t>			pass </a:t>
            </a:r>
          </a:p>
          <a:p>
            <a:pPr marL="0" indent="0">
              <a:buNone/>
            </a:pPr>
            <a:r>
              <a:rPr lang="en-US" sz="1800" dirty="0"/>
              <a:t>		class Derived2(Derived1): </a:t>
            </a:r>
          </a:p>
          <a:p>
            <a:pPr marL="0" indent="0">
              <a:buNone/>
            </a:pPr>
            <a:r>
              <a:rPr lang="en-US" sz="1800" dirty="0"/>
              <a:t>			pass</a:t>
            </a:r>
            <a:endParaRPr lang="en-US" altLang="en-US" sz="1800" dirty="0"/>
          </a:p>
        </p:txBody>
      </p:sp>
      <p:pic>
        <p:nvPicPr>
          <p:cNvPr id="23555" name="Picture 3" descr="Multilevel Inheritance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983" y="1526000"/>
            <a:ext cx="1567434" cy="458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749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endParaRPr lang="en-IN" dirty="0"/>
          </a:p>
        </p:txBody>
      </p:sp>
      <p:sp>
        <p:nvSpPr>
          <p:cNvPr id="8" name="Text Placeholder 7"/>
          <p:cNvSpPr>
            <a:spLocks noGrp="1" noChangeArrowheads="1"/>
          </p:cNvSpPr>
          <p:nvPr>
            <p:ph type="body" idx="4294967295"/>
          </p:nvPr>
        </p:nvSpPr>
        <p:spPr>
          <a:xfrm>
            <a:off x="533400" y="990600"/>
            <a:ext cx="8229600" cy="4267200"/>
          </a:xfrm>
          <a:prstGeom prst="rect">
            <a:avLst/>
          </a:prstGeom>
          <a:noFill/>
        </p:spPr>
        <p:txBody>
          <a:bodyPr>
            <a:noAutofit/>
          </a:bodyPr>
          <a:lstStyle/>
          <a:p>
            <a:pPr fontAlgn="base"/>
            <a:r>
              <a:rPr lang="en-US" sz="1800" dirty="0"/>
              <a:t>Multiple inheritance is possible in Python unlike other programming languages. </a:t>
            </a:r>
          </a:p>
          <a:p>
            <a:pPr fontAlgn="base"/>
            <a:r>
              <a:rPr lang="en-US" sz="1800" dirty="0"/>
              <a:t>Every class in Python is derived from the class object. It is the most base type in Python</a:t>
            </a:r>
          </a:p>
          <a:p>
            <a:pPr fontAlgn="base"/>
            <a:r>
              <a:rPr lang="en-US" sz="1800" dirty="0"/>
              <a:t>A class can be derived from more than one base classes. </a:t>
            </a:r>
          </a:p>
          <a:p>
            <a:pPr fontAlgn="base"/>
            <a:r>
              <a:rPr lang="en-US" sz="1800" dirty="0"/>
              <a:t>The syntax for multiple inheritance is similar to single inheritance.</a:t>
            </a:r>
          </a:p>
          <a:p>
            <a:pPr fontAlgn="base"/>
            <a:r>
              <a:rPr lang="en-US" sz="1800" dirty="0"/>
              <a:t>Python Multiple Inheritance Example</a:t>
            </a:r>
          </a:p>
          <a:p>
            <a:pPr marL="0" indent="0">
              <a:buNone/>
            </a:pPr>
            <a:r>
              <a:rPr lang="en-US" sz="1800" dirty="0"/>
              <a:t>		class Base1: </a:t>
            </a:r>
          </a:p>
          <a:p>
            <a:pPr marL="0" indent="0">
              <a:buNone/>
            </a:pPr>
            <a:r>
              <a:rPr lang="en-US" sz="1800" dirty="0"/>
              <a:t>			pass </a:t>
            </a:r>
          </a:p>
          <a:p>
            <a:pPr marL="0" indent="0">
              <a:buNone/>
            </a:pPr>
            <a:r>
              <a:rPr lang="en-US" sz="1800" dirty="0"/>
              <a:t>		class Base2: </a:t>
            </a:r>
          </a:p>
          <a:p>
            <a:pPr marL="0" indent="0">
              <a:buNone/>
            </a:pPr>
            <a:r>
              <a:rPr lang="en-US" sz="1800" dirty="0"/>
              <a:t>			pass </a:t>
            </a:r>
          </a:p>
          <a:p>
            <a:pPr marL="0" indent="0">
              <a:buNone/>
            </a:pPr>
            <a:r>
              <a:rPr lang="en-US" sz="1800" dirty="0"/>
              <a:t>		class </a:t>
            </a:r>
            <a:r>
              <a:rPr lang="en-US" sz="1800" dirty="0" err="1"/>
              <a:t>MultiDerived</a:t>
            </a:r>
            <a:r>
              <a:rPr lang="en-US" sz="1800" dirty="0"/>
              <a:t>(Base1, Base2): </a:t>
            </a:r>
          </a:p>
          <a:p>
            <a:pPr marL="0" indent="0">
              <a:buNone/>
            </a:pPr>
            <a:r>
              <a:rPr lang="en-US" sz="1800" dirty="0"/>
              <a:t>			pass</a:t>
            </a:r>
            <a:endParaRPr lang="en-US" altLang="en-US" sz="1800" dirty="0"/>
          </a:p>
        </p:txBody>
      </p:sp>
      <p:pic>
        <p:nvPicPr>
          <p:cNvPr id="1536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399" y="2819400"/>
            <a:ext cx="290512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22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Methods</a:t>
            </a:r>
            <a:endParaRPr lang="en-IN" dirty="0"/>
          </a:p>
        </p:txBody>
      </p:sp>
      <p:sp>
        <p:nvSpPr>
          <p:cNvPr id="8" name="Text Placeholder 7"/>
          <p:cNvSpPr>
            <a:spLocks noGrp="1" noChangeArrowheads="1"/>
          </p:cNvSpPr>
          <p:nvPr>
            <p:ph type="body" idx="4294967295"/>
          </p:nvPr>
        </p:nvSpPr>
        <p:spPr>
          <a:xfrm>
            <a:off x="533400" y="990600"/>
            <a:ext cx="8229600" cy="4191000"/>
          </a:xfrm>
          <a:prstGeom prst="rect">
            <a:avLst/>
          </a:prstGeom>
          <a:noFill/>
        </p:spPr>
        <p:txBody>
          <a:bodyPr>
            <a:noAutofit/>
          </a:bodyPr>
          <a:lstStyle/>
          <a:p>
            <a:pPr>
              <a:lnSpc>
                <a:spcPct val="90000"/>
              </a:lnSpc>
              <a:buClr>
                <a:schemeClr val="tx1"/>
              </a:buClr>
            </a:pPr>
            <a:r>
              <a:rPr lang="en-US" sz="1800" dirty="0"/>
              <a:t>They are the methods with this clumsy syntax, i.e. the double underscores at the beginning and the end.</a:t>
            </a:r>
          </a:p>
          <a:p>
            <a:pPr marL="0" indent="0">
              <a:lnSpc>
                <a:spcPct val="90000"/>
              </a:lnSpc>
              <a:buClr>
                <a:schemeClr val="tx1"/>
              </a:buClr>
              <a:buNone/>
            </a:pPr>
            <a:endParaRPr lang="en-US" sz="1800" dirty="0"/>
          </a:p>
          <a:p>
            <a:pPr marL="0" indent="0">
              <a:lnSpc>
                <a:spcPct val="90000"/>
              </a:lnSpc>
              <a:buClr>
                <a:schemeClr val="tx1"/>
              </a:buClr>
              <a:buNone/>
            </a:pPr>
            <a:r>
              <a:rPr lang="en-US" sz="1800" b="1" dirty="0"/>
              <a:t>So what's magic about the __</a:t>
            </a:r>
            <a:r>
              <a:rPr lang="en-US" sz="1800" b="1" dirty="0" err="1"/>
              <a:t>init</a:t>
            </a:r>
            <a:r>
              <a:rPr lang="en-US" sz="1800" b="1" dirty="0"/>
              <a:t>__ method?</a:t>
            </a:r>
          </a:p>
          <a:p>
            <a:pPr>
              <a:lnSpc>
                <a:spcPct val="90000"/>
              </a:lnSpc>
              <a:buClr>
                <a:schemeClr val="tx1"/>
              </a:buClr>
            </a:pPr>
            <a:endParaRPr lang="en-US" sz="1800" dirty="0"/>
          </a:p>
          <a:p>
            <a:pPr>
              <a:lnSpc>
                <a:spcPct val="90000"/>
              </a:lnSpc>
              <a:buClr>
                <a:schemeClr val="tx1"/>
              </a:buClr>
            </a:pPr>
            <a:r>
              <a:rPr lang="en-US" sz="1800" dirty="0"/>
              <a:t>The answer is, you don't have to invoke it directly. </a:t>
            </a:r>
          </a:p>
          <a:p>
            <a:pPr>
              <a:lnSpc>
                <a:spcPct val="90000"/>
              </a:lnSpc>
              <a:buClr>
                <a:schemeClr val="tx1"/>
              </a:buClr>
            </a:pPr>
            <a:r>
              <a:rPr lang="en-US" sz="1800" dirty="0"/>
              <a:t>The invocation is realized behind the scenes. </a:t>
            </a:r>
          </a:p>
          <a:p>
            <a:pPr>
              <a:lnSpc>
                <a:spcPct val="90000"/>
              </a:lnSpc>
              <a:buClr>
                <a:schemeClr val="tx1"/>
              </a:buClr>
            </a:pPr>
            <a:r>
              <a:rPr lang="en-US" sz="1800" dirty="0"/>
              <a:t>When you create an instance x of a class A with the statement "x = A()", Python will do the necessary calls to __new__ and __</a:t>
            </a:r>
            <a:r>
              <a:rPr lang="en-US" sz="1800" dirty="0" err="1"/>
              <a:t>init</a:t>
            </a:r>
            <a:r>
              <a:rPr lang="en-US" sz="1800" dirty="0"/>
              <a:t>__. </a:t>
            </a:r>
            <a:endParaRPr lang="en-US" altLang="en-US" sz="1800" dirty="0"/>
          </a:p>
        </p:txBody>
      </p:sp>
    </p:spTree>
    <p:extLst>
      <p:ext uri="{BB962C8B-B14F-4D97-AF65-F5344CB8AC3E}">
        <p14:creationId xmlns:p14="http://schemas.microsoft.com/office/powerpoint/2010/main" val="71522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20" y="156547"/>
            <a:ext cx="8562480" cy="576000"/>
          </a:xfrm>
        </p:spPr>
        <p:txBody>
          <a:bodyPr/>
          <a:lstStyle/>
          <a:p>
            <a:r>
              <a:rPr lang="en-US" dirty="0"/>
              <a:t>Overview of magic methods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601560109"/>
              </p:ext>
            </p:extLst>
          </p:nvPr>
        </p:nvGraphicFramePr>
        <p:xfrm>
          <a:off x="457200" y="1222432"/>
          <a:ext cx="8229600" cy="4413136"/>
        </p:xfrm>
        <a:graphic>
          <a:graphicData uri="http://schemas.openxmlformats.org/drawingml/2006/table">
            <a:tbl>
              <a:tblPr>
                <a:tableStyleId>{5940675A-B579-460E-94D1-54222C63F5DA}</a:tableStyleId>
              </a:tblPr>
              <a:tblGrid>
                <a:gridCol w="2394065">
                  <a:extLst>
                    <a:ext uri="{9D8B030D-6E8A-4147-A177-3AD203B41FA5}">
                      <a16:colId xmlns:a16="http://schemas.microsoft.com/office/drawing/2014/main" val="20000"/>
                    </a:ext>
                  </a:extLst>
                </a:gridCol>
                <a:gridCol w="5835535">
                  <a:extLst>
                    <a:ext uri="{9D8B030D-6E8A-4147-A177-3AD203B41FA5}">
                      <a16:colId xmlns:a16="http://schemas.microsoft.com/office/drawing/2014/main" val="20001"/>
                    </a:ext>
                  </a:extLst>
                </a:gridCol>
              </a:tblGrid>
              <a:tr h="332449">
                <a:tc>
                  <a:txBody>
                    <a:bodyPr/>
                    <a:lstStyle/>
                    <a:p>
                      <a:pPr fontAlgn="t"/>
                      <a:r>
                        <a:rPr lang="en-US" sz="2000" dirty="0">
                          <a:effectLst/>
                        </a:rPr>
                        <a:t>Operator</a:t>
                      </a:r>
                    </a:p>
                  </a:txBody>
                  <a:tcPr marL="17336" marR="17336" marT="17336" marB="17336"/>
                </a:tc>
                <a:tc>
                  <a:txBody>
                    <a:bodyPr/>
                    <a:lstStyle/>
                    <a:p>
                      <a:pPr fontAlgn="t"/>
                      <a:r>
                        <a:rPr lang="en-US" sz="2000">
                          <a:effectLst/>
                        </a:rPr>
                        <a:t>Method</a:t>
                      </a:r>
                    </a:p>
                  </a:txBody>
                  <a:tcPr marL="17336" marR="17336" marT="17336" marB="17336"/>
                </a:tc>
                <a:extLst>
                  <a:ext uri="{0D108BD9-81ED-4DB2-BD59-A6C34878D82A}">
                    <a16:rowId xmlns:a16="http://schemas.microsoft.com/office/drawing/2014/main" val="10000"/>
                  </a:ext>
                </a:extLst>
              </a:tr>
              <a:tr h="332449">
                <a:tc>
                  <a:txBody>
                    <a:bodyPr/>
                    <a:lstStyle/>
                    <a:p>
                      <a:pPr fontAlgn="t"/>
                      <a:r>
                        <a:rPr lang="en-US" sz="2000">
                          <a:effectLst/>
                        </a:rPr>
                        <a:t>+</a:t>
                      </a:r>
                    </a:p>
                  </a:txBody>
                  <a:tcPr marL="17336" marR="17336" marT="17336" marB="17336"/>
                </a:tc>
                <a:tc>
                  <a:txBody>
                    <a:bodyPr/>
                    <a:lstStyle/>
                    <a:p>
                      <a:pPr fontAlgn="t"/>
                      <a:r>
                        <a:rPr lang="en-US" sz="2000">
                          <a:effectLst/>
                        </a:rPr>
                        <a:t>object.__add__(self, other)</a:t>
                      </a:r>
                    </a:p>
                  </a:txBody>
                  <a:tcPr marL="17336" marR="17336" marT="17336" marB="17336"/>
                </a:tc>
                <a:extLst>
                  <a:ext uri="{0D108BD9-81ED-4DB2-BD59-A6C34878D82A}">
                    <a16:rowId xmlns:a16="http://schemas.microsoft.com/office/drawing/2014/main" val="10001"/>
                  </a:ext>
                </a:extLst>
              </a:tr>
              <a:tr h="332449">
                <a:tc>
                  <a:txBody>
                    <a:bodyPr/>
                    <a:lstStyle/>
                    <a:p>
                      <a:pPr fontAlgn="t"/>
                      <a:r>
                        <a:rPr lang="en-US" sz="2000">
                          <a:effectLst/>
                        </a:rPr>
                        <a:t>-</a:t>
                      </a:r>
                    </a:p>
                  </a:txBody>
                  <a:tcPr marL="17336" marR="17336" marT="17336" marB="17336"/>
                </a:tc>
                <a:tc>
                  <a:txBody>
                    <a:bodyPr/>
                    <a:lstStyle/>
                    <a:p>
                      <a:pPr fontAlgn="t"/>
                      <a:r>
                        <a:rPr lang="en-US" sz="2000">
                          <a:effectLst/>
                        </a:rPr>
                        <a:t>object.__sub__(self, other)</a:t>
                      </a:r>
                    </a:p>
                  </a:txBody>
                  <a:tcPr marL="17336" marR="17336" marT="17336" marB="17336"/>
                </a:tc>
                <a:extLst>
                  <a:ext uri="{0D108BD9-81ED-4DB2-BD59-A6C34878D82A}">
                    <a16:rowId xmlns:a16="http://schemas.microsoft.com/office/drawing/2014/main" val="10002"/>
                  </a:ext>
                </a:extLst>
              </a:tr>
              <a:tr h="332449">
                <a:tc>
                  <a:txBody>
                    <a:bodyPr/>
                    <a:lstStyle/>
                    <a:p>
                      <a:pPr fontAlgn="t"/>
                      <a:r>
                        <a:rPr lang="en-US" sz="2000">
                          <a:effectLst/>
                        </a:rPr>
                        <a:t>*</a:t>
                      </a:r>
                    </a:p>
                  </a:txBody>
                  <a:tcPr marL="17336" marR="17336" marT="17336" marB="17336"/>
                </a:tc>
                <a:tc>
                  <a:txBody>
                    <a:bodyPr/>
                    <a:lstStyle/>
                    <a:p>
                      <a:pPr fontAlgn="t"/>
                      <a:r>
                        <a:rPr lang="en-US" sz="2000">
                          <a:effectLst/>
                        </a:rPr>
                        <a:t>object.__mul__(self, other)</a:t>
                      </a:r>
                    </a:p>
                  </a:txBody>
                  <a:tcPr marL="17336" marR="17336" marT="17336" marB="17336"/>
                </a:tc>
                <a:extLst>
                  <a:ext uri="{0D108BD9-81ED-4DB2-BD59-A6C34878D82A}">
                    <a16:rowId xmlns:a16="http://schemas.microsoft.com/office/drawing/2014/main" val="10003"/>
                  </a:ext>
                </a:extLst>
              </a:tr>
              <a:tr h="332449">
                <a:tc>
                  <a:txBody>
                    <a:bodyPr/>
                    <a:lstStyle/>
                    <a:p>
                      <a:pPr fontAlgn="t"/>
                      <a:r>
                        <a:rPr lang="en-US" sz="2000">
                          <a:effectLst/>
                        </a:rPr>
                        <a:t>//</a:t>
                      </a:r>
                    </a:p>
                  </a:txBody>
                  <a:tcPr marL="17336" marR="17336" marT="17336" marB="17336"/>
                </a:tc>
                <a:tc>
                  <a:txBody>
                    <a:bodyPr/>
                    <a:lstStyle/>
                    <a:p>
                      <a:pPr fontAlgn="t"/>
                      <a:r>
                        <a:rPr lang="en-US" sz="2000">
                          <a:effectLst/>
                        </a:rPr>
                        <a:t>object.__floordiv__(self, other)</a:t>
                      </a:r>
                    </a:p>
                  </a:txBody>
                  <a:tcPr marL="17336" marR="17336" marT="17336" marB="17336"/>
                </a:tc>
                <a:extLst>
                  <a:ext uri="{0D108BD9-81ED-4DB2-BD59-A6C34878D82A}">
                    <a16:rowId xmlns:a16="http://schemas.microsoft.com/office/drawing/2014/main" val="10004"/>
                  </a:ext>
                </a:extLst>
              </a:tr>
              <a:tr h="332449">
                <a:tc>
                  <a:txBody>
                    <a:bodyPr/>
                    <a:lstStyle/>
                    <a:p>
                      <a:pPr fontAlgn="t"/>
                      <a:r>
                        <a:rPr lang="en-US" sz="2000">
                          <a:effectLst/>
                        </a:rPr>
                        <a:t>/</a:t>
                      </a:r>
                    </a:p>
                  </a:txBody>
                  <a:tcPr marL="17336" marR="17336" marT="17336" marB="17336"/>
                </a:tc>
                <a:tc>
                  <a:txBody>
                    <a:bodyPr/>
                    <a:lstStyle/>
                    <a:p>
                      <a:pPr fontAlgn="t"/>
                      <a:r>
                        <a:rPr lang="en-US" sz="2000" dirty="0" err="1">
                          <a:effectLst/>
                        </a:rPr>
                        <a:t>object.__div</a:t>
                      </a:r>
                      <a:r>
                        <a:rPr lang="en-US" sz="2000" dirty="0">
                          <a:effectLst/>
                        </a:rPr>
                        <a:t>__(self, other)</a:t>
                      </a:r>
                    </a:p>
                  </a:txBody>
                  <a:tcPr marL="17336" marR="17336" marT="17336" marB="17336"/>
                </a:tc>
                <a:extLst>
                  <a:ext uri="{0D108BD9-81ED-4DB2-BD59-A6C34878D82A}">
                    <a16:rowId xmlns:a16="http://schemas.microsoft.com/office/drawing/2014/main" val="10005"/>
                  </a:ext>
                </a:extLst>
              </a:tr>
              <a:tr h="332449">
                <a:tc>
                  <a:txBody>
                    <a:bodyPr/>
                    <a:lstStyle/>
                    <a:p>
                      <a:pPr fontAlgn="t"/>
                      <a:r>
                        <a:rPr lang="en-US" sz="2000">
                          <a:effectLst/>
                        </a:rPr>
                        <a:t>%</a:t>
                      </a:r>
                    </a:p>
                  </a:txBody>
                  <a:tcPr marL="17336" marR="17336" marT="17336" marB="17336"/>
                </a:tc>
                <a:tc>
                  <a:txBody>
                    <a:bodyPr/>
                    <a:lstStyle/>
                    <a:p>
                      <a:pPr fontAlgn="t"/>
                      <a:r>
                        <a:rPr lang="en-US" sz="2000" dirty="0" err="1">
                          <a:effectLst/>
                        </a:rPr>
                        <a:t>object.__mod</a:t>
                      </a:r>
                      <a:r>
                        <a:rPr lang="en-US" sz="2000" dirty="0">
                          <a:effectLst/>
                        </a:rPr>
                        <a:t>__(self, other)</a:t>
                      </a:r>
                    </a:p>
                  </a:txBody>
                  <a:tcPr marL="17336" marR="17336" marT="17336" marB="17336"/>
                </a:tc>
                <a:extLst>
                  <a:ext uri="{0D108BD9-81ED-4DB2-BD59-A6C34878D82A}">
                    <a16:rowId xmlns:a16="http://schemas.microsoft.com/office/drawing/2014/main" val="10006"/>
                  </a:ext>
                </a:extLst>
              </a:tr>
              <a:tr h="332449">
                <a:tc>
                  <a:txBody>
                    <a:bodyPr/>
                    <a:lstStyle/>
                    <a:p>
                      <a:pPr fontAlgn="t"/>
                      <a:r>
                        <a:rPr lang="en-US" sz="2000">
                          <a:effectLst/>
                        </a:rPr>
                        <a:t>**</a:t>
                      </a:r>
                    </a:p>
                  </a:txBody>
                  <a:tcPr marL="17336" marR="17336" marT="17336" marB="17336"/>
                </a:tc>
                <a:tc>
                  <a:txBody>
                    <a:bodyPr/>
                    <a:lstStyle/>
                    <a:p>
                      <a:pPr fontAlgn="t"/>
                      <a:r>
                        <a:rPr lang="en-US" sz="2000">
                          <a:effectLst/>
                        </a:rPr>
                        <a:t>object.__pow__(self, other[, modulo])</a:t>
                      </a:r>
                    </a:p>
                  </a:txBody>
                  <a:tcPr marL="17336" marR="17336" marT="17336" marB="17336"/>
                </a:tc>
                <a:extLst>
                  <a:ext uri="{0D108BD9-81ED-4DB2-BD59-A6C34878D82A}">
                    <a16:rowId xmlns:a16="http://schemas.microsoft.com/office/drawing/2014/main" val="10007"/>
                  </a:ext>
                </a:extLst>
              </a:tr>
              <a:tr h="332449">
                <a:tc>
                  <a:txBody>
                    <a:bodyPr/>
                    <a:lstStyle/>
                    <a:p>
                      <a:pPr fontAlgn="t"/>
                      <a:r>
                        <a:rPr lang="en-US" sz="2000">
                          <a:effectLst/>
                        </a:rPr>
                        <a:t>&lt;&lt;</a:t>
                      </a:r>
                    </a:p>
                  </a:txBody>
                  <a:tcPr marL="17336" marR="17336" marT="17336" marB="17336"/>
                </a:tc>
                <a:tc>
                  <a:txBody>
                    <a:bodyPr/>
                    <a:lstStyle/>
                    <a:p>
                      <a:pPr fontAlgn="t"/>
                      <a:r>
                        <a:rPr lang="en-US" sz="2000">
                          <a:effectLst/>
                        </a:rPr>
                        <a:t>object.__lshift__(self, other)</a:t>
                      </a:r>
                    </a:p>
                  </a:txBody>
                  <a:tcPr marL="17336" marR="17336" marT="17336" marB="17336"/>
                </a:tc>
                <a:extLst>
                  <a:ext uri="{0D108BD9-81ED-4DB2-BD59-A6C34878D82A}">
                    <a16:rowId xmlns:a16="http://schemas.microsoft.com/office/drawing/2014/main" val="10008"/>
                  </a:ext>
                </a:extLst>
              </a:tr>
              <a:tr h="332449">
                <a:tc>
                  <a:txBody>
                    <a:bodyPr/>
                    <a:lstStyle/>
                    <a:p>
                      <a:pPr fontAlgn="t"/>
                      <a:r>
                        <a:rPr lang="en-US" sz="2000">
                          <a:effectLst/>
                        </a:rPr>
                        <a:t>&gt;&gt;</a:t>
                      </a:r>
                    </a:p>
                  </a:txBody>
                  <a:tcPr marL="17336" marR="17336" marT="17336" marB="17336"/>
                </a:tc>
                <a:tc>
                  <a:txBody>
                    <a:bodyPr/>
                    <a:lstStyle/>
                    <a:p>
                      <a:pPr fontAlgn="t"/>
                      <a:r>
                        <a:rPr lang="en-US" sz="2000">
                          <a:effectLst/>
                        </a:rPr>
                        <a:t>object.__rshift__(self, other)</a:t>
                      </a:r>
                    </a:p>
                  </a:txBody>
                  <a:tcPr marL="17336" marR="17336" marT="17336" marB="17336"/>
                </a:tc>
                <a:extLst>
                  <a:ext uri="{0D108BD9-81ED-4DB2-BD59-A6C34878D82A}">
                    <a16:rowId xmlns:a16="http://schemas.microsoft.com/office/drawing/2014/main" val="10009"/>
                  </a:ext>
                </a:extLst>
              </a:tr>
              <a:tr h="332449">
                <a:tc>
                  <a:txBody>
                    <a:bodyPr/>
                    <a:lstStyle/>
                    <a:p>
                      <a:pPr fontAlgn="t"/>
                      <a:r>
                        <a:rPr lang="en-US" sz="2000">
                          <a:effectLst/>
                        </a:rPr>
                        <a:t>&amp;</a:t>
                      </a:r>
                    </a:p>
                  </a:txBody>
                  <a:tcPr marL="17336" marR="17336" marT="17336" marB="17336"/>
                </a:tc>
                <a:tc>
                  <a:txBody>
                    <a:bodyPr/>
                    <a:lstStyle/>
                    <a:p>
                      <a:pPr fontAlgn="t"/>
                      <a:r>
                        <a:rPr lang="en-US" sz="2000">
                          <a:effectLst/>
                        </a:rPr>
                        <a:t>object.__and__(self, other)</a:t>
                      </a:r>
                    </a:p>
                  </a:txBody>
                  <a:tcPr marL="17336" marR="17336" marT="17336" marB="17336"/>
                </a:tc>
                <a:extLst>
                  <a:ext uri="{0D108BD9-81ED-4DB2-BD59-A6C34878D82A}">
                    <a16:rowId xmlns:a16="http://schemas.microsoft.com/office/drawing/2014/main" val="10010"/>
                  </a:ext>
                </a:extLst>
              </a:tr>
              <a:tr h="332449">
                <a:tc>
                  <a:txBody>
                    <a:bodyPr/>
                    <a:lstStyle/>
                    <a:p>
                      <a:pPr fontAlgn="t"/>
                      <a:r>
                        <a:rPr lang="en-US" sz="2000">
                          <a:effectLst/>
                        </a:rPr>
                        <a:t>^</a:t>
                      </a:r>
                    </a:p>
                  </a:txBody>
                  <a:tcPr marL="17336" marR="17336" marT="17336" marB="17336"/>
                </a:tc>
                <a:tc>
                  <a:txBody>
                    <a:bodyPr/>
                    <a:lstStyle/>
                    <a:p>
                      <a:pPr fontAlgn="t"/>
                      <a:r>
                        <a:rPr lang="en-US" sz="2000">
                          <a:effectLst/>
                        </a:rPr>
                        <a:t>object.__xor__(self, other)</a:t>
                      </a:r>
                    </a:p>
                  </a:txBody>
                  <a:tcPr marL="17336" marR="17336" marT="17336" marB="17336"/>
                </a:tc>
                <a:extLst>
                  <a:ext uri="{0D108BD9-81ED-4DB2-BD59-A6C34878D82A}">
                    <a16:rowId xmlns:a16="http://schemas.microsoft.com/office/drawing/2014/main" val="10011"/>
                  </a:ext>
                </a:extLst>
              </a:tr>
              <a:tr h="332449">
                <a:tc>
                  <a:txBody>
                    <a:bodyPr/>
                    <a:lstStyle/>
                    <a:p>
                      <a:pPr fontAlgn="t"/>
                      <a:r>
                        <a:rPr lang="en-US" sz="2000">
                          <a:effectLst/>
                        </a:rPr>
                        <a:t>|</a:t>
                      </a:r>
                    </a:p>
                  </a:txBody>
                  <a:tcPr marL="17336" marR="17336" marT="17336" marB="17336"/>
                </a:tc>
                <a:tc>
                  <a:txBody>
                    <a:bodyPr/>
                    <a:lstStyle/>
                    <a:p>
                      <a:pPr fontAlgn="t"/>
                      <a:r>
                        <a:rPr lang="en-US" sz="2000" dirty="0" err="1">
                          <a:effectLst/>
                        </a:rPr>
                        <a:t>object.__or</a:t>
                      </a:r>
                      <a:r>
                        <a:rPr lang="en-US" sz="2000" dirty="0">
                          <a:effectLst/>
                        </a:rPr>
                        <a:t>__(self, other)</a:t>
                      </a:r>
                    </a:p>
                  </a:txBody>
                  <a:tcPr marL="17336" marR="17336" marT="17336" marB="17336"/>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373615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838200" y="8382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OOPS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Class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Objects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Constructors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Types of Objects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Properties</a:t>
            </a: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OOPS</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r>
              <a:rPr lang="en-US" sz="1800" dirty="0"/>
              <a:t>Python is an object oriented programming language.</a:t>
            </a:r>
          </a:p>
          <a:p>
            <a:r>
              <a:rPr lang="en-US" sz="1800" dirty="0"/>
              <a:t>Unlike procedure oriented programming, in which the main emphasis is on functions, object oriented programming stress on objects. </a:t>
            </a:r>
          </a:p>
          <a:p>
            <a:r>
              <a:rPr lang="en-US" sz="1800" dirty="0"/>
              <a:t>Object is simply a collection of data (variables) and methods (functions) that act on those data.</a:t>
            </a:r>
          </a:p>
          <a:p>
            <a:r>
              <a:rPr lang="en-US" sz="1800" dirty="0"/>
              <a:t>Four major principles of object-orientation </a:t>
            </a:r>
          </a:p>
          <a:p>
            <a:pPr lvl="1"/>
            <a:r>
              <a:rPr lang="en-US" sz="1800" dirty="0"/>
              <a:t>Encapsulation</a:t>
            </a:r>
          </a:p>
          <a:p>
            <a:pPr lvl="1"/>
            <a:r>
              <a:rPr lang="en-US" sz="1800" dirty="0"/>
              <a:t>Data Abstraction</a:t>
            </a:r>
          </a:p>
          <a:p>
            <a:pPr lvl="1"/>
            <a:r>
              <a:rPr lang="en-US" sz="1800" dirty="0"/>
              <a:t>Polymorphism</a:t>
            </a:r>
          </a:p>
          <a:p>
            <a:pPr lvl="1"/>
            <a:r>
              <a:rPr lang="en-US" sz="1800" dirty="0"/>
              <a:t>Inheritance</a:t>
            </a:r>
          </a:p>
          <a:p>
            <a:endParaRPr lang="en-US" sz="1800" dirty="0"/>
          </a:p>
        </p:txBody>
      </p:sp>
    </p:spTree>
    <p:extLst>
      <p:ext uri="{BB962C8B-B14F-4D97-AF65-F5344CB8AC3E}">
        <p14:creationId xmlns:p14="http://schemas.microsoft.com/office/powerpoint/2010/main" val="368959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lstStyle/>
          <a:p>
            <a:r>
              <a:rPr lang="en-US" dirty="0"/>
              <a:t>Class</a:t>
            </a:r>
            <a:endParaRPr lang="en-IN" dirty="0"/>
          </a:p>
        </p:txBody>
      </p:sp>
      <p:sp>
        <p:nvSpPr>
          <p:cNvPr id="6" name="Text Placeholder 2"/>
          <p:cNvSpPr>
            <a:spLocks noGrp="1"/>
          </p:cNvSpPr>
          <p:nvPr>
            <p:ph type="body" sz="quarter" idx="10"/>
          </p:nvPr>
        </p:nvSpPr>
        <p:spPr>
          <a:xfrm>
            <a:off x="276720" y="762000"/>
            <a:ext cx="8534400" cy="1295400"/>
          </a:xfrm>
        </p:spPr>
        <p:txBody>
          <a:bodyPr>
            <a:noAutofit/>
          </a:bodyPr>
          <a:lstStyle/>
          <a:p>
            <a:pPr fontAlgn="base"/>
            <a:r>
              <a:rPr lang="en-US" sz="1800" dirty="0"/>
              <a:t>Class is a blueprint for the object. </a:t>
            </a:r>
          </a:p>
          <a:p>
            <a:pPr fontAlgn="base"/>
            <a:r>
              <a:rPr lang="en-US" sz="1800" dirty="0"/>
              <a:t>We can create many objects from a class. </a:t>
            </a:r>
          </a:p>
          <a:p>
            <a:pPr fontAlgn="base"/>
            <a:r>
              <a:rPr lang="en-US" sz="1800" dirty="0"/>
              <a:t>An object is also called an instance of a class and the process of creating this object is called instantiation.</a:t>
            </a:r>
          </a:p>
        </p:txBody>
      </p:sp>
      <p:sp>
        <p:nvSpPr>
          <p:cNvPr id="4" name="Title 1"/>
          <p:cNvSpPr txBox="1">
            <a:spLocks/>
          </p:cNvSpPr>
          <p:nvPr/>
        </p:nvSpPr>
        <p:spPr>
          <a:xfrm>
            <a:off x="276720" y="2286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Syntax</a:t>
            </a:r>
            <a:endParaRPr lang="en-IN" dirty="0"/>
          </a:p>
        </p:txBody>
      </p:sp>
      <p:sp>
        <p:nvSpPr>
          <p:cNvPr id="5" name="Text Placeholder 2"/>
          <p:cNvSpPr txBox="1">
            <a:spLocks/>
          </p:cNvSpPr>
          <p:nvPr/>
        </p:nvSpPr>
        <p:spPr>
          <a:xfrm>
            <a:off x="276720" y="2895600"/>
            <a:ext cx="8534400" cy="129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1800" dirty="0"/>
              <a:t>Define a class using the keyword class.</a:t>
            </a:r>
          </a:p>
          <a:p>
            <a:pPr marL="0" indent="0" fontAlgn="base">
              <a:buNone/>
            </a:pPr>
            <a:r>
              <a:rPr lang="en-US" sz="1800" dirty="0"/>
              <a:t>	class Duck:</a:t>
            </a:r>
          </a:p>
          <a:p>
            <a:pPr marL="0" indent="0" fontAlgn="base">
              <a:buNone/>
            </a:pPr>
            <a:r>
              <a:rPr lang="en-US" sz="1800" dirty="0"/>
              <a:t>                            pass</a:t>
            </a:r>
          </a:p>
        </p:txBody>
      </p:sp>
      <p:sp>
        <p:nvSpPr>
          <p:cNvPr id="7" name="Title 1"/>
          <p:cNvSpPr txBox="1">
            <a:spLocks/>
          </p:cNvSpPr>
          <p:nvPr/>
        </p:nvSpPr>
        <p:spPr>
          <a:xfrm>
            <a:off x="429120" y="4114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Creating object of a class Book</a:t>
            </a:r>
            <a:endParaRPr lang="en-IN" dirty="0"/>
          </a:p>
        </p:txBody>
      </p:sp>
      <p:sp>
        <p:nvSpPr>
          <p:cNvPr id="8" name="Text Placeholder 2"/>
          <p:cNvSpPr txBox="1">
            <a:spLocks/>
          </p:cNvSpPr>
          <p:nvPr/>
        </p:nvSpPr>
        <p:spPr>
          <a:xfrm>
            <a:off x="429120" y="4724400"/>
            <a:ext cx="8534400" cy="129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1800" dirty="0" err="1"/>
              <a:t>donald</a:t>
            </a:r>
            <a:r>
              <a:rPr lang="en-US" sz="1800" dirty="0"/>
              <a:t> = Duck()</a:t>
            </a:r>
          </a:p>
        </p:txBody>
      </p:sp>
    </p:spTree>
    <p:extLst>
      <p:ext uri="{BB962C8B-B14F-4D97-AF65-F5344CB8AC3E}">
        <p14:creationId xmlns:p14="http://schemas.microsoft.com/office/powerpoint/2010/main" val="176391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function in a class</a:t>
            </a:r>
            <a:endParaRPr lang="en-IN" dirty="0"/>
          </a:p>
        </p:txBody>
      </p:sp>
      <p:sp>
        <p:nvSpPr>
          <p:cNvPr id="3" name="TextBox 2"/>
          <p:cNvSpPr txBox="1"/>
          <p:nvPr/>
        </p:nvSpPr>
        <p:spPr>
          <a:xfrm>
            <a:off x="429120" y="836474"/>
            <a:ext cx="8029080" cy="2862322"/>
          </a:xfrm>
          <a:prstGeom prst="rect">
            <a:avLst/>
          </a:prstGeom>
          <a:noFill/>
        </p:spPr>
        <p:txBody>
          <a:bodyPr wrap="square" rtlCol="0">
            <a:spAutoFit/>
          </a:bodyPr>
          <a:lstStyle/>
          <a:p>
            <a:r>
              <a:rPr lang="en-US" dirty="0"/>
              <a:t>class </a:t>
            </a:r>
            <a:r>
              <a:rPr lang="en-US" b="1" dirty="0"/>
              <a:t>Duck:</a:t>
            </a:r>
          </a:p>
          <a:p>
            <a:r>
              <a:rPr lang="en-US" dirty="0"/>
              <a:t>    </a:t>
            </a:r>
            <a:r>
              <a:rPr lang="en-US" dirty="0" err="1"/>
              <a:t>def</a:t>
            </a:r>
            <a:r>
              <a:rPr lang="en-US" dirty="0"/>
              <a:t> </a:t>
            </a:r>
            <a:r>
              <a:rPr lang="en-US" b="1" dirty="0"/>
              <a:t>quack(</a:t>
            </a:r>
            <a:r>
              <a:rPr lang="en-US" b="1" i="1" dirty="0"/>
              <a:t>self):</a:t>
            </a:r>
          </a:p>
          <a:p>
            <a:r>
              <a:rPr lang="en-US" dirty="0"/>
              <a:t>        print(</a:t>
            </a:r>
            <a:r>
              <a:rPr lang="en-US" i="1" dirty="0"/>
              <a:t>"duck quacks")</a:t>
            </a:r>
          </a:p>
          <a:p>
            <a:r>
              <a:rPr lang="en-US" dirty="0"/>
              <a:t>    </a:t>
            </a:r>
            <a:r>
              <a:rPr lang="en-US" dirty="0" err="1"/>
              <a:t>def</a:t>
            </a:r>
            <a:r>
              <a:rPr lang="en-US" dirty="0"/>
              <a:t> </a:t>
            </a:r>
            <a:r>
              <a:rPr lang="en-US" b="1" dirty="0"/>
              <a:t>walk(</a:t>
            </a:r>
            <a:r>
              <a:rPr lang="en-US" b="1" i="1" dirty="0"/>
              <a:t>self):</a:t>
            </a:r>
          </a:p>
          <a:p>
            <a:r>
              <a:rPr lang="en-US" dirty="0"/>
              <a:t>        print(</a:t>
            </a:r>
            <a:r>
              <a:rPr lang="en-US" i="1" dirty="0"/>
              <a:t>"duck walks")</a:t>
            </a:r>
          </a:p>
          <a:p>
            <a:endParaRPr lang="en-US" i="1" dirty="0"/>
          </a:p>
          <a:p>
            <a:pPr marL="285750" indent="-285750">
              <a:buFont typeface="Wingdings" panose="05000000000000000000" pitchFamily="2" charset="2"/>
              <a:buChar char="§"/>
            </a:pPr>
            <a:r>
              <a:rPr lang="en-US" dirty="0"/>
              <a:t>Notice the </a:t>
            </a:r>
            <a:r>
              <a:rPr lang="en-US" i="1" dirty="0"/>
              <a:t>self</a:t>
            </a:r>
            <a:r>
              <a:rPr lang="en-US" dirty="0"/>
              <a:t> parameter in function definition inside the class.</a:t>
            </a:r>
          </a:p>
          <a:p>
            <a:pPr marL="285750" indent="-285750">
              <a:buFont typeface="Wingdings" panose="05000000000000000000" pitchFamily="2" charset="2"/>
              <a:buChar char="§"/>
            </a:pPr>
            <a:r>
              <a:rPr lang="en-US" dirty="0"/>
              <a:t>Whenever an object calls its method, the object itself is pass as the first argument. So, </a:t>
            </a:r>
            <a:r>
              <a:rPr lang="en-US" dirty="0" err="1"/>
              <a:t>donald.quack</a:t>
            </a:r>
            <a:r>
              <a:rPr lang="en-US" dirty="0"/>
              <a:t>() translates into </a:t>
            </a:r>
            <a:r>
              <a:rPr lang="en-US" dirty="0" err="1"/>
              <a:t>Duck.quack</a:t>
            </a:r>
            <a:r>
              <a:rPr lang="en-US" dirty="0"/>
              <a:t>(</a:t>
            </a:r>
            <a:r>
              <a:rPr lang="en-US" dirty="0" err="1"/>
              <a:t>donald</a:t>
            </a:r>
            <a:r>
              <a:rPr lang="en-US" dirty="0"/>
              <a:t>)</a:t>
            </a:r>
          </a:p>
          <a:p>
            <a:endParaRPr lang="en-US" dirty="0"/>
          </a:p>
        </p:txBody>
      </p:sp>
      <p:sp>
        <p:nvSpPr>
          <p:cNvPr id="5" name="Title 1"/>
          <p:cNvSpPr txBox="1">
            <a:spLocks/>
          </p:cNvSpPr>
          <p:nvPr/>
        </p:nvSpPr>
        <p:spPr>
          <a:xfrm>
            <a:off x="429120" y="3484157"/>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Accessing function of a class</a:t>
            </a:r>
            <a:endParaRPr lang="en-IN" dirty="0"/>
          </a:p>
        </p:txBody>
      </p:sp>
      <p:sp>
        <p:nvSpPr>
          <p:cNvPr id="7" name="TextBox 6"/>
          <p:cNvSpPr txBox="1"/>
          <p:nvPr/>
        </p:nvSpPr>
        <p:spPr>
          <a:xfrm>
            <a:off x="838200" y="4209871"/>
            <a:ext cx="7620000"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First create object of the class</a:t>
            </a:r>
          </a:p>
          <a:p>
            <a:r>
              <a:rPr lang="en-US" dirty="0"/>
              <a:t>	</a:t>
            </a:r>
            <a:r>
              <a:rPr lang="en-US" dirty="0" err="1"/>
              <a:t>donald</a:t>
            </a:r>
            <a:r>
              <a:rPr lang="en-US" dirty="0"/>
              <a:t> = Duck()</a:t>
            </a:r>
          </a:p>
          <a:p>
            <a:pPr marL="285750" indent="-285750">
              <a:buFont typeface="Wingdings" panose="05000000000000000000" pitchFamily="2" charset="2"/>
              <a:buChar char="§"/>
            </a:pPr>
            <a:r>
              <a:rPr lang="en-US" dirty="0"/>
              <a:t>Then use dot . Operator to access the member methods of the class</a:t>
            </a:r>
          </a:p>
          <a:p>
            <a:r>
              <a:rPr lang="en-US" dirty="0"/>
              <a:t>	</a:t>
            </a:r>
            <a:r>
              <a:rPr lang="en-US" dirty="0" err="1"/>
              <a:t>donald.quack</a:t>
            </a:r>
            <a:r>
              <a:rPr lang="en-US" dirty="0"/>
              <a:t>()</a:t>
            </a:r>
          </a:p>
        </p:txBody>
      </p:sp>
    </p:spTree>
    <p:extLst>
      <p:ext uri="{BB962C8B-B14F-4D97-AF65-F5344CB8AC3E}">
        <p14:creationId xmlns:p14="http://schemas.microsoft.com/office/powerpoint/2010/main" val="184066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in a class</a:t>
            </a:r>
            <a:endParaRPr lang="en-IN" dirty="0"/>
          </a:p>
        </p:txBody>
      </p:sp>
      <p:sp>
        <p:nvSpPr>
          <p:cNvPr id="6" name="Text Placeholder 2"/>
          <p:cNvSpPr>
            <a:spLocks noGrp="1"/>
          </p:cNvSpPr>
          <p:nvPr>
            <p:ph type="body" sz="quarter" idx="10"/>
          </p:nvPr>
        </p:nvSpPr>
        <p:spPr>
          <a:xfrm>
            <a:off x="304800" y="1066800"/>
            <a:ext cx="8534400" cy="2819400"/>
          </a:xfrm>
        </p:spPr>
        <p:txBody>
          <a:bodyPr>
            <a:noAutofit/>
          </a:bodyPr>
          <a:lstStyle/>
          <a:p>
            <a:pPr fontAlgn="base"/>
            <a:r>
              <a:rPr lang="en-US" sz="1800" dirty="0"/>
              <a:t>Class functions that begins with double underscore (__) are called special functions as they have special meaning. </a:t>
            </a:r>
          </a:p>
          <a:p>
            <a:pPr fontAlgn="base"/>
            <a:r>
              <a:rPr lang="en-US" sz="1800" dirty="0"/>
              <a:t>The __</a:t>
            </a:r>
            <a:r>
              <a:rPr lang="en-US" sz="1800" dirty="0" err="1"/>
              <a:t>init</a:t>
            </a:r>
            <a:r>
              <a:rPr lang="en-US" sz="1800" dirty="0"/>
              <a:t>__() function gets called whenever a new object of that class is instantiated.</a:t>
            </a:r>
          </a:p>
          <a:p>
            <a:pPr fontAlgn="base"/>
            <a:r>
              <a:rPr lang="en-US" sz="1800" dirty="0"/>
              <a:t>This type of function is also called constructors in Object Oriented Programming</a:t>
            </a:r>
          </a:p>
          <a:p>
            <a:pPr fontAlgn="base"/>
            <a:r>
              <a:rPr lang="en-US" sz="1800" dirty="0"/>
              <a:t>We normally use it to initialize all the variables.</a:t>
            </a:r>
          </a:p>
          <a:p>
            <a:pPr fontAlgn="base"/>
            <a:r>
              <a:rPr lang="en-US" sz="1800" dirty="0"/>
              <a:t>The self parameter is passed to the constructor by default.</a:t>
            </a:r>
          </a:p>
          <a:p>
            <a:pPr fontAlgn="base"/>
            <a:r>
              <a:rPr lang="en-US" sz="1800" dirty="0"/>
              <a:t>Constructor can consist of other parameters to in initialize the instance variables of a class.</a:t>
            </a:r>
          </a:p>
        </p:txBody>
      </p:sp>
    </p:spTree>
    <p:extLst>
      <p:ext uri="{BB962C8B-B14F-4D97-AF65-F5344CB8AC3E}">
        <p14:creationId xmlns:p14="http://schemas.microsoft.com/office/powerpoint/2010/main" val="411140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Variables</a:t>
            </a:r>
            <a:endParaRPr lang="en-IN" dirty="0"/>
          </a:p>
        </p:txBody>
      </p:sp>
      <p:sp>
        <p:nvSpPr>
          <p:cNvPr id="6" name="Text Placeholder 2"/>
          <p:cNvSpPr>
            <a:spLocks noGrp="1"/>
          </p:cNvSpPr>
          <p:nvPr>
            <p:ph type="body" sz="quarter" idx="10"/>
          </p:nvPr>
        </p:nvSpPr>
        <p:spPr>
          <a:xfrm>
            <a:off x="304800" y="1143000"/>
            <a:ext cx="8534400" cy="1447800"/>
          </a:xfrm>
        </p:spPr>
        <p:txBody>
          <a:bodyPr>
            <a:noAutofit/>
          </a:bodyPr>
          <a:lstStyle/>
          <a:p>
            <a:pPr>
              <a:buClr>
                <a:schemeClr val="tx1"/>
              </a:buClr>
            </a:pPr>
            <a:r>
              <a:rPr lang="en-US" sz="1800" dirty="0"/>
              <a:t>Instance variables are for data unique to each instance </a:t>
            </a:r>
          </a:p>
          <a:p>
            <a:pPr>
              <a:buClr>
                <a:schemeClr val="tx1"/>
              </a:buClr>
            </a:pPr>
            <a:r>
              <a:rPr lang="en-US" altLang="en-US" sz="1800" dirty="0"/>
              <a:t>When you assign a value to a variable using self the instance variable get created</a:t>
            </a:r>
          </a:p>
          <a:p>
            <a:pPr marL="0" indent="0">
              <a:buNone/>
            </a:pPr>
            <a:r>
              <a:rPr lang="en-US" sz="1800" dirty="0"/>
              <a:t>		</a:t>
            </a:r>
            <a:r>
              <a:rPr lang="en-US" sz="1800" dirty="0" err="1"/>
              <a:t>def</a:t>
            </a:r>
            <a:r>
              <a:rPr lang="en-US" sz="1800" dirty="0"/>
              <a:t> </a:t>
            </a:r>
            <a:r>
              <a:rPr lang="en-US" sz="1800" b="1" dirty="0"/>
              <a:t>__</a:t>
            </a:r>
            <a:r>
              <a:rPr lang="en-US" sz="1800" b="1" dirty="0" err="1"/>
              <a:t>init</a:t>
            </a:r>
            <a:r>
              <a:rPr lang="en-US" sz="1800" b="1" dirty="0"/>
              <a:t>__(</a:t>
            </a:r>
            <a:r>
              <a:rPr lang="en-US" sz="1800" b="1" i="1" dirty="0" err="1"/>
              <a:t>self,name</a:t>
            </a:r>
            <a:r>
              <a:rPr lang="en-US" sz="1800" b="1" i="1" dirty="0"/>
              <a:t>):</a:t>
            </a:r>
          </a:p>
          <a:p>
            <a:pPr marL="0" indent="0">
              <a:buNone/>
            </a:pPr>
            <a:r>
              <a:rPr lang="en-US" sz="1800" dirty="0"/>
              <a:t>		           </a:t>
            </a:r>
            <a:r>
              <a:rPr lang="en-US" sz="1800" i="1" dirty="0"/>
              <a:t>self.name = name</a:t>
            </a:r>
            <a:r>
              <a:rPr lang="en-US" altLang="en-US" sz="1800" dirty="0"/>
              <a:t> </a:t>
            </a:r>
          </a:p>
        </p:txBody>
      </p:sp>
      <p:sp>
        <p:nvSpPr>
          <p:cNvPr id="4" name="Title 1"/>
          <p:cNvSpPr txBox="1">
            <a:spLocks/>
          </p:cNvSpPr>
          <p:nvPr/>
        </p:nvSpPr>
        <p:spPr>
          <a:xfrm>
            <a:off x="429120" y="2667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Class Variables</a:t>
            </a:r>
            <a:endParaRPr lang="en-IN" dirty="0"/>
          </a:p>
        </p:txBody>
      </p:sp>
      <p:sp>
        <p:nvSpPr>
          <p:cNvPr id="5" name="Text Placeholder 2"/>
          <p:cNvSpPr txBox="1">
            <a:spLocks/>
          </p:cNvSpPr>
          <p:nvPr/>
        </p:nvSpPr>
        <p:spPr>
          <a:xfrm>
            <a:off x="457200" y="3429000"/>
            <a:ext cx="8534400" cy="2971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1800" dirty="0"/>
              <a:t>Class variables are for attributes and methods shared by all instances of the class:</a:t>
            </a:r>
          </a:p>
          <a:p>
            <a:pPr marL="0" indent="0">
              <a:buClr>
                <a:schemeClr val="tx1"/>
              </a:buClr>
              <a:buNone/>
            </a:pPr>
            <a:r>
              <a:rPr lang="en-US" sz="1800" b="1" dirty="0"/>
              <a:t>	class</a:t>
            </a:r>
            <a:r>
              <a:rPr lang="en-US" sz="1800" dirty="0"/>
              <a:t> </a:t>
            </a:r>
            <a:r>
              <a:rPr lang="en-US" sz="1800" b="1" dirty="0"/>
              <a:t>Dog</a:t>
            </a:r>
            <a:r>
              <a:rPr lang="en-US" sz="1800" dirty="0"/>
              <a:t>:</a:t>
            </a:r>
          </a:p>
          <a:p>
            <a:pPr marL="0" indent="0">
              <a:buClr>
                <a:schemeClr val="tx1"/>
              </a:buClr>
              <a:buNone/>
            </a:pPr>
            <a:r>
              <a:rPr lang="en-US" sz="1800" dirty="0"/>
              <a:t>	         kind = 'canine' 	              </a:t>
            </a:r>
            <a:r>
              <a:rPr lang="en-US" sz="1800" i="1" dirty="0"/>
              <a:t># class variable shared by all instances</a:t>
            </a:r>
            <a:r>
              <a:rPr lang="en-US" sz="1800" dirty="0"/>
              <a:t> </a:t>
            </a:r>
          </a:p>
          <a:p>
            <a:pPr marL="0" indent="0">
              <a:buClr>
                <a:schemeClr val="tx1"/>
              </a:buClr>
              <a:buNone/>
            </a:pPr>
            <a:r>
              <a:rPr lang="en-US" sz="1800" b="1" dirty="0"/>
              <a:t>                          </a:t>
            </a:r>
            <a:r>
              <a:rPr lang="en-US" sz="1800" b="1" dirty="0" err="1"/>
              <a:t>def</a:t>
            </a:r>
            <a:r>
              <a:rPr lang="en-US" sz="1800" dirty="0"/>
              <a:t> __</a:t>
            </a:r>
            <a:r>
              <a:rPr lang="en-US" sz="1800" dirty="0" err="1"/>
              <a:t>init</a:t>
            </a:r>
            <a:r>
              <a:rPr lang="en-US" sz="1800" dirty="0"/>
              <a:t>__(self, name): </a:t>
            </a:r>
          </a:p>
          <a:p>
            <a:pPr marL="0" indent="0">
              <a:buClr>
                <a:schemeClr val="tx1"/>
              </a:buClr>
              <a:buNone/>
            </a:pPr>
            <a:r>
              <a:rPr lang="en-US" sz="1800" dirty="0"/>
              <a:t>                                    self.name = name	              </a:t>
            </a:r>
            <a:r>
              <a:rPr lang="en-US" sz="1800" i="1" dirty="0"/>
              <a:t>#instance variable unique to each instance</a:t>
            </a:r>
            <a:r>
              <a:rPr lang="en-US" sz="1800" dirty="0"/>
              <a:t> </a:t>
            </a:r>
            <a:br>
              <a:rPr lang="en-US" sz="1800" dirty="0"/>
            </a:br>
            <a:endParaRPr lang="en-US" sz="1800" dirty="0"/>
          </a:p>
          <a:p>
            <a:pPr>
              <a:buClr>
                <a:schemeClr val="tx1"/>
              </a:buClr>
            </a:pPr>
            <a:r>
              <a:rPr lang="en-US" sz="1800" dirty="0"/>
              <a:t>Access class variables as : </a:t>
            </a:r>
            <a:r>
              <a:rPr lang="en-US" sz="1800" dirty="0" err="1"/>
              <a:t>Dog.kind</a:t>
            </a:r>
            <a:endParaRPr lang="en-US" sz="1800" dirty="0"/>
          </a:p>
          <a:p>
            <a:pPr>
              <a:buClr>
                <a:schemeClr val="tx1"/>
              </a:buClr>
            </a:pPr>
            <a:r>
              <a:rPr lang="en-US" sz="1800" dirty="0"/>
              <a:t>Access instance variables as : d1 = Dog()</a:t>
            </a:r>
          </a:p>
          <a:p>
            <a:pPr marL="3200400" lvl="7" indent="0">
              <a:buClr>
                <a:schemeClr val="tx1"/>
              </a:buClr>
              <a:buNone/>
            </a:pPr>
            <a:r>
              <a:rPr lang="en-US" sz="1800" dirty="0"/>
              <a:t>d1.name</a:t>
            </a:r>
          </a:p>
          <a:p>
            <a:pPr marL="0" indent="0">
              <a:buClr>
                <a:schemeClr val="tx1"/>
              </a:buClr>
              <a:buNone/>
            </a:pPr>
            <a:endParaRPr lang="en-US" altLang="en-US" sz="1800" dirty="0"/>
          </a:p>
        </p:txBody>
      </p:sp>
    </p:spTree>
    <p:extLst>
      <p:ext uri="{BB962C8B-B14F-4D97-AF65-F5344CB8AC3E}">
        <p14:creationId xmlns:p14="http://schemas.microsoft.com/office/powerpoint/2010/main" val="227341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public and protected members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85971552"/>
              </p:ext>
            </p:extLst>
          </p:nvPr>
        </p:nvGraphicFramePr>
        <p:xfrm>
          <a:off x="723900" y="1885418"/>
          <a:ext cx="7696200" cy="3087164"/>
        </p:xfrm>
        <a:graphic>
          <a:graphicData uri="http://schemas.openxmlformats.org/drawingml/2006/table">
            <a:tbl>
              <a:tblPr>
                <a:tableStyleId>{5940675A-B579-460E-94D1-54222C63F5DA}</a:tableStyleId>
              </a:tblPr>
              <a:tblGrid>
                <a:gridCol w="1399309">
                  <a:extLst>
                    <a:ext uri="{9D8B030D-6E8A-4147-A177-3AD203B41FA5}">
                      <a16:colId xmlns:a16="http://schemas.microsoft.com/office/drawing/2014/main" val="20000"/>
                    </a:ext>
                  </a:extLst>
                </a:gridCol>
                <a:gridCol w="1049482">
                  <a:extLst>
                    <a:ext uri="{9D8B030D-6E8A-4147-A177-3AD203B41FA5}">
                      <a16:colId xmlns:a16="http://schemas.microsoft.com/office/drawing/2014/main" val="20001"/>
                    </a:ext>
                  </a:extLst>
                </a:gridCol>
                <a:gridCol w="5247409">
                  <a:extLst>
                    <a:ext uri="{9D8B030D-6E8A-4147-A177-3AD203B41FA5}">
                      <a16:colId xmlns:a16="http://schemas.microsoft.com/office/drawing/2014/main" val="20002"/>
                    </a:ext>
                  </a:extLst>
                </a:gridCol>
              </a:tblGrid>
              <a:tr h="533952">
                <a:tc>
                  <a:txBody>
                    <a:bodyPr/>
                    <a:lstStyle/>
                    <a:p>
                      <a:pPr fontAlgn="t"/>
                      <a:r>
                        <a:rPr lang="en-US" sz="1600" dirty="0">
                          <a:effectLst/>
                        </a:rPr>
                        <a:t>Naming</a:t>
                      </a:r>
                      <a:br>
                        <a:rPr lang="en-US" sz="1600" dirty="0">
                          <a:effectLst/>
                        </a:rPr>
                      </a:br>
                      <a:endParaRPr lang="en-US" sz="1600" dirty="0">
                        <a:effectLst/>
                      </a:endParaRPr>
                    </a:p>
                  </a:txBody>
                  <a:tcPr marL="17336" marR="17336" marT="17336" marB="17336">
                    <a:solidFill>
                      <a:srgbClr val="0070C0"/>
                    </a:solidFill>
                  </a:tcPr>
                </a:tc>
                <a:tc>
                  <a:txBody>
                    <a:bodyPr/>
                    <a:lstStyle/>
                    <a:p>
                      <a:pPr fontAlgn="t"/>
                      <a:r>
                        <a:rPr lang="en-US" sz="1600" dirty="0">
                          <a:effectLst/>
                        </a:rPr>
                        <a:t>Type</a:t>
                      </a:r>
                      <a:br>
                        <a:rPr lang="en-US" sz="1600" dirty="0">
                          <a:effectLst/>
                        </a:rPr>
                      </a:br>
                      <a:endParaRPr lang="en-US" sz="1600" dirty="0">
                        <a:effectLst/>
                      </a:endParaRPr>
                    </a:p>
                  </a:txBody>
                  <a:tcPr marL="17336" marR="17336" marT="17336" marB="17336">
                    <a:solidFill>
                      <a:srgbClr val="0070C0"/>
                    </a:solidFill>
                  </a:tcPr>
                </a:tc>
                <a:tc>
                  <a:txBody>
                    <a:bodyPr/>
                    <a:lstStyle/>
                    <a:p>
                      <a:pPr fontAlgn="t"/>
                      <a:r>
                        <a:rPr lang="en-US" sz="1600" dirty="0">
                          <a:effectLst/>
                        </a:rPr>
                        <a:t>Meaning</a:t>
                      </a:r>
                      <a:br>
                        <a:rPr lang="en-US" sz="1600" dirty="0">
                          <a:effectLst/>
                        </a:rPr>
                      </a:br>
                      <a:endParaRPr lang="en-US" sz="1600" dirty="0">
                        <a:effectLst/>
                      </a:endParaRPr>
                    </a:p>
                  </a:txBody>
                  <a:tcPr marL="17336" marR="17336" marT="17336" marB="17336">
                    <a:solidFill>
                      <a:srgbClr val="0070C0"/>
                    </a:solidFill>
                  </a:tcPr>
                </a:tc>
                <a:extLst>
                  <a:ext uri="{0D108BD9-81ED-4DB2-BD59-A6C34878D82A}">
                    <a16:rowId xmlns:a16="http://schemas.microsoft.com/office/drawing/2014/main" val="10000"/>
                  </a:ext>
                </a:extLst>
              </a:tr>
              <a:tr h="648212">
                <a:tc>
                  <a:txBody>
                    <a:bodyPr/>
                    <a:lstStyle/>
                    <a:p>
                      <a:pPr fontAlgn="t"/>
                      <a:r>
                        <a:rPr lang="en-US" sz="1600">
                          <a:effectLst/>
                        </a:rPr>
                        <a:t>name</a:t>
                      </a:r>
                    </a:p>
                  </a:txBody>
                  <a:tcPr marL="17336" marR="17336" marT="17336" marB="17336"/>
                </a:tc>
                <a:tc>
                  <a:txBody>
                    <a:bodyPr/>
                    <a:lstStyle/>
                    <a:p>
                      <a:pPr fontAlgn="t"/>
                      <a:r>
                        <a:rPr lang="en-US" sz="1600">
                          <a:effectLst/>
                        </a:rPr>
                        <a:t>Public</a:t>
                      </a:r>
                      <a:br>
                        <a:rPr lang="en-US" sz="1600">
                          <a:effectLst/>
                        </a:rPr>
                      </a:br>
                      <a:endParaRPr lang="en-US" sz="1600">
                        <a:effectLst/>
                      </a:endParaRPr>
                    </a:p>
                  </a:txBody>
                  <a:tcPr marL="17336" marR="17336" marT="17336" marB="17336"/>
                </a:tc>
                <a:tc>
                  <a:txBody>
                    <a:bodyPr/>
                    <a:lstStyle/>
                    <a:p>
                      <a:pPr fontAlgn="t"/>
                      <a:r>
                        <a:rPr lang="en-US" sz="1600" dirty="0">
                          <a:effectLst/>
                        </a:rPr>
                        <a:t>These attributes can be freely used inside or outside of a class definition.</a:t>
                      </a:r>
                      <a:br>
                        <a:rPr lang="en-US" sz="1600" dirty="0">
                          <a:effectLst/>
                        </a:rPr>
                      </a:br>
                      <a:endParaRPr lang="en-US" sz="1600" dirty="0">
                        <a:effectLst/>
                      </a:endParaRPr>
                    </a:p>
                  </a:txBody>
                  <a:tcPr marL="17336" marR="17336" marT="17336" marB="17336"/>
                </a:tc>
                <a:extLst>
                  <a:ext uri="{0D108BD9-81ED-4DB2-BD59-A6C34878D82A}">
                    <a16:rowId xmlns:a16="http://schemas.microsoft.com/office/drawing/2014/main" val="10001"/>
                  </a:ext>
                </a:extLst>
              </a:tr>
              <a:tr h="720220">
                <a:tc>
                  <a:txBody>
                    <a:bodyPr/>
                    <a:lstStyle/>
                    <a:p>
                      <a:pPr fontAlgn="t"/>
                      <a:r>
                        <a:rPr lang="en-US" sz="1600">
                          <a:effectLst/>
                        </a:rPr>
                        <a:t>_name</a:t>
                      </a:r>
                    </a:p>
                  </a:txBody>
                  <a:tcPr marL="17336" marR="17336" marT="17336" marB="17336"/>
                </a:tc>
                <a:tc>
                  <a:txBody>
                    <a:bodyPr/>
                    <a:lstStyle/>
                    <a:p>
                      <a:pPr fontAlgn="t"/>
                      <a:r>
                        <a:rPr lang="en-US" sz="1600">
                          <a:effectLst/>
                        </a:rPr>
                        <a:t>Protected</a:t>
                      </a:r>
                      <a:br>
                        <a:rPr lang="en-US" sz="1600">
                          <a:effectLst/>
                        </a:rPr>
                      </a:br>
                      <a:endParaRPr lang="en-US" sz="1600">
                        <a:effectLst/>
                      </a:endParaRPr>
                    </a:p>
                  </a:txBody>
                  <a:tcPr marL="17336" marR="17336" marT="17336" marB="17336"/>
                </a:tc>
                <a:tc>
                  <a:txBody>
                    <a:bodyPr/>
                    <a:lstStyle/>
                    <a:p>
                      <a:pPr fontAlgn="t"/>
                      <a:r>
                        <a:rPr lang="en-US" sz="1600">
                          <a:effectLst/>
                        </a:rPr>
                        <a:t>Protected attributes should not be used outside of the class definition, unless inside of a subclass definition. </a:t>
                      </a:r>
                      <a:br>
                        <a:rPr lang="en-US" sz="1600">
                          <a:effectLst/>
                        </a:rPr>
                      </a:br>
                      <a:endParaRPr lang="en-US" sz="1600">
                        <a:effectLst/>
                      </a:endParaRPr>
                    </a:p>
                  </a:txBody>
                  <a:tcPr marL="17336" marR="17336" marT="17336" marB="17336"/>
                </a:tc>
                <a:extLst>
                  <a:ext uri="{0D108BD9-81ED-4DB2-BD59-A6C34878D82A}">
                    <a16:rowId xmlns:a16="http://schemas.microsoft.com/office/drawing/2014/main" val="10002"/>
                  </a:ext>
                </a:extLst>
              </a:tr>
              <a:tr h="1020828">
                <a:tc>
                  <a:txBody>
                    <a:bodyPr/>
                    <a:lstStyle/>
                    <a:p>
                      <a:pPr fontAlgn="t"/>
                      <a:r>
                        <a:rPr lang="en-US" sz="1600" dirty="0">
                          <a:effectLst/>
                        </a:rPr>
                        <a:t>__name</a:t>
                      </a:r>
                    </a:p>
                  </a:txBody>
                  <a:tcPr marL="17336" marR="17336" marT="17336" marB="17336"/>
                </a:tc>
                <a:tc>
                  <a:txBody>
                    <a:bodyPr/>
                    <a:lstStyle/>
                    <a:p>
                      <a:pPr fontAlgn="t"/>
                      <a:r>
                        <a:rPr lang="en-US" sz="1600">
                          <a:effectLst/>
                        </a:rPr>
                        <a:t>Private</a:t>
                      </a:r>
                      <a:br>
                        <a:rPr lang="en-US" sz="1600">
                          <a:effectLst/>
                        </a:rPr>
                      </a:br>
                      <a:endParaRPr lang="en-US" sz="1600">
                        <a:effectLst/>
                      </a:endParaRPr>
                    </a:p>
                  </a:txBody>
                  <a:tcPr marL="17336" marR="17336" marT="17336" marB="17336"/>
                </a:tc>
                <a:tc>
                  <a:txBody>
                    <a:bodyPr/>
                    <a:lstStyle/>
                    <a:p>
                      <a:pPr fontAlgn="t"/>
                      <a:r>
                        <a:rPr lang="en-US" sz="1600" dirty="0">
                          <a:effectLst/>
                        </a:rPr>
                        <a:t>This kind of attribute is inaccessible and invisible. It's neither possible to read nor write to those attributes, except inside of the class definition itself.</a:t>
                      </a:r>
                    </a:p>
                  </a:txBody>
                  <a:tcPr marL="17336" marR="17336" marT="17336" marB="17336"/>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6761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 and Setters</a:t>
            </a:r>
            <a:endParaRPr lang="en-IN" dirty="0"/>
          </a:p>
        </p:txBody>
      </p:sp>
      <p:sp>
        <p:nvSpPr>
          <p:cNvPr id="5" name="Text Placeholder 4"/>
          <p:cNvSpPr>
            <a:spLocks noGrp="1" noChangeArrowheads="1"/>
          </p:cNvSpPr>
          <p:nvPr>
            <p:ph type="body" idx="4294967295"/>
          </p:nvPr>
        </p:nvSpPr>
        <p:spPr>
          <a:xfrm>
            <a:off x="381000" y="990600"/>
            <a:ext cx="8229600" cy="3581400"/>
          </a:xfrm>
          <a:prstGeom prst="rect">
            <a:avLst/>
          </a:prstGeom>
          <a:noFill/>
        </p:spPr>
        <p:txBody>
          <a:bodyPr>
            <a:noAutofit/>
          </a:bodyPr>
          <a:lstStyle/>
          <a:p>
            <a:pPr>
              <a:lnSpc>
                <a:spcPct val="90000"/>
              </a:lnSpc>
              <a:buClr>
                <a:schemeClr val="tx1"/>
              </a:buClr>
            </a:pPr>
            <a:r>
              <a:rPr lang="en-US" sz="1800" dirty="0"/>
              <a:t>Getters and setters are used in many object oriented programming languages to ensure the principle of data encapsulation. </a:t>
            </a:r>
          </a:p>
          <a:p>
            <a:pPr>
              <a:lnSpc>
                <a:spcPct val="90000"/>
              </a:lnSpc>
              <a:buClr>
                <a:schemeClr val="tx1"/>
              </a:buClr>
            </a:pPr>
            <a:r>
              <a:rPr lang="en-US" sz="1800" dirty="0"/>
              <a:t>They are known as </a:t>
            </a:r>
            <a:r>
              <a:rPr lang="en-US" sz="1800" dirty="0" err="1"/>
              <a:t>mutator</a:t>
            </a:r>
            <a:r>
              <a:rPr lang="en-US" sz="1800" dirty="0"/>
              <a:t> methods as well.</a:t>
            </a:r>
          </a:p>
          <a:p>
            <a:pPr>
              <a:lnSpc>
                <a:spcPct val="90000"/>
              </a:lnSpc>
              <a:buClr>
                <a:schemeClr val="tx1"/>
              </a:buClr>
            </a:pPr>
            <a:r>
              <a:rPr lang="en-US" sz="1800" dirty="0"/>
              <a:t>Getter for retrieving the data and the setter for changing the data. </a:t>
            </a:r>
          </a:p>
          <a:p>
            <a:pPr>
              <a:lnSpc>
                <a:spcPct val="90000"/>
              </a:lnSpc>
              <a:buClr>
                <a:schemeClr val="tx1"/>
              </a:buClr>
            </a:pPr>
            <a:r>
              <a:rPr lang="en-US" sz="1800" dirty="0"/>
              <a:t>According to this principle, the attributes of a class are made private to hide and protect them from other code. </a:t>
            </a:r>
          </a:p>
          <a:p>
            <a:pPr>
              <a:lnSpc>
                <a:spcPct val="90000"/>
              </a:lnSpc>
              <a:buClr>
                <a:schemeClr val="tx1"/>
              </a:buClr>
            </a:pPr>
            <a:r>
              <a:rPr lang="en-US" sz="1800" dirty="0"/>
              <a:t>For every private attribute of our class a getter and a setter can be defined</a:t>
            </a:r>
          </a:p>
          <a:p>
            <a:pPr marL="0" indent="0">
              <a:buNone/>
            </a:pPr>
            <a:r>
              <a:rPr lang="en-US" sz="1800" dirty="0"/>
              <a:t>		</a:t>
            </a:r>
            <a:r>
              <a:rPr lang="en-US" sz="1800" dirty="0" err="1"/>
              <a:t>def</a:t>
            </a:r>
            <a:r>
              <a:rPr lang="en-US" sz="1800" dirty="0"/>
              <a:t> </a:t>
            </a:r>
            <a:r>
              <a:rPr lang="en-US" sz="1800" b="1" dirty="0" err="1"/>
              <a:t>setColor</a:t>
            </a:r>
            <a:r>
              <a:rPr lang="en-US" sz="1800" b="1" dirty="0"/>
              <a:t>(</a:t>
            </a:r>
            <a:r>
              <a:rPr lang="en-US" sz="1800" b="1" i="1" dirty="0" err="1"/>
              <a:t>self,color</a:t>
            </a:r>
            <a:r>
              <a:rPr lang="en-US" sz="1800" b="1" i="1" dirty="0"/>
              <a:t>):</a:t>
            </a:r>
          </a:p>
          <a:p>
            <a:pPr marL="0" indent="0">
              <a:buNone/>
            </a:pPr>
            <a:r>
              <a:rPr lang="en-US" sz="1800" dirty="0"/>
              <a:t>		        </a:t>
            </a:r>
            <a:r>
              <a:rPr lang="en-US" sz="1800" i="1" dirty="0" err="1"/>
              <a:t>self.__color</a:t>
            </a:r>
            <a:r>
              <a:rPr lang="en-US" sz="1800" i="1" dirty="0"/>
              <a:t> =color</a:t>
            </a:r>
          </a:p>
          <a:p>
            <a:pPr marL="0" indent="0">
              <a:buNone/>
            </a:pPr>
            <a:r>
              <a:rPr lang="en-US" sz="1800" dirty="0"/>
              <a:t>		    </a:t>
            </a:r>
            <a:r>
              <a:rPr lang="en-US" sz="1800" dirty="0" err="1"/>
              <a:t>def</a:t>
            </a:r>
            <a:r>
              <a:rPr lang="en-US" sz="1800" dirty="0"/>
              <a:t> </a:t>
            </a:r>
            <a:r>
              <a:rPr lang="en-US" sz="1800" b="1" dirty="0" err="1"/>
              <a:t>getColor</a:t>
            </a:r>
            <a:r>
              <a:rPr lang="en-US" sz="1800" b="1" dirty="0"/>
              <a:t>(</a:t>
            </a:r>
            <a:r>
              <a:rPr lang="en-US" sz="1800" b="1" i="1" dirty="0"/>
              <a:t>self):</a:t>
            </a:r>
          </a:p>
          <a:p>
            <a:pPr marL="0" indent="0">
              <a:buNone/>
            </a:pPr>
            <a:r>
              <a:rPr lang="en-US" sz="1800" dirty="0"/>
              <a:t>		        return </a:t>
            </a:r>
            <a:r>
              <a:rPr lang="en-US" sz="1800" i="1" dirty="0" err="1"/>
              <a:t>self.__color</a:t>
            </a:r>
            <a:endParaRPr lang="en-US" altLang="en-US" sz="1800" dirty="0"/>
          </a:p>
        </p:txBody>
      </p:sp>
    </p:spTree>
    <p:extLst>
      <p:ext uri="{BB962C8B-B14F-4D97-AF65-F5344CB8AC3E}">
        <p14:creationId xmlns:p14="http://schemas.microsoft.com/office/powerpoint/2010/main" val="2844859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06A50-4E7D-423B-9555-E21005059E29}">
  <ds:schemaRefs>
    <ds:schemaRef ds:uri="http://purl.org/dc/dcmitype/"/>
    <ds:schemaRef ds:uri="http://purl.org/dc/elements/1.1/"/>
    <ds:schemaRef ds:uri="http://purl.org/dc/terms/"/>
    <ds:schemaRef ds:uri="5b0b727f-9d55-4674-90df-9368557459d7"/>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3f0a5add-00cc-4c5e-8a54-6b524d8608b8"/>
    <ds:schemaRef ds:uri="http://schemas.microsoft.com/office/2006/metadata/properties"/>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8338</TotalTime>
  <Words>2004</Words>
  <Application>Microsoft Macintosh PowerPoint</Application>
  <PresentationFormat>On-screen Show (4:3)</PresentationFormat>
  <Paragraphs>223</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Tahoma</vt:lpstr>
      <vt:lpstr>Wingdings</vt:lpstr>
      <vt:lpstr>CT_Core_Java_OOP</vt:lpstr>
      <vt:lpstr>Python 3.4 </vt:lpstr>
      <vt:lpstr>What we will cover today?</vt:lpstr>
      <vt:lpstr>OOPS</vt:lpstr>
      <vt:lpstr>Class</vt:lpstr>
      <vt:lpstr>Defining function in a class</vt:lpstr>
      <vt:lpstr>Constructor in a class</vt:lpstr>
      <vt:lpstr>Instance Variables</vt:lpstr>
      <vt:lpstr>Private, public and protected members</vt:lpstr>
      <vt:lpstr>Getter and Setters</vt:lpstr>
      <vt:lpstr>Destructors</vt:lpstr>
      <vt:lpstr>Class  Assignment</vt:lpstr>
      <vt:lpstr>Inheritance</vt:lpstr>
      <vt:lpstr>Inheritance Example</vt:lpstr>
      <vt:lpstr>Method Overriding and Overloading</vt:lpstr>
      <vt:lpstr>Multilevel Inheritance</vt:lpstr>
      <vt:lpstr>Multiple Inheritance</vt:lpstr>
      <vt:lpstr>Magic Methods</vt:lpstr>
      <vt:lpstr>Overview of magic methods</vt:lpstr>
      <vt:lpstr>Any Question ?</vt:lpstr>
      <vt:lpstr>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262</cp:revision>
  <dcterms:created xsi:type="dcterms:W3CDTF">2014-09-30T12:24:12Z</dcterms:created>
  <dcterms:modified xsi:type="dcterms:W3CDTF">2020-09-07T09:41:27Z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