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38"/>
  </p:notesMasterIdLst>
  <p:sldIdLst>
    <p:sldId id="256" r:id="rId3"/>
    <p:sldId id="321" r:id="rId4"/>
    <p:sldId id="737" r:id="rId5"/>
    <p:sldId id="740" r:id="rId6"/>
    <p:sldId id="754" r:id="rId7"/>
    <p:sldId id="757" r:id="rId8"/>
    <p:sldId id="755" r:id="rId9"/>
    <p:sldId id="756" r:id="rId10"/>
    <p:sldId id="364" r:id="rId11"/>
    <p:sldId id="365" r:id="rId12"/>
    <p:sldId id="750" r:id="rId13"/>
    <p:sldId id="369" r:id="rId14"/>
    <p:sldId id="751" r:id="rId15"/>
    <p:sldId id="370" r:id="rId16"/>
    <p:sldId id="371" r:id="rId17"/>
    <p:sldId id="758" r:id="rId18"/>
    <p:sldId id="759" r:id="rId19"/>
    <p:sldId id="761" r:id="rId20"/>
    <p:sldId id="762" r:id="rId21"/>
    <p:sldId id="763" r:id="rId22"/>
    <p:sldId id="764" r:id="rId23"/>
    <p:sldId id="760" r:id="rId24"/>
    <p:sldId id="765" r:id="rId25"/>
    <p:sldId id="766" r:id="rId26"/>
    <p:sldId id="767" r:id="rId27"/>
    <p:sldId id="768" r:id="rId28"/>
    <p:sldId id="769" r:id="rId29"/>
    <p:sldId id="770" r:id="rId30"/>
    <p:sldId id="771" r:id="rId31"/>
    <p:sldId id="772" r:id="rId32"/>
    <p:sldId id="773" r:id="rId33"/>
    <p:sldId id="774" r:id="rId34"/>
    <p:sldId id="775" r:id="rId35"/>
    <p:sldId id="367" r:id="rId36"/>
    <p:sldId id="368"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5220"/>
    <a:srgbClr val="7B98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408" autoAdjust="0"/>
    <p:restoredTop sz="91348" autoAdjust="0"/>
  </p:normalViewPr>
  <p:slideViewPr>
    <p:cSldViewPr>
      <p:cViewPr varScale="1">
        <p:scale>
          <a:sx n="102" d="100"/>
          <a:sy n="102" d="100"/>
        </p:scale>
        <p:origin x="1128" y="192"/>
      </p:cViewPr>
      <p:guideLst/>
    </p:cSldViewPr>
  </p:slideViewPr>
  <p:outlineViewPr>
    <p:cViewPr>
      <p:scale>
        <a:sx n="33" d="100"/>
        <a:sy n="33" d="100"/>
      </p:scale>
      <p:origin x="0" y="-53488"/>
    </p:cViewPr>
  </p:outlineViewPr>
  <p:notesTextViewPr>
    <p:cViewPr>
      <p:scale>
        <a:sx n="110" d="100"/>
        <a:sy n="11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AF96E9-0C4B-4E81-8D96-2A4B7C1E58CE}" type="datetimeFigureOut">
              <a:rPr lang="en-US" smtClean="0"/>
              <a:t>4/5/22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22E9E3-F7E0-4F64-A85D-DE32A7B411A1}" type="slidenum">
              <a:rPr lang="en-US" smtClean="0"/>
              <a:t>‹#›</a:t>
            </a:fld>
            <a:endParaRPr lang="en-US"/>
          </a:p>
        </p:txBody>
      </p:sp>
    </p:spTree>
    <p:extLst>
      <p:ext uri="{BB962C8B-B14F-4D97-AF65-F5344CB8AC3E}">
        <p14:creationId xmlns:p14="http://schemas.microsoft.com/office/powerpoint/2010/main" val="4060926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indmajix.com/react-js-vs-angular-j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javascripttutorial.net/es6/"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javascripttutorial.net/es6/javascript-spread/"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javascripttutorial.net/es6/"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javascripttutorial.net/es6/javascript-spread/"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javascripttutorial.net/es6/"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javascripttutorial.net/es6/javascript-spread/"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a:t>
            </a:fld>
            <a:endParaRPr lang="en-US"/>
          </a:p>
        </p:txBody>
      </p:sp>
    </p:spTree>
    <p:extLst>
      <p:ext uri="{BB962C8B-B14F-4D97-AF65-F5344CB8AC3E}">
        <p14:creationId xmlns:p14="http://schemas.microsoft.com/office/powerpoint/2010/main" val="1157274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ES6 introduced </a:t>
            </a:r>
            <a:r>
              <a:rPr lang="en-US" sz="1100" b="0" i="0" u="none" strike="noStrike" cap="none" dirty="0" err="1">
                <a:solidFill>
                  <a:srgbClr val="000000"/>
                </a:solidFill>
                <a:effectLst/>
                <a:latin typeface="Arial"/>
                <a:ea typeface="Arial"/>
                <a:cs typeface="Arial"/>
                <a:sym typeface="Arial"/>
              </a:rPr>
              <a:t>destructuring</a:t>
            </a:r>
            <a:r>
              <a:rPr lang="en-US" sz="1100" b="0" i="0" u="none" strike="noStrike" cap="none" dirty="0">
                <a:solidFill>
                  <a:srgbClr val="000000"/>
                </a:solidFill>
                <a:effectLst/>
                <a:latin typeface="Arial"/>
                <a:ea typeface="Arial"/>
                <a:cs typeface="Arial"/>
                <a:sym typeface="Arial"/>
              </a:rPr>
              <a:t> syntax that allows to store</a:t>
            </a:r>
            <a:r>
              <a:rPr lang="en-US" sz="1100" b="0" i="0" u="none" strike="noStrike" cap="none" baseline="0" dirty="0">
                <a:solidFill>
                  <a:srgbClr val="000000"/>
                </a:solidFill>
                <a:effectLst/>
                <a:latin typeface="Arial"/>
                <a:ea typeface="Arial"/>
                <a:cs typeface="Arial"/>
                <a:sym typeface="Arial"/>
              </a:rPr>
              <a:t> properties of an object to individual variables</a:t>
            </a:r>
          </a:p>
          <a:p>
            <a:r>
              <a:rPr lang="en-US" sz="1100" b="0" i="0" u="none" strike="noStrike" cap="none" baseline="0" dirty="0">
                <a:solidFill>
                  <a:srgbClr val="000000"/>
                </a:solidFill>
                <a:effectLst/>
                <a:latin typeface="Arial"/>
                <a:ea typeface="Arial"/>
                <a:cs typeface="Arial"/>
                <a:sym typeface="Arial"/>
              </a:rPr>
              <a:t>Consider for example we have a customer object with </a:t>
            </a:r>
            <a:r>
              <a:rPr lang="en-US" sz="1100" b="0" i="0" u="none" strike="noStrike" cap="none" baseline="0" dirty="0" err="1">
                <a:solidFill>
                  <a:srgbClr val="000000"/>
                </a:solidFill>
                <a:effectLst/>
                <a:latin typeface="Arial"/>
                <a:ea typeface="Arial"/>
                <a:cs typeface="Arial"/>
                <a:sym typeface="Arial"/>
              </a:rPr>
              <a:t>custname</a:t>
            </a:r>
            <a:r>
              <a:rPr lang="en-US" sz="1100" b="0" i="0" u="none" strike="noStrike" cap="none" baseline="0" dirty="0">
                <a:solidFill>
                  <a:srgbClr val="000000"/>
                </a:solidFill>
                <a:effectLst/>
                <a:latin typeface="Arial"/>
                <a:ea typeface="Arial"/>
                <a:cs typeface="Arial"/>
                <a:sym typeface="Arial"/>
              </a:rPr>
              <a:t> and email as properties.</a:t>
            </a:r>
          </a:p>
          <a:p>
            <a:r>
              <a:rPr lang="en-US" sz="1100" b="0" i="0" u="none" strike="noStrike" cap="none" baseline="0" dirty="0">
                <a:solidFill>
                  <a:srgbClr val="000000"/>
                </a:solidFill>
                <a:effectLst/>
                <a:latin typeface="Arial"/>
                <a:ea typeface="Arial"/>
                <a:cs typeface="Arial"/>
                <a:sym typeface="Arial"/>
              </a:rPr>
              <a:t>Before ES6 to store the values of the customer object in variables we access individual properties and store in variables.</a:t>
            </a:r>
          </a:p>
          <a:p>
            <a:r>
              <a:rPr lang="en-US" sz="1100" b="0" i="0" u="none" strike="noStrike" cap="none" baseline="0" dirty="0">
                <a:solidFill>
                  <a:srgbClr val="000000"/>
                </a:solidFill>
                <a:effectLst/>
                <a:latin typeface="Arial"/>
                <a:ea typeface="Arial"/>
                <a:cs typeface="Arial"/>
                <a:sym typeface="Arial"/>
              </a:rPr>
              <a:t>After ES6, if variable names and the properties within an object have same name, the code can be more concise as seen here.</a:t>
            </a:r>
          </a:p>
          <a:p>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295265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The way objects can be </a:t>
            </a:r>
            <a:r>
              <a:rPr lang="en-US" sz="1100" b="0" i="0" u="none" strike="noStrike" cap="none" dirty="0" err="1">
                <a:solidFill>
                  <a:srgbClr val="000000"/>
                </a:solidFill>
                <a:effectLst/>
                <a:latin typeface="Arial"/>
                <a:ea typeface="Arial"/>
                <a:cs typeface="Arial"/>
                <a:sym typeface="Arial"/>
              </a:rPr>
              <a:t>destructured</a:t>
            </a:r>
            <a:r>
              <a:rPr lang="en-US" sz="1100" b="0" i="0" u="none" strike="noStrike" cap="none" dirty="0">
                <a:solidFill>
                  <a:srgbClr val="000000"/>
                </a:solidFill>
                <a:effectLst/>
                <a:latin typeface="Arial"/>
                <a:ea typeface="Arial"/>
                <a:cs typeface="Arial"/>
                <a:sym typeface="Arial"/>
              </a:rPr>
              <a:t>,</a:t>
            </a:r>
            <a:r>
              <a:rPr lang="en-US" sz="1100" b="0" i="0" u="none" strike="noStrike" cap="none" baseline="0" dirty="0">
                <a:solidFill>
                  <a:srgbClr val="000000"/>
                </a:solidFill>
                <a:effectLst/>
                <a:latin typeface="Arial"/>
                <a:ea typeface="Arial"/>
                <a:cs typeface="Arial"/>
                <a:sym typeface="Arial"/>
              </a:rPr>
              <a:t> arrays can be </a:t>
            </a:r>
            <a:r>
              <a:rPr lang="en-US" sz="1100" b="0" i="0" u="none" strike="noStrike" cap="none" baseline="0" dirty="0" err="1">
                <a:solidFill>
                  <a:srgbClr val="000000"/>
                </a:solidFill>
                <a:effectLst/>
                <a:latin typeface="Arial"/>
                <a:ea typeface="Arial"/>
                <a:cs typeface="Arial"/>
                <a:sym typeface="Arial"/>
              </a:rPr>
              <a:t>destructured</a:t>
            </a:r>
            <a:r>
              <a:rPr lang="en-US" sz="1100" b="0" i="0" u="none" strike="noStrike" cap="none" baseline="0" dirty="0">
                <a:solidFill>
                  <a:srgbClr val="000000"/>
                </a:solidFill>
                <a:effectLst/>
                <a:latin typeface="Arial"/>
                <a:ea typeface="Arial"/>
                <a:cs typeface="Arial"/>
                <a:sym typeface="Arial"/>
              </a:rPr>
              <a:t> too</a:t>
            </a:r>
          </a:p>
          <a:p>
            <a:r>
              <a:rPr lang="en-US" sz="1100" b="0" i="0" u="none" strike="noStrike" cap="none" baseline="0" dirty="0">
                <a:solidFill>
                  <a:srgbClr val="000000"/>
                </a:solidFill>
                <a:effectLst/>
                <a:latin typeface="Arial"/>
                <a:ea typeface="Arial"/>
                <a:cs typeface="Arial"/>
                <a:sym typeface="Arial"/>
              </a:rPr>
              <a:t>Consider array of temperatures as follows:</a:t>
            </a:r>
          </a:p>
          <a:p>
            <a:r>
              <a:rPr lang="en-US" sz="1100" b="0" i="0" u="none" strike="noStrike" cap="none" baseline="0" dirty="0">
                <a:solidFill>
                  <a:srgbClr val="000000"/>
                </a:solidFill>
                <a:effectLst/>
                <a:latin typeface="Arial"/>
                <a:ea typeface="Arial"/>
                <a:cs typeface="Arial"/>
                <a:sym typeface="Arial"/>
              </a:rPr>
              <a:t>To store the individual temperatures from the array in different variables, before ES6 we had to store it like this</a:t>
            </a:r>
          </a:p>
          <a:p>
            <a:r>
              <a:rPr lang="en-US" sz="1100" b="0" i="0" u="none" strike="noStrike" cap="none" baseline="0" dirty="0">
                <a:solidFill>
                  <a:srgbClr val="000000"/>
                </a:solidFill>
                <a:effectLst/>
                <a:latin typeface="Arial"/>
                <a:ea typeface="Arial"/>
                <a:cs typeface="Arial"/>
                <a:sym typeface="Arial"/>
              </a:rPr>
              <a:t>ES6 supports direct way of assigning the values to individual variables</a:t>
            </a:r>
          </a:p>
          <a:p>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8218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It is very important</a:t>
            </a:r>
            <a:r>
              <a:rPr lang="en-US" sz="1100" b="0" i="0" u="none" strike="noStrike" cap="none" baseline="0" dirty="0">
                <a:solidFill>
                  <a:srgbClr val="000000"/>
                </a:solidFill>
                <a:effectLst/>
                <a:latin typeface="Arial"/>
                <a:ea typeface="Arial"/>
                <a:cs typeface="Arial"/>
                <a:sym typeface="Arial"/>
              </a:rPr>
              <a:t> to understand the concept of this in </a:t>
            </a:r>
            <a:r>
              <a:rPr lang="en-US" sz="1100" b="0" i="0" u="none" strike="noStrike" cap="none" baseline="0" dirty="0" err="1">
                <a:solidFill>
                  <a:srgbClr val="000000"/>
                </a:solidFill>
                <a:effectLst/>
                <a:latin typeface="Arial"/>
                <a:ea typeface="Arial"/>
                <a:cs typeface="Arial"/>
                <a:sym typeface="Arial"/>
              </a:rPr>
              <a:t>javascript</a:t>
            </a:r>
            <a:endParaRPr lang="en-US" sz="1100" b="0" i="0" u="none" strike="noStrike" cap="none" baseline="0" dirty="0">
              <a:solidFill>
                <a:srgbClr val="000000"/>
              </a:solidFill>
              <a:effectLst/>
              <a:latin typeface="Arial"/>
              <a:ea typeface="Arial"/>
              <a:cs typeface="Arial"/>
              <a:sym typeface="Arial"/>
            </a:endParaRPr>
          </a:p>
          <a:p>
            <a:r>
              <a:rPr lang="en-US" sz="1100" b="0" i="0" u="none" strike="noStrike" cap="none" baseline="0" dirty="0">
                <a:solidFill>
                  <a:srgbClr val="000000"/>
                </a:solidFill>
                <a:effectLst/>
                <a:latin typeface="Arial"/>
                <a:ea typeface="Arial"/>
                <a:cs typeface="Arial"/>
                <a:sym typeface="Arial"/>
              </a:rPr>
              <a:t>Consider the example Counter that increments the values of count and prints the result after 1 second.</a:t>
            </a:r>
          </a:p>
          <a:p>
            <a:r>
              <a:rPr lang="en-US" sz="1100" b="0" i="0" u="none" strike="noStrike" cap="none" baseline="0" dirty="0">
                <a:solidFill>
                  <a:srgbClr val="000000"/>
                </a:solidFill>
                <a:effectLst/>
                <a:latin typeface="Arial"/>
                <a:ea typeface="Arial"/>
                <a:cs typeface="Arial"/>
                <a:sym typeface="Arial"/>
              </a:rPr>
              <a:t>In first scenario it prints undefined, as in </a:t>
            </a:r>
            <a:r>
              <a:rPr lang="en-US" sz="1100" b="0" i="0" u="none" strike="noStrike" cap="none" baseline="0" dirty="0" err="1">
                <a:solidFill>
                  <a:srgbClr val="000000"/>
                </a:solidFill>
                <a:effectLst/>
                <a:latin typeface="Arial"/>
                <a:ea typeface="Arial"/>
                <a:cs typeface="Arial"/>
                <a:sym typeface="Arial"/>
              </a:rPr>
              <a:t>javascript</a:t>
            </a:r>
            <a:r>
              <a:rPr lang="en-US" sz="1100" b="0" i="0" u="none" strike="noStrike" cap="none" baseline="0" dirty="0">
                <a:solidFill>
                  <a:srgbClr val="000000"/>
                </a:solidFill>
                <a:effectLst/>
                <a:latin typeface="Arial"/>
                <a:ea typeface="Arial"/>
                <a:cs typeface="Arial"/>
                <a:sym typeface="Arial"/>
              </a:rPr>
              <a:t> every function refers to its own this value and does not stores the enclosing lexical scope. </a:t>
            </a:r>
          </a:p>
          <a:p>
            <a:r>
              <a:rPr lang="en-US" sz="1100" b="0" i="0" u="none" strike="noStrike" cap="none" baseline="0" dirty="0">
                <a:solidFill>
                  <a:srgbClr val="000000"/>
                </a:solidFill>
                <a:effectLst/>
                <a:latin typeface="Arial"/>
                <a:ea typeface="Arial"/>
                <a:cs typeface="Arial"/>
                <a:sym typeface="Arial"/>
              </a:rPr>
              <a:t>Hence the function inside the </a:t>
            </a:r>
            <a:r>
              <a:rPr lang="en-US" sz="1100" b="0" i="0" u="none" strike="noStrike" cap="none" baseline="0" dirty="0" err="1">
                <a:solidFill>
                  <a:srgbClr val="000000"/>
                </a:solidFill>
                <a:effectLst/>
                <a:latin typeface="Arial"/>
                <a:ea typeface="Arial"/>
                <a:cs typeface="Arial"/>
                <a:sym typeface="Arial"/>
              </a:rPr>
              <a:t>setTimeout</a:t>
            </a:r>
            <a:r>
              <a:rPr lang="en-US" sz="1100" b="0" i="0" u="none" strike="noStrike" cap="none" baseline="0" dirty="0">
                <a:solidFill>
                  <a:srgbClr val="000000"/>
                </a:solidFill>
                <a:effectLst/>
                <a:latin typeface="Arial"/>
                <a:ea typeface="Arial"/>
                <a:cs typeface="Arial"/>
                <a:sym typeface="Arial"/>
              </a:rPr>
              <a:t> points to own this and not to this within the function Counter</a:t>
            </a:r>
          </a:p>
          <a:p>
            <a:r>
              <a:rPr lang="en-US" sz="1100" b="0" i="0" u="none" strike="noStrike" cap="none" baseline="0" dirty="0">
                <a:solidFill>
                  <a:srgbClr val="000000"/>
                </a:solidFill>
                <a:effectLst/>
                <a:latin typeface="Arial"/>
                <a:ea typeface="Arial"/>
                <a:cs typeface="Arial"/>
                <a:sym typeface="Arial"/>
              </a:rPr>
              <a:t>To solve this issue, define the function </a:t>
            </a:r>
            <a:r>
              <a:rPr lang="en-US" sz="1100" b="0" i="0" u="none" strike="noStrike" cap="none" baseline="0" dirty="0" err="1">
                <a:solidFill>
                  <a:srgbClr val="000000"/>
                </a:solidFill>
                <a:effectLst/>
                <a:latin typeface="Arial"/>
                <a:ea typeface="Arial"/>
                <a:cs typeface="Arial"/>
                <a:sym typeface="Arial"/>
              </a:rPr>
              <a:t>withiin</a:t>
            </a:r>
            <a:r>
              <a:rPr lang="en-US" sz="1100" b="0" i="0" u="none" strike="noStrike" cap="none" baseline="0" dirty="0">
                <a:solidFill>
                  <a:srgbClr val="000000"/>
                </a:solidFill>
                <a:effectLst/>
                <a:latin typeface="Arial"/>
                <a:ea typeface="Arial"/>
                <a:cs typeface="Arial"/>
                <a:sym typeface="Arial"/>
              </a:rPr>
              <a:t> the </a:t>
            </a:r>
            <a:r>
              <a:rPr lang="en-US" sz="1100" b="0" i="0" u="none" strike="noStrike" cap="none" baseline="0" dirty="0" err="1">
                <a:solidFill>
                  <a:srgbClr val="000000"/>
                </a:solidFill>
                <a:effectLst/>
                <a:latin typeface="Arial"/>
                <a:ea typeface="Arial"/>
                <a:cs typeface="Arial"/>
                <a:sym typeface="Arial"/>
              </a:rPr>
              <a:t>setTimeout</a:t>
            </a:r>
            <a:r>
              <a:rPr lang="en-US" sz="1100" b="0" i="0" u="none" strike="noStrike" cap="none" baseline="0" dirty="0">
                <a:solidFill>
                  <a:srgbClr val="000000"/>
                </a:solidFill>
                <a:effectLst/>
                <a:latin typeface="Arial"/>
                <a:ea typeface="Arial"/>
                <a:cs typeface="Arial"/>
                <a:sym typeface="Arial"/>
              </a:rPr>
              <a:t> using arrow syntax. </a:t>
            </a:r>
          </a:p>
          <a:p>
            <a:r>
              <a:rPr lang="en-US" sz="1100" b="0" i="0" u="none" strike="noStrike" cap="none" baseline="0" dirty="0">
                <a:solidFill>
                  <a:srgbClr val="000000"/>
                </a:solidFill>
                <a:effectLst/>
                <a:latin typeface="Arial"/>
                <a:ea typeface="Arial"/>
                <a:cs typeface="Arial"/>
                <a:sym typeface="Arial"/>
              </a:rPr>
              <a:t>Arrow functions do not have their own scope but uses the enclosing function scope and hence </a:t>
            </a:r>
            <a:r>
              <a:rPr lang="en-US" sz="1100" b="0" i="0" u="none" strike="noStrike" cap="none" baseline="0" dirty="0" err="1">
                <a:solidFill>
                  <a:srgbClr val="000000"/>
                </a:solidFill>
                <a:effectLst/>
                <a:latin typeface="Arial"/>
                <a:ea typeface="Arial"/>
                <a:cs typeface="Arial"/>
                <a:sym typeface="Arial"/>
              </a:rPr>
              <a:t>this.count</a:t>
            </a:r>
            <a:r>
              <a:rPr lang="en-US" sz="1100" b="0" i="0" u="none" strike="noStrike" cap="none" baseline="0" dirty="0">
                <a:solidFill>
                  <a:srgbClr val="000000"/>
                </a:solidFill>
                <a:effectLst/>
                <a:latin typeface="Arial"/>
                <a:ea typeface="Arial"/>
                <a:cs typeface="Arial"/>
                <a:sym typeface="Arial"/>
              </a:rPr>
              <a:t>  prints the modified value</a:t>
            </a:r>
          </a:p>
          <a:p>
            <a:endParaRPr lang="en-US" sz="1100" b="0" i="0" u="none" strike="noStrike" cap="none" baseline="0" dirty="0">
              <a:solidFill>
                <a:srgbClr val="000000"/>
              </a:solidFill>
              <a:effectLst/>
              <a:latin typeface="Arial"/>
              <a:ea typeface="Arial"/>
              <a:cs typeface="Arial"/>
              <a:sym typeface="Arial"/>
            </a:endParaRPr>
          </a:p>
          <a:p>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921772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Lets have a look at how to use </a:t>
            </a:r>
            <a:r>
              <a:rPr lang="en-US" sz="1100" b="0" i="0" u="none" strike="noStrike" cap="none" dirty="0" err="1">
                <a:solidFill>
                  <a:srgbClr val="000000"/>
                </a:solidFill>
                <a:effectLst/>
                <a:latin typeface="Arial"/>
                <a:ea typeface="Arial"/>
                <a:cs typeface="Arial"/>
                <a:sym typeface="Arial"/>
              </a:rPr>
              <a:t>Object.assgin</a:t>
            </a:r>
            <a:r>
              <a:rPr lang="en-US" sz="1100" b="0" i="0" u="none" strike="noStrike" cap="none" dirty="0">
                <a:solidFill>
                  <a:srgbClr val="000000"/>
                </a:solidFill>
                <a:effectLst/>
                <a:latin typeface="Arial"/>
                <a:ea typeface="Arial"/>
                <a:cs typeface="Arial"/>
                <a:sym typeface="Arial"/>
              </a:rPr>
              <a:t>()</a:t>
            </a:r>
            <a:r>
              <a:rPr lang="en-US" sz="1100" b="0" i="0" u="none" strike="noStrike" cap="none" baseline="0" dirty="0">
                <a:solidFill>
                  <a:srgbClr val="000000"/>
                </a:solidFill>
                <a:effectLst/>
                <a:latin typeface="Arial"/>
                <a:ea typeface="Arial"/>
                <a:cs typeface="Arial"/>
                <a:sym typeface="Arial"/>
              </a:rPr>
              <a:t> method in ES6.</a:t>
            </a:r>
          </a:p>
          <a:p>
            <a:r>
              <a:rPr lang="en-US" sz="1100" b="0" i="0" u="none" strike="noStrike" cap="none" baseline="0" dirty="0">
                <a:solidFill>
                  <a:srgbClr val="000000"/>
                </a:solidFill>
                <a:effectLst/>
                <a:latin typeface="Arial"/>
                <a:ea typeface="Arial"/>
                <a:cs typeface="Arial"/>
                <a:sym typeface="Arial"/>
              </a:rPr>
              <a:t>This method is used to clone an object.</a:t>
            </a:r>
          </a:p>
          <a:p>
            <a:r>
              <a:rPr lang="en-US" sz="1100" b="0" i="0" u="none" strike="noStrike" cap="none" baseline="0" dirty="0">
                <a:solidFill>
                  <a:srgbClr val="000000"/>
                </a:solidFill>
                <a:effectLst/>
                <a:latin typeface="Arial"/>
                <a:ea typeface="Arial"/>
                <a:cs typeface="Arial"/>
                <a:sym typeface="Arial"/>
              </a:rPr>
              <a:t>It copies all the the properties owned by the source object to the target object and returns target object</a:t>
            </a:r>
          </a:p>
          <a:p>
            <a:r>
              <a:rPr lang="en-US" sz="1100" b="0" i="0" u="none" strike="noStrike" cap="none" baseline="0" dirty="0">
                <a:solidFill>
                  <a:srgbClr val="000000"/>
                </a:solidFill>
                <a:effectLst/>
                <a:latin typeface="Arial"/>
                <a:ea typeface="Arial"/>
                <a:cs typeface="Arial"/>
                <a:sym typeface="Arial"/>
              </a:rPr>
              <a:t>Consider an object box having width, height and length as 3 properties.</a:t>
            </a:r>
          </a:p>
          <a:p>
            <a:r>
              <a:rPr lang="en-US" sz="1100" b="0" i="0" u="none" strike="noStrike" cap="none" baseline="0" dirty="0">
                <a:solidFill>
                  <a:srgbClr val="000000"/>
                </a:solidFill>
                <a:effectLst/>
                <a:latin typeface="Arial"/>
                <a:ea typeface="Arial"/>
                <a:cs typeface="Arial"/>
                <a:sym typeface="Arial"/>
              </a:rPr>
              <a:t>Using </a:t>
            </a:r>
            <a:r>
              <a:rPr lang="en-US" sz="1100" b="0" i="0" u="none" strike="noStrike" cap="none" baseline="0" dirty="0" err="1">
                <a:solidFill>
                  <a:srgbClr val="000000"/>
                </a:solidFill>
                <a:effectLst/>
                <a:latin typeface="Arial"/>
                <a:ea typeface="Arial"/>
                <a:cs typeface="Arial"/>
                <a:sym typeface="Arial"/>
              </a:rPr>
              <a:t>Object.assign</a:t>
            </a:r>
            <a:r>
              <a:rPr lang="en-US" sz="1100" b="0" i="0" u="none" strike="noStrike" cap="none" baseline="0" dirty="0">
                <a:solidFill>
                  <a:srgbClr val="000000"/>
                </a:solidFill>
                <a:effectLst/>
                <a:latin typeface="Arial"/>
                <a:ea typeface="Arial"/>
                <a:cs typeface="Arial"/>
                <a:sym typeface="Arial"/>
              </a:rPr>
              <a:t> copies all the properties in the new object which is </a:t>
            </a:r>
            <a:r>
              <a:rPr lang="en-US" sz="1100" b="0" i="0" u="none" strike="noStrike" cap="none" baseline="0" dirty="0" err="1">
                <a:solidFill>
                  <a:srgbClr val="000000"/>
                </a:solidFill>
                <a:effectLst/>
                <a:latin typeface="Arial"/>
                <a:ea typeface="Arial"/>
                <a:cs typeface="Arial"/>
                <a:sym typeface="Arial"/>
              </a:rPr>
              <a:t>clonebox</a:t>
            </a:r>
            <a:endParaRPr lang="en-US" sz="1100" b="0" i="0" u="none" strike="noStrike" cap="none" baseline="0" dirty="0">
              <a:solidFill>
                <a:srgbClr val="000000"/>
              </a:solidFill>
              <a:effectLst/>
              <a:latin typeface="Arial"/>
              <a:ea typeface="Arial"/>
              <a:cs typeface="Arial"/>
              <a:sym typeface="Arial"/>
            </a:endParaRPr>
          </a:p>
          <a:p>
            <a:r>
              <a:rPr lang="en-US" sz="1100" b="0" i="0" u="none" strike="noStrike" cap="none" baseline="0" dirty="0">
                <a:solidFill>
                  <a:srgbClr val="000000"/>
                </a:solidFill>
                <a:effectLst/>
                <a:latin typeface="Arial"/>
                <a:ea typeface="Arial"/>
                <a:cs typeface="Arial"/>
                <a:sym typeface="Arial"/>
              </a:rPr>
              <a:t>It can also be used to merge the properties from 2 objects .</a:t>
            </a:r>
          </a:p>
          <a:p>
            <a:endParaRPr lang="en-US" sz="1100" b="0" i="0" u="none" strike="noStrike" cap="none" baseline="0" dirty="0">
              <a:solidFill>
                <a:srgbClr val="000000"/>
              </a:solidFill>
              <a:effectLst/>
              <a:latin typeface="Arial"/>
              <a:ea typeface="Arial"/>
              <a:cs typeface="Arial"/>
              <a:sym typeface="Arial"/>
            </a:endParaRPr>
          </a:p>
          <a:p>
            <a:r>
              <a:rPr lang="en-US" sz="1100" b="0" i="0" u="none" strike="noStrike" cap="none" baseline="0" dirty="0">
                <a:solidFill>
                  <a:srgbClr val="000000"/>
                </a:solidFill>
                <a:effectLst/>
                <a:latin typeface="Arial"/>
                <a:ea typeface="Arial"/>
                <a:cs typeface="Arial"/>
                <a:sym typeface="Arial"/>
              </a:rPr>
              <a:t>Now lets do the hands-on and understand the usage of </a:t>
            </a:r>
            <a:r>
              <a:rPr lang="en-US" sz="1100" b="0" i="0" u="none" strike="noStrike" cap="none" baseline="0">
                <a:solidFill>
                  <a:srgbClr val="000000"/>
                </a:solidFill>
                <a:effectLst/>
                <a:latin typeface="Arial"/>
                <a:ea typeface="Arial"/>
                <a:cs typeface="Arial"/>
                <a:sym typeface="Arial"/>
              </a:rPr>
              <a:t>ES6 syntax.</a:t>
            </a:r>
          </a:p>
          <a:p>
            <a:endParaRPr lang="en-US" sz="1100" b="0" i="0" u="none" strike="noStrike" cap="none" baseline="0" dirty="0">
              <a:solidFill>
                <a:srgbClr val="000000"/>
              </a:solidFill>
              <a:effectLst/>
              <a:latin typeface="Arial"/>
              <a:ea typeface="Arial"/>
              <a:cs typeface="Arial"/>
              <a:sym typeface="Arial"/>
            </a:endParaRPr>
          </a:p>
          <a:p>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707266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app.js</a:t>
            </a:r>
            <a:r>
              <a:rPr lang="en-US" dirty="0"/>
              <a:t> module creates a new heading 1 (h1) element and attaches it to an HTML page. The import statement imports the message variable from the </a:t>
            </a:r>
            <a:r>
              <a:rPr lang="en-US" dirty="0" err="1"/>
              <a:t>message.js</a:t>
            </a:r>
            <a:r>
              <a:rPr lang="en-US" dirty="0"/>
              <a:t> module.</a:t>
            </a: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16</a:t>
            </a:fld>
            <a:endParaRPr lang="en-US"/>
          </a:p>
        </p:txBody>
      </p:sp>
    </p:spTree>
    <p:extLst>
      <p:ext uri="{BB962C8B-B14F-4D97-AF65-F5344CB8AC3E}">
        <p14:creationId xmlns:p14="http://schemas.microsoft.com/office/powerpoint/2010/main" val="3244927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17</a:t>
            </a:fld>
            <a:endParaRPr lang="en-US"/>
          </a:p>
        </p:txBody>
      </p:sp>
    </p:spTree>
    <p:extLst>
      <p:ext uri="{BB962C8B-B14F-4D97-AF65-F5344CB8AC3E}">
        <p14:creationId xmlns:p14="http://schemas.microsoft.com/office/powerpoint/2010/main" val="3186876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www.javascripttutorial.net</a:t>
            </a:r>
            <a:r>
              <a:rPr lang="en-US" dirty="0"/>
              <a:t>/es6/es6-modules/</a:t>
            </a:r>
          </a:p>
        </p:txBody>
      </p:sp>
      <p:sp>
        <p:nvSpPr>
          <p:cNvPr id="4" name="Slide Number Placeholder 3"/>
          <p:cNvSpPr>
            <a:spLocks noGrp="1"/>
          </p:cNvSpPr>
          <p:nvPr>
            <p:ph type="sldNum" sz="quarter" idx="10"/>
          </p:nvPr>
        </p:nvSpPr>
        <p:spPr/>
        <p:txBody>
          <a:bodyPr/>
          <a:lstStyle/>
          <a:p>
            <a:fld id="{0922E9E3-F7E0-4F64-A85D-DE32A7B411A1}" type="slidenum">
              <a:rPr lang="en-US" smtClean="0"/>
              <a:t>18</a:t>
            </a:fld>
            <a:endParaRPr lang="en-US"/>
          </a:p>
        </p:txBody>
      </p:sp>
    </p:spTree>
    <p:extLst>
      <p:ext uri="{BB962C8B-B14F-4D97-AF65-F5344CB8AC3E}">
        <p14:creationId xmlns:p14="http://schemas.microsoft.com/office/powerpoint/2010/main" val="3145087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www.javascripttutorial.net</a:t>
            </a:r>
            <a:r>
              <a:rPr lang="en-US" dirty="0"/>
              <a:t>/es6/es6-modules/</a:t>
            </a:r>
          </a:p>
        </p:txBody>
      </p:sp>
      <p:sp>
        <p:nvSpPr>
          <p:cNvPr id="4" name="Slide Number Placeholder 3"/>
          <p:cNvSpPr>
            <a:spLocks noGrp="1"/>
          </p:cNvSpPr>
          <p:nvPr>
            <p:ph type="sldNum" sz="quarter" idx="10"/>
          </p:nvPr>
        </p:nvSpPr>
        <p:spPr/>
        <p:txBody>
          <a:bodyPr/>
          <a:lstStyle/>
          <a:p>
            <a:fld id="{0922E9E3-F7E0-4F64-A85D-DE32A7B411A1}" type="slidenum">
              <a:rPr lang="en-US" smtClean="0"/>
              <a:t>19</a:t>
            </a:fld>
            <a:endParaRPr lang="en-US"/>
          </a:p>
        </p:txBody>
      </p:sp>
    </p:spTree>
    <p:extLst>
      <p:ext uri="{BB962C8B-B14F-4D97-AF65-F5344CB8AC3E}">
        <p14:creationId xmlns:p14="http://schemas.microsoft.com/office/powerpoint/2010/main" val="2769704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www.javascripttutorial.net</a:t>
            </a:r>
            <a:r>
              <a:rPr lang="en-US" dirty="0"/>
              <a:t>/es6/es6-modules/</a:t>
            </a:r>
          </a:p>
        </p:txBody>
      </p:sp>
      <p:sp>
        <p:nvSpPr>
          <p:cNvPr id="4" name="Slide Number Placeholder 3"/>
          <p:cNvSpPr>
            <a:spLocks noGrp="1"/>
          </p:cNvSpPr>
          <p:nvPr>
            <p:ph type="sldNum" sz="quarter" idx="10"/>
          </p:nvPr>
        </p:nvSpPr>
        <p:spPr/>
        <p:txBody>
          <a:bodyPr/>
          <a:lstStyle/>
          <a:p>
            <a:fld id="{0922E9E3-F7E0-4F64-A85D-DE32A7B411A1}" type="slidenum">
              <a:rPr lang="en-US" smtClean="0"/>
              <a:t>20</a:t>
            </a:fld>
            <a:endParaRPr lang="en-US"/>
          </a:p>
        </p:txBody>
      </p:sp>
    </p:spTree>
    <p:extLst>
      <p:ext uri="{BB962C8B-B14F-4D97-AF65-F5344CB8AC3E}">
        <p14:creationId xmlns:p14="http://schemas.microsoft.com/office/powerpoint/2010/main" val="2757206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www.javascripttutorial.net</a:t>
            </a:r>
            <a:r>
              <a:rPr lang="en-US" dirty="0"/>
              <a:t>/es6/es6-modules/</a:t>
            </a:r>
          </a:p>
        </p:txBody>
      </p:sp>
      <p:sp>
        <p:nvSpPr>
          <p:cNvPr id="4" name="Slide Number Placeholder 3"/>
          <p:cNvSpPr>
            <a:spLocks noGrp="1"/>
          </p:cNvSpPr>
          <p:nvPr>
            <p:ph type="sldNum" sz="quarter" idx="10"/>
          </p:nvPr>
        </p:nvSpPr>
        <p:spPr/>
        <p:txBody>
          <a:bodyPr/>
          <a:lstStyle/>
          <a:p>
            <a:fld id="{0922E9E3-F7E0-4F64-A85D-DE32A7B411A1}" type="slidenum">
              <a:rPr lang="en-US" smtClean="0"/>
              <a:t>21</a:t>
            </a:fld>
            <a:endParaRPr lang="en-US"/>
          </a:p>
        </p:txBody>
      </p:sp>
    </p:spTree>
    <p:extLst>
      <p:ext uri="{BB962C8B-B14F-4D97-AF65-F5344CB8AC3E}">
        <p14:creationId xmlns:p14="http://schemas.microsoft.com/office/powerpoint/2010/main" val="3976230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https://mindmajix.com/react-js-vs-angular-js</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a:t>
            </a:fld>
            <a:endParaRPr lang="en-US"/>
          </a:p>
        </p:txBody>
      </p:sp>
    </p:spTree>
    <p:extLst>
      <p:ext uri="{BB962C8B-B14F-4D97-AF65-F5344CB8AC3E}">
        <p14:creationId xmlns:p14="http://schemas.microsoft.com/office/powerpoint/2010/main" val="17953437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jakearchibald.com</a:t>
            </a:r>
            <a:r>
              <a:rPr lang="en-US" dirty="0"/>
              <a:t>/2017/</a:t>
            </a:r>
            <a:r>
              <a:rPr lang="en-US" dirty="0" err="1"/>
              <a:t>es</a:t>
            </a:r>
            <a:r>
              <a:rPr lang="en-US" dirty="0"/>
              <a:t>-modules-in-browsers/</a:t>
            </a:r>
          </a:p>
        </p:txBody>
      </p:sp>
      <p:sp>
        <p:nvSpPr>
          <p:cNvPr id="4" name="Slide Number Placeholder 3"/>
          <p:cNvSpPr>
            <a:spLocks noGrp="1"/>
          </p:cNvSpPr>
          <p:nvPr>
            <p:ph type="sldNum" sz="quarter" idx="10"/>
          </p:nvPr>
        </p:nvSpPr>
        <p:spPr/>
        <p:txBody>
          <a:bodyPr/>
          <a:lstStyle/>
          <a:p>
            <a:fld id="{0922E9E3-F7E0-4F64-A85D-DE32A7B411A1}" type="slidenum">
              <a:rPr lang="en-US" smtClean="0"/>
              <a:t>22</a:t>
            </a:fld>
            <a:endParaRPr lang="en-US"/>
          </a:p>
        </p:txBody>
      </p:sp>
    </p:spTree>
    <p:extLst>
      <p:ext uri="{BB962C8B-B14F-4D97-AF65-F5344CB8AC3E}">
        <p14:creationId xmlns:p14="http://schemas.microsoft.com/office/powerpoint/2010/main" val="33821543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jakearchibald.com</a:t>
            </a:r>
            <a:r>
              <a:rPr lang="en-US" dirty="0"/>
              <a:t>/2017/</a:t>
            </a:r>
            <a:r>
              <a:rPr lang="en-US" dirty="0" err="1"/>
              <a:t>es</a:t>
            </a:r>
            <a:r>
              <a:rPr lang="en-US" dirty="0"/>
              <a:t>-modules-in-browsers/</a:t>
            </a:r>
          </a:p>
        </p:txBody>
      </p:sp>
      <p:sp>
        <p:nvSpPr>
          <p:cNvPr id="4" name="Slide Number Placeholder 3"/>
          <p:cNvSpPr>
            <a:spLocks noGrp="1"/>
          </p:cNvSpPr>
          <p:nvPr>
            <p:ph type="sldNum" sz="quarter" idx="10"/>
          </p:nvPr>
        </p:nvSpPr>
        <p:spPr/>
        <p:txBody>
          <a:bodyPr/>
          <a:lstStyle/>
          <a:p>
            <a:fld id="{0922E9E3-F7E0-4F64-A85D-DE32A7B411A1}" type="slidenum">
              <a:rPr lang="en-US" smtClean="0"/>
              <a:t>23</a:t>
            </a:fld>
            <a:endParaRPr lang="en-US"/>
          </a:p>
        </p:txBody>
      </p:sp>
    </p:spTree>
    <p:extLst>
      <p:ext uri="{BB962C8B-B14F-4D97-AF65-F5344CB8AC3E}">
        <p14:creationId xmlns:p14="http://schemas.microsoft.com/office/powerpoint/2010/main" val="2495745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jakearchibald.com</a:t>
            </a:r>
            <a:r>
              <a:rPr lang="en-US" dirty="0"/>
              <a:t>/2017/</a:t>
            </a:r>
            <a:r>
              <a:rPr lang="en-US" dirty="0" err="1"/>
              <a:t>es</a:t>
            </a:r>
            <a:r>
              <a:rPr lang="en-US" dirty="0"/>
              <a:t>-modules-in-browsers/</a:t>
            </a:r>
          </a:p>
        </p:txBody>
      </p:sp>
      <p:sp>
        <p:nvSpPr>
          <p:cNvPr id="4" name="Slide Number Placeholder 3"/>
          <p:cNvSpPr>
            <a:spLocks noGrp="1"/>
          </p:cNvSpPr>
          <p:nvPr>
            <p:ph type="sldNum" sz="quarter" idx="10"/>
          </p:nvPr>
        </p:nvSpPr>
        <p:spPr/>
        <p:txBody>
          <a:bodyPr/>
          <a:lstStyle/>
          <a:p>
            <a:fld id="{0922E9E3-F7E0-4F64-A85D-DE32A7B411A1}" type="slidenum">
              <a:rPr lang="en-US" smtClean="0"/>
              <a:t>24</a:t>
            </a:fld>
            <a:endParaRPr lang="en-US"/>
          </a:p>
        </p:txBody>
      </p:sp>
    </p:spTree>
    <p:extLst>
      <p:ext uri="{BB962C8B-B14F-4D97-AF65-F5344CB8AC3E}">
        <p14:creationId xmlns:p14="http://schemas.microsoft.com/office/powerpoint/2010/main" val="40231856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www.javascripttutorial.net</a:t>
            </a:r>
            <a:r>
              <a:rPr lang="en-US" dirty="0"/>
              <a:t>/es6/</a:t>
            </a:r>
            <a:r>
              <a:rPr lang="en-US" dirty="0" err="1"/>
              <a:t>javascript</a:t>
            </a:r>
            <a:r>
              <a:rPr lang="en-US" dirty="0"/>
              <a:t>-map/</a:t>
            </a:r>
          </a:p>
        </p:txBody>
      </p:sp>
      <p:sp>
        <p:nvSpPr>
          <p:cNvPr id="4" name="Slide Number Placeholder 3"/>
          <p:cNvSpPr>
            <a:spLocks noGrp="1"/>
          </p:cNvSpPr>
          <p:nvPr>
            <p:ph type="sldNum" sz="quarter" idx="10"/>
          </p:nvPr>
        </p:nvSpPr>
        <p:spPr/>
        <p:txBody>
          <a:bodyPr/>
          <a:lstStyle/>
          <a:p>
            <a:fld id="{0922E9E3-F7E0-4F64-A85D-DE32A7B411A1}" type="slidenum">
              <a:rPr lang="en-US" smtClean="0"/>
              <a:t>25</a:t>
            </a:fld>
            <a:endParaRPr lang="en-US"/>
          </a:p>
        </p:txBody>
      </p:sp>
    </p:spTree>
    <p:extLst>
      <p:ext uri="{BB962C8B-B14F-4D97-AF65-F5344CB8AC3E}">
        <p14:creationId xmlns:p14="http://schemas.microsoft.com/office/powerpoint/2010/main" val="1998896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www.javascripttutorial.net</a:t>
            </a:r>
            <a:r>
              <a:rPr lang="en-US" dirty="0"/>
              <a:t>/es6/</a:t>
            </a:r>
            <a:r>
              <a:rPr lang="en-US" dirty="0" err="1"/>
              <a:t>javascript</a:t>
            </a:r>
            <a:r>
              <a:rPr lang="en-US" dirty="0"/>
              <a:t>-map/</a:t>
            </a:r>
          </a:p>
        </p:txBody>
      </p:sp>
      <p:sp>
        <p:nvSpPr>
          <p:cNvPr id="4" name="Slide Number Placeholder 3"/>
          <p:cNvSpPr>
            <a:spLocks noGrp="1"/>
          </p:cNvSpPr>
          <p:nvPr>
            <p:ph type="sldNum" sz="quarter" idx="10"/>
          </p:nvPr>
        </p:nvSpPr>
        <p:spPr/>
        <p:txBody>
          <a:bodyPr/>
          <a:lstStyle/>
          <a:p>
            <a:fld id="{0922E9E3-F7E0-4F64-A85D-DE32A7B411A1}" type="slidenum">
              <a:rPr lang="en-US" smtClean="0"/>
              <a:t>26</a:t>
            </a:fld>
            <a:endParaRPr lang="en-US"/>
          </a:p>
        </p:txBody>
      </p:sp>
    </p:spTree>
    <p:extLst>
      <p:ext uri="{BB962C8B-B14F-4D97-AF65-F5344CB8AC3E}">
        <p14:creationId xmlns:p14="http://schemas.microsoft.com/office/powerpoint/2010/main" val="41782960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27</a:t>
            </a:fld>
            <a:endParaRPr lang="en-US"/>
          </a:p>
        </p:txBody>
      </p:sp>
    </p:spTree>
    <p:extLst>
      <p:ext uri="{BB962C8B-B14F-4D97-AF65-F5344CB8AC3E}">
        <p14:creationId xmlns:p14="http://schemas.microsoft.com/office/powerpoint/2010/main" val="6118158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www.javascripttutorial.net</a:t>
            </a:r>
            <a:r>
              <a:rPr lang="en-US" dirty="0"/>
              <a:t>/es6/</a:t>
            </a:r>
            <a:r>
              <a:rPr lang="en-US" dirty="0" err="1"/>
              <a:t>javascript</a:t>
            </a:r>
            <a:r>
              <a:rPr lang="en-US" dirty="0"/>
              <a:t>-map/</a:t>
            </a:r>
          </a:p>
        </p:txBody>
      </p:sp>
      <p:sp>
        <p:nvSpPr>
          <p:cNvPr id="4" name="Slide Number Placeholder 3"/>
          <p:cNvSpPr>
            <a:spLocks noGrp="1"/>
          </p:cNvSpPr>
          <p:nvPr>
            <p:ph type="sldNum" sz="quarter" idx="10"/>
          </p:nvPr>
        </p:nvSpPr>
        <p:spPr/>
        <p:txBody>
          <a:bodyPr/>
          <a:lstStyle/>
          <a:p>
            <a:fld id="{0922E9E3-F7E0-4F64-A85D-DE32A7B411A1}" type="slidenum">
              <a:rPr lang="en-US" smtClean="0"/>
              <a:t>28</a:t>
            </a:fld>
            <a:endParaRPr lang="en-US"/>
          </a:p>
        </p:txBody>
      </p:sp>
    </p:spTree>
    <p:extLst>
      <p:ext uri="{BB962C8B-B14F-4D97-AF65-F5344CB8AC3E}">
        <p14:creationId xmlns:p14="http://schemas.microsoft.com/office/powerpoint/2010/main" val="6095657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www.javascripttutorial.net</a:t>
            </a:r>
            <a:r>
              <a:rPr lang="en-US" dirty="0"/>
              <a:t>/es6/</a:t>
            </a:r>
            <a:r>
              <a:rPr lang="en-US" dirty="0" err="1"/>
              <a:t>javascript</a:t>
            </a:r>
            <a:r>
              <a:rPr lang="en-US" dirty="0"/>
              <a:t>-map/</a:t>
            </a:r>
          </a:p>
        </p:txBody>
      </p:sp>
      <p:sp>
        <p:nvSpPr>
          <p:cNvPr id="4" name="Slide Number Placeholder 3"/>
          <p:cNvSpPr>
            <a:spLocks noGrp="1"/>
          </p:cNvSpPr>
          <p:nvPr>
            <p:ph type="sldNum" sz="quarter" idx="10"/>
          </p:nvPr>
        </p:nvSpPr>
        <p:spPr/>
        <p:txBody>
          <a:bodyPr/>
          <a:lstStyle/>
          <a:p>
            <a:fld id="{0922E9E3-F7E0-4F64-A85D-DE32A7B411A1}" type="slidenum">
              <a:rPr lang="en-US" smtClean="0"/>
              <a:t>29</a:t>
            </a:fld>
            <a:endParaRPr lang="en-US"/>
          </a:p>
        </p:txBody>
      </p:sp>
    </p:spTree>
    <p:extLst>
      <p:ext uri="{BB962C8B-B14F-4D97-AF65-F5344CB8AC3E}">
        <p14:creationId xmlns:p14="http://schemas.microsoft.com/office/powerpoint/2010/main" val="39799736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30</a:t>
            </a:fld>
            <a:endParaRPr lang="en-US"/>
          </a:p>
        </p:txBody>
      </p:sp>
    </p:spTree>
    <p:extLst>
      <p:ext uri="{BB962C8B-B14F-4D97-AF65-F5344CB8AC3E}">
        <p14:creationId xmlns:p14="http://schemas.microsoft.com/office/powerpoint/2010/main" val="19505739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31</a:t>
            </a:fld>
            <a:endParaRPr lang="en-US"/>
          </a:p>
        </p:txBody>
      </p:sp>
    </p:spTree>
    <p:extLst>
      <p:ext uri="{BB962C8B-B14F-4D97-AF65-F5344CB8AC3E}">
        <p14:creationId xmlns:p14="http://schemas.microsoft.com/office/powerpoint/2010/main" val="594125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combine = (...</a:t>
            </a:r>
            <a:r>
              <a:rPr lang="en-US" sz="1200" b="0" i="0" kern="1200" dirty="0" err="1">
                <a:solidFill>
                  <a:schemeClr val="tx1"/>
                </a:solidFill>
                <a:effectLst/>
                <a:latin typeface="+mn-lt"/>
                <a:ea typeface="+mn-ea"/>
                <a:cs typeface="+mn-cs"/>
              </a:rPr>
              <a:t>args</a:t>
            </a:r>
            <a:r>
              <a:rPr lang="en-US" sz="1200" b="0" i="0" kern="1200" dirty="0">
                <a:solidFill>
                  <a:schemeClr val="tx1"/>
                </a:solidFill>
                <a:effectLst/>
                <a:latin typeface="+mn-lt"/>
                <a:ea typeface="+mn-ea"/>
                <a:cs typeface="+mn-cs"/>
              </a:rPr>
              <a:t>) =&gt; { return </a:t>
            </a:r>
            <a:r>
              <a:rPr lang="en-US" sz="1200" b="0" i="0" kern="1200" dirty="0" err="1">
                <a:solidFill>
                  <a:schemeClr val="tx1"/>
                </a:solidFill>
                <a:effectLst/>
                <a:latin typeface="+mn-lt"/>
                <a:ea typeface="+mn-ea"/>
                <a:cs typeface="+mn-cs"/>
              </a:rPr>
              <a:t>args.reduce</a:t>
            </a:r>
            <a:r>
              <a:rPr lang="en-US" sz="1200" b="0" i="0" kern="1200" dirty="0">
                <a:solidFill>
                  <a:schemeClr val="tx1"/>
                </a:solidFill>
                <a:effectLst/>
                <a:latin typeface="+mn-lt"/>
                <a:ea typeface="+mn-ea"/>
                <a:cs typeface="+mn-cs"/>
              </a:rPr>
              <a:t>(function (</a:t>
            </a:r>
            <a:r>
              <a:rPr lang="en-US" sz="1200" b="0" i="0" kern="1200" dirty="0" err="1">
                <a:solidFill>
                  <a:schemeClr val="tx1"/>
                </a:solidFill>
                <a:effectLst/>
                <a:latin typeface="+mn-lt"/>
                <a:ea typeface="+mn-ea"/>
                <a:cs typeface="+mn-cs"/>
              </a:rPr>
              <a:t>prev</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curr</a:t>
            </a:r>
            <a:r>
              <a:rPr lang="en-US" sz="1200" b="0" i="0" kern="1200" dirty="0">
                <a:solidFill>
                  <a:schemeClr val="tx1"/>
                </a:solidFill>
                <a:effectLst/>
                <a:latin typeface="+mn-lt"/>
                <a:ea typeface="+mn-ea"/>
                <a:cs typeface="+mn-cs"/>
              </a:rPr>
              <a:t>) { return </a:t>
            </a:r>
            <a:r>
              <a:rPr lang="en-US" sz="1200" b="0" i="0" kern="1200" dirty="0" err="1">
                <a:solidFill>
                  <a:schemeClr val="tx1"/>
                </a:solidFill>
                <a:effectLst/>
                <a:latin typeface="+mn-lt"/>
                <a:ea typeface="+mn-ea"/>
                <a:cs typeface="+mn-cs"/>
              </a:rPr>
              <a:t>prev</a:t>
            </a:r>
            <a:r>
              <a:rPr lang="en-US" sz="1200" b="0" i="0" kern="1200" dirty="0">
                <a:solidFill>
                  <a:schemeClr val="tx1"/>
                </a:solidFill>
                <a:effectLst/>
                <a:latin typeface="+mn-lt"/>
                <a:ea typeface="+mn-ea"/>
                <a:cs typeface="+mn-cs"/>
              </a:rPr>
              <a:t> + " " + </a:t>
            </a:r>
            <a:r>
              <a:rPr lang="en-US" sz="1200" b="0" i="0" kern="1200" dirty="0" err="1">
                <a:solidFill>
                  <a:schemeClr val="tx1"/>
                </a:solidFill>
                <a:effectLst/>
                <a:latin typeface="+mn-lt"/>
                <a:ea typeface="+mn-ea"/>
                <a:cs typeface="+mn-cs"/>
              </a:rPr>
              <a:t>curr</a:t>
            </a:r>
            <a:r>
              <a:rPr lang="en-US" sz="1200" b="0" i="0" kern="1200" dirty="0">
                <a:solidFill>
                  <a:schemeClr val="tx1"/>
                </a:solidFill>
                <a:effectLst/>
                <a:latin typeface="+mn-lt"/>
                <a:ea typeface="+mn-ea"/>
                <a:cs typeface="+mn-cs"/>
              </a:rPr>
              <a:t>; }); }; let message = combine("JavaScript", "Rest", "Parameters"); </a:t>
            </a:r>
            <a:r>
              <a:rPr lang="en-US" sz="1200" b="0" i="1" kern="1200" dirty="0">
                <a:solidFill>
                  <a:schemeClr val="tx1"/>
                </a:solidFill>
                <a:effectLst/>
                <a:latin typeface="+mn-lt"/>
                <a:ea typeface="+mn-ea"/>
                <a:cs typeface="+mn-cs"/>
              </a:rPr>
              <a:t>// =&gt;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console.log</a:t>
            </a:r>
            <a:r>
              <a:rPr lang="en-US" sz="1200" b="0" i="0" kern="1200">
                <a:solidFill>
                  <a:schemeClr val="tx1"/>
                </a:solidFill>
                <a:effectLst/>
                <a:latin typeface="+mn-lt"/>
                <a:ea typeface="+mn-ea"/>
                <a:cs typeface="+mn-cs"/>
              </a:rPr>
              <a:t>(message); </a:t>
            </a:r>
            <a:r>
              <a:rPr lang="en-US" sz="1200" b="0" i="1" kern="1200">
                <a:solidFill>
                  <a:schemeClr val="tx1"/>
                </a:solidFill>
                <a:effectLst/>
                <a:latin typeface="+mn-lt"/>
                <a:ea typeface="+mn-ea"/>
                <a:cs typeface="+mn-cs"/>
              </a:rPr>
              <a:t>// JavaScript Rest Parameter</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5</a:t>
            </a:fld>
            <a:endParaRPr lang="en-US"/>
          </a:p>
        </p:txBody>
      </p:sp>
    </p:spTree>
    <p:extLst>
      <p:ext uri="{BB962C8B-B14F-4D97-AF65-F5344CB8AC3E}">
        <p14:creationId xmlns:p14="http://schemas.microsoft.com/office/powerpoint/2010/main" val="29659699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32</a:t>
            </a:fld>
            <a:endParaRPr lang="en-US"/>
          </a:p>
        </p:txBody>
      </p:sp>
    </p:spTree>
    <p:extLst>
      <p:ext uri="{BB962C8B-B14F-4D97-AF65-F5344CB8AC3E}">
        <p14:creationId xmlns:p14="http://schemas.microsoft.com/office/powerpoint/2010/main" val="2440114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https://www.javascripttutorial.net/es6/</a:t>
            </a:r>
            <a:endParaRPr lang="en-US" dirty="0"/>
          </a:p>
          <a:p>
            <a:r>
              <a:rPr lang="en-US" dirty="0">
                <a:hlinkClick r:id="rId4"/>
              </a:rPr>
              <a:t>https://www.javascripttutorial.net/es6/javascript-spread/</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6</a:t>
            </a:fld>
            <a:endParaRPr lang="en-US"/>
          </a:p>
        </p:txBody>
      </p:sp>
    </p:spTree>
    <p:extLst>
      <p:ext uri="{BB962C8B-B14F-4D97-AF65-F5344CB8AC3E}">
        <p14:creationId xmlns:p14="http://schemas.microsoft.com/office/powerpoint/2010/main" val="3165984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https://www.javascripttutorial.net/es6/</a:t>
            </a:r>
            <a:endParaRPr lang="en-US" dirty="0"/>
          </a:p>
          <a:p>
            <a:r>
              <a:rPr lang="en-US" dirty="0">
                <a:hlinkClick r:id="rId4"/>
              </a:rPr>
              <a:t>https://www.javascripttutorial.net/es6/javascript-spread/</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7</a:t>
            </a:fld>
            <a:endParaRPr lang="en-US"/>
          </a:p>
        </p:txBody>
      </p:sp>
    </p:spTree>
    <p:extLst>
      <p:ext uri="{BB962C8B-B14F-4D97-AF65-F5344CB8AC3E}">
        <p14:creationId xmlns:p14="http://schemas.microsoft.com/office/powerpoint/2010/main" val="962140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https://www.javascripttutorial.net/es6/</a:t>
            </a:r>
            <a:endParaRPr lang="en-US" dirty="0"/>
          </a:p>
          <a:p>
            <a:r>
              <a:rPr lang="en-US" dirty="0">
                <a:hlinkClick r:id="rId4"/>
              </a:rPr>
              <a:t>https://www.javascripttutorial.net/es6/javascript-spread/</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8</a:t>
            </a:fld>
            <a:endParaRPr lang="en-US"/>
          </a:p>
        </p:txBody>
      </p:sp>
    </p:spTree>
    <p:extLst>
      <p:ext uri="{BB962C8B-B14F-4D97-AF65-F5344CB8AC3E}">
        <p14:creationId xmlns:p14="http://schemas.microsoft.com/office/powerpoint/2010/main" val="1357731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Variables declared</a:t>
            </a:r>
            <a:r>
              <a:rPr lang="en-US" sz="1100" b="0" i="0" u="none" strike="noStrike" cap="none" baseline="0" dirty="0">
                <a:solidFill>
                  <a:srgbClr val="000000"/>
                </a:solidFill>
                <a:effectLst/>
                <a:latin typeface="Arial"/>
                <a:ea typeface="Arial"/>
                <a:cs typeface="Arial"/>
                <a:sym typeface="Arial"/>
              </a:rPr>
              <a:t> using </a:t>
            </a:r>
            <a:r>
              <a:rPr lang="en-US" sz="1100" b="0" i="0" u="none" strike="noStrike" cap="none" baseline="0" dirty="0" err="1">
                <a:solidFill>
                  <a:srgbClr val="000000"/>
                </a:solidFill>
                <a:effectLst/>
                <a:latin typeface="Arial"/>
                <a:ea typeface="Arial"/>
                <a:cs typeface="Arial"/>
                <a:sym typeface="Arial"/>
              </a:rPr>
              <a:t>var</a:t>
            </a:r>
            <a:r>
              <a:rPr lang="en-US" sz="1100" b="0" i="0" u="none" strike="noStrike" cap="none" baseline="0" dirty="0">
                <a:solidFill>
                  <a:srgbClr val="000000"/>
                </a:solidFill>
                <a:effectLst/>
                <a:latin typeface="Arial"/>
                <a:ea typeface="Arial"/>
                <a:cs typeface="Arial"/>
                <a:sym typeface="Arial"/>
              </a:rPr>
              <a:t> keyword have global scope if defined in a file and local scope if defined within a function</a:t>
            </a:r>
          </a:p>
          <a:p>
            <a:r>
              <a:rPr lang="en-US" sz="1100" b="0" i="0" u="none" strike="noStrike" cap="none" baseline="0" dirty="0">
                <a:solidFill>
                  <a:srgbClr val="000000"/>
                </a:solidFill>
                <a:effectLst/>
                <a:latin typeface="Arial"/>
                <a:ea typeface="Arial"/>
                <a:cs typeface="Arial"/>
                <a:sym typeface="Arial"/>
              </a:rPr>
              <a:t>Variables declared using let keyword have block level scope</a:t>
            </a:r>
          </a:p>
          <a:p>
            <a:r>
              <a:rPr lang="en-US" sz="1100" b="0" i="0" u="none" strike="noStrike" cap="none" baseline="0" dirty="0" err="1">
                <a:solidFill>
                  <a:srgbClr val="000000"/>
                </a:solidFill>
                <a:effectLst/>
                <a:latin typeface="Arial"/>
                <a:ea typeface="Arial"/>
                <a:cs typeface="Arial"/>
                <a:sym typeface="Arial"/>
              </a:rPr>
              <a:t>Var</a:t>
            </a:r>
            <a:r>
              <a:rPr lang="en-US" sz="1100" b="0" i="0" u="none" strike="noStrike" cap="none" baseline="0" dirty="0">
                <a:solidFill>
                  <a:srgbClr val="000000"/>
                </a:solidFill>
                <a:effectLst/>
                <a:latin typeface="Arial"/>
                <a:ea typeface="Arial"/>
                <a:cs typeface="Arial"/>
                <a:sym typeface="Arial"/>
              </a:rPr>
              <a:t> </a:t>
            </a:r>
            <a:r>
              <a:rPr lang="en-US" sz="1100" b="0" i="0" u="none" strike="noStrike" cap="none" baseline="0" dirty="0" err="1">
                <a:solidFill>
                  <a:srgbClr val="000000"/>
                </a:solidFill>
                <a:effectLst/>
                <a:latin typeface="Arial"/>
                <a:ea typeface="Arial"/>
                <a:cs typeface="Arial"/>
                <a:sym typeface="Arial"/>
              </a:rPr>
              <a:t>varibales</a:t>
            </a:r>
            <a:r>
              <a:rPr lang="en-US" sz="1100" b="0" i="0" u="none" strike="noStrike" cap="none" baseline="0" dirty="0">
                <a:solidFill>
                  <a:srgbClr val="000000"/>
                </a:solidFill>
                <a:effectLst/>
                <a:latin typeface="Arial"/>
                <a:ea typeface="Arial"/>
                <a:cs typeface="Arial"/>
                <a:sym typeface="Arial"/>
              </a:rPr>
              <a:t> allows to </a:t>
            </a:r>
            <a:r>
              <a:rPr lang="en-US" sz="1100" b="0" i="0" u="none" strike="noStrike" cap="none" baseline="0" dirty="0" err="1">
                <a:solidFill>
                  <a:srgbClr val="000000"/>
                </a:solidFill>
                <a:effectLst/>
                <a:latin typeface="Arial"/>
                <a:ea typeface="Arial"/>
                <a:cs typeface="Arial"/>
                <a:sym typeface="Arial"/>
              </a:rPr>
              <a:t>redeclare</a:t>
            </a:r>
            <a:r>
              <a:rPr lang="en-US" sz="1100" b="0" i="0" u="none" strike="noStrike" cap="none" baseline="0" dirty="0">
                <a:solidFill>
                  <a:srgbClr val="000000"/>
                </a:solidFill>
                <a:effectLst/>
                <a:latin typeface="Arial"/>
                <a:ea typeface="Arial"/>
                <a:cs typeface="Arial"/>
                <a:sym typeface="Arial"/>
              </a:rPr>
              <a:t> a </a:t>
            </a:r>
            <a:r>
              <a:rPr lang="en-US" sz="1100" b="0" i="0" u="none" strike="noStrike" cap="none" baseline="0" dirty="0" err="1">
                <a:solidFill>
                  <a:srgbClr val="000000"/>
                </a:solidFill>
                <a:effectLst/>
                <a:latin typeface="Arial"/>
                <a:ea typeface="Arial"/>
                <a:cs typeface="Arial"/>
                <a:sym typeface="Arial"/>
              </a:rPr>
              <a:t>varibale</a:t>
            </a:r>
            <a:endParaRPr lang="en-US" sz="1100" b="0" i="0" u="none" strike="noStrike" cap="none" baseline="0" dirty="0">
              <a:solidFill>
                <a:srgbClr val="000000"/>
              </a:solidFill>
              <a:effectLst/>
              <a:latin typeface="Arial"/>
              <a:ea typeface="Arial"/>
              <a:cs typeface="Arial"/>
              <a:sym typeface="Arial"/>
            </a:endParaRPr>
          </a:p>
          <a:p>
            <a:r>
              <a:rPr lang="en-US" sz="1100" b="0" i="0" u="none" strike="noStrike" cap="none" baseline="0" dirty="0">
                <a:solidFill>
                  <a:srgbClr val="000000"/>
                </a:solidFill>
                <a:effectLst/>
                <a:latin typeface="Arial"/>
                <a:ea typeface="Arial"/>
                <a:cs typeface="Arial"/>
                <a:sym typeface="Arial"/>
              </a:rPr>
              <a:t>Let variables give error if tried  to </a:t>
            </a:r>
            <a:r>
              <a:rPr lang="en-US" sz="1100" b="0" i="0" u="none" strike="noStrike" cap="none" baseline="0" dirty="0" err="1">
                <a:solidFill>
                  <a:srgbClr val="000000"/>
                </a:solidFill>
                <a:effectLst/>
                <a:latin typeface="Arial"/>
                <a:ea typeface="Arial"/>
                <a:cs typeface="Arial"/>
                <a:sym typeface="Arial"/>
              </a:rPr>
              <a:t>redeclare</a:t>
            </a:r>
            <a:r>
              <a:rPr lang="en-US" sz="1100" b="0" i="0" u="none" strike="noStrike" cap="none" baseline="0" dirty="0">
                <a:solidFill>
                  <a:srgbClr val="000000"/>
                </a:solidFill>
                <a:effectLst/>
                <a:latin typeface="Arial"/>
                <a:ea typeface="Arial"/>
                <a:cs typeface="Arial"/>
                <a:sym typeface="Arial"/>
              </a:rPr>
              <a:t> a variable </a:t>
            </a:r>
          </a:p>
          <a:p>
            <a:r>
              <a:rPr lang="en-US" sz="1100" b="0" i="0" u="none" strike="noStrike" cap="none" baseline="0" dirty="0" err="1">
                <a:solidFill>
                  <a:srgbClr val="000000"/>
                </a:solidFill>
                <a:effectLst/>
                <a:latin typeface="Arial"/>
                <a:ea typeface="Arial"/>
                <a:cs typeface="Arial"/>
                <a:sym typeface="Arial"/>
              </a:rPr>
              <a:t>Var</a:t>
            </a:r>
            <a:r>
              <a:rPr lang="en-US" sz="1100" b="0" i="0" u="none" strike="noStrike" cap="none" baseline="0" dirty="0">
                <a:solidFill>
                  <a:srgbClr val="000000"/>
                </a:solidFill>
                <a:effectLst/>
                <a:latin typeface="Arial"/>
                <a:ea typeface="Arial"/>
                <a:cs typeface="Arial"/>
                <a:sym typeface="Arial"/>
              </a:rPr>
              <a:t> variables at the time of creation occupy memory  and initialize to undefined</a:t>
            </a:r>
          </a:p>
          <a:p>
            <a:r>
              <a:rPr lang="en-US" sz="1100" b="0" i="0" u="none" strike="noStrike" cap="none" baseline="0" dirty="0">
                <a:solidFill>
                  <a:srgbClr val="000000"/>
                </a:solidFill>
                <a:effectLst/>
                <a:latin typeface="Arial"/>
                <a:ea typeface="Arial"/>
                <a:cs typeface="Arial"/>
                <a:sym typeface="Arial"/>
              </a:rPr>
              <a:t>Let variables at the time of creation are assigned memory storage but are not initialized</a:t>
            </a:r>
          </a:p>
          <a:p>
            <a:r>
              <a:rPr lang="en-US" sz="1100" b="0" i="0" u="none" strike="noStrike" cap="none" baseline="0" dirty="0" err="1">
                <a:solidFill>
                  <a:srgbClr val="000000"/>
                </a:solidFill>
                <a:effectLst/>
                <a:latin typeface="Arial"/>
                <a:ea typeface="Arial"/>
                <a:cs typeface="Arial"/>
                <a:sym typeface="Arial"/>
              </a:rPr>
              <a:t>Var</a:t>
            </a:r>
            <a:r>
              <a:rPr lang="en-US" sz="1100" b="0" i="0" u="none" strike="noStrike" cap="none" baseline="0" dirty="0">
                <a:solidFill>
                  <a:srgbClr val="000000"/>
                </a:solidFill>
                <a:effectLst/>
                <a:latin typeface="Arial"/>
                <a:ea typeface="Arial"/>
                <a:cs typeface="Arial"/>
                <a:sym typeface="Arial"/>
              </a:rPr>
              <a:t> variables at the time of execution have a value if assigned else its undefined</a:t>
            </a:r>
          </a:p>
          <a:p>
            <a:r>
              <a:rPr lang="en-US" sz="1100" b="0" i="0" u="none" strike="noStrike" cap="none" baseline="0" dirty="0">
                <a:solidFill>
                  <a:srgbClr val="000000"/>
                </a:solidFill>
                <a:effectLst/>
                <a:latin typeface="Arial"/>
                <a:ea typeface="Arial"/>
                <a:cs typeface="Arial"/>
                <a:sym typeface="Arial"/>
              </a:rPr>
              <a:t>Let variables also have same execution phase as variables declared with </a:t>
            </a:r>
            <a:r>
              <a:rPr lang="en-US" sz="1100" b="0" i="0" u="none" strike="noStrike" cap="none" baseline="0" dirty="0" err="1">
                <a:solidFill>
                  <a:srgbClr val="000000"/>
                </a:solidFill>
                <a:effectLst/>
                <a:latin typeface="Arial"/>
                <a:ea typeface="Arial"/>
                <a:cs typeface="Arial"/>
                <a:sym typeface="Arial"/>
              </a:rPr>
              <a:t>var</a:t>
            </a:r>
            <a:r>
              <a:rPr lang="en-US" sz="1100" b="0" i="0" u="none" strike="noStrike" cap="none" baseline="0" dirty="0">
                <a:solidFill>
                  <a:srgbClr val="000000"/>
                </a:solidFill>
                <a:effectLst/>
                <a:latin typeface="Arial"/>
                <a:ea typeface="Arial"/>
                <a:cs typeface="Arial"/>
                <a:sym typeface="Arial"/>
              </a:rPr>
              <a:t>	</a:t>
            </a:r>
          </a:p>
          <a:p>
            <a:endParaRPr lang="en-US" sz="1100" b="0" i="0" u="none" strike="noStrike" cap="none" baseline="0" dirty="0">
              <a:solidFill>
                <a:srgbClr val="000000"/>
              </a:solidFill>
              <a:effectLst/>
              <a:latin typeface="Arial"/>
              <a:ea typeface="Arial"/>
              <a:cs typeface="Arial"/>
              <a:sym typeface="Arial"/>
            </a:endParaRPr>
          </a:p>
          <a:p>
            <a:endParaRPr lang="en-US" sz="1100" b="0" i="0" u="none" strike="noStrike" cap="none" baseline="0"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700855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ES6 provides with rest parameter that</a:t>
            </a:r>
            <a:r>
              <a:rPr lang="en-US" sz="1100" b="0" i="0" u="none" strike="noStrike" cap="none" baseline="0" dirty="0">
                <a:solidFill>
                  <a:srgbClr val="000000"/>
                </a:solidFill>
                <a:effectLst/>
                <a:latin typeface="Arial"/>
                <a:ea typeface="Arial"/>
                <a:cs typeface="Arial"/>
                <a:sym typeface="Arial"/>
              </a:rPr>
              <a:t> provides passing indefinite number of arguments as an array</a:t>
            </a:r>
          </a:p>
          <a:p>
            <a:r>
              <a:rPr lang="en-US" sz="1100" b="0" i="0" u="none" strike="noStrike" cap="none" dirty="0">
                <a:solidFill>
                  <a:srgbClr val="000000"/>
                </a:solidFill>
                <a:effectLst/>
                <a:latin typeface="Arial"/>
                <a:ea typeface="Arial"/>
                <a:cs typeface="Arial"/>
                <a:sym typeface="Arial"/>
              </a:rPr>
              <a:t>Spread operator is used to spread out</a:t>
            </a:r>
            <a:r>
              <a:rPr lang="en-US" sz="1100" b="0" i="0" u="none" strike="noStrike" cap="none" baseline="0" dirty="0">
                <a:solidFill>
                  <a:srgbClr val="000000"/>
                </a:solidFill>
                <a:effectLst/>
                <a:latin typeface="Arial"/>
                <a:ea typeface="Arial"/>
                <a:cs typeface="Arial"/>
                <a:sym typeface="Arial"/>
              </a:rPr>
              <a:t> the elements from an array or any </a:t>
            </a:r>
            <a:r>
              <a:rPr lang="en-US" sz="1100" b="0" i="0" u="none" strike="noStrike" cap="none" baseline="0" dirty="0" err="1">
                <a:solidFill>
                  <a:srgbClr val="000000"/>
                </a:solidFill>
                <a:effectLst/>
                <a:latin typeface="Arial"/>
                <a:ea typeface="Arial"/>
                <a:cs typeface="Arial"/>
                <a:sym typeface="Arial"/>
              </a:rPr>
              <a:t>iterable</a:t>
            </a:r>
            <a:r>
              <a:rPr lang="en-US" sz="1100" b="0" i="0" u="none" strike="noStrike" cap="none" baseline="0" dirty="0">
                <a:solidFill>
                  <a:srgbClr val="000000"/>
                </a:solidFill>
                <a:effectLst/>
                <a:latin typeface="Arial"/>
                <a:ea typeface="Arial"/>
                <a:cs typeface="Arial"/>
                <a:sym typeface="Arial"/>
              </a:rPr>
              <a:t> object</a:t>
            </a: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Both operators have same syntax of 3 dots before the variable</a:t>
            </a:r>
            <a:r>
              <a:rPr lang="en-US" sz="1100" b="0" i="0" u="none" strike="noStrike" cap="none" baseline="0" dirty="0">
                <a:solidFill>
                  <a:srgbClr val="000000"/>
                </a:solidFill>
                <a:effectLst/>
                <a:latin typeface="Arial"/>
                <a:ea typeface="Arial"/>
                <a:cs typeface="Arial"/>
                <a:sym typeface="Arial"/>
              </a:rPr>
              <a:t> name</a:t>
            </a:r>
          </a:p>
          <a:p>
            <a:r>
              <a:rPr lang="en-US" sz="1100" b="0" i="0" u="none" strike="noStrike" cap="none" baseline="0" dirty="0">
                <a:solidFill>
                  <a:srgbClr val="000000"/>
                </a:solidFill>
                <a:effectLst/>
                <a:latin typeface="Arial"/>
                <a:ea typeface="Arial"/>
                <a:cs typeface="Arial"/>
                <a:sym typeface="Arial"/>
              </a:rPr>
              <a:t>Rest parameter packs the values in an array</a:t>
            </a:r>
          </a:p>
          <a:p>
            <a:r>
              <a:rPr lang="en-US" sz="1100" b="0" i="0" u="none" strike="noStrike" cap="none" baseline="0" dirty="0">
                <a:solidFill>
                  <a:srgbClr val="000000"/>
                </a:solidFill>
                <a:effectLst/>
                <a:latin typeface="Arial"/>
                <a:ea typeface="Arial"/>
                <a:cs typeface="Arial"/>
                <a:sym typeface="Arial"/>
              </a:rPr>
              <a:t>Spread operator unpacks the values</a:t>
            </a:r>
          </a:p>
          <a:p>
            <a:r>
              <a:rPr lang="en-US" sz="1100" b="0" i="0" u="none" strike="noStrike" cap="none" baseline="0" dirty="0">
                <a:solidFill>
                  <a:srgbClr val="000000"/>
                </a:solidFill>
                <a:effectLst/>
                <a:latin typeface="Arial"/>
                <a:ea typeface="Arial"/>
                <a:cs typeface="Arial"/>
                <a:sym typeface="Arial"/>
              </a:rPr>
              <a:t>Rest is used as function parameter</a:t>
            </a:r>
          </a:p>
          <a:p>
            <a:r>
              <a:rPr lang="en-US" sz="1100" b="0" i="0" u="none" strike="noStrike" cap="none" baseline="0" dirty="0">
                <a:solidFill>
                  <a:srgbClr val="000000"/>
                </a:solidFill>
                <a:effectLst/>
                <a:latin typeface="Arial"/>
                <a:ea typeface="Arial"/>
                <a:cs typeface="Arial"/>
                <a:sym typeface="Arial"/>
              </a:rPr>
              <a:t>Spread is passed as parameter in the function call</a:t>
            </a:r>
          </a:p>
          <a:p>
            <a:r>
              <a:rPr lang="en-US" sz="1100" b="0" i="0" u="none" strike="noStrike" cap="none" dirty="0">
                <a:solidFill>
                  <a:srgbClr val="000000"/>
                </a:solidFill>
                <a:effectLst/>
                <a:latin typeface="Arial"/>
                <a:ea typeface="Arial"/>
                <a:cs typeface="Arial"/>
                <a:sym typeface="Arial"/>
              </a:rPr>
              <a:t>Rest should</a:t>
            </a:r>
            <a:r>
              <a:rPr lang="en-US" sz="1100" b="0" i="0" u="none" strike="noStrike" cap="none" baseline="0" dirty="0">
                <a:solidFill>
                  <a:srgbClr val="000000"/>
                </a:solidFill>
                <a:effectLst/>
                <a:latin typeface="Arial"/>
                <a:ea typeface="Arial"/>
                <a:cs typeface="Arial"/>
                <a:sym typeface="Arial"/>
              </a:rPr>
              <a:t> be declares as the last parameter of a function definition</a:t>
            </a:r>
          </a:p>
          <a:p>
            <a:r>
              <a:rPr lang="en-US" sz="1100" b="0" i="0" u="none" strike="noStrike" cap="none" baseline="0" dirty="0">
                <a:solidFill>
                  <a:srgbClr val="000000"/>
                </a:solidFill>
                <a:effectLst/>
                <a:latin typeface="Arial"/>
                <a:ea typeface="Arial"/>
                <a:cs typeface="Arial"/>
                <a:sym typeface="Arial"/>
              </a:rPr>
              <a:t>Spread can appear anywhere</a:t>
            </a:r>
          </a:p>
          <a:p>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620912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In </a:t>
            </a:r>
            <a:r>
              <a:rPr lang="en-US" sz="1100" b="0" i="0" u="none" strike="noStrike" cap="none" dirty="0" err="1">
                <a:solidFill>
                  <a:srgbClr val="000000"/>
                </a:solidFill>
                <a:effectLst/>
                <a:latin typeface="Arial"/>
                <a:ea typeface="Arial"/>
                <a:cs typeface="Arial"/>
                <a:sym typeface="Arial"/>
              </a:rPr>
              <a:t>javascript</a:t>
            </a:r>
            <a:r>
              <a:rPr lang="en-US" sz="1100" b="0" i="0" u="none" strike="noStrike" cap="none" dirty="0">
                <a:solidFill>
                  <a:srgbClr val="000000"/>
                </a:solidFill>
                <a:effectLst/>
                <a:latin typeface="Arial"/>
                <a:ea typeface="Arial"/>
                <a:cs typeface="Arial"/>
                <a:sym typeface="Arial"/>
              </a:rPr>
              <a:t> objects are stored as key-value pairs</a:t>
            </a:r>
          </a:p>
          <a:p>
            <a:r>
              <a:rPr lang="en-US" sz="1100" b="0" i="0" u="none" strike="noStrike" cap="none" dirty="0">
                <a:solidFill>
                  <a:srgbClr val="000000"/>
                </a:solidFill>
                <a:effectLst/>
                <a:latin typeface="Arial"/>
                <a:ea typeface="Arial"/>
                <a:cs typeface="Arial"/>
                <a:sym typeface="Arial"/>
              </a:rPr>
              <a:t>ES6 provides a cleaner and concise way of creating and storing values in objects </a:t>
            </a:r>
          </a:p>
          <a:p>
            <a:r>
              <a:rPr lang="en-US" sz="1100" b="0" i="0" u="none" strike="noStrike" cap="none" dirty="0">
                <a:solidFill>
                  <a:srgbClr val="000000"/>
                </a:solidFill>
                <a:effectLst/>
                <a:latin typeface="Arial"/>
                <a:ea typeface="Arial"/>
                <a:cs typeface="Arial"/>
                <a:sym typeface="Arial"/>
              </a:rPr>
              <a:t>It removes code</a:t>
            </a:r>
            <a:r>
              <a:rPr lang="en-US" sz="1100" b="0" i="0" u="none" strike="noStrike" cap="none" baseline="0" dirty="0">
                <a:solidFill>
                  <a:srgbClr val="000000"/>
                </a:solidFill>
                <a:effectLst/>
                <a:latin typeface="Arial"/>
                <a:ea typeface="Arial"/>
                <a:cs typeface="Arial"/>
                <a:sym typeface="Arial"/>
              </a:rPr>
              <a:t> duplication if the name of property within an object has the same name as the variable name whose value needs to be stored in the object.</a:t>
            </a:r>
          </a:p>
          <a:p>
            <a:r>
              <a:rPr lang="en-US" sz="1100" b="0" i="0" u="none" strike="noStrike" cap="none" baseline="0" dirty="0">
                <a:solidFill>
                  <a:srgbClr val="000000"/>
                </a:solidFill>
                <a:effectLst/>
                <a:latin typeface="Arial"/>
                <a:ea typeface="Arial"/>
                <a:cs typeface="Arial"/>
                <a:sym typeface="Arial"/>
              </a:rPr>
              <a:t>Say for example we have 2 variables city and country whose values we need to store in an object with properties city and country</a:t>
            </a:r>
          </a:p>
          <a:p>
            <a:r>
              <a:rPr lang="en-US" sz="1100" b="0" i="0" u="none" strike="noStrike" cap="none" dirty="0">
                <a:solidFill>
                  <a:srgbClr val="000000"/>
                </a:solidFill>
                <a:effectLst/>
                <a:latin typeface="Arial"/>
                <a:ea typeface="Arial"/>
                <a:cs typeface="Arial"/>
                <a:sym typeface="Arial"/>
              </a:rPr>
              <a:t>Before</a:t>
            </a:r>
            <a:r>
              <a:rPr lang="en-US" sz="1100" b="0" i="0" u="none" strike="noStrike" cap="none" baseline="0" dirty="0">
                <a:solidFill>
                  <a:srgbClr val="000000"/>
                </a:solidFill>
                <a:effectLst/>
                <a:latin typeface="Arial"/>
                <a:ea typeface="Arial"/>
                <a:cs typeface="Arial"/>
                <a:sym typeface="Arial"/>
              </a:rPr>
              <a:t> ES6, even if the name of key and variable name were same, we had to use : to assign value to key</a:t>
            </a:r>
          </a:p>
          <a:p>
            <a:r>
              <a:rPr lang="en-US" sz="1100" b="0" i="0" u="none" strike="noStrike" cap="none" baseline="0" dirty="0">
                <a:solidFill>
                  <a:srgbClr val="000000"/>
                </a:solidFill>
                <a:effectLst/>
                <a:latin typeface="Arial"/>
                <a:ea typeface="Arial"/>
                <a:cs typeface="Arial"/>
                <a:sym typeface="Arial"/>
              </a:rPr>
              <a:t>After ES6 just by providing the variable names in the object, </a:t>
            </a:r>
            <a:r>
              <a:rPr lang="en-US" sz="1100" b="0" i="0" u="none" strike="noStrike" cap="none" baseline="0" dirty="0" err="1">
                <a:solidFill>
                  <a:srgbClr val="000000"/>
                </a:solidFill>
                <a:effectLst/>
                <a:latin typeface="Arial"/>
                <a:ea typeface="Arial"/>
                <a:cs typeface="Arial"/>
                <a:sym typeface="Arial"/>
              </a:rPr>
              <a:t>javascript</a:t>
            </a:r>
            <a:r>
              <a:rPr lang="en-US" sz="1100" b="0" i="0" u="none" strike="noStrike" cap="none" baseline="0" dirty="0">
                <a:solidFill>
                  <a:srgbClr val="000000"/>
                </a:solidFill>
                <a:effectLst/>
                <a:latin typeface="Arial"/>
                <a:ea typeface="Arial"/>
                <a:cs typeface="Arial"/>
                <a:sym typeface="Arial"/>
              </a:rPr>
              <a:t> is able to create data object with city and country as its key, and values are taken from the variables ,as the names are same</a:t>
            </a:r>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557020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page">
    <p:spTree>
      <p:nvGrpSpPr>
        <p:cNvPr id="1" name=""/>
        <p:cNvGrpSpPr/>
        <p:nvPr/>
      </p:nvGrpSpPr>
      <p:grpSpPr>
        <a:xfrm>
          <a:off x="0" y="0"/>
          <a:ext cx="0" cy="0"/>
          <a:chOff x="0" y="0"/>
          <a:chExt cx="0" cy="0"/>
        </a:xfrm>
      </p:grpSpPr>
      <p:sp>
        <p:nvSpPr>
          <p:cNvPr id="5" name="Rectangle 12"/>
          <p:cNvSpPr>
            <a:spLocks noChangeArrowheads="1"/>
          </p:cNvSpPr>
          <p:nvPr/>
        </p:nvSpPr>
        <p:spPr bwMode="auto">
          <a:xfrm>
            <a:off x="387350" y="5834063"/>
            <a:ext cx="8272463" cy="549275"/>
          </a:xfrm>
          <a:prstGeom prst="rect">
            <a:avLst/>
          </a:prstGeom>
          <a:noFill/>
          <a:ln w="38100">
            <a:noFill/>
            <a:prstDash val="sysDot"/>
            <a:miter lim="800000"/>
            <a:headEnd/>
            <a:tailEnd/>
          </a:ln>
        </p:spPr>
        <p:txBody>
          <a:bodyPr>
            <a:spAutoFit/>
          </a:bodyPr>
          <a:lstStyle/>
          <a:p>
            <a:pPr algn="ctr" eaLnBrk="0" hangingPunct="0"/>
            <a:r>
              <a:rPr lang="en-US" sz="1000" b="0" dirty="0">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b="0"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a:t>Date of Publishing</a:t>
            </a:r>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00000" y="900000"/>
            <a:ext cx="5400000" cy="5040000"/>
          </a:xfrm>
        </p:spPr>
        <p:txBody>
          <a:bodyPr/>
          <a:lstStyle>
            <a:lvl1pPr>
              <a:lnSpc>
                <a:spcPct val="150000"/>
              </a:lnSpc>
              <a:defRPr sz="2000" b="1" baseline="0"/>
            </a:lvl1pPr>
            <a:lvl2pPr>
              <a:defRPr sz="1800" b="1"/>
            </a:lvl2pPr>
            <a:lvl3pPr>
              <a:defRPr sz="1600"/>
            </a:lvl3pPr>
            <a:lvl4pPr marL="1371600" indent="0">
              <a:buNone/>
              <a:defRPr sz="1400"/>
            </a:lvl4pPr>
          </a:lstStyle>
          <a:p>
            <a:pPr lvl="0"/>
            <a:r>
              <a:rPr lang="en-US" dirty="0"/>
              <a:t>Topic 1</a:t>
            </a:r>
          </a:p>
          <a:p>
            <a:pPr lvl="1"/>
            <a:r>
              <a:rPr lang="en-US" dirty="0"/>
              <a:t>Sub Topic 1</a:t>
            </a:r>
          </a:p>
          <a:p>
            <a:pPr lvl="1"/>
            <a:r>
              <a:rPr lang="en-US" dirty="0"/>
              <a:t>Sub Topic 2</a:t>
            </a:r>
          </a:p>
          <a:p>
            <a:pPr lvl="0"/>
            <a:r>
              <a:rPr lang="en-US" dirty="0"/>
              <a:t>Topic 2</a:t>
            </a:r>
          </a:p>
          <a:p>
            <a:pPr lvl="1"/>
            <a:r>
              <a:rPr lang="en-US" dirty="0"/>
              <a:t>Sub Topic 1</a:t>
            </a:r>
          </a:p>
          <a:p>
            <a:pPr lvl="1"/>
            <a:r>
              <a:rPr lang="en-US" dirty="0"/>
              <a:t>Sub Topic 2</a:t>
            </a:r>
          </a:p>
          <a:p>
            <a:pPr lvl="0"/>
            <a:r>
              <a:rPr lang="en-US" dirty="0"/>
              <a:t>Topic 3</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Contents</a:t>
            </a:r>
          </a:p>
        </p:txBody>
      </p:sp>
    </p:spTree>
    <p:extLst>
      <p:ext uri="{BB962C8B-B14F-4D97-AF65-F5344CB8AC3E}">
        <p14:creationId xmlns:p14="http://schemas.microsoft.com/office/powerpoint/2010/main" val="143255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finitions and Tex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6339DDB-22EC-4E34-8912-0840B1FFAE16}" type="slidenum">
              <a:rPr lang="en-IN" smtClean="0"/>
              <a:pPr/>
              <a:t>‹#›</a:t>
            </a:fld>
            <a:endParaRPr lang="en-IN"/>
          </a:p>
        </p:txBody>
      </p:sp>
      <p:sp>
        <p:nvSpPr>
          <p:cNvPr id="7" name="Content Placeholder 2"/>
          <p:cNvSpPr>
            <a:spLocks noGrp="1"/>
          </p:cNvSpPr>
          <p:nvPr>
            <p:ph idx="1" hasCustomPrompt="1"/>
          </p:nvPr>
        </p:nvSpPr>
        <p:spPr>
          <a:xfrm>
            <a:off x="183600" y="900000"/>
            <a:ext cx="8820000" cy="1136067"/>
          </a:xfrm>
          <a:solidFill>
            <a:schemeClr val="tx2"/>
          </a:solidFill>
        </p:spPr>
        <p:txBody>
          <a:bodyPr/>
          <a:lstStyle>
            <a:lvl1pPr marL="0" indent="0">
              <a:buNone/>
              <a:defRPr sz="2000" baseline="0">
                <a:solidFill>
                  <a:schemeClr val="bg1"/>
                </a:solidFill>
              </a:defRPr>
            </a:lvl1pPr>
            <a:lvl2pPr>
              <a:defRPr sz="1800"/>
            </a:lvl2pPr>
            <a:lvl3pPr>
              <a:defRPr sz="1600"/>
            </a:lvl3pPr>
            <a:lvl4pPr>
              <a:defRPr sz="1400"/>
            </a:lvl4pPr>
          </a:lstStyle>
          <a:p>
            <a:pPr lvl="0"/>
            <a:r>
              <a:rPr lang="en-US" dirty="0"/>
              <a:t>Definitions or Key Notes</a:t>
            </a:r>
          </a:p>
        </p:txBody>
      </p:sp>
      <p:sp>
        <p:nvSpPr>
          <p:cNvPr id="8" name="Content Placeholder 2"/>
          <p:cNvSpPr>
            <a:spLocks noGrp="1"/>
          </p:cNvSpPr>
          <p:nvPr>
            <p:ph idx="13"/>
          </p:nvPr>
        </p:nvSpPr>
        <p:spPr>
          <a:xfrm>
            <a:off x="183600" y="2160000"/>
            <a:ext cx="8820000" cy="3808733"/>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Slide</a:t>
            </a:r>
          </a:p>
        </p:txBody>
      </p:sp>
    </p:spTree>
    <p:extLst>
      <p:ext uri="{BB962C8B-B14F-4D97-AF65-F5344CB8AC3E}">
        <p14:creationId xmlns:p14="http://schemas.microsoft.com/office/powerpoint/2010/main" val="2007056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68DDC2B-2B06-4692-8F64-8F19407327E9}" type="datetimeFigureOut">
              <a:rPr lang="en-US" smtClean="0"/>
              <a:pPr/>
              <a:t>4/5/22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339DDB-22EC-4E34-8912-0840B1FFAE16}"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verpage">
    <p:spTree>
      <p:nvGrpSpPr>
        <p:cNvPr id="1" name=""/>
        <p:cNvGrpSpPr/>
        <p:nvPr/>
      </p:nvGrpSpPr>
      <p:grpSpPr>
        <a:xfrm>
          <a:off x="0" y="0"/>
          <a:ext cx="0" cy="0"/>
          <a:chOff x="0" y="0"/>
          <a:chExt cx="0" cy="0"/>
        </a:xfrm>
      </p:grpSpPr>
      <p:sp>
        <p:nvSpPr>
          <p:cNvPr id="3" name="Rectangle 2"/>
          <p:cNvSpPr/>
          <p:nvPr/>
        </p:nvSpPr>
        <p:spPr>
          <a:xfrm>
            <a:off x="-1" y="887104"/>
            <a:ext cx="9144001" cy="1419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a:t>Date of Publishing</a:t>
            </a:r>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3655956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1840955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515650" y="416000"/>
            <a:ext cx="2929200" cy="34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solidFill>
                  <a:srgbClr val="2E318E"/>
                </a:solidFill>
                <a:latin typeface="Montserrat"/>
                <a:ea typeface="Montserrat"/>
                <a:cs typeface="Montserrat"/>
                <a:sym typeface="Montserrat"/>
              </a:defRPr>
            </a:lvl1pPr>
            <a:lvl2pPr lvl="1" rtl="0">
              <a:spcBef>
                <a:spcPts val="0"/>
              </a:spcBef>
              <a:spcAft>
                <a:spcPts val="0"/>
              </a:spcAft>
              <a:buNone/>
              <a:defRPr sz="1400" b="1">
                <a:solidFill>
                  <a:srgbClr val="2E318E"/>
                </a:solidFill>
                <a:latin typeface="Montserrat"/>
                <a:ea typeface="Montserrat"/>
                <a:cs typeface="Montserrat"/>
                <a:sym typeface="Montserrat"/>
              </a:defRPr>
            </a:lvl2pPr>
            <a:lvl3pPr lvl="2" rtl="0">
              <a:spcBef>
                <a:spcPts val="0"/>
              </a:spcBef>
              <a:spcAft>
                <a:spcPts val="0"/>
              </a:spcAft>
              <a:buNone/>
              <a:defRPr sz="1400" b="1">
                <a:solidFill>
                  <a:srgbClr val="2E318E"/>
                </a:solidFill>
                <a:latin typeface="Montserrat"/>
                <a:ea typeface="Montserrat"/>
                <a:cs typeface="Montserrat"/>
                <a:sym typeface="Montserrat"/>
              </a:defRPr>
            </a:lvl3pPr>
            <a:lvl4pPr lvl="3" rtl="0">
              <a:spcBef>
                <a:spcPts val="0"/>
              </a:spcBef>
              <a:spcAft>
                <a:spcPts val="0"/>
              </a:spcAft>
              <a:buNone/>
              <a:defRPr sz="1400" b="1">
                <a:solidFill>
                  <a:srgbClr val="2E318E"/>
                </a:solidFill>
                <a:latin typeface="Montserrat"/>
                <a:ea typeface="Montserrat"/>
                <a:cs typeface="Montserrat"/>
                <a:sym typeface="Montserrat"/>
              </a:defRPr>
            </a:lvl4pPr>
            <a:lvl5pPr lvl="4" rtl="0">
              <a:spcBef>
                <a:spcPts val="0"/>
              </a:spcBef>
              <a:spcAft>
                <a:spcPts val="0"/>
              </a:spcAft>
              <a:buNone/>
              <a:defRPr sz="1400" b="1">
                <a:solidFill>
                  <a:srgbClr val="2E318E"/>
                </a:solidFill>
                <a:latin typeface="Montserrat"/>
                <a:ea typeface="Montserrat"/>
                <a:cs typeface="Montserrat"/>
                <a:sym typeface="Montserrat"/>
              </a:defRPr>
            </a:lvl5pPr>
            <a:lvl6pPr lvl="5" rtl="0">
              <a:spcBef>
                <a:spcPts val="0"/>
              </a:spcBef>
              <a:spcAft>
                <a:spcPts val="0"/>
              </a:spcAft>
              <a:buNone/>
              <a:defRPr sz="1400" b="1">
                <a:solidFill>
                  <a:srgbClr val="2E318E"/>
                </a:solidFill>
                <a:latin typeface="Montserrat"/>
                <a:ea typeface="Montserrat"/>
                <a:cs typeface="Montserrat"/>
                <a:sym typeface="Montserrat"/>
              </a:defRPr>
            </a:lvl6pPr>
            <a:lvl7pPr lvl="6" rtl="0">
              <a:spcBef>
                <a:spcPts val="0"/>
              </a:spcBef>
              <a:spcAft>
                <a:spcPts val="0"/>
              </a:spcAft>
              <a:buNone/>
              <a:defRPr sz="1400" b="1">
                <a:solidFill>
                  <a:srgbClr val="2E318E"/>
                </a:solidFill>
                <a:latin typeface="Montserrat"/>
                <a:ea typeface="Montserrat"/>
                <a:cs typeface="Montserrat"/>
                <a:sym typeface="Montserrat"/>
              </a:defRPr>
            </a:lvl7pPr>
            <a:lvl8pPr lvl="7" rtl="0">
              <a:spcBef>
                <a:spcPts val="0"/>
              </a:spcBef>
              <a:spcAft>
                <a:spcPts val="0"/>
              </a:spcAft>
              <a:buNone/>
              <a:defRPr sz="1400" b="1">
                <a:solidFill>
                  <a:srgbClr val="2E318E"/>
                </a:solidFill>
                <a:latin typeface="Montserrat"/>
                <a:ea typeface="Montserrat"/>
                <a:cs typeface="Montserrat"/>
                <a:sym typeface="Montserrat"/>
              </a:defRPr>
            </a:lvl8pPr>
            <a:lvl9pPr lvl="8" rtl="0">
              <a:spcBef>
                <a:spcPts val="0"/>
              </a:spcBef>
              <a:spcAft>
                <a:spcPts val="0"/>
              </a:spcAft>
              <a:buNone/>
              <a:defRPr sz="1400" b="1">
                <a:solidFill>
                  <a:srgbClr val="2E318E"/>
                </a:solidFill>
                <a:latin typeface="Montserrat"/>
                <a:ea typeface="Montserrat"/>
                <a:cs typeface="Montserrat"/>
                <a:sym typeface="Montserrat"/>
              </a:defRPr>
            </a:lvl9pPr>
          </a:lstStyle>
          <a:p>
            <a:endParaRPr/>
          </a:p>
        </p:txBody>
      </p:sp>
      <p:sp>
        <p:nvSpPr>
          <p:cNvPr id="56" name="Google Shape;56;p14"/>
          <p:cNvSpPr txBox="1">
            <a:spLocks noGrp="1"/>
          </p:cNvSpPr>
          <p:nvPr>
            <p:ph type="subTitle" idx="1"/>
          </p:nvPr>
        </p:nvSpPr>
        <p:spPr>
          <a:xfrm>
            <a:off x="524334" y="190667"/>
            <a:ext cx="2322600" cy="34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a:solidFill>
                  <a:srgbClr val="000000"/>
                </a:solidFill>
                <a:latin typeface="Montserrat"/>
                <a:ea typeface="Montserrat"/>
                <a:cs typeface="Montserrat"/>
                <a:sym typeface="Montserrat"/>
              </a:defRPr>
            </a:lvl1pPr>
            <a:lvl2pPr lvl="1" rtl="0">
              <a:spcBef>
                <a:spcPts val="0"/>
              </a:spcBef>
              <a:spcAft>
                <a:spcPts val="0"/>
              </a:spcAft>
              <a:buNone/>
              <a:defRPr sz="1000">
                <a:solidFill>
                  <a:srgbClr val="000000"/>
                </a:solidFill>
              </a:defRPr>
            </a:lvl2pPr>
            <a:lvl3pPr lvl="2" rtl="0">
              <a:spcBef>
                <a:spcPts val="0"/>
              </a:spcBef>
              <a:spcAft>
                <a:spcPts val="0"/>
              </a:spcAft>
              <a:buNone/>
              <a:defRPr sz="1000">
                <a:solidFill>
                  <a:srgbClr val="000000"/>
                </a:solidFill>
              </a:defRPr>
            </a:lvl3pPr>
            <a:lvl4pPr lvl="3" rtl="0">
              <a:spcBef>
                <a:spcPts val="0"/>
              </a:spcBef>
              <a:spcAft>
                <a:spcPts val="0"/>
              </a:spcAft>
              <a:buNone/>
              <a:defRPr sz="1000">
                <a:solidFill>
                  <a:srgbClr val="000000"/>
                </a:solidFill>
              </a:defRPr>
            </a:lvl4pPr>
            <a:lvl5pPr lvl="4" rtl="0">
              <a:spcBef>
                <a:spcPts val="0"/>
              </a:spcBef>
              <a:spcAft>
                <a:spcPts val="0"/>
              </a:spcAft>
              <a:buNone/>
              <a:defRPr sz="1000">
                <a:solidFill>
                  <a:srgbClr val="000000"/>
                </a:solidFill>
              </a:defRPr>
            </a:lvl5pPr>
            <a:lvl6pPr lvl="5" rtl="0">
              <a:spcBef>
                <a:spcPts val="0"/>
              </a:spcBef>
              <a:spcAft>
                <a:spcPts val="0"/>
              </a:spcAft>
              <a:buNone/>
              <a:defRPr sz="1000">
                <a:solidFill>
                  <a:srgbClr val="000000"/>
                </a:solidFill>
              </a:defRPr>
            </a:lvl6pPr>
            <a:lvl7pPr lvl="6" rtl="0">
              <a:spcBef>
                <a:spcPts val="0"/>
              </a:spcBef>
              <a:spcAft>
                <a:spcPts val="0"/>
              </a:spcAft>
              <a:buNone/>
              <a:defRPr sz="1000">
                <a:solidFill>
                  <a:srgbClr val="000000"/>
                </a:solidFill>
              </a:defRPr>
            </a:lvl7pPr>
            <a:lvl8pPr lvl="7" rtl="0">
              <a:spcBef>
                <a:spcPts val="0"/>
              </a:spcBef>
              <a:spcAft>
                <a:spcPts val="0"/>
              </a:spcAft>
              <a:buNone/>
              <a:defRPr sz="1000">
                <a:solidFill>
                  <a:srgbClr val="000000"/>
                </a:solidFill>
              </a:defRPr>
            </a:lvl8pPr>
            <a:lvl9pPr lvl="8" rtl="0">
              <a:spcBef>
                <a:spcPts val="0"/>
              </a:spcBef>
              <a:spcAft>
                <a:spcPts val="0"/>
              </a:spcAft>
              <a:buNone/>
              <a:defRPr sz="1000">
                <a:solidFill>
                  <a:srgbClr val="000000"/>
                </a:solidFill>
              </a:defRPr>
            </a:lvl9pPr>
          </a:lstStyle>
          <a:p>
            <a:endParaRPr/>
          </a:p>
        </p:txBody>
      </p:sp>
    </p:spTree>
    <p:extLst>
      <p:ext uri="{BB962C8B-B14F-4D97-AF65-F5344CB8AC3E}">
        <p14:creationId xmlns:p14="http://schemas.microsoft.com/office/powerpoint/2010/main" val="773091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Slide</a:t>
            </a:r>
          </a:p>
        </p:txBody>
      </p:sp>
      <p:sp>
        <p:nvSpPr>
          <p:cNvPr id="3" name="Content Placeholder 2"/>
          <p:cNvSpPr>
            <a:spLocks noGrp="1"/>
          </p:cNvSpPr>
          <p:nvPr>
            <p:ph idx="1" hasCustomPrompt="1"/>
          </p:nvPr>
        </p:nvSpPr>
        <p:spPr>
          <a:xfrm>
            <a:off x="183600" y="900000"/>
            <a:ext cx="8820000" cy="5265056"/>
          </a:xfrm>
        </p:spPr>
        <p:txBody>
          <a:bodyPr/>
          <a:lstStyle>
            <a:lvl1pPr marL="0" indent="0">
              <a:buNone/>
              <a:defRPr sz="1800"/>
            </a:lvl1pPr>
            <a:lvl2pPr>
              <a:defRPr sz="1800"/>
            </a:lvl2pPr>
            <a:lvl3pPr>
              <a:defRPr sz="1600"/>
            </a:lvl3pPr>
            <a:lvl4pPr>
              <a:defRPr sz="1400"/>
            </a:lvl4pPr>
          </a:lstStyle>
          <a:p>
            <a:pPr lvl="0"/>
            <a:r>
              <a:rPr lang="en-US" dirty="0"/>
              <a:t>Text</a:t>
            </a:r>
          </a:p>
        </p:txBody>
      </p:sp>
    </p:spTree>
    <p:extLst>
      <p:ext uri="{BB962C8B-B14F-4D97-AF65-F5344CB8AC3E}">
        <p14:creationId xmlns:p14="http://schemas.microsoft.com/office/powerpoint/2010/main" val="53422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3600" y="1366731"/>
            <a:ext cx="4472704" cy="803263"/>
          </a:xfrm>
        </p:spPr>
        <p:txBody>
          <a:bodyPr/>
          <a:lstStyle>
            <a:lvl1pPr marL="0" indent="0">
              <a:buNone/>
              <a:defRPr sz="2400" b="1"/>
            </a:lvl1pPr>
            <a:lvl2pPr>
              <a:defRPr sz="1800"/>
            </a:lvl2pPr>
            <a:lvl3pPr>
              <a:defRPr sz="1600"/>
            </a:lvl3pPr>
            <a:lvl4pPr>
              <a:defRPr sz="1400"/>
            </a:lvl4pPr>
          </a:lstStyle>
          <a:p>
            <a:pPr lvl="0"/>
            <a:r>
              <a:rPr lang="en-US" dirty="0"/>
              <a:t>Topic Name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912" y="1204913"/>
            <a:ext cx="4184240" cy="3053188"/>
          </a:xfrm>
          <a:prstGeom prst="rect">
            <a:avLst/>
          </a:prstGeom>
          <a:noFill/>
          <a:effectLst>
            <a:glow rad="127000">
              <a:schemeClr val="bg1">
                <a:lumMod val="85000"/>
              </a:schemeClr>
            </a:glow>
            <a:softEdge rad="317500"/>
          </a:effectLst>
        </p:spPr>
      </p:pic>
      <p:sp>
        <p:nvSpPr>
          <p:cNvPr id="7"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Demonstration</a:t>
            </a:r>
          </a:p>
        </p:txBody>
      </p:sp>
    </p:spTree>
    <p:extLst>
      <p:ext uri="{BB962C8B-B14F-4D97-AF65-F5344CB8AC3E}">
        <p14:creationId xmlns:p14="http://schemas.microsoft.com/office/powerpoint/2010/main" val="2689089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Thank Yo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72000" y="2838729"/>
            <a:ext cx="8970400" cy="627793"/>
          </a:xfrm>
        </p:spPr>
        <p:txBody>
          <a:bodyPr/>
          <a:lstStyle>
            <a:lvl1pPr marL="0" indent="0" algn="ctr">
              <a:buNone/>
              <a:defRPr sz="2600" b="1" baseline="0"/>
            </a:lvl1pPr>
            <a:lvl2pPr>
              <a:defRPr sz="1800"/>
            </a:lvl2pPr>
            <a:lvl3pPr>
              <a:defRPr sz="1600"/>
            </a:lvl3pPr>
            <a:lvl4pPr>
              <a:defRPr sz="1400"/>
            </a:lvl4pPr>
          </a:lstStyle>
          <a:p>
            <a:pPr lvl="0"/>
            <a:r>
              <a:rPr lang="en-US" dirty="0"/>
              <a:t>Heading/Thank You</a:t>
            </a:r>
          </a:p>
        </p:txBody>
      </p:sp>
    </p:spTree>
    <p:extLst>
      <p:ext uri="{BB962C8B-B14F-4D97-AF65-F5344CB8AC3E}">
        <p14:creationId xmlns:p14="http://schemas.microsoft.com/office/powerpoint/2010/main" val="30745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Snippet">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970400" cy="5265056"/>
          </a:xfrm>
        </p:spPr>
        <p:txBody>
          <a:bodyPr/>
          <a:lstStyle>
            <a:lvl1pPr>
              <a:defRPr sz="1800"/>
            </a:lvl1pPr>
            <a:lvl2pPr>
              <a:defRPr sz="1600"/>
            </a:lvl2pPr>
            <a:lvl3pPr>
              <a:buFont typeface="Courier New" pitchFamily="49" charset="0"/>
              <a:buChar char="o"/>
              <a:defRPr sz="1400"/>
            </a:lvl3pPr>
            <a:lvl4pPr marL="1371600" indent="0">
              <a:buNone/>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AutoShape 3"/>
          <p:cNvSpPr>
            <a:spLocks noChangeArrowheads="1"/>
          </p:cNvSpPr>
          <p:nvPr/>
        </p:nvSpPr>
        <p:spPr bwMode="auto">
          <a:xfrm>
            <a:off x="383834" y="2387337"/>
            <a:ext cx="8378028" cy="23400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200" b="0" dirty="0" err="1">
                <a:latin typeface="+mn-lt"/>
              </a:rPr>
              <a:t>SPFarm</a:t>
            </a:r>
            <a:r>
              <a:rPr lang="en-US" sz="1200" b="0" dirty="0">
                <a:latin typeface="+mn-lt"/>
              </a:rPr>
              <a:t> </a:t>
            </a:r>
            <a:r>
              <a:rPr lang="en-US" sz="1200" b="0" dirty="0" err="1">
                <a:latin typeface="+mn-lt"/>
              </a:rPr>
              <a:t>thisFarm</a:t>
            </a:r>
            <a:r>
              <a:rPr lang="en-US" sz="1200" b="0" dirty="0">
                <a:latin typeface="+mn-lt"/>
              </a:rPr>
              <a:t> = </a:t>
            </a:r>
            <a:r>
              <a:rPr lang="en-US" sz="1200" b="0" dirty="0" err="1">
                <a:latin typeface="+mn-lt"/>
              </a:rPr>
              <a:t>SPFarm.Local</a:t>
            </a:r>
            <a:r>
              <a:rPr lang="en-US" sz="1200" b="0" dirty="0">
                <a:latin typeface="+mn-lt"/>
              </a:rPr>
              <a:t>;</a:t>
            </a:r>
          </a:p>
          <a:p>
            <a:pPr defTabSz="457200">
              <a:lnSpc>
                <a:spcPct val="90000"/>
              </a:lnSpc>
              <a:tabLst>
                <a:tab pos="457200" algn="l"/>
              </a:tabLst>
              <a:defRPr/>
            </a:pPr>
            <a:r>
              <a:rPr lang="en-US" sz="1200" b="0" dirty="0">
                <a:latin typeface="+mn-lt"/>
              </a:rPr>
              <a:t>if (</a:t>
            </a:r>
            <a:r>
              <a:rPr lang="en-US" sz="1200" b="0" dirty="0" err="1">
                <a:latin typeface="+mn-lt"/>
              </a:rPr>
              <a:t>thisFarm.CurrentUserIsAdministrator</a:t>
            </a:r>
            <a:r>
              <a:rPr lang="en-US" sz="1200" b="0" dirty="0">
                <a:latin typeface="+mn-lt"/>
              </a:rPr>
              <a:t>)</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	</a:t>
            </a:r>
            <a:r>
              <a:rPr lang="en-US" sz="1200" dirty="0" err="1">
                <a:latin typeface="+mn-lt"/>
              </a:rPr>
              <a:t>foreach</a:t>
            </a:r>
            <a:r>
              <a:rPr lang="en-US" sz="1200" dirty="0">
                <a:latin typeface="+mn-lt"/>
              </a:rPr>
              <a:t> (</a:t>
            </a:r>
            <a:r>
              <a:rPr lang="en-US" sz="1200" dirty="0" err="1">
                <a:latin typeface="+mn-lt"/>
              </a:rPr>
              <a:t>SPService</a:t>
            </a:r>
            <a:r>
              <a:rPr lang="en-US" sz="1200" dirty="0">
                <a:latin typeface="+mn-lt"/>
              </a:rPr>
              <a:t> svc in </a:t>
            </a:r>
            <a:r>
              <a:rPr lang="en-US" sz="1200" dirty="0" err="1">
                <a:latin typeface="+mn-lt"/>
              </a:rPr>
              <a:t>thisFarm.Services</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if (svc is </a:t>
            </a:r>
            <a:r>
              <a:rPr lang="en-US" sz="1200" dirty="0" err="1">
                <a:latin typeface="+mn-lt"/>
              </a:rPr>
              <a:t>SPWebService</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r>
              <a:rPr lang="en-US" sz="1200" dirty="0" err="1">
                <a:latin typeface="+mn-lt"/>
              </a:rPr>
              <a:t>SPWebService</a:t>
            </a:r>
            <a:r>
              <a:rPr lang="en-US" sz="1200" dirty="0">
                <a:latin typeface="+mn-lt"/>
              </a:rPr>
              <a:t> </a:t>
            </a:r>
            <a:r>
              <a:rPr lang="en-US" sz="1200" dirty="0" err="1">
                <a:latin typeface="+mn-lt"/>
              </a:rPr>
              <a:t>webSvc</a:t>
            </a:r>
            <a:r>
              <a:rPr lang="en-US" sz="1200" dirty="0">
                <a:latin typeface="+mn-lt"/>
              </a:rPr>
              <a:t> = (</a:t>
            </a:r>
            <a:r>
              <a:rPr lang="en-US" sz="1200" dirty="0" err="1">
                <a:latin typeface="+mn-lt"/>
              </a:rPr>
              <a:t>SPWebService</a:t>
            </a:r>
            <a:r>
              <a:rPr lang="en-US" sz="1200" dirty="0">
                <a:latin typeface="+mn-lt"/>
              </a:rPr>
              <a:t>)svc;</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a:t>
            </a:r>
          </a:p>
        </p:txBody>
      </p:sp>
      <p:sp>
        <p:nvSpPr>
          <p:cNvPr id="6"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Code Snippet</a:t>
            </a:r>
          </a:p>
        </p:txBody>
      </p:sp>
    </p:spTree>
    <p:extLst>
      <p:ext uri="{BB962C8B-B14F-4D97-AF65-F5344CB8AC3E}">
        <p14:creationId xmlns:p14="http://schemas.microsoft.com/office/powerpoint/2010/main" val="59016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ulleted Tex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and Picture</a:t>
            </a:r>
          </a:p>
        </p:txBody>
      </p:sp>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p:cNvSpPr>
            <a:spLocks noGrp="1"/>
          </p:cNvSpPr>
          <p:nvPr>
            <p:ph type="pic" sz="quarter" idx="10"/>
          </p:nvPr>
        </p:nvSpPr>
        <p:spPr>
          <a:xfrm>
            <a:off x="477670" y="2565400"/>
            <a:ext cx="8475521" cy="3357563"/>
          </a:xfrm>
        </p:spPr>
        <p:txBody>
          <a:bodyPr/>
          <a:lstStyle/>
          <a:p>
            <a:r>
              <a:rPr lang="en-US"/>
              <a:t>Click icon to add picture</a:t>
            </a:r>
            <a:endParaRPr lang="en-IN" dirty="0"/>
          </a:p>
        </p:txBody>
      </p:sp>
    </p:spTree>
    <p:extLst>
      <p:ext uri="{BB962C8B-B14F-4D97-AF65-F5344CB8AC3E}">
        <p14:creationId xmlns:p14="http://schemas.microsoft.com/office/powerpoint/2010/main" val="3432571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leted Text and Picture 2">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414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Picture Placeholder 4"/>
          <p:cNvSpPr>
            <a:spLocks noGrp="1"/>
          </p:cNvSpPr>
          <p:nvPr>
            <p:ph type="pic" sz="quarter" idx="10"/>
          </p:nvPr>
        </p:nvSpPr>
        <p:spPr>
          <a:xfrm>
            <a:off x="4686176" y="900000"/>
            <a:ext cx="4140000" cy="5281612"/>
          </a:xfrm>
        </p:spPr>
        <p:txBody>
          <a:bodyPr/>
          <a:lstStyle/>
          <a:p>
            <a:r>
              <a:rPr lang="en-US"/>
              <a:t>Click icon to add picture</a:t>
            </a:r>
            <a:endParaRPr lang="en-IN"/>
          </a:p>
        </p:txBody>
      </p:sp>
      <p:sp>
        <p:nvSpPr>
          <p:cNvPr id="6"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and Picture</a:t>
            </a:r>
          </a:p>
        </p:txBody>
      </p:sp>
    </p:spTree>
    <p:extLst>
      <p:ext uri="{BB962C8B-B14F-4D97-AF65-F5344CB8AC3E}">
        <p14:creationId xmlns:p14="http://schemas.microsoft.com/office/powerpoint/2010/main" val="240682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Slide">
    <p:spTree>
      <p:nvGrpSpPr>
        <p:cNvPr id="1" name=""/>
        <p:cNvGrpSpPr/>
        <p:nvPr/>
      </p:nvGrpSpPr>
      <p:grpSpPr>
        <a:xfrm>
          <a:off x="0" y="0"/>
          <a:ext cx="0" cy="0"/>
          <a:chOff x="0" y="0"/>
          <a:chExt cx="0" cy="0"/>
        </a:xfrm>
      </p:grpSpPr>
      <p:sp>
        <p:nvSpPr>
          <p:cNvPr id="8" name="Table Placeholder 7"/>
          <p:cNvSpPr>
            <a:spLocks noGrp="1"/>
          </p:cNvSpPr>
          <p:nvPr>
            <p:ph type="tbl" sz="quarter" idx="10"/>
          </p:nvPr>
        </p:nvSpPr>
        <p:spPr>
          <a:xfrm>
            <a:off x="183600" y="900000"/>
            <a:ext cx="8820000" cy="5295900"/>
          </a:xfrm>
        </p:spPr>
        <p:txBody>
          <a:bodyPr/>
          <a:lstStyle/>
          <a:p>
            <a:r>
              <a:rPr lang="en-US"/>
              <a:t>Click icon to add table</a:t>
            </a:r>
            <a:endParaRPr lang="en-IN"/>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Table</a:t>
            </a:r>
          </a:p>
        </p:txBody>
      </p:sp>
    </p:spTree>
    <p:extLst>
      <p:ext uri="{BB962C8B-B14F-4D97-AF65-F5344CB8AC3E}">
        <p14:creationId xmlns:p14="http://schemas.microsoft.com/office/powerpoint/2010/main" val="785859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3655956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2.jpeg"/><Relationship Id="rId5" Type="http://schemas.openxmlformats.org/officeDocument/2006/relationships/theme" Target="../theme/theme2.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fld id="{D68DDC2B-2B06-4692-8F64-8F19407327E9}" type="datetimeFigureOut">
              <a:rPr lang="en-US" smtClean="0"/>
              <a:pPr/>
              <a:t>4/5/22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fld id="{86339DDB-22EC-4E34-8912-0840B1FFAE16}" type="slidenum">
              <a:rPr lang="en-IN" smtClean="0"/>
              <a:pPr/>
              <a:t>‹#›</a:t>
            </a:fld>
            <a:endParaRPr lang="en-IN"/>
          </a:p>
        </p:txBody>
      </p:sp>
      <p:sp>
        <p:nvSpPr>
          <p:cNvPr id="10" name="Slide Number Placeholder 4"/>
          <p:cNvSpPr txBox="1">
            <a:spLocks/>
          </p:cNvSpPr>
          <p:nvPr/>
        </p:nvSpPr>
        <p:spPr>
          <a:xfrm>
            <a:off x="6582768" y="6399566"/>
            <a:ext cx="21336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F60EF9-8C7E-4EAF-9370-6AF8151BDD05}" type="slidenum">
              <a:rPr kumimoji="0" lang="en-US" sz="1200" b="0"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5"/>
          <p:cNvSpPr txBox="1">
            <a:spLocks/>
          </p:cNvSpPr>
          <p:nvPr/>
        </p:nvSpPr>
        <p:spPr>
          <a:xfrm>
            <a:off x="8458200" y="6477000"/>
            <a:ext cx="457200" cy="276999"/>
          </a:xfrm>
          <a:prstGeom prst="rect">
            <a:avLst/>
          </a:prstGeom>
          <a:solidFill>
            <a:srgbClr val="262626"/>
          </a:solid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pPr/>
              <a:t>‹#›</a:t>
            </a:fld>
            <a:endParaRPr lang="en-IN" sz="1200" dirty="0"/>
          </a:p>
        </p:txBody>
      </p:sp>
    </p:spTree>
    <p:extLst>
      <p:ext uri="{BB962C8B-B14F-4D97-AF65-F5344CB8AC3E}">
        <p14:creationId xmlns:p14="http://schemas.microsoft.com/office/powerpoint/2010/main" val="56727007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8" r:id="rId4"/>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hyperlink" Target="https://www.javascripttutorial.net/es6/" TargetMode="Externa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hyperlink" Target="https://ultimatecourses.com/blog/all-about-immutable-arrays-and-objects-in-javascript" TargetMode="Externa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www.javascripttutorial.net/javascript-array/"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hyperlink" Target="https://www.javascripttutorial.net/es6/javascript-set/" TargetMode="External"/><Relationship Id="rId4" Type="http://schemas.openxmlformats.org/officeDocument/2006/relationships/hyperlink" Target="https://www.javascripttutorial.net/es6/javascript-map/"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7200" dirty="0"/>
              <a:t>REACTJS</a:t>
            </a:r>
            <a:br>
              <a:rPr lang="en-US" sz="7200" dirty="0"/>
            </a:br>
            <a:r>
              <a:rPr lang="en-US" sz="7200" dirty="0"/>
              <a:t>&amp;</a:t>
            </a:r>
            <a:br>
              <a:rPr lang="en-US" sz="7200" dirty="0"/>
            </a:br>
            <a:r>
              <a:rPr lang="en-US" sz="7200" dirty="0"/>
              <a:t>REACT-DOM</a:t>
            </a:r>
            <a:endParaRPr lang="en-IN" sz="7200" dirty="0"/>
          </a:p>
        </p:txBody>
      </p:sp>
      <p:sp>
        <p:nvSpPr>
          <p:cNvPr id="5" name="Content Placeholder 4"/>
          <p:cNvSpPr>
            <a:spLocks noGrp="1"/>
          </p:cNvSpPr>
          <p:nvPr>
            <p:ph sz="quarter" idx="10"/>
          </p:nvPr>
        </p:nvSpPr>
        <p:spPr>
          <a:xfrm>
            <a:off x="6186637" y="5019085"/>
            <a:ext cx="2805259" cy="980049"/>
          </a:xfrm>
        </p:spPr>
        <p:txBody>
          <a:bodyPr/>
          <a:lstStyle/>
          <a:p>
            <a:r>
              <a:rPr lang="en-US" sz="2800" dirty="0" err="1">
                <a:solidFill>
                  <a:schemeClr val="tx1"/>
                </a:solidFill>
              </a:rPr>
              <a:t>Shalini</a:t>
            </a:r>
            <a:r>
              <a:rPr lang="en-US" sz="2800" dirty="0">
                <a:solidFill>
                  <a:schemeClr val="tx1"/>
                </a:solidFill>
              </a:rPr>
              <a:t> Mittal</a:t>
            </a:r>
          </a:p>
          <a:p>
            <a:r>
              <a:rPr lang="en-US" sz="2800" dirty="0">
                <a:solidFill>
                  <a:schemeClr val="tx1"/>
                </a:solidFill>
              </a:rPr>
              <a:t>Corporate Trainer</a:t>
            </a:r>
            <a:endParaRPr lang="en-IN" sz="28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3" name="TextBox 2"/>
          <p:cNvSpPr txBox="1"/>
          <p:nvPr/>
        </p:nvSpPr>
        <p:spPr>
          <a:xfrm>
            <a:off x="439270" y="1183822"/>
            <a:ext cx="3234659" cy="369332"/>
          </a:xfrm>
          <a:prstGeom prst="rect">
            <a:avLst/>
          </a:prstGeom>
          <a:noFill/>
        </p:spPr>
        <p:txBody>
          <a:bodyPr wrap="square" rtlCol="0">
            <a:spAutoFit/>
          </a:bodyPr>
          <a:lstStyle/>
          <a:p>
            <a:r>
              <a:rPr lang="en-US" dirty="0"/>
              <a:t>Rest </a:t>
            </a:r>
            <a:r>
              <a:rPr lang="en-US"/>
              <a:t>vs Spread</a:t>
            </a:r>
            <a:endParaRPr lang="en-US" dirty="0"/>
          </a:p>
        </p:txBody>
      </p:sp>
      <p:graphicFrame>
        <p:nvGraphicFramePr>
          <p:cNvPr id="4" name="Table 3"/>
          <p:cNvGraphicFramePr>
            <a:graphicFrameLocks noGrp="1"/>
          </p:cNvGraphicFramePr>
          <p:nvPr/>
        </p:nvGraphicFramePr>
        <p:xfrm>
          <a:off x="1491343" y="2085594"/>
          <a:ext cx="6096000" cy="2758440"/>
        </p:xfrm>
        <a:graphic>
          <a:graphicData uri="http://schemas.openxmlformats.org/drawingml/2006/table">
            <a:tbl>
              <a:tblPr firstRow="1" bandRow="1">
                <a:tableStyleId>{073A0DAA-6AF3-43AB-8588-CEC1D06C72B9}</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0">
                <a:tc>
                  <a:txBody>
                    <a:bodyPr/>
                    <a:lstStyle/>
                    <a:p>
                      <a:pPr algn="ctr"/>
                      <a:r>
                        <a:rPr lang="en-US" dirty="0"/>
                        <a:t>Rest</a:t>
                      </a:r>
                    </a:p>
                  </a:txBody>
                  <a:tcPr/>
                </a:tc>
                <a:tc>
                  <a:txBody>
                    <a:bodyPr/>
                    <a:lstStyle/>
                    <a:p>
                      <a:pPr algn="ctr"/>
                      <a:r>
                        <a:rPr lang="en-US" dirty="0"/>
                        <a:t>Spread</a:t>
                      </a:r>
                    </a:p>
                  </a:txBody>
                  <a:tcPr/>
                </a:tc>
                <a:extLst>
                  <a:ext uri="{0D108BD9-81ED-4DB2-BD59-A6C34878D82A}">
                    <a16:rowId xmlns:a16="http://schemas.microsoft.com/office/drawing/2014/main" val="10000"/>
                  </a:ext>
                </a:extLst>
              </a:tr>
              <a:tr h="370840">
                <a:tc>
                  <a:txBody>
                    <a:bodyPr/>
                    <a:lstStyle/>
                    <a:p>
                      <a:pPr algn="ctr"/>
                      <a:r>
                        <a:rPr lang="en-US" dirty="0"/>
                        <a:t>Indefinite number of arguments</a:t>
                      </a:r>
                    </a:p>
                  </a:txBody>
                  <a:tcPr/>
                </a:tc>
                <a:tc>
                  <a:txBody>
                    <a:bodyPr/>
                    <a:lstStyle/>
                    <a:p>
                      <a:pPr algn="ctr"/>
                      <a:r>
                        <a:rPr lang="en-US" dirty="0"/>
                        <a:t>Spread out the elements from an array</a:t>
                      </a:r>
                    </a:p>
                  </a:txBody>
                  <a:tcPr/>
                </a:tc>
                <a:extLst>
                  <a:ext uri="{0D108BD9-81ED-4DB2-BD59-A6C34878D82A}">
                    <a16:rowId xmlns:a16="http://schemas.microsoft.com/office/drawing/2014/main" val="10001"/>
                  </a:ext>
                </a:extLst>
              </a:tr>
              <a:tr h="370840">
                <a:tc>
                  <a:txBody>
                    <a:bodyPr/>
                    <a:lstStyle/>
                    <a:p>
                      <a:pPr algn="ctr"/>
                      <a:r>
                        <a:rPr lang="mr-IN" dirty="0"/>
                        <a:t>…</a:t>
                      </a:r>
                      <a:r>
                        <a:rPr lang="en-US" dirty="0"/>
                        <a:t>rest</a:t>
                      </a:r>
                    </a:p>
                  </a:txBody>
                  <a:tcPr/>
                </a:tc>
                <a:tc>
                  <a:txBody>
                    <a:bodyPr/>
                    <a:lstStyle/>
                    <a:p>
                      <a:pPr algn="ctr"/>
                      <a:r>
                        <a:rPr lang="mr-IN" dirty="0"/>
                        <a:t>…</a:t>
                      </a:r>
                      <a:r>
                        <a:rPr lang="en-US" dirty="0"/>
                        <a:t>spread</a:t>
                      </a:r>
                    </a:p>
                  </a:txBody>
                  <a:tcPr/>
                </a:tc>
                <a:extLst>
                  <a:ext uri="{0D108BD9-81ED-4DB2-BD59-A6C34878D82A}">
                    <a16:rowId xmlns:a16="http://schemas.microsoft.com/office/drawing/2014/main" val="10002"/>
                  </a:ext>
                </a:extLst>
              </a:tr>
              <a:tr h="370840">
                <a:tc>
                  <a:txBody>
                    <a:bodyPr/>
                    <a:lstStyle/>
                    <a:p>
                      <a:pPr algn="ctr"/>
                      <a:r>
                        <a:rPr lang="en-US" dirty="0"/>
                        <a:t>Packs the values </a:t>
                      </a:r>
                    </a:p>
                  </a:txBody>
                  <a:tcPr/>
                </a:tc>
                <a:tc>
                  <a:txBody>
                    <a:bodyPr/>
                    <a:lstStyle/>
                    <a:p>
                      <a:pPr algn="ctr"/>
                      <a:r>
                        <a:rPr lang="en-US" dirty="0"/>
                        <a:t>Unpacks the values</a:t>
                      </a:r>
                    </a:p>
                  </a:txBody>
                  <a:tcPr/>
                </a:tc>
                <a:extLst>
                  <a:ext uri="{0D108BD9-81ED-4DB2-BD59-A6C34878D82A}">
                    <a16:rowId xmlns:a16="http://schemas.microsoft.com/office/drawing/2014/main" val="10003"/>
                  </a:ext>
                </a:extLst>
              </a:tr>
              <a:tr h="370840">
                <a:tc>
                  <a:txBody>
                    <a:bodyPr/>
                    <a:lstStyle/>
                    <a:p>
                      <a:pPr algn="ctr"/>
                      <a:r>
                        <a:rPr lang="en-US" dirty="0"/>
                        <a:t>Function Parameter</a:t>
                      </a:r>
                    </a:p>
                  </a:txBody>
                  <a:tcPr/>
                </a:tc>
                <a:tc>
                  <a:txBody>
                    <a:bodyPr/>
                    <a:lstStyle/>
                    <a:p>
                      <a:pPr algn="ctr"/>
                      <a:r>
                        <a:rPr lang="en-US" dirty="0"/>
                        <a:t>Function</a:t>
                      </a:r>
                      <a:r>
                        <a:rPr lang="en-US" baseline="0" dirty="0"/>
                        <a:t> Call</a:t>
                      </a:r>
                      <a:endParaRPr lang="en-US" dirty="0"/>
                    </a:p>
                  </a:txBody>
                  <a:tcPr/>
                </a:tc>
                <a:extLst>
                  <a:ext uri="{0D108BD9-81ED-4DB2-BD59-A6C34878D82A}">
                    <a16:rowId xmlns:a16="http://schemas.microsoft.com/office/drawing/2014/main" val="10004"/>
                  </a:ext>
                </a:extLst>
              </a:tr>
              <a:tr h="370840">
                <a:tc>
                  <a:txBody>
                    <a:bodyPr/>
                    <a:lstStyle/>
                    <a:p>
                      <a:pPr algn="ctr"/>
                      <a:r>
                        <a:rPr lang="en-US" dirty="0"/>
                        <a:t>Should</a:t>
                      </a:r>
                      <a:r>
                        <a:rPr lang="en-US" baseline="0" dirty="0"/>
                        <a:t> be last parameter of function </a:t>
                      </a:r>
                      <a:r>
                        <a:rPr lang="en-US" baseline="0" dirty="0" err="1"/>
                        <a:t>paramter</a:t>
                      </a:r>
                      <a:endParaRPr lang="en-US" dirty="0"/>
                    </a:p>
                  </a:txBody>
                  <a:tcPr/>
                </a:tc>
                <a:tc>
                  <a:txBody>
                    <a:bodyPr/>
                    <a:lstStyle/>
                    <a:p>
                      <a:pPr algn="ctr"/>
                      <a:r>
                        <a:rPr lang="en-US" dirty="0"/>
                        <a:t>It can appear anywhere</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12273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3" name="TextBox 2"/>
          <p:cNvSpPr txBox="1"/>
          <p:nvPr/>
        </p:nvSpPr>
        <p:spPr>
          <a:xfrm>
            <a:off x="439269" y="1183822"/>
            <a:ext cx="4214374" cy="369332"/>
          </a:xfrm>
          <a:prstGeom prst="rect">
            <a:avLst/>
          </a:prstGeom>
          <a:noFill/>
        </p:spPr>
        <p:txBody>
          <a:bodyPr wrap="square" rtlCol="0">
            <a:spAutoFit/>
          </a:bodyPr>
          <a:lstStyle/>
          <a:p>
            <a:r>
              <a:rPr lang="en-US" dirty="0"/>
              <a:t>Object Literal </a:t>
            </a:r>
            <a:r>
              <a:rPr lang="en-US"/>
              <a:t>Syntax Expression</a:t>
            </a:r>
            <a:endParaRPr lang="en-US" dirty="0"/>
          </a:p>
        </p:txBody>
      </p:sp>
      <p:sp>
        <p:nvSpPr>
          <p:cNvPr id="2" name="TextBox 1"/>
          <p:cNvSpPr txBox="1"/>
          <p:nvPr/>
        </p:nvSpPr>
        <p:spPr>
          <a:xfrm>
            <a:off x="1012372" y="2016578"/>
            <a:ext cx="6542497" cy="3416320"/>
          </a:xfrm>
          <a:prstGeom prst="rect">
            <a:avLst/>
          </a:prstGeom>
          <a:noFill/>
        </p:spPr>
        <p:txBody>
          <a:bodyPr wrap="none" rtlCol="0">
            <a:spAutoFit/>
          </a:bodyPr>
          <a:lstStyle/>
          <a:p>
            <a:pPr marL="285750" indent="-285750">
              <a:buFont typeface="Arial" charset="0"/>
              <a:buChar char="•"/>
            </a:pPr>
            <a:r>
              <a:rPr lang="en-US" dirty="0"/>
              <a:t>Objects are stored as key-value pairs</a:t>
            </a:r>
          </a:p>
          <a:p>
            <a:pPr marL="285750" indent="-285750">
              <a:buFont typeface="Arial" charset="0"/>
              <a:buChar char="•"/>
            </a:pPr>
            <a:r>
              <a:rPr lang="en-US" dirty="0"/>
              <a:t>Cleaner and concise way of creating and storing values in objects</a:t>
            </a:r>
          </a:p>
          <a:p>
            <a:pPr marL="285750" indent="-285750">
              <a:buFont typeface="Arial" charset="0"/>
              <a:buChar char="•"/>
            </a:pPr>
            <a:r>
              <a:rPr lang="en-US" dirty="0"/>
              <a:t>Removes duplication of code</a:t>
            </a:r>
          </a:p>
          <a:p>
            <a:pPr marL="285750" indent="-285750">
              <a:buFont typeface="Arial" charset="0"/>
              <a:buChar char="•"/>
            </a:pPr>
            <a:r>
              <a:rPr lang="en-US" dirty="0"/>
              <a:t>Example</a:t>
            </a:r>
            <a:br>
              <a:rPr lang="en-US" dirty="0"/>
            </a:br>
            <a:r>
              <a:rPr lang="en-US" dirty="0"/>
              <a:t>let city = ‘Mumbai’;</a:t>
            </a:r>
            <a:br>
              <a:rPr lang="en-US" dirty="0"/>
            </a:br>
            <a:r>
              <a:rPr lang="en-US" dirty="0"/>
              <a:t>let country = ‘India’</a:t>
            </a:r>
            <a:br>
              <a:rPr lang="en-US" dirty="0"/>
            </a:br>
            <a:endParaRPr lang="en-US" dirty="0"/>
          </a:p>
          <a:p>
            <a:pPr marL="285750" indent="-285750">
              <a:buFont typeface="Arial" charset="0"/>
              <a:buChar char="•"/>
            </a:pPr>
            <a:r>
              <a:rPr lang="en-US" dirty="0"/>
              <a:t>BEFOE ES6</a:t>
            </a:r>
            <a:br>
              <a:rPr lang="en-US" dirty="0"/>
            </a:br>
            <a:r>
              <a:rPr lang="en-US" dirty="0"/>
              <a:t>let data ={</a:t>
            </a:r>
            <a:r>
              <a:rPr lang="en-US" dirty="0" err="1"/>
              <a:t>city:city</a:t>
            </a:r>
            <a:r>
              <a:rPr lang="en-US" dirty="0"/>
              <a:t>, country: country}</a:t>
            </a:r>
          </a:p>
          <a:p>
            <a:pPr marL="285750" indent="-285750">
              <a:buFont typeface="Arial" charset="0"/>
              <a:buChar char="•"/>
            </a:pPr>
            <a:endParaRPr lang="en-US" dirty="0"/>
          </a:p>
          <a:p>
            <a:pPr marL="285750" indent="-285750">
              <a:buFont typeface="Arial" charset="0"/>
              <a:buChar char="•"/>
            </a:pPr>
            <a:r>
              <a:rPr lang="en-US" dirty="0"/>
              <a:t>AFTER ES6</a:t>
            </a:r>
            <a:br>
              <a:rPr lang="en-US" dirty="0"/>
            </a:br>
            <a:r>
              <a:rPr lang="en-US" dirty="0"/>
              <a:t>let data ={city, country}</a:t>
            </a:r>
          </a:p>
        </p:txBody>
      </p:sp>
    </p:spTree>
    <p:extLst>
      <p:ext uri="{BB962C8B-B14F-4D97-AF65-F5344CB8AC3E}">
        <p14:creationId xmlns:p14="http://schemas.microsoft.com/office/powerpoint/2010/main" val="1766435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3" name="TextBox 2"/>
          <p:cNvSpPr txBox="1"/>
          <p:nvPr/>
        </p:nvSpPr>
        <p:spPr>
          <a:xfrm>
            <a:off x="439269" y="1183822"/>
            <a:ext cx="4214374" cy="369332"/>
          </a:xfrm>
          <a:prstGeom prst="rect">
            <a:avLst/>
          </a:prstGeom>
          <a:noFill/>
        </p:spPr>
        <p:txBody>
          <a:bodyPr wrap="square" rtlCol="0">
            <a:spAutoFit/>
          </a:bodyPr>
          <a:lstStyle/>
          <a:p>
            <a:r>
              <a:rPr lang="en-US" dirty="0" err="1"/>
              <a:t>Destructuring</a:t>
            </a:r>
            <a:r>
              <a:rPr lang="en-US" dirty="0"/>
              <a:t> Object</a:t>
            </a:r>
          </a:p>
        </p:txBody>
      </p:sp>
      <p:sp>
        <p:nvSpPr>
          <p:cNvPr id="2" name="TextBox 1"/>
          <p:cNvSpPr txBox="1"/>
          <p:nvPr/>
        </p:nvSpPr>
        <p:spPr>
          <a:xfrm>
            <a:off x="1012372" y="2016579"/>
            <a:ext cx="7788729" cy="2554545"/>
          </a:xfrm>
          <a:prstGeom prst="rect">
            <a:avLst/>
          </a:prstGeom>
          <a:noFill/>
        </p:spPr>
        <p:txBody>
          <a:bodyPr wrap="square" rtlCol="0">
            <a:spAutoFit/>
          </a:bodyPr>
          <a:lstStyle/>
          <a:p>
            <a:pPr marL="285750" indent="-285750">
              <a:buFont typeface="Arial" charset="0"/>
              <a:buChar char="•"/>
            </a:pPr>
            <a:r>
              <a:rPr lang="en-US" sz="2000" dirty="0"/>
              <a:t>Allows to store properties of an object to individual variables</a:t>
            </a:r>
          </a:p>
          <a:p>
            <a:pPr marL="285750" indent="-285750">
              <a:buFont typeface="Arial" charset="0"/>
              <a:buChar char="•"/>
            </a:pPr>
            <a:r>
              <a:rPr lang="en-US" sz="2000" dirty="0"/>
              <a:t>Example</a:t>
            </a:r>
            <a:br>
              <a:rPr lang="en-US" sz="2000" dirty="0"/>
            </a:br>
            <a:r>
              <a:rPr lang="en-US" sz="2000" dirty="0"/>
              <a:t>let customer = {</a:t>
            </a:r>
            <a:r>
              <a:rPr lang="en-US" sz="2000" dirty="0" err="1"/>
              <a:t>custname</a:t>
            </a:r>
            <a:r>
              <a:rPr lang="en-US" sz="2000" dirty="0"/>
              <a:t>:’Guest’, email:’</a:t>
            </a:r>
            <a:r>
              <a:rPr lang="en-US" sz="2000" dirty="0" err="1"/>
              <a:t>guest@mail.com</a:t>
            </a:r>
            <a:r>
              <a:rPr lang="en-US" sz="2000" dirty="0"/>
              <a:t>’}</a:t>
            </a:r>
          </a:p>
          <a:p>
            <a:pPr marL="285750" indent="-285750">
              <a:buFont typeface="Arial" charset="0"/>
              <a:buChar char="•"/>
            </a:pPr>
            <a:r>
              <a:rPr lang="en-US" sz="2000" dirty="0"/>
              <a:t>BEFORE ES6</a:t>
            </a:r>
            <a:br>
              <a:rPr lang="en-US" sz="2000" dirty="0"/>
            </a:br>
            <a:r>
              <a:rPr lang="en-US" sz="2000" dirty="0"/>
              <a:t>let </a:t>
            </a:r>
            <a:r>
              <a:rPr lang="en-US" sz="2000" dirty="0" err="1"/>
              <a:t>custname</a:t>
            </a:r>
            <a:r>
              <a:rPr lang="en-US" sz="2000" dirty="0"/>
              <a:t> = </a:t>
            </a:r>
            <a:r>
              <a:rPr lang="en-US" sz="2000" dirty="0" err="1"/>
              <a:t>customer.custname</a:t>
            </a:r>
            <a:br>
              <a:rPr lang="en-US" sz="2000" dirty="0"/>
            </a:br>
            <a:r>
              <a:rPr lang="en-US" sz="2000" dirty="0"/>
              <a:t>let email = </a:t>
            </a:r>
            <a:r>
              <a:rPr lang="en-US" sz="2000" dirty="0" err="1"/>
              <a:t>customer.email</a:t>
            </a:r>
            <a:endParaRPr lang="en-US" sz="2000" dirty="0"/>
          </a:p>
          <a:p>
            <a:pPr marL="285750" indent="-285750">
              <a:buFont typeface="Arial" charset="0"/>
              <a:buChar char="•"/>
            </a:pPr>
            <a:r>
              <a:rPr lang="en-US" sz="2000" dirty="0"/>
              <a:t>AFTER ES6</a:t>
            </a:r>
            <a:br>
              <a:rPr lang="en-US" sz="2000" dirty="0"/>
            </a:br>
            <a:r>
              <a:rPr lang="en-US" sz="2000" dirty="0"/>
              <a:t>let { </a:t>
            </a:r>
            <a:r>
              <a:rPr lang="en-US" sz="2000" dirty="0" err="1"/>
              <a:t>custname</a:t>
            </a:r>
            <a:r>
              <a:rPr lang="en-US" sz="2000" dirty="0"/>
              <a:t> , email } = customer</a:t>
            </a:r>
          </a:p>
        </p:txBody>
      </p:sp>
    </p:spTree>
    <p:extLst>
      <p:ext uri="{BB962C8B-B14F-4D97-AF65-F5344CB8AC3E}">
        <p14:creationId xmlns:p14="http://schemas.microsoft.com/office/powerpoint/2010/main" val="3260585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3" name="TextBox 2"/>
          <p:cNvSpPr txBox="1"/>
          <p:nvPr/>
        </p:nvSpPr>
        <p:spPr>
          <a:xfrm>
            <a:off x="439269" y="1183822"/>
            <a:ext cx="4214374" cy="369332"/>
          </a:xfrm>
          <a:prstGeom prst="rect">
            <a:avLst/>
          </a:prstGeom>
          <a:noFill/>
        </p:spPr>
        <p:txBody>
          <a:bodyPr wrap="square" rtlCol="0">
            <a:spAutoFit/>
          </a:bodyPr>
          <a:lstStyle/>
          <a:p>
            <a:r>
              <a:rPr lang="en-US" dirty="0" err="1"/>
              <a:t>Destructuring</a:t>
            </a:r>
            <a:r>
              <a:rPr lang="en-US" dirty="0"/>
              <a:t> in Arrays</a:t>
            </a:r>
          </a:p>
        </p:txBody>
      </p:sp>
      <p:sp>
        <p:nvSpPr>
          <p:cNvPr id="2" name="TextBox 1"/>
          <p:cNvSpPr txBox="1"/>
          <p:nvPr/>
        </p:nvSpPr>
        <p:spPr>
          <a:xfrm>
            <a:off x="1012372" y="2016579"/>
            <a:ext cx="7788729" cy="3170099"/>
          </a:xfrm>
          <a:prstGeom prst="rect">
            <a:avLst/>
          </a:prstGeom>
          <a:noFill/>
        </p:spPr>
        <p:txBody>
          <a:bodyPr wrap="square" rtlCol="0">
            <a:spAutoFit/>
          </a:bodyPr>
          <a:lstStyle/>
          <a:p>
            <a:pPr marL="285750" indent="-285750">
              <a:buFont typeface="Arial" charset="0"/>
              <a:buChar char="•"/>
            </a:pPr>
            <a:r>
              <a:rPr lang="en-US" sz="2000" dirty="0"/>
              <a:t>Allows to store array values to individual variables</a:t>
            </a:r>
          </a:p>
          <a:p>
            <a:pPr marL="285750" indent="-285750">
              <a:buFont typeface="Arial" charset="0"/>
              <a:buChar char="•"/>
            </a:pPr>
            <a:r>
              <a:rPr lang="en-US" sz="2000" dirty="0"/>
              <a:t>Example</a:t>
            </a:r>
            <a:br>
              <a:rPr lang="en-US" sz="2000" dirty="0"/>
            </a:br>
            <a:r>
              <a:rPr lang="en-US" sz="2000" dirty="0"/>
              <a:t>let temp = [23, 34, 56, 78.9]</a:t>
            </a:r>
          </a:p>
          <a:p>
            <a:pPr marL="285750" indent="-285750">
              <a:buFont typeface="Arial" charset="0"/>
              <a:buChar char="•"/>
            </a:pPr>
            <a:r>
              <a:rPr lang="en-US" sz="2000" dirty="0"/>
              <a:t>BEFORE ES6</a:t>
            </a:r>
            <a:br>
              <a:rPr lang="en-US" sz="2000" dirty="0"/>
            </a:br>
            <a:r>
              <a:rPr lang="en-US" sz="2000" dirty="0"/>
              <a:t>let t1 = temp[0]</a:t>
            </a:r>
            <a:br>
              <a:rPr lang="en-US" sz="2000" dirty="0"/>
            </a:br>
            <a:r>
              <a:rPr lang="en-US" sz="2000" dirty="0"/>
              <a:t>let t2 = temp[1] </a:t>
            </a:r>
            <a:br>
              <a:rPr lang="en-US" sz="2000" dirty="0"/>
            </a:br>
            <a:r>
              <a:rPr lang="en-US" sz="2000" dirty="0"/>
              <a:t>let t3 = temp[2] </a:t>
            </a:r>
            <a:br>
              <a:rPr lang="en-US" sz="2000" dirty="0"/>
            </a:br>
            <a:r>
              <a:rPr lang="en-US" sz="2000" dirty="0"/>
              <a:t>let t4 = temp[3] </a:t>
            </a:r>
            <a:br>
              <a:rPr lang="en-US" sz="2000" dirty="0"/>
            </a:br>
            <a:r>
              <a:rPr lang="en-US" sz="2000" dirty="0"/>
              <a:t>AFTER ES6</a:t>
            </a:r>
            <a:br>
              <a:rPr lang="en-US" sz="2000" dirty="0"/>
            </a:br>
            <a:r>
              <a:rPr lang="en-US" sz="2000" dirty="0"/>
              <a:t>let [ t1, t2, t3, t4 ] = temp</a:t>
            </a:r>
          </a:p>
        </p:txBody>
      </p:sp>
    </p:spTree>
    <p:extLst>
      <p:ext uri="{BB962C8B-B14F-4D97-AF65-F5344CB8AC3E}">
        <p14:creationId xmlns:p14="http://schemas.microsoft.com/office/powerpoint/2010/main" val="3700146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3" name="TextBox 2"/>
          <p:cNvSpPr txBox="1"/>
          <p:nvPr/>
        </p:nvSpPr>
        <p:spPr>
          <a:xfrm>
            <a:off x="439269" y="1183822"/>
            <a:ext cx="4214374" cy="369332"/>
          </a:xfrm>
          <a:prstGeom prst="rect">
            <a:avLst/>
          </a:prstGeom>
          <a:noFill/>
        </p:spPr>
        <p:txBody>
          <a:bodyPr wrap="square" rtlCol="0">
            <a:spAutoFit/>
          </a:bodyPr>
          <a:lstStyle/>
          <a:p>
            <a:r>
              <a:rPr lang="en-US" dirty="0"/>
              <a:t>This keyword</a:t>
            </a:r>
          </a:p>
        </p:txBody>
      </p:sp>
      <p:sp>
        <p:nvSpPr>
          <p:cNvPr id="2" name="TextBox 1"/>
          <p:cNvSpPr txBox="1"/>
          <p:nvPr/>
        </p:nvSpPr>
        <p:spPr>
          <a:xfrm>
            <a:off x="163284" y="1755322"/>
            <a:ext cx="4408715" cy="3170099"/>
          </a:xfrm>
          <a:prstGeom prst="rect">
            <a:avLst/>
          </a:prstGeom>
          <a:noFill/>
          <a:ln>
            <a:solidFill>
              <a:schemeClr val="accent1"/>
            </a:solidFill>
          </a:ln>
        </p:spPr>
        <p:txBody>
          <a:bodyPr wrap="square" rtlCol="0">
            <a:spAutoFit/>
          </a:bodyPr>
          <a:lstStyle/>
          <a:p>
            <a:r>
              <a:rPr lang="en-US" sz="2000" dirty="0"/>
              <a:t>function Counter()</a:t>
            </a:r>
          </a:p>
          <a:p>
            <a:r>
              <a:rPr lang="en-US" sz="2000" dirty="0"/>
              <a:t>{</a:t>
            </a:r>
          </a:p>
          <a:p>
            <a:r>
              <a:rPr lang="en-US" sz="2000" dirty="0"/>
              <a:t>    </a:t>
            </a:r>
            <a:r>
              <a:rPr lang="en-US" sz="2000" dirty="0" err="1"/>
              <a:t>this.count</a:t>
            </a:r>
            <a:r>
              <a:rPr lang="en-US" sz="2000" dirty="0"/>
              <a:t> = 0;</a:t>
            </a:r>
          </a:p>
          <a:p>
            <a:r>
              <a:rPr lang="en-US" sz="2000" dirty="0"/>
              <a:t>    </a:t>
            </a:r>
            <a:r>
              <a:rPr lang="en-US" sz="2000" dirty="0" err="1"/>
              <a:t>this.incr</a:t>
            </a:r>
            <a:r>
              <a:rPr lang="en-US" sz="2000" dirty="0"/>
              <a:t> = function(</a:t>
            </a:r>
            <a:r>
              <a:rPr lang="en-US" sz="2000" dirty="0" err="1"/>
              <a:t>inc</a:t>
            </a:r>
            <a:r>
              <a:rPr lang="en-US" sz="2000" dirty="0"/>
              <a:t>){</a:t>
            </a:r>
            <a:br>
              <a:rPr lang="en-US" sz="2000" dirty="0"/>
            </a:br>
            <a:r>
              <a:rPr lang="en-US" sz="2000" dirty="0"/>
              <a:t>          </a:t>
            </a:r>
            <a:r>
              <a:rPr lang="en-US" sz="2000" dirty="0" err="1"/>
              <a:t>this.count</a:t>
            </a:r>
            <a:r>
              <a:rPr lang="en-US" sz="2000" dirty="0"/>
              <a:t> = </a:t>
            </a:r>
            <a:r>
              <a:rPr lang="en-US" sz="2000" dirty="0" err="1"/>
              <a:t>this.count</a:t>
            </a:r>
            <a:r>
              <a:rPr lang="en-US" sz="2000" dirty="0"/>
              <a:t> + </a:t>
            </a:r>
            <a:r>
              <a:rPr lang="en-US" sz="2000" dirty="0" err="1"/>
              <a:t>inc</a:t>
            </a:r>
            <a:endParaRPr lang="en-US" sz="2000" dirty="0"/>
          </a:p>
          <a:p>
            <a:r>
              <a:rPr lang="en-US" sz="2000" dirty="0"/>
              <a:t>           </a:t>
            </a:r>
            <a:r>
              <a:rPr lang="en-US" sz="2000" dirty="0" err="1"/>
              <a:t>setTimeout</a:t>
            </a:r>
            <a:r>
              <a:rPr lang="en-US" sz="2000" dirty="0"/>
              <a:t>(function(){</a:t>
            </a:r>
          </a:p>
          <a:p>
            <a:r>
              <a:rPr lang="en-US" sz="2000" dirty="0"/>
              <a:t>               </a:t>
            </a:r>
            <a:r>
              <a:rPr lang="en-US" sz="2000" dirty="0" err="1"/>
              <a:t>console.log</a:t>
            </a:r>
            <a:r>
              <a:rPr lang="en-US" sz="2000" dirty="0"/>
              <a:t>(</a:t>
            </a:r>
            <a:r>
              <a:rPr lang="en-US" sz="2000" dirty="0" err="1"/>
              <a:t>this.count</a:t>
            </a:r>
            <a:r>
              <a:rPr lang="en-US" sz="2000" dirty="0"/>
              <a:t>);</a:t>
            </a:r>
          </a:p>
          <a:p>
            <a:r>
              <a:rPr lang="en-US" sz="2000" dirty="0"/>
              <a:t>	},1000);</a:t>
            </a:r>
          </a:p>
          <a:p>
            <a:r>
              <a:rPr lang="en-US" sz="2000" dirty="0"/>
              <a:t>	}</a:t>
            </a:r>
          </a:p>
          <a:p>
            <a:r>
              <a:rPr lang="en-US" sz="2000" dirty="0"/>
              <a:t>}</a:t>
            </a:r>
          </a:p>
        </p:txBody>
      </p:sp>
      <p:sp>
        <p:nvSpPr>
          <p:cNvPr id="4" name="TextBox 3"/>
          <p:cNvSpPr txBox="1"/>
          <p:nvPr/>
        </p:nvSpPr>
        <p:spPr>
          <a:xfrm>
            <a:off x="4767947" y="1738993"/>
            <a:ext cx="4180114" cy="3170099"/>
          </a:xfrm>
          <a:prstGeom prst="rect">
            <a:avLst/>
          </a:prstGeom>
          <a:noFill/>
          <a:ln>
            <a:solidFill>
              <a:schemeClr val="accent1"/>
            </a:solidFill>
          </a:ln>
        </p:spPr>
        <p:txBody>
          <a:bodyPr wrap="square" rtlCol="0">
            <a:spAutoFit/>
          </a:bodyPr>
          <a:lstStyle/>
          <a:p>
            <a:r>
              <a:rPr lang="en-US" sz="2000" dirty="0"/>
              <a:t>function Counter()</a:t>
            </a:r>
          </a:p>
          <a:p>
            <a:r>
              <a:rPr lang="en-US" sz="2000" dirty="0"/>
              <a:t>{</a:t>
            </a:r>
          </a:p>
          <a:p>
            <a:r>
              <a:rPr lang="en-US" sz="2000" dirty="0"/>
              <a:t>    </a:t>
            </a:r>
            <a:r>
              <a:rPr lang="en-US" sz="2000" dirty="0" err="1"/>
              <a:t>this.count</a:t>
            </a:r>
            <a:r>
              <a:rPr lang="en-US" sz="2000" dirty="0"/>
              <a:t> = 0;</a:t>
            </a:r>
          </a:p>
          <a:p>
            <a:r>
              <a:rPr lang="en-US" sz="2000" dirty="0"/>
              <a:t>    </a:t>
            </a:r>
            <a:r>
              <a:rPr lang="en-US" sz="2000" dirty="0" err="1"/>
              <a:t>this.incr</a:t>
            </a:r>
            <a:r>
              <a:rPr lang="en-US" sz="2000" dirty="0"/>
              <a:t> = function(</a:t>
            </a:r>
            <a:r>
              <a:rPr lang="en-US" sz="2000" dirty="0" err="1"/>
              <a:t>inc</a:t>
            </a:r>
            <a:r>
              <a:rPr lang="en-US" sz="2000" dirty="0"/>
              <a:t>){</a:t>
            </a:r>
            <a:br>
              <a:rPr lang="en-US" sz="2000" dirty="0"/>
            </a:br>
            <a:r>
              <a:rPr lang="en-US" sz="2000" dirty="0"/>
              <a:t>          </a:t>
            </a:r>
            <a:r>
              <a:rPr lang="en-US" sz="2000" dirty="0" err="1"/>
              <a:t>this.count</a:t>
            </a:r>
            <a:r>
              <a:rPr lang="en-US" sz="2000" dirty="0"/>
              <a:t> = </a:t>
            </a:r>
            <a:r>
              <a:rPr lang="en-US" sz="2000" dirty="0" err="1"/>
              <a:t>this.count</a:t>
            </a:r>
            <a:r>
              <a:rPr lang="en-US" sz="2000" dirty="0"/>
              <a:t> + </a:t>
            </a:r>
            <a:r>
              <a:rPr lang="en-US" sz="2000" dirty="0" err="1"/>
              <a:t>inc</a:t>
            </a:r>
            <a:endParaRPr lang="en-US" sz="2000" dirty="0"/>
          </a:p>
          <a:p>
            <a:r>
              <a:rPr lang="en-US" sz="2000" dirty="0"/>
              <a:t>           </a:t>
            </a:r>
            <a:r>
              <a:rPr lang="en-US" sz="2000" dirty="0" err="1"/>
              <a:t>setTimeout</a:t>
            </a:r>
            <a:r>
              <a:rPr lang="en-US" sz="2000" dirty="0">
                <a:solidFill>
                  <a:srgbClr val="FF0000"/>
                </a:solidFill>
              </a:rPr>
              <a:t>(() =&gt; {</a:t>
            </a:r>
          </a:p>
          <a:p>
            <a:r>
              <a:rPr lang="en-US" sz="2000" dirty="0"/>
              <a:t>               </a:t>
            </a:r>
            <a:r>
              <a:rPr lang="en-US" sz="2000" dirty="0" err="1"/>
              <a:t>console.log</a:t>
            </a:r>
            <a:r>
              <a:rPr lang="en-US" sz="2000" dirty="0"/>
              <a:t>(</a:t>
            </a:r>
            <a:r>
              <a:rPr lang="en-US" sz="2000" dirty="0" err="1"/>
              <a:t>this.count</a:t>
            </a:r>
            <a:r>
              <a:rPr lang="en-US" sz="2000" dirty="0"/>
              <a:t>);</a:t>
            </a:r>
          </a:p>
          <a:p>
            <a:r>
              <a:rPr lang="en-US" sz="2000" dirty="0"/>
              <a:t>	},1000);</a:t>
            </a:r>
          </a:p>
          <a:p>
            <a:r>
              <a:rPr lang="en-US" sz="2000" dirty="0"/>
              <a:t>	}</a:t>
            </a:r>
          </a:p>
          <a:p>
            <a:r>
              <a:rPr lang="en-US" sz="2000" dirty="0"/>
              <a:t>}</a:t>
            </a:r>
          </a:p>
        </p:txBody>
      </p:sp>
    </p:spTree>
    <p:extLst>
      <p:ext uri="{BB962C8B-B14F-4D97-AF65-F5344CB8AC3E}">
        <p14:creationId xmlns:p14="http://schemas.microsoft.com/office/powerpoint/2010/main" val="3780642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3" name="TextBox 2"/>
          <p:cNvSpPr txBox="1"/>
          <p:nvPr/>
        </p:nvSpPr>
        <p:spPr>
          <a:xfrm>
            <a:off x="439269" y="1183822"/>
            <a:ext cx="4214374" cy="369332"/>
          </a:xfrm>
          <a:prstGeom prst="rect">
            <a:avLst/>
          </a:prstGeom>
          <a:noFill/>
        </p:spPr>
        <p:txBody>
          <a:bodyPr wrap="square" rtlCol="0">
            <a:spAutoFit/>
          </a:bodyPr>
          <a:lstStyle/>
          <a:p>
            <a:r>
              <a:rPr lang="en-US" dirty="0"/>
              <a:t>Object Extension</a:t>
            </a:r>
          </a:p>
        </p:txBody>
      </p:sp>
      <p:sp>
        <p:nvSpPr>
          <p:cNvPr id="2" name="TextBox 1"/>
          <p:cNvSpPr txBox="1"/>
          <p:nvPr/>
        </p:nvSpPr>
        <p:spPr>
          <a:xfrm>
            <a:off x="1110341" y="1836964"/>
            <a:ext cx="7266217" cy="2862322"/>
          </a:xfrm>
          <a:prstGeom prst="rect">
            <a:avLst/>
          </a:prstGeom>
          <a:noFill/>
          <a:ln>
            <a:noFill/>
          </a:ln>
        </p:spPr>
        <p:txBody>
          <a:bodyPr wrap="square" rtlCol="0">
            <a:spAutoFit/>
          </a:bodyPr>
          <a:lstStyle/>
          <a:p>
            <a:pPr marL="342900" indent="-342900">
              <a:buFont typeface="Arial" charset="0"/>
              <a:buChar char="•"/>
            </a:pPr>
            <a:r>
              <a:rPr lang="en-US" sz="2000" dirty="0" err="1"/>
              <a:t>Object.assign</a:t>
            </a:r>
            <a:r>
              <a:rPr lang="en-US" sz="2000" dirty="0"/>
              <a:t>(target, </a:t>
            </a:r>
            <a:r>
              <a:rPr lang="mr-IN" sz="2000" dirty="0"/>
              <a:t>…</a:t>
            </a:r>
            <a:r>
              <a:rPr lang="en-US" sz="2000" dirty="0"/>
              <a:t>source)</a:t>
            </a:r>
          </a:p>
          <a:p>
            <a:pPr marL="342900" indent="-342900">
              <a:buFont typeface="Arial" charset="0"/>
              <a:buChar char="•"/>
            </a:pPr>
            <a:r>
              <a:rPr lang="en-US" sz="2000" dirty="0"/>
              <a:t>Clone an object</a:t>
            </a:r>
          </a:p>
          <a:p>
            <a:pPr marL="342900" indent="-342900">
              <a:buFont typeface="Arial" charset="0"/>
              <a:buChar char="•"/>
            </a:pPr>
            <a:r>
              <a:rPr lang="en-US" sz="2000" dirty="0"/>
              <a:t>Copies all properties from the source object to target</a:t>
            </a:r>
          </a:p>
          <a:p>
            <a:pPr marL="342900" indent="-342900">
              <a:buFont typeface="Arial" charset="0"/>
              <a:buChar char="•"/>
            </a:pPr>
            <a:r>
              <a:rPr lang="en-US" sz="2000" dirty="0"/>
              <a:t>Example:</a:t>
            </a:r>
            <a:br>
              <a:rPr lang="en-US" sz="2000" dirty="0"/>
            </a:br>
            <a:r>
              <a:rPr lang="en-US" sz="2000" dirty="0"/>
              <a:t>let box ={ width: 10, height : 20, length : 5 }</a:t>
            </a:r>
            <a:br>
              <a:rPr lang="en-US" sz="2000" dirty="0"/>
            </a:br>
            <a:r>
              <a:rPr lang="en-US" sz="2000" dirty="0"/>
              <a:t>let </a:t>
            </a:r>
            <a:r>
              <a:rPr lang="en-US" sz="2000" dirty="0" err="1"/>
              <a:t>clonebox</a:t>
            </a:r>
            <a:r>
              <a:rPr lang="en-US" sz="2000" dirty="0"/>
              <a:t> = </a:t>
            </a:r>
            <a:r>
              <a:rPr lang="en-US" sz="2000" dirty="0" err="1"/>
              <a:t>Object.assign</a:t>
            </a:r>
            <a:r>
              <a:rPr lang="en-US" sz="2000" dirty="0"/>
              <a:t>({} , box);</a:t>
            </a:r>
            <a:br>
              <a:rPr lang="en-US" sz="2000" dirty="0"/>
            </a:br>
            <a:r>
              <a:rPr lang="en-US" sz="2000" dirty="0"/>
              <a:t>let material = {type: ‘plastic’ }</a:t>
            </a:r>
            <a:br>
              <a:rPr lang="en-US" sz="2000" dirty="0"/>
            </a:br>
            <a:r>
              <a:rPr lang="en-US" sz="2000" dirty="0"/>
              <a:t>let </a:t>
            </a:r>
            <a:r>
              <a:rPr lang="en-US" sz="2000" dirty="0" err="1"/>
              <a:t>newbox</a:t>
            </a:r>
            <a:r>
              <a:rPr lang="en-US" sz="2000" dirty="0"/>
              <a:t> = </a:t>
            </a:r>
            <a:r>
              <a:rPr lang="en-US" sz="2000" dirty="0" err="1"/>
              <a:t>Object.assign</a:t>
            </a:r>
            <a:r>
              <a:rPr lang="en-US" sz="2000" dirty="0"/>
              <a:t>({}, box, material )</a:t>
            </a:r>
          </a:p>
          <a:p>
            <a:pPr marL="342900" indent="-342900">
              <a:buFont typeface="Arial" charset="0"/>
              <a:buChar char="•"/>
            </a:pPr>
            <a:endParaRPr lang="en-US" sz="2000" dirty="0"/>
          </a:p>
        </p:txBody>
      </p:sp>
    </p:spTree>
    <p:extLst>
      <p:ext uri="{BB962C8B-B14F-4D97-AF65-F5344CB8AC3E}">
        <p14:creationId xmlns:p14="http://schemas.microsoft.com/office/powerpoint/2010/main" val="2911365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An ES6 module is a JavaScript file that executes in strict mode only. It means that any variables or functions declared in the module won’t be added automatically to the global scope.</a:t>
            </a:r>
          </a:p>
          <a:p>
            <a:r>
              <a:rPr lang="en-US" dirty="0"/>
              <a:t>First, create a new file called </a:t>
            </a:r>
            <a:r>
              <a:rPr lang="en-US" dirty="0" err="1"/>
              <a:t>message.js</a:t>
            </a:r>
            <a:r>
              <a:rPr lang="en-US" dirty="0"/>
              <a:t> and add the following code:</a:t>
            </a:r>
            <a:br>
              <a:rPr lang="en-US" dirty="0"/>
            </a:br>
            <a:r>
              <a:rPr lang="en-US" dirty="0"/>
              <a:t>export let message = 'ES6 Modules';</a:t>
            </a:r>
          </a:p>
          <a:p>
            <a:r>
              <a:rPr lang="en-US" dirty="0"/>
              <a:t>The </a:t>
            </a:r>
            <a:r>
              <a:rPr lang="en-US" dirty="0" err="1"/>
              <a:t>message.js</a:t>
            </a:r>
            <a:r>
              <a:rPr lang="en-US" dirty="0"/>
              <a:t> is a module in ES6 that contains the message variable. </a:t>
            </a:r>
          </a:p>
          <a:p>
            <a:r>
              <a:rPr lang="en-US" dirty="0"/>
              <a:t>The export statement exposes the message variable to other modules.</a:t>
            </a:r>
          </a:p>
          <a:p>
            <a:r>
              <a:rPr lang="en-US" dirty="0"/>
              <a:t>Second, create another new file named </a:t>
            </a:r>
            <a:r>
              <a:rPr lang="en-US" dirty="0" err="1"/>
              <a:t>app.js</a:t>
            </a:r>
            <a:r>
              <a:rPr lang="en-US" dirty="0"/>
              <a:t> that uses the </a:t>
            </a:r>
            <a:r>
              <a:rPr lang="en-US" dirty="0" err="1"/>
              <a:t>message.js</a:t>
            </a:r>
            <a:r>
              <a:rPr lang="en-US" dirty="0"/>
              <a:t> module. </a:t>
            </a:r>
            <a:br>
              <a:rPr lang="en-US" dirty="0"/>
            </a:br>
            <a:r>
              <a:rPr lang="en-US" dirty="0"/>
              <a:t>import { message } from './</a:t>
            </a:r>
            <a:r>
              <a:rPr lang="en-US" dirty="0" err="1"/>
              <a:t>message.js</a:t>
            </a:r>
            <a:r>
              <a:rPr lang="en-US" dirty="0"/>
              <a:t>’ </a:t>
            </a:r>
            <a:br>
              <a:rPr lang="en-US" dirty="0"/>
            </a:br>
            <a:r>
              <a:rPr lang="en-US" dirty="0" err="1"/>
              <a:t>const</a:t>
            </a:r>
            <a:r>
              <a:rPr lang="en-US" dirty="0"/>
              <a:t> h1 = </a:t>
            </a:r>
            <a:r>
              <a:rPr lang="en-US" dirty="0" err="1"/>
              <a:t>document.createElement</a:t>
            </a:r>
            <a:r>
              <a:rPr lang="en-US" dirty="0"/>
              <a:t>('h1’); </a:t>
            </a:r>
            <a:br>
              <a:rPr lang="en-US" dirty="0"/>
            </a:br>
            <a:r>
              <a:rPr lang="en-US" dirty="0"/>
              <a:t>h1.textContent = message </a:t>
            </a:r>
            <a:br>
              <a:rPr lang="en-US" dirty="0"/>
            </a:br>
            <a:r>
              <a:rPr lang="en-US" dirty="0" err="1"/>
              <a:t>document.body.appendChild</a:t>
            </a:r>
            <a:r>
              <a:rPr lang="en-US" dirty="0"/>
              <a:t>(h1)</a:t>
            </a:r>
          </a:p>
          <a:p>
            <a:r>
              <a:rPr lang="en-US" dirty="0"/>
              <a:t>Third, create a html page that uses </a:t>
            </a:r>
            <a:r>
              <a:rPr lang="en-US" dirty="0" err="1"/>
              <a:t>app.js</a:t>
            </a:r>
            <a:r>
              <a:rPr lang="en-US" dirty="0"/>
              <a:t> as follows:</a:t>
            </a:r>
            <a:br>
              <a:rPr lang="en-US" dirty="0"/>
            </a:br>
            <a:r>
              <a:rPr lang="en-US" dirty="0"/>
              <a:t>&lt;script type="module" </a:t>
            </a:r>
            <a:r>
              <a:rPr lang="en-US" dirty="0" err="1"/>
              <a:t>src</a:t>
            </a:r>
            <a:r>
              <a:rPr lang="en-US" dirty="0"/>
              <a:t>="./</a:t>
            </a:r>
            <a:r>
              <a:rPr lang="en-US" dirty="0" err="1"/>
              <a:t>app.js</a:t>
            </a:r>
            <a:r>
              <a:rPr lang="en-US" dirty="0"/>
              <a:t>"&gt;&lt;/script&gt;</a:t>
            </a:r>
          </a:p>
          <a:p>
            <a:endParaRPr lang="en-US" dirty="0"/>
          </a:p>
        </p:txBody>
      </p:sp>
      <p:sp>
        <p:nvSpPr>
          <p:cNvPr id="3" name="Title 2"/>
          <p:cNvSpPr>
            <a:spLocks noGrp="1"/>
          </p:cNvSpPr>
          <p:nvPr>
            <p:ph type="title"/>
          </p:nvPr>
        </p:nvSpPr>
        <p:spPr/>
        <p:txBody>
          <a:bodyPr/>
          <a:lstStyle/>
          <a:p>
            <a:r>
              <a:rPr lang="en-US" dirty="0"/>
              <a:t>Modules</a:t>
            </a:r>
          </a:p>
        </p:txBody>
      </p:sp>
    </p:spTree>
    <p:extLst>
      <p:ext uri="{BB962C8B-B14F-4D97-AF65-F5344CB8AC3E}">
        <p14:creationId xmlns:p14="http://schemas.microsoft.com/office/powerpoint/2010/main" val="3123226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Note that the export keyword requires the function or class to have a name to be exported. You can’t export an anonymous function or class using this syntax</a:t>
            </a:r>
          </a:p>
          <a:p>
            <a:r>
              <a:rPr lang="en-US" dirty="0"/>
              <a:t>JavaScript allows you to define a variable, a function, or a class first then export it later as follows:</a:t>
            </a:r>
            <a:br>
              <a:rPr lang="en-US" dirty="0"/>
            </a:br>
            <a:r>
              <a:rPr lang="en-US" i="1" dirty="0"/>
              <a:t>// </a:t>
            </a:r>
            <a:r>
              <a:rPr lang="en-US" i="1" dirty="0" err="1"/>
              <a:t>foo.js</a:t>
            </a:r>
            <a:r>
              <a:rPr lang="en-US" dirty="0"/>
              <a:t> </a:t>
            </a:r>
            <a:br>
              <a:rPr lang="en-US" dirty="0"/>
            </a:br>
            <a:r>
              <a:rPr lang="en-US" dirty="0"/>
              <a:t>function foo() { </a:t>
            </a:r>
            <a:r>
              <a:rPr lang="en-US" dirty="0" err="1"/>
              <a:t>console.log</a:t>
            </a:r>
            <a:r>
              <a:rPr lang="en-US" dirty="0"/>
              <a:t>('foo'); } </a:t>
            </a:r>
            <a:br>
              <a:rPr lang="en-US" dirty="0"/>
            </a:br>
            <a:r>
              <a:rPr lang="en-US" dirty="0"/>
              <a:t>function bar() { </a:t>
            </a:r>
            <a:r>
              <a:rPr lang="en-US" dirty="0" err="1"/>
              <a:t>console.log</a:t>
            </a:r>
            <a:r>
              <a:rPr lang="en-US" dirty="0"/>
              <a:t>('bar'); } </a:t>
            </a:r>
            <a:br>
              <a:rPr lang="en-US" dirty="0"/>
            </a:br>
            <a:r>
              <a:rPr lang="en-US" dirty="0"/>
              <a:t>export foo;</a:t>
            </a:r>
          </a:p>
          <a:p>
            <a:r>
              <a:rPr lang="en-US" dirty="0"/>
              <a:t>The bar() function is inaccessible outside the module or we say it is private.</a:t>
            </a:r>
          </a:p>
        </p:txBody>
      </p:sp>
      <p:sp>
        <p:nvSpPr>
          <p:cNvPr id="3" name="Title 2"/>
          <p:cNvSpPr>
            <a:spLocks noGrp="1"/>
          </p:cNvSpPr>
          <p:nvPr>
            <p:ph type="title"/>
          </p:nvPr>
        </p:nvSpPr>
        <p:spPr/>
        <p:txBody>
          <a:bodyPr/>
          <a:lstStyle/>
          <a:p>
            <a:r>
              <a:rPr lang="en-US" dirty="0"/>
              <a:t>Export Modules</a:t>
            </a:r>
          </a:p>
        </p:txBody>
      </p:sp>
    </p:spTree>
    <p:extLst>
      <p:ext uri="{BB962C8B-B14F-4D97-AF65-F5344CB8AC3E}">
        <p14:creationId xmlns:p14="http://schemas.microsoft.com/office/powerpoint/2010/main" val="1752582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Once you define a module with exports, you can access the exported variables, functions, and classes in another module by using the import keyword. </a:t>
            </a:r>
          </a:p>
          <a:p>
            <a:r>
              <a:rPr lang="en-US" dirty="0"/>
              <a:t>The following illustrates the syntax:</a:t>
            </a:r>
          </a:p>
          <a:p>
            <a:r>
              <a:rPr lang="en-US" dirty="0"/>
              <a:t>import { what, ever } from './</a:t>
            </a:r>
            <a:r>
              <a:rPr lang="en-US" dirty="0" err="1"/>
              <a:t>other_module.js</a:t>
            </a:r>
            <a:r>
              <a:rPr lang="en-US" dirty="0"/>
              <a:t>';</a:t>
            </a:r>
          </a:p>
          <a:p>
            <a:r>
              <a:rPr lang="en-US" dirty="0"/>
              <a:t>First, specify what to import inside the curly braces, which are called bindings.</a:t>
            </a:r>
          </a:p>
          <a:p>
            <a:r>
              <a:rPr lang="en-US" dirty="0"/>
              <a:t>Then, specify the module from which you import the given bindings.</a:t>
            </a:r>
          </a:p>
          <a:p>
            <a:r>
              <a:rPr lang="en-US" dirty="0"/>
              <a:t>Note that when you import a binding from a module, the binding behaves like it was defined using const. It means you can’t have another identifier with the same name or change the value of the binding.</a:t>
            </a:r>
          </a:p>
          <a:p>
            <a:endParaRPr lang="en-US" dirty="0"/>
          </a:p>
          <a:p>
            <a:r>
              <a:rPr lang="en-US" dirty="0"/>
              <a:t>Import an entire module as an object</a:t>
            </a:r>
          </a:p>
          <a:p>
            <a:r>
              <a:rPr lang="en-US" dirty="0"/>
              <a:t>To import everything from a module as a single object, you use the asterisk (*) pattern as follows:</a:t>
            </a:r>
          </a:p>
          <a:p>
            <a:r>
              <a:rPr lang="en-US" dirty="0"/>
              <a:t>import * as </a:t>
            </a:r>
            <a:r>
              <a:rPr lang="en-US" dirty="0" err="1"/>
              <a:t>cal</a:t>
            </a:r>
            <a:r>
              <a:rPr lang="en-US" dirty="0"/>
              <a:t> from './</a:t>
            </a:r>
            <a:r>
              <a:rPr lang="en-US" dirty="0" err="1"/>
              <a:t>cal.js</a:t>
            </a:r>
            <a:r>
              <a:rPr lang="en-US" dirty="0"/>
              <a:t>';</a:t>
            </a:r>
          </a:p>
          <a:p>
            <a:endParaRPr lang="en-US" dirty="0"/>
          </a:p>
        </p:txBody>
      </p:sp>
      <p:sp>
        <p:nvSpPr>
          <p:cNvPr id="3" name="Title 2"/>
          <p:cNvSpPr>
            <a:spLocks noGrp="1"/>
          </p:cNvSpPr>
          <p:nvPr>
            <p:ph type="title"/>
          </p:nvPr>
        </p:nvSpPr>
        <p:spPr/>
        <p:txBody>
          <a:bodyPr/>
          <a:lstStyle/>
          <a:p>
            <a:r>
              <a:rPr lang="en-US" dirty="0"/>
              <a:t>Import Modules</a:t>
            </a:r>
          </a:p>
        </p:txBody>
      </p:sp>
    </p:spTree>
    <p:extLst>
      <p:ext uri="{BB962C8B-B14F-4D97-AF65-F5344CB8AC3E}">
        <p14:creationId xmlns:p14="http://schemas.microsoft.com/office/powerpoint/2010/main" val="3919625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JavaScript allows you to create aliases for variables, functions, or classes when you export and import. See the following </a:t>
            </a:r>
            <a:r>
              <a:rPr lang="en-US" dirty="0" err="1"/>
              <a:t>math.js</a:t>
            </a:r>
            <a:r>
              <a:rPr lang="en-US" dirty="0"/>
              <a:t> module:</a:t>
            </a:r>
            <a:br>
              <a:rPr lang="en-US" dirty="0"/>
            </a:br>
            <a:r>
              <a:rPr lang="en-US" i="1" dirty="0"/>
              <a:t>// </a:t>
            </a:r>
            <a:r>
              <a:rPr lang="en-US" i="1" dirty="0" err="1"/>
              <a:t>math.js</a:t>
            </a:r>
            <a:r>
              <a:rPr lang="en-US" i="1" dirty="0"/>
              <a:t> </a:t>
            </a:r>
            <a:br>
              <a:rPr lang="en-US" i="1" dirty="0"/>
            </a:br>
            <a:r>
              <a:rPr lang="en-US" dirty="0"/>
              <a:t>function add( a, b ) { return a + b; } </a:t>
            </a:r>
            <a:br>
              <a:rPr lang="en-US" dirty="0"/>
            </a:br>
            <a:r>
              <a:rPr lang="en-US" dirty="0"/>
              <a:t>export { add as sum };</a:t>
            </a:r>
          </a:p>
          <a:p>
            <a:r>
              <a:rPr lang="en-US" dirty="0"/>
              <a:t>So when you import the add() function from the </a:t>
            </a:r>
            <a:r>
              <a:rPr lang="en-US" dirty="0" err="1"/>
              <a:t>math.js</a:t>
            </a:r>
            <a:r>
              <a:rPr lang="en-US" dirty="0"/>
              <a:t> module, you must use sum instead:</a:t>
            </a:r>
            <a:br>
              <a:rPr lang="en-US" dirty="0"/>
            </a:br>
            <a:r>
              <a:rPr lang="en-US" dirty="0"/>
              <a:t>import { sum } from './</a:t>
            </a:r>
            <a:r>
              <a:rPr lang="en-US" dirty="0" err="1"/>
              <a:t>math.js</a:t>
            </a:r>
            <a:r>
              <a:rPr lang="en-US" dirty="0"/>
              <a:t>’;</a:t>
            </a:r>
          </a:p>
          <a:p>
            <a:r>
              <a:rPr lang="en-US" dirty="0"/>
              <a:t>If you want to use a different name when you import, you can use the as keyword as follows:</a:t>
            </a:r>
            <a:br>
              <a:rPr lang="en-US" dirty="0"/>
            </a:br>
            <a:r>
              <a:rPr lang="en-US" dirty="0"/>
              <a:t>import {sum as total} from './</a:t>
            </a:r>
            <a:r>
              <a:rPr lang="en-US" dirty="0" err="1"/>
              <a:t>math.js</a:t>
            </a:r>
            <a:r>
              <a:rPr lang="en-US" dirty="0"/>
              <a:t>’;</a:t>
            </a:r>
          </a:p>
          <a:p>
            <a:endParaRPr lang="en-US" dirty="0"/>
          </a:p>
          <a:p>
            <a:r>
              <a:rPr lang="en-US" dirty="0"/>
              <a:t>It’s possible to export bindings that you have imported. This is called re-exporting.</a:t>
            </a:r>
            <a:br>
              <a:rPr lang="en-US" dirty="0"/>
            </a:br>
            <a:r>
              <a:rPr lang="en-US" dirty="0"/>
              <a:t>import { sum } from './</a:t>
            </a:r>
            <a:r>
              <a:rPr lang="en-US" dirty="0" err="1"/>
              <a:t>math.js</a:t>
            </a:r>
            <a:r>
              <a:rPr lang="en-US" dirty="0"/>
              <a:t>’; </a:t>
            </a:r>
            <a:br>
              <a:rPr lang="en-US" dirty="0"/>
            </a:br>
            <a:r>
              <a:rPr lang="en-US" dirty="0"/>
              <a:t>export { sum };</a:t>
            </a:r>
            <a:br>
              <a:rPr lang="en-US" dirty="0"/>
            </a:br>
            <a:r>
              <a:rPr lang="en-US" dirty="0"/>
              <a:t>OR</a:t>
            </a:r>
            <a:br>
              <a:rPr lang="en-US" dirty="0"/>
            </a:br>
            <a:r>
              <a:rPr lang="en-US" dirty="0"/>
              <a:t>export {sum} from './</a:t>
            </a:r>
            <a:r>
              <a:rPr lang="en-US" dirty="0" err="1"/>
              <a:t>math.js</a:t>
            </a:r>
            <a:r>
              <a:rPr lang="en-US" dirty="0"/>
              <a:t>';</a:t>
            </a:r>
          </a:p>
          <a:p>
            <a:endParaRPr lang="en-US" dirty="0"/>
          </a:p>
          <a:p>
            <a:endParaRPr lang="en-US" dirty="0"/>
          </a:p>
          <a:p>
            <a:endParaRPr lang="en-US" dirty="0">
              <a:effectLst/>
            </a:endParaRPr>
          </a:p>
        </p:txBody>
      </p:sp>
      <p:sp>
        <p:nvSpPr>
          <p:cNvPr id="3" name="Title 2"/>
          <p:cNvSpPr>
            <a:spLocks noGrp="1"/>
          </p:cNvSpPr>
          <p:nvPr>
            <p:ph type="title"/>
          </p:nvPr>
        </p:nvSpPr>
        <p:spPr/>
        <p:txBody>
          <a:bodyPr/>
          <a:lstStyle/>
          <a:p>
            <a:r>
              <a:rPr lang="en-US" dirty="0"/>
              <a:t>Aliases</a:t>
            </a:r>
          </a:p>
        </p:txBody>
      </p:sp>
    </p:spTree>
    <p:extLst>
      <p:ext uri="{BB962C8B-B14F-4D97-AF65-F5344CB8AC3E}">
        <p14:creationId xmlns:p14="http://schemas.microsoft.com/office/powerpoint/2010/main" val="3525906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Prerequisite</a:t>
            </a:r>
          </a:p>
          <a:p>
            <a:r>
              <a:rPr lang="en-US" sz="2400" dirty="0"/>
              <a:t>ES6 Setup</a:t>
            </a:r>
          </a:p>
          <a:p>
            <a:r>
              <a:rPr lang="en-US" sz="2400" dirty="0"/>
              <a:t>Let vs Var</a:t>
            </a:r>
          </a:p>
          <a:p>
            <a:r>
              <a:rPr lang="en-US" sz="2400" dirty="0"/>
              <a:t>Rest vs spread</a:t>
            </a:r>
          </a:p>
          <a:p>
            <a:r>
              <a:rPr lang="en-US" sz="2400" dirty="0"/>
              <a:t>Object literal syntax expression</a:t>
            </a:r>
          </a:p>
          <a:p>
            <a:r>
              <a:rPr lang="en-US" sz="2400" dirty="0" err="1"/>
              <a:t>Destructuring</a:t>
            </a:r>
            <a:endParaRPr lang="en-US" sz="2400" dirty="0"/>
          </a:p>
          <a:p>
            <a:r>
              <a:rPr lang="en-US" sz="2400" dirty="0"/>
              <a:t>This in arrow function</a:t>
            </a:r>
          </a:p>
          <a:p>
            <a:r>
              <a:rPr lang="en-US" sz="2400" dirty="0"/>
              <a:t>Object extension</a:t>
            </a:r>
          </a:p>
          <a:p>
            <a:r>
              <a:rPr lang="en-US" sz="2400" dirty="0"/>
              <a:t>Modules</a:t>
            </a:r>
          </a:p>
        </p:txBody>
      </p:sp>
      <p:sp>
        <p:nvSpPr>
          <p:cNvPr id="3" name="Title 2"/>
          <p:cNvSpPr>
            <a:spLocks noGrp="1"/>
          </p:cNvSpPr>
          <p:nvPr>
            <p:ph type="title"/>
          </p:nvPr>
        </p:nvSpPr>
        <p:spPr/>
        <p:txBody>
          <a:bodyPr/>
          <a:lstStyle/>
          <a:p>
            <a:r>
              <a:rPr lang="en-US" dirty="0"/>
              <a:t>Contents</a:t>
            </a:r>
          </a:p>
        </p:txBody>
      </p:sp>
    </p:spTree>
    <p:extLst>
      <p:ext uri="{BB962C8B-B14F-4D97-AF65-F5344CB8AC3E}">
        <p14:creationId xmlns:p14="http://schemas.microsoft.com/office/powerpoint/2010/main" val="2203649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module can have one and only one default export. </a:t>
            </a:r>
          </a:p>
          <a:p>
            <a:r>
              <a:rPr lang="en-US" dirty="0"/>
              <a:t>The default export is easier to import. The default for a module can be a variable, a function, or a class.</a:t>
            </a:r>
          </a:p>
          <a:p>
            <a:r>
              <a:rPr lang="en-US" dirty="0"/>
              <a:t>The following is the </a:t>
            </a:r>
            <a:r>
              <a:rPr lang="en-US" dirty="0" err="1"/>
              <a:t>sort.js</a:t>
            </a:r>
            <a:r>
              <a:rPr lang="en-US" dirty="0"/>
              <a:t> module with a default export.</a:t>
            </a:r>
            <a:br>
              <a:rPr lang="en-US" dirty="0"/>
            </a:br>
            <a:r>
              <a:rPr lang="en-US" dirty="0"/>
              <a:t>// </a:t>
            </a:r>
            <a:r>
              <a:rPr lang="en-US" dirty="0" err="1"/>
              <a:t>sort.js</a:t>
            </a:r>
            <a:r>
              <a:rPr lang="en-US" dirty="0"/>
              <a:t> </a:t>
            </a:r>
            <a:br>
              <a:rPr lang="en-US" dirty="0"/>
            </a:br>
            <a:r>
              <a:rPr lang="en-US" dirty="0"/>
              <a:t>export default function(</a:t>
            </a:r>
            <a:r>
              <a:rPr lang="en-US" dirty="0" err="1"/>
              <a:t>arr</a:t>
            </a:r>
            <a:r>
              <a:rPr lang="en-US" dirty="0"/>
              <a:t>) { // sorting here } </a:t>
            </a:r>
          </a:p>
          <a:p>
            <a:r>
              <a:rPr lang="en-US" dirty="0"/>
              <a:t>Note that you don’t need to specify the name for the function because the module represents the function name.</a:t>
            </a:r>
            <a:br>
              <a:rPr lang="en-US" dirty="0"/>
            </a:br>
            <a:r>
              <a:rPr lang="en-US" dirty="0"/>
              <a:t>import sort from </a:t>
            </a:r>
            <a:r>
              <a:rPr lang="en-US" dirty="0" err="1"/>
              <a:t>sort.js</a:t>
            </a:r>
            <a:r>
              <a:rPr lang="en-US" dirty="0"/>
              <a:t>; sort([2,1,3]);</a:t>
            </a:r>
          </a:p>
          <a:p>
            <a:r>
              <a:rPr lang="en-US" dirty="0"/>
              <a:t>As you see, the  sort identifier represents the default function of the </a:t>
            </a:r>
            <a:r>
              <a:rPr lang="en-US" dirty="0" err="1"/>
              <a:t>sort.js</a:t>
            </a:r>
            <a:r>
              <a:rPr lang="en-US" dirty="0"/>
              <a:t> module. Notice that we didn’t use the curly brace {} surrounding the  sort identifier.</a:t>
            </a:r>
          </a:p>
        </p:txBody>
      </p:sp>
      <p:sp>
        <p:nvSpPr>
          <p:cNvPr id="3" name="Title 2"/>
          <p:cNvSpPr>
            <a:spLocks noGrp="1"/>
          </p:cNvSpPr>
          <p:nvPr>
            <p:ph type="title"/>
          </p:nvPr>
        </p:nvSpPr>
        <p:spPr/>
        <p:txBody>
          <a:bodyPr/>
          <a:lstStyle/>
          <a:p>
            <a:r>
              <a:rPr lang="en-US" dirty="0"/>
              <a:t>Export default</a:t>
            </a:r>
          </a:p>
        </p:txBody>
      </p:sp>
    </p:spTree>
    <p:extLst>
      <p:ext uri="{BB962C8B-B14F-4D97-AF65-F5344CB8AC3E}">
        <p14:creationId xmlns:p14="http://schemas.microsoft.com/office/powerpoint/2010/main" val="687330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Let’s change the </a:t>
            </a:r>
            <a:r>
              <a:rPr lang="en-US" dirty="0" err="1"/>
              <a:t>sort.js</a:t>
            </a:r>
            <a:r>
              <a:rPr lang="en-US" dirty="0"/>
              <a:t> module to include the default export as well as the non-default one:</a:t>
            </a:r>
            <a:br>
              <a:rPr lang="en-US" dirty="0"/>
            </a:br>
            <a:r>
              <a:rPr lang="en-US" dirty="0"/>
              <a:t>// </a:t>
            </a:r>
            <a:r>
              <a:rPr lang="en-US" dirty="0" err="1"/>
              <a:t>sort.js</a:t>
            </a:r>
            <a:r>
              <a:rPr lang="en-US" dirty="0"/>
              <a:t> </a:t>
            </a:r>
            <a:br>
              <a:rPr lang="en-US" dirty="0"/>
            </a:br>
            <a:r>
              <a:rPr lang="en-US" dirty="0"/>
              <a:t>export default function(</a:t>
            </a:r>
            <a:r>
              <a:rPr lang="en-US" dirty="0" err="1"/>
              <a:t>arr</a:t>
            </a:r>
            <a:r>
              <a:rPr lang="en-US" dirty="0"/>
              <a:t>) { // sorting here } </a:t>
            </a:r>
            <a:br>
              <a:rPr lang="en-US" dirty="0"/>
            </a:br>
            <a:r>
              <a:rPr lang="en-US" dirty="0"/>
              <a:t>export function </a:t>
            </a:r>
            <a:r>
              <a:rPr lang="en-US" dirty="0" err="1"/>
              <a:t>heapSort</a:t>
            </a:r>
            <a:r>
              <a:rPr lang="en-US" dirty="0"/>
              <a:t>(</a:t>
            </a:r>
            <a:r>
              <a:rPr lang="en-US" dirty="0" err="1"/>
              <a:t>arr</a:t>
            </a:r>
            <a:r>
              <a:rPr lang="en-US" dirty="0"/>
              <a:t>) { // heapsort } </a:t>
            </a:r>
          </a:p>
          <a:p>
            <a:r>
              <a:rPr lang="en-US" dirty="0"/>
              <a:t>To import both default and non-default bindings, you use the specify a list of bindings after the import keyword with the following rules:</a:t>
            </a:r>
          </a:p>
          <a:p>
            <a:pPr lvl="1"/>
            <a:r>
              <a:rPr lang="en-US" dirty="0"/>
              <a:t>The default binding must come first.</a:t>
            </a:r>
          </a:p>
          <a:p>
            <a:pPr lvl="1"/>
            <a:r>
              <a:rPr lang="en-US" dirty="0"/>
              <a:t>The non-default binding must be surrounded by curly braces.</a:t>
            </a:r>
          </a:p>
          <a:p>
            <a:r>
              <a:rPr lang="en-US" dirty="0"/>
              <a:t>See the following example:</a:t>
            </a:r>
            <a:br>
              <a:rPr lang="en-US" dirty="0"/>
            </a:br>
            <a:r>
              <a:rPr lang="en-US" dirty="0"/>
              <a:t>import sort, {</a:t>
            </a:r>
            <a:r>
              <a:rPr lang="en-US" dirty="0" err="1"/>
              <a:t>heapSort</a:t>
            </a:r>
            <a:r>
              <a:rPr lang="en-US" dirty="0"/>
              <a:t>} from './</a:t>
            </a:r>
            <a:r>
              <a:rPr lang="en-US" dirty="0" err="1"/>
              <a:t>sort.js</a:t>
            </a:r>
            <a:r>
              <a:rPr lang="en-US" dirty="0"/>
              <a:t>’; </a:t>
            </a:r>
            <a:br>
              <a:rPr lang="en-US" dirty="0"/>
            </a:br>
            <a:r>
              <a:rPr lang="en-US" dirty="0"/>
              <a:t>sort([2,1,3]); </a:t>
            </a:r>
            <a:br>
              <a:rPr lang="en-US" dirty="0"/>
            </a:br>
            <a:r>
              <a:rPr lang="en-US" dirty="0" err="1"/>
              <a:t>heapSort</a:t>
            </a:r>
            <a:r>
              <a:rPr lang="en-US" dirty="0"/>
              <a:t>([3,1,2]); </a:t>
            </a:r>
          </a:p>
          <a:p>
            <a:r>
              <a:rPr lang="en-US" dirty="0"/>
              <a:t>To rename the default export, you also use the as keyword as follows:</a:t>
            </a:r>
            <a:br>
              <a:rPr lang="en-US" dirty="0"/>
            </a:br>
            <a:r>
              <a:rPr lang="en-US" dirty="0"/>
              <a:t>import { default as quicksort, </a:t>
            </a:r>
            <a:r>
              <a:rPr lang="en-US" dirty="0" err="1"/>
              <a:t>heapSort</a:t>
            </a:r>
            <a:r>
              <a:rPr lang="en-US" dirty="0"/>
              <a:t>} from './</a:t>
            </a:r>
            <a:r>
              <a:rPr lang="en-US" dirty="0" err="1"/>
              <a:t>sort.js</a:t>
            </a:r>
            <a:r>
              <a:rPr lang="en-US" dirty="0"/>
              <a:t>';</a:t>
            </a:r>
          </a:p>
        </p:txBody>
      </p:sp>
      <p:sp>
        <p:nvSpPr>
          <p:cNvPr id="3" name="Title 2"/>
          <p:cNvSpPr>
            <a:spLocks noGrp="1"/>
          </p:cNvSpPr>
          <p:nvPr>
            <p:ph type="title"/>
          </p:nvPr>
        </p:nvSpPr>
        <p:spPr/>
        <p:txBody>
          <a:bodyPr/>
          <a:lstStyle/>
          <a:p>
            <a:r>
              <a:rPr lang="en-US" dirty="0"/>
              <a:t>Export default and non-default</a:t>
            </a:r>
          </a:p>
        </p:txBody>
      </p:sp>
    </p:spTree>
    <p:extLst>
      <p:ext uri="{BB962C8B-B14F-4D97-AF65-F5344CB8AC3E}">
        <p14:creationId xmlns:p14="http://schemas.microsoft.com/office/powerpoint/2010/main" val="2534233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ES modules are now available in browsers! They're in…</a:t>
            </a:r>
          </a:p>
          <a:p>
            <a:r>
              <a:rPr lang="en-US" dirty="0"/>
              <a:t>Safari 10.1.</a:t>
            </a:r>
          </a:p>
          <a:p>
            <a:r>
              <a:rPr lang="en-US" dirty="0"/>
              <a:t>Chrome 61.</a:t>
            </a:r>
          </a:p>
          <a:p>
            <a:r>
              <a:rPr lang="en-US" dirty="0"/>
              <a:t>Firefox 60.</a:t>
            </a:r>
          </a:p>
          <a:p>
            <a:r>
              <a:rPr lang="en-US" dirty="0"/>
              <a:t>Edge 16.</a:t>
            </a:r>
          </a:p>
          <a:p>
            <a:r>
              <a:rPr lang="en-US" dirty="0"/>
              <a:t>Import specifier syntax :</a:t>
            </a:r>
          </a:p>
          <a:p>
            <a:r>
              <a:rPr lang="en-US" dirty="0"/>
              <a:t>// Supported: </a:t>
            </a:r>
            <a:br>
              <a:rPr lang="en-US" dirty="0"/>
            </a:br>
            <a:r>
              <a:rPr lang="en-US" dirty="0"/>
              <a:t>import {foo} from 'https://</a:t>
            </a:r>
            <a:r>
              <a:rPr lang="en-US" dirty="0" err="1"/>
              <a:t>jakearchibald.com</a:t>
            </a:r>
            <a:r>
              <a:rPr lang="en-US" dirty="0"/>
              <a:t>/</a:t>
            </a:r>
            <a:r>
              <a:rPr lang="en-US" dirty="0" err="1"/>
              <a:t>utils</a:t>
            </a:r>
            <a:r>
              <a:rPr lang="en-US" dirty="0"/>
              <a:t>/</a:t>
            </a:r>
            <a:r>
              <a:rPr lang="en-US" dirty="0" err="1"/>
              <a:t>bar.mjs</a:t>
            </a:r>
            <a:r>
              <a:rPr lang="en-US" dirty="0"/>
              <a:t>’; </a:t>
            </a:r>
            <a:br>
              <a:rPr lang="en-US" dirty="0"/>
            </a:br>
            <a:r>
              <a:rPr lang="en-US" dirty="0"/>
              <a:t>import {foo} from '/</a:t>
            </a:r>
            <a:r>
              <a:rPr lang="en-US" dirty="0" err="1"/>
              <a:t>utils</a:t>
            </a:r>
            <a:r>
              <a:rPr lang="en-US" dirty="0"/>
              <a:t>/</a:t>
            </a:r>
            <a:r>
              <a:rPr lang="en-US" dirty="0" err="1"/>
              <a:t>bar.mjs</a:t>
            </a:r>
            <a:r>
              <a:rPr lang="en-US" dirty="0"/>
              <a:t>’; </a:t>
            </a:r>
            <a:br>
              <a:rPr lang="en-US" dirty="0"/>
            </a:br>
            <a:r>
              <a:rPr lang="en-US" dirty="0"/>
              <a:t>import {foo} from './</a:t>
            </a:r>
            <a:r>
              <a:rPr lang="en-US" dirty="0" err="1"/>
              <a:t>bar.mjs</a:t>
            </a:r>
            <a:r>
              <a:rPr lang="en-US" dirty="0"/>
              <a:t>’; </a:t>
            </a:r>
            <a:br>
              <a:rPr lang="en-US" dirty="0"/>
            </a:br>
            <a:r>
              <a:rPr lang="en-US" dirty="0"/>
              <a:t>import {foo} from '../</a:t>
            </a:r>
            <a:r>
              <a:rPr lang="en-US" dirty="0" err="1"/>
              <a:t>bar.mjs</a:t>
            </a:r>
            <a:r>
              <a:rPr lang="en-US" dirty="0"/>
              <a:t>’; </a:t>
            </a:r>
          </a:p>
          <a:p>
            <a:r>
              <a:rPr lang="en-US" dirty="0"/>
              <a:t>// Not supported: </a:t>
            </a:r>
            <a:br>
              <a:rPr lang="en-US" dirty="0"/>
            </a:br>
            <a:r>
              <a:rPr lang="en-US" dirty="0"/>
              <a:t>import {foo} from '</a:t>
            </a:r>
            <a:r>
              <a:rPr lang="en-US" dirty="0" err="1"/>
              <a:t>bar.mjs</a:t>
            </a:r>
            <a:r>
              <a:rPr lang="en-US" dirty="0"/>
              <a:t>’; </a:t>
            </a:r>
            <a:br>
              <a:rPr lang="en-US" dirty="0"/>
            </a:br>
            <a:r>
              <a:rPr lang="en-US" dirty="0"/>
              <a:t>import {foo} from '</a:t>
            </a:r>
            <a:r>
              <a:rPr lang="en-US" dirty="0" err="1"/>
              <a:t>utils</a:t>
            </a:r>
            <a:r>
              <a:rPr lang="en-US" dirty="0"/>
              <a:t>/</a:t>
            </a:r>
            <a:r>
              <a:rPr lang="en-US" dirty="0" err="1"/>
              <a:t>bar.mjs</a:t>
            </a:r>
            <a:r>
              <a:rPr lang="en-US" dirty="0"/>
              <a:t>’;</a:t>
            </a:r>
          </a:p>
          <a:p>
            <a:r>
              <a:rPr lang="en-US" dirty="0" err="1"/>
              <a:t>nomodule</a:t>
            </a:r>
            <a:r>
              <a:rPr lang="en-US" dirty="0"/>
              <a:t> for backwards compatibility</a:t>
            </a:r>
          </a:p>
          <a:p>
            <a:r>
              <a:rPr lang="en-US" dirty="0"/>
              <a:t>&lt;script type="module" </a:t>
            </a:r>
            <a:r>
              <a:rPr lang="en-US" dirty="0" err="1"/>
              <a:t>src</a:t>
            </a:r>
            <a:r>
              <a:rPr lang="en-US" dirty="0"/>
              <a:t>="</a:t>
            </a:r>
            <a:r>
              <a:rPr lang="en-US" dirty="0" err="1"/>
              <a:t>module.mjs</a:t>
            </a:r>
            <a:r>
              <a:rPr lang="en-US" dirty="0"/>
              <a:t>"&gt;&lt;/script&gt; &lt;script </a:t>
            </a:r>
            <a:r>
              <a:rPr lang="en-US" dirty="0" err="1"/>
              <a:t>nomodule</a:t>
            </a:r>
            <a:r>
              <a:rPr lang="en-US" dirty="0"/>
              <a:t> </a:t>
            </a:r>
            <a:r>
              <a:rPr lang="en-US" dirty="0" err="1"/>
              <a:t>src</a:t>
            </a:r>
            <a:r>
              <a:rPr lang="en-US" dirty="0"/>
              <a:t>="</a:t>
            </a:r>
            <a:r>
              <a:rPr lang="en-US" dirty="0" err="1"/>
              <a:t>fallback.js</a:t>
            </a:r>
            <a:r>
              <a:rPr lang="en-US" dirty="0"/>
              <a:t>"&gt;&lt;/script&gt;</a:t>
            </a:r>
          </a:p>
          <a:p>
            <a:endParaRPr lang="en-US" dirty="0"/>
          </a:p>
        </p:txBody>
      </p:sp>
      <p:sp>
        <p:nvSpPr>
          <p:cNvPr id="3" name="Title 2"/>
          <p:cNvSpPr>
            <a:spLocks noGrp="1"/>
          </p:cNvSpPr>
          <p:nvPr>
            <p:ph type="title"/>
          </p:nvPr>
        </p:nvSpPr>
        <p:spPr/>
        <p:txBody>
          <a:bodyPr/>
          <a:lstStyle/>
          <a:p>
            <a:r>
              <a:rPr lang="en-US" dirty="0"/>
              <a:t>Valid Module Specifiers</a:t>
            </a:r>
          </a:p>
        </p:txBody>
      </p:sp>
    </p:spTree>
    <p:extLst>
      <p:ext uri="{BB962C8B-B14F-4D97-AF65-F5344CB8AC3E}">
        <p14:creationId xmlns:p14="http://schemas.microsoft.com/office/powerpoint/2010/main" val="2715362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Prior to ES6, when you need to map keys to values, you often use an object, because an object allows you to map a key to a value of any type.</a:t>
            </a:r>
          </a:p>
          <a:p>
            <a:r>
              <a:rPr lang="en-US" sz="2000" dirty="0"/>
              <a:t>However, using an object as a map has some side effects:</a:t>
            </a:r>
          </a:p>
          <a:p>
            <a:pPr lvl="1"/>
            <a:r>
              <a:rPr lang="en-US" sz="1800" dirty="0"/>
              <a:t>An object always has a default key like the prototype.</a:t>
            </a:r>
          </a:p>
          <a:p>
            <a:pPr lvl="1"/>
            <a:r>
              <a:rPr lang="en-US" sz="1800" dirty="0"/>
              <a:t>A key of an object must be a string or a symbol, you cannot use an object as a key.</a:t>
            </a:r>
          </a:p>
          <a:p>
            <a:pPr lvl="1"/>
            <a:r>
              <a:rPr lang="en-US" sz="1800" dirty="0"/>
              <a:t>An object does not have a property that represents the size of the map.</a:t>
            </a:r>
          </a:p>
          <a:p>
            <a:r>
              <a:rPr lang="en-US" sz="2000" dirty="0"/>
              <a:t>ES6 provides a new collection type called Map that addresses these deficiencies.</a:t>
            </a:r>
          </a:p>
          <a:p>
            <a:r>
              <a:rPr lang="en-US" sz="2000" dirty="0"/>
              <a:t>By definition, a Map object holds key-value pairs where values of any type can be used as either keys or values. In addition, a Map object remembers the original insertion order of the keys.</a:t>
            </a:r>
          </a:p>
          <a:p>
            <a:r>
              <a:rPr lang="en-US" sz="2000" dirty="0"/>
              <a:t>To create a new Map, you use the following syntax:</a:t>
            </a:r>
          </a:p>
          <a:p>
            <a:r>
              <a:rPr lang="en-US" sz="2000" dirty="0"/>
              <a:t>let map = new Map([</a:t>
            </a:r>
            <a:r>
              <a:rPr lang="en-US" sz="2000" dirty="0" err="1"/>
              <a:t>iterable</a:t>
            </a:r>
            <a:r>
              <a:rPr lang="en-US" sz="2000" dirty="0"/>
              <a:t>]);</a:t>
            </a:r>
          </a:p>
          <a:p>
            <a:endParaRPr lang="en-US" sz="2000" dirty="0"/>
          </a:p>
        </p:txBody>
      </p:sp>
      <p:sp>
        <p:nvSpPr>
          <p:cNvPr id="3" name="Title 2"/>
          <p:cNvSpPr>
            <a:spLocks noGrp="1"/>
          </p:cNvSpPr>
          <p:nvPr>
            <p:ph type="title"/>
          </p:nvPr>
        </p:nvSpPr>
        <p:spPr/>
        <p:txBody>
          <a:bodyPr/>
          <a:lstStyle/>
          <a:p>
            <a:r>
              <a:rPr lang="en-US" dirty="0"/>
              <a:t>Map</a:t>
            </a:r>
          </a:p>
        </p:txBody>
      </p:sp>
    </p:spTree>
    <p:extLst>
      <p:ext uri="{BB962C8B-B14F-4D97-AF65-F5344CB8AC3E}">
        <p14:creationId xmlns:p14="http://schemas.microsoft.com/office/powerpoint/2010/main" val="1961127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3600" y="684224"/>
            <a:ext cx="8820000" cy="5265056"/>
          </a:xfrm>
        </p:spPr>
        <p:txBody>
          <a:bodyPr/>
          <a:lstStyle/>
          <a:p>
            <a:r>
              <a:rPr lang="en-US" dirty="0"/>
              <a:t>clear() – removes all elements from the map object.</a:t>
            </a:r>
          </a:p>
          <a:p>
            <a:r>
              <a:rPr lang="en-US" dirty="0"/>
              <a:t>delete(key) – removes an element specified by the key. It returns if the element is in the map, or false if it does not.</a:t>
            </a:r>
          </a:p>
          <a:p>
            <a:r>
              <a:rPr lang="en-US" dirty="0"/>
              <a:t>entries() – returns a new Iterator object that contains an array of [key, value] for each element in the map object. The order of objects in the map is the same as the insertion order.</a:t>
            </a:r>
          </a:p>
          <a:p>
            <a:r>
              <a:rPr lang="en-US" dirty="0" err="1"/>
              <a:t>forEach</a:t>
            </a:r>
            <a:r>
              <a:rPr lang="en-US" dirty="0"/>
              <a:t>(callback[, </a:t>
            </a:r>
            <a:r>
              <a:rPr lang="en-US" dirty="0" err="1"/>
              <a:t>thisArg</a:t>
            </a:r>
            <a:r>
              <a:rPr lang="en-US" dirty="0"/>
              <a:t>]) – invokes a callback for each key-value pair in the map in the insertion order. The optional </a:t>
            </a:r>
            <a:r>
              <a:rPr lang="en-US" dirty="0" err="1"/>
              <a:t>thisArg</a:t>
            </a:r>
            <a:r>
              <a:rPr lang="en-US" dirty="0"/>
              <a:t> parameter sets the this value for each callback.</a:t>
            </a:r>
          </a:p>
          <a:p>
            <a:r>
              <a:rPr lang="en-US" dirty="0"/>
              <a:t>get(key) – returns the value associated with the key. If the key does not exist, it returns undefined.</a:t>
            </a:r>
          </a:p>
          <a:p>
            <a:r>
              <a:rPr lang="en-US" dirty="0"/>
              <a:t>has(key) – returns true if a value associated with the key exists, otherwise, return false.</a:t>
            </a:r>
          </a:p>
          <a:p>
            <a:r>
              <a:rPr lang="en-US" dirty="0"/>
              <a:t>keys() – returns a new Iterator that contains the keys for elements in insertion order.</a:t>
            </a:r>
          </a:p>
          <a:p>
            <a:r>
              <a:rPr lang="en-US" dirty="0"/>
              <a:t>set(key, value) – sets the value for the key in the map object. It returns the map object itself therefore you can chain this method with other methods.</a:t>
            </a:r>
          </a:p>
          <a:p>
            <a:r>
              <a:rPr lang="en-US" dirty="0"/>
              <a:t>values() returns a new iterator object that contains values for each element in insertion order.</a:t>
            </a:r>
          </a:p>
        </p:txBody>
      </p:sp>
      <p:sp>
        <p:nvSpPr>
          <p:cNvPr id="3" name="Title 2"/>
          <p:cNvSpPr>
            <a:spLocks noGrp="1"/>
          </p:cNvSpPr>
          <p:nvPr>
            <p:ph type="title"/>
          </p:nvPr>
        </p:nvSpPr>
        <p:spPr/>
        <p:txBody>
          <a:bodyPr/>
          <a:lstStyle/>
          <a:p>
            <a:r>
              <a:rPr lang="en-US" dirty="0"/>
              <a:t>Map Methods</a:t>
            </a:r>
          </a:p>
        </p:txBody>
      </p:sp>
    </p:spTree>
    <p:extLst>
      <p:ext uri="{BB962C8B-B14F-4D97-AF65-F5344CB8AC3E}">
        <p14:creationId xmlns:p14="http://schemas.microsoft.com/office/powerpoint/2010/main" val="4201431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Suppose you have a list of user objects as follows:</a:t>
            </a:r>
          </a:p>
          <a:p>
            <a:r>
              <a:rPr lang="en-US" dirty="0"/>
              <a:t>let</a:t>
            </a:r>
            <a:r>
              <a:rPr lang="en-US" sz="2000" dirty="0"/>
              <a:t> john = {</a:t>
            </a:r>
            <a:r>
              <a:rPr lang="en-US" dirty="0"/>
              <a:t>name</a:t>
            </a:r>
            <a:r>
              <a:rPr lang="en-US" sz="2000" dirty="0"/>
              <a:t>: </a:t>
            </a:r>
            <a:r>
              <a:rPr lang="en-US" dirty="0"/>
              <a:t>'John Doe'</a:t>
            </a:r>
            <a:r>
              <a:rPr lang="en-US" sz="2000" dirty="0"/>
              <a:t>}, lily = {</a:t>
            </a:r>
            <a:r>
              <a:rPr lang="en-US" dirty="0"/>
              <a:t>name</a:t>
            </a:r>
            <a:r>
              <a:rPr lang="en-US" sz="2000" dirty="0"/>
              <a:t>: </a:t>
            </a:r>
            <a:r>
              <a:rPr lang="en-US" dirty="0"/>
              <a:t>'Lily Bush'</a:t>
            </a:r>
            <a:r>
              <a:rPr lang="en-US" sz="2000" dirty="0"/>
              <a:t>}, peter = {</a:t>
            </a:r>
            <a:r>
              <a:rPr lang="en-US" dirty="0"/>
              <a:t>name</a:t>
            </a:r>
            <a:r>
              <a:rPr lang="en-US" sz="2000" dirty="0"/>
              <a:t>: </a:t>
            </a:r>
            <a:r>
              <a:rPr lang="en-US" dirty="0"/>
              <a:t>'Peter Drucker’</a:t>
            </a:r>
            <a:r>
              <a:rPr lang="en-US" sz="2000" dirty="0"/>
              <a:t>};</a:t>
            </a:r>
          </a:p>
          <a:p>
            <a:r>
              <a:rPr lang="en-US" dirty="0"/>
              <a:t>Assuming that you have to create a map of users and roles. </a:t>
            </a:r>
          </a:p>
          <a:p>
            <a:r>
              <a:rPr lang="en-US" dirty="0"/>
              <a:t>let</a:t>
            </a:r>
            <a:r>
              <a:rPr lang="en-US" sz="2000" dirty="0"/>
              <a:t> </a:t>
            </a:r>
            <a:r>
              <a:rPr lang="en-US" sz="2000" dirty="0" err="1"/>
              <a:t>userRoles</a:t>
            </a:r>
            <a:r>
              <a:rPr lang="en-US" sz="2000" dirty="0"/>
              <a:t> = </a:t>
            </a:r>
            <a:r>
              <a:rPr lang="en-US" dirty="0"/>
              <a:t>new</a:t>
            </a:r>
            <a:r>
              <a:rPr lang="en-US" sz="2000" dirty="0"/>
              <a:t> </a:t>
            </a:r>
            <a:r>
              <a:rPr lang="en-US" dirty="0"/>
              <a:t>Map</a:t>
            </a:r>
            <a:r>
              <a:rPr lang="en-US" sz="2000" dirty="0"/>
              <a:t>();</a:t>
            </a:r>
          </a:p>
          <a:p>
            <a:r>
              <a:rPr lang="en-US" sz="2000" dirty="0"/>
              <a:t>The set() method maps user john with the admin role. Since the set() method is chainable, you can save some </a:t>
            </a:r>
            <a:r>
              <a:rPr lang="en-US" sz="2000" dirty="0" err="1"/>
              <a:t>typings</a:t>
            </a:r>
            <a:r>
              <a:rPr lang="en-US" sz="2000" dirty="0"/>
              <a:t> as shown in this example:</a:t>
            </a:r>
          </a:p>
          <a:p>
            <a:r>
              <a:rPr lang="en-US" sz="2000" dirty="0" err="1"/>
              <a:t>userRoles.set</a:t>
            </a:r>
            <a:r>
              <a:rPr lang="en-US" sz="2000" dirty="0"/>
              <a:t>(john, </a:t>
            </a:r>
            <a:r>
              <a:rPr lang="en-US" dirty="0"/>
              <a:t>'admin'</a:t>
            </a:r>
            <a:r>
              <a:rPr lang="en-US" sz="2000" dirty="0"/>
              <a:t>);</a:t>
            </a:r>
          </a:p>
          <a:p>
            <a:r>
              <a:rPr lang="en-US" sz="2000" dirty="0" err="1"/>
              <a:t>userRoles.set</a:t>
            </a:r>
            <a:r>
              <a:rPr lang="en-US" sz="2000" dirty="0"/>
              <a:t>(lily, </a:t>
            </a:r>
            <a:r>
              <a:rPr lang="en-US" dirty="0"/>
              <a:t>'editor'</a:t>
            </a:r>
            <a:r>
              <a:rPr lang="en-US" sz="2000" dirty="0"/>
              <a:t>).set(peter, </a:t>
            </a:r>
            <a:r>
              <a:rPr lang="en-US" dirty="0"/>
              <a:t>'subscriber’</a:t>
            </a:r>
            <a:r>
              <a:rPr lang="en-US" sz="2000" dirty="0"/>
              <a:t>);</a:t>
            </a:r>
          </a:p>
          <a:p>
            <a:r>
              <a:rPr lang="en-US" sz="2000" dirty="0">
                <a:effectLst/>
              </a:rPr>
              <a:t>OR</a:t>
            </a:r>
          </a:p>
          <a:p>
            <a:r>
              <a:rPr lang="en-US" dirty="0"/>
              <a:t>let</a:t>
            </a:r>
            <a:r>
              <a:rPr lang="en-US" sz="2000" dirty="0"/>
              <a:t> </a:t>
            </a:r>
            <a:r>
              <a:rPr lang="en-US" sz="2000" dirty="0" err="1"/>
              <a:t>userRoles</a:t>
            </a:r>
            <a:r>
              <a:rPr lang="en-US" sz="2000" dirty="0"/>
              <a:t> = </a:t>
            </a:r>
            <a:r>
              <a:rPr lang="en-US" dirty="0"/>
              <a:t>new</a:t>
            </a:r>
            <a:r>
              <a:rPr lang="en-US" sz="2000" dirty="0"/>
              <a:t> </a:t>
            </a:r>
            <a:r>
              <a:rPr lang="en-US" dirty="0"/>
              <a:t>Map</a:t>
            </a:r>
            <a:r>
              <a:rPr lang="en-US" sz="2000" dirty="0"/>
              <a:t>([ [john, </a:t>
            </a:r>
            <a:r>
              <a:rPr lang="en-US" dirty="0"/>
              <a:t>'admin'</a:t>
            </a:r>
            <a:r>
              <a:rPr lang="en-US" sz="2000" dirty="0"/>
              <a:t>], [lily, </a:t>
            </a:r>
            <a:r>
              <a:rPr lang="en-US" dirty="0"/>
              <a:t>'editor'</a:t>
            </a:r>
            <a:r>
              <a:rPr lang="en-US" sz="2000" dirty="0"/>
              <a:t>], [peter, </a:t>
            </a:r>
            <a:r>
              <a:rPr lang="en-US" dirty="0"/>
              <a:t>'subscriber'</a:t>
            </a:r>
            <a:r>
              <a:rPr lang="en-US" sz="2000" dirty="0"/>
              <a:t>] ]);</a:t>
            </a:r>
          </a:p>
          <a:p>
            <a:br>
              <a:rPr lang="en-US" sz="2000" dirty="0"/>
            </a:br>
            <a:endParaRPr lang="en-US" sz="2000" dirty="0">
              <a:effectLst/>
            </a:endParaRPr>
          </a:p>
        </p:txBody>
      </p:sp>
      <p:sp>
        <p:nvSpPr>
          <p:cNvPr id="3" name="Title 2"/>
          <p:cNvSpPr>
            <a:spLocks noGrp="1"/>
          </p:cNvSpPr>
          <p:nvPr>
            <p:ph type="title"/>
          </p:nvPr>
        </p:nvSpPr>
        <p:spPr/>
        <p:txBody>
          <a:bodyPr/>
          <a:lstStyle/>
          <a:p>
            <a:r>
              <a:rPr lang="en-US" dirty="0"/>
              <a:t>Map Examples</a:t>
            </a:r>
          </a:p>
        </p:txBody>
      </p:sp>
    </p:spTree>
    <p:extLst>
      <p:ext uri="{BB962C8B-B14F-4D97-AF65-F5344CB8AC3E}">
        <p14:creationId xmlns:p14="http://schemas.microsoft.com/office/powerpoint/2010/main" val="1655818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JavaScript Proxy is an object that wraps another object (target) and intercepts the fundamental operations of the target object.</a:t>
            </a:r>
          </a:p>
          <a:p>
            <a:r>
              <a:rPr lang="en-US" dirty="0"/>
              <a:t>The fundamental operations can be the property lookup, assignment, enumeration, and function invocations, etc.</a:t>
            </a:r>
          </a:p>
          <a:p>
            <a:r>
              <a:rPr lang="en-US" dirty="0"/>
              <a:t>Creating a proxy object</a:t>
            </a:r>
          </a:p>
          <a:p>
            <a:r>
              <a:rPr lang="en-US" dirty="0"/>
              <a:t>To create a new proxy object, you use the following syntax:</a:t>
            </a:r>
            <a:br>
              <a:rPr lang="en-US" dirty="0"/>
            </a:br>
            <a:r>
              <a:rPr lang="en-US" dirty="0"/>
              <a:t>let proxy = new Proxy(target, handler); </a:t>
            </a:r>
          </a:p>
          <a:p>
            <a:r>
              <a:rPr lang="en-US" dirty="0"/>
              <a:t>target – is an object to wrap.</a:t>
            </a:r>
          </a:p>
          <a:p>
            <a:r>
              <a:rPr lang="en-US" dirty="0"/>
              <a:t>handler – is an object that contains methods to control the behaviors of the target. The methods inside the handler object are called traps.</a:t>
            </a:r>
          </a:p>
        </p:txBody>
      </p:sp>
      <p:sp>
        <p:nvSpPr>
          <p:cNvPr id="3" name="Title 2"/>
          <p:cNvSpPr>
            <a:spLocks noGrp="1"/>
          </p:cNvSpPr>
          <p:nvPr>
            <p:ph type="title"/>
          </p:nvPr>
        </p:nvSpPr>
        <p:spPr/>
        <p:txBody>
          <a:bodyPr/>
          <a:lstStyle/>
          <a:p>
            <a:r>
              <a:rPr lang="en-US" dirty="0"/>
              <a:t>Proxy API</a:t>
            </a:r>
          </a:p>
        </p:txBody>
      </p:sp>
    </p:spTree>
    <p:extLst>
      <p:ext uri="{BB962C8B-B14F-4D97-AF65-F5344CB8AC3E}">
        <p14:creationId xmlns:p14="http://schemas.microsoft.com/office/powerpoint/2010/main" val="576512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First, define an object called user:</a:t>
            </a:r>
            <a:br>
              <a:rPr lang="en-US" dirty="0"/>
            </a:br>
            <a:r>
              <a:rPr lang="en-US" dirty="0" err="1"/>
              <a:t>const</a:t>
            </a:r>
            <a:r>
              <a:rPr lang="en-US" dirty="0"/>
              <a:t> user = { </a:t>
            </a:r>
            <a:r>
              <a:rPr lang="en-US" dirty="0" err="1"/>
              <a:t>firstName</a:t>
            </a:r>
            <a:r>
              <a:rPr lang="en-US" dirty="0"/>
              <a:t>: 'John’, </a:t>
            </a:r>
            <a:br>
              <a:rPr lang="en-US" dirty="0"/>
            </a:br>
            <a:r>
              <a:rPr lang="en-US" dirty="0"/>
              <a:t>	</a:t>
            </a:r>
            <a:r>
              <a:rPr lang="en-US" dirty="0" err="1"/>
              <a:t>lastName</a:t>
            </a:r>
            <a:r>
              <a:rPr lang="en-US" dirty="0"/>
              <a:t>: 'Doe’, </a:t>
            </a:r>
            <a:br>
              <a:rPr lang="en-US" dirty="0"/>
            </a:br>
            <a:r>
              <a:rPr lang="en-US" dirty="0"/>
              <a:t>	email: '</a:t>
            </a:r>
            <a:r>
              <a:rPr lang="en-US" dirty="0" err="1"/>
              <a:t>john.doe@example.com</a:t>
            </a:r>
            <a:r>
              <a:rPr lang="en-US" dirty="0"/>
              <a:t>', } </a:t>
            </a:r>
          </a:p>
          <a:p>
            <a:r>
              <a:rPr lang="en-US" dirty="0"/>
              <a:t>Second, define a handler object:</a:t>
            </a:r>
            <a:br>
              <a:rPr lang="en-US" dirty="0"/>
            </a:br>
            <a:r>
              <a:rPr lang="en-US" dirty="0" err="1"/>
              <a:t>const</a:t>
            </a:r>
            <a:r>
              <a:rPr lang="en-US" dirty="0"/>
              <a:t> handler = { get(target, property) { </a:t>
            </a:r>
            <a:br>
              <a:rPr lang="en-US" dirty="0"/>
            </a:br>
            <a:r>
              <a:rPr lang="en-US" dirty="0"/>
              <a:t>		</a:t>
            </a:r>
            <a:r>
              <a:rPr lang="en-US" dirty="0" err="1"/>
              <a:t>console.log</a:t>
            </a:r>
            <a:r>
              <a:rPr lang="en-US" dirty="0"/>
              <a:t>(`Property ${property} has been read.`); </a:t>
            </a:r>
            <a:br>
              <a:rPr lang="en-US" dirty="0"/>
            </a:br>
            <a:r>
              <a:rPr lang="en-US" dirty="0"/>
              <a:t>		return target[property]; } }</a:t>
            </a:r>
          </a:p>
          <a:p>
            <a:r>
              <a:rPr lang="en-US" dirty="0"/>
              <a:t>Third, create a proxy object:    </a:t>
            </a:r>
            <a:r>
              <a:rPr lang="en-US" dirty="0" err="1"/>
              <a:t>const</a:t>
            </a:r>
            <a:r>
              <a:rPr lang="en-US" dirty="0"/>
              <a:t> </a:t>
            </a:r>
            <a:r>
              <a:rPr lang="en-US" dirty="0" err="1"/>
              <a:t>proxyUser</a:t>
            </a:r>
            <a:r>
              <a:rPr lang="en-US" dirty="0"/>
              <a:t> = new Proxy(user, handler); </a:t>
            </a:r>
          </a:p>
          <a:p>
            <a:r>
              <a:rPr lang="en-US" dirty="0"/>
              <a:t>The </a:t>
            </a:r>
            <a:r>
              <a:rPr lang="en-US" dirty="0" err="1"/>
              <a:t>proxyUser</a:t>
            </a:r>
            <a:r>
              <a:rPr lang="en-US" dirty="0"/>
              <a:t> object uses the user object to store data. The </a:t>
            </a:r>
            <a:r>
              <a:rPr lang="en-US" dirty="0" err="1"/>
              <a:t>proxyUser</a:t>
            </a:r>
            <a:r>
              <a:rPr lang="en-US" dirty="0"/>
              <a:t> can access all properties of the user object.</a:t>
            </a:r>
          </a:p>
          <a:p>
            <a:r>
              <a:rPr lang="en-US" dirty="0"/>
              <a:t>Fourth, access the </a:t>
            </a:r>
            <a:r>
              <a:rPr lang="en-US" dirty="0" err="1"/>
              <a:t>firstName</a:t>
            </a:r>
            <a:r>
              <a:rPr lang="en-US" dirty="0"/>
              <a:t> and </a:t>
            </a:r>
            <a:r>
              <a:rPr lang="en-US" dirty="0" err="1"/>
              <a:t>lastName</a:t>
            </a:r>
            <a:r>
              <a:rPr lang="en-US" dirty="0"/>
              <a:t> properties of the user object via the </a:t>
            </a:r>
            <a:r>
              <a:rPr lang="en-US" dirty="0" err="1"/>
              <a:t>proxyUser</a:t>
            </a:r>
            <a:r>
              <a:rPr lang="en-US" dirty="0"/>
              <a:t> object:</a:t>
            </a:r>
            <a:br>
              <a:rPr lang="en-US" dirty="0"/>
            </a:br>
            <a:r>
              <a:rPr lang="en-US" dirty="0" err="1"/>
              <a:t>console.log</a:t>
            </a:r>
            <a:r>
              <a:rPr lang="en-US" dirty="0"/>
              <a:t>(</a:t>
            </a:r>
            <a:r>
              <a:rPr lang="en-US" dirty="0" err="1"/>
              <a:t>proxyUser.firstName</a:t>
            </a:r>
            <a:r>
              <a:rPr lang="en-US" dirty="0"/>
              <a:t>); </a:t>
            </a:r>
            <a:br>
              <a:rPr lang="en-US" dirty="0"/>
            </a:br>
            <a:r>
              <a:rPr lang="en-US" dirty="0" err="1"/>
              <a:t>console.log</a:t>
            </a:r>
            <a:r>
              <a:rPr lang="en-US" dirty="0"/>
              <a:t>(</a:t>
            </a:r>
            <a:r>
              <a:rPr lang="en-US" dirty="0" err="1"/>
              <a:t>proxyUser.lastName</a:t>
            </a:r>
            <a:r>
              <a:rPr lang="en-US" dirty="0"/>
              <a:t>);</a:t>
            </a:r>
          </a:p>
          <a:p>
            <a:r>
              <a:rPr lang="en-US" dirty="0"/>
              <a:t>Fifth, if you modify the original object user, the change is reflected in the </a:t>
            </a:r>
            <a:r>
              <a:rPr lang="en-US" dirty="0" err="1"/>
              <a:t>proxyUser</a:t>
            </a:r>
            <a:r>
              <a:rPr lang="en-US" dirty="0"/>
              <a:t>:</a:t>
            </a:r>
            <a:br>
              <a:rPr lang="en-US" dirty="0"/>
            </a:br>
            <a:r>
              <a:rPr lang="en-US" dirty="0" err="1"/>
              <a:t>user.firstName</a:t>
            </a:r>
            <a:r>
              <a:rPr lang="en-US" dirty="0"/>
              <a:t> = 'Jane’; </a:t>
            </a:r>
            <a:br>
              <a:rPr lang="en-US" dirty="0"/>
            </a:br>
            <a:r>
              <a:rPr lang="en-US" dirty="0" err="1"/>
              <a:t>console.log</a:t>
            </a:r>
            <a:r>
              <a:rPr lang="en-US" dirty="0"/>
              <a:t>(</a:t>
            </a:r>
            <a:r>
              <a:rPr lang="en-US" dirty="0" err="1"/>
              <a:t>proxyUser.firstName</a:t>
            </a:r>
            <a:r>
              <a:rPr lang="en-US" dirty="0"/>
              <a:t>);</a:t>
            </a:r>
          </a:p>
          <a:p>
            <a:r>
              <a:rPr lang="en-US" dirty="0"/>
              <a:t>Similarly, a change in the </a:t>
            </a:r>
            <a:r>
              <a:rPr lang="en-US" dirty="0" err="1"/>
              <a:t>proxyUser</a:t>
            </a:r>
            <a:r>
              <a:rPr lang="en-US" dirty="0"/>
              <a:t> object will be reflected in the original object (user):</a:t>
            </a:r>
          </a:p>
          <a:p>
            <a:endParaRPr lang="en-US" dirty="0"/>
          </a:p>
          <a:p>
            <a:endParaRPr lang="en-US" dirty="0"/>
          </a:p>
          <a:p>
            <a:endParaRPr lang="en-US" dirty="0"/>
          </a:p>
        </p:txBody>
      </p:sp>
      <p:sp>
        <p:nvSpPr>
          <p:cNvPr id="3" name="Title 2"/>
          <p:cNvSpPr>
            <a:spLocks noGrp="1"/>
          </p:cNvSpPr>
          <p:nvPr>
            <p:ph type="title"/>
          </p:nvPr>
        </p:nvSpPr>
        <p:spPr/>
        <p:txBody>
          <a:bodyPr/>
          <a:lstStyle/>
          <a:p>
            <a:r>
              <a:rPr lang="en-US" dirty="0"/>
              <a:t>Proxy API Example</a:t>
            </a:r>
          </a:p>
        </p:txBody>
      </p:sp>
      <p:pic>
        <p:nvPicPr>
          <p:cNvPr id="4" name="Picture 3">
            <a:extLst>
              <a:ext uri="{FF2B5EF4-FFF2-40B4-BE49-F238E27FC236}">
                <a16:creationId xmlns:a16="http://schemas.microsoft.com/office/drawing/2014/main" id="{72DEE398-076F-BB4A-B2CD-7D41EE13D97C}"/>
              </a:ext>
            </a:extLst>
          </p:cNvPr>
          <p:cNvPicPr>
            <a:picLocks noChangeAspect="1"/>
          </p:cNvPicPr>
          <p:nvPr/>
        </p:nvPicPr>
        <p:blipFill>
          <a:blip r:embed="rId3"/>
          <a:stretch>
            <a:fillRect/>
          </a:stretch>
        </p:blipFill>
        <p:spPr>
          <a:xfrm>
            <a:off x="5076056" y="260648"/>
            <a:ext cx="3816424" cy="1552645"/>
          </a:xfrm>
          <a:prstGeom prst="rect">
            <a:avLst/>
          </a:prstGeom>
        </p:spPr>
      </p:pic>
    </p:spTree>
    <p:extLst>
      <p:ext uri="{BB962C8B-B14F-4D97-AF65-F5344CB8AC3E}">
        <p14:creationId xmlns:p14="http://schemas.microsoft.com/office/powerpoint/2010/main" val="2022361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computer programming, reflection is the ability of a program to manipulate variables, properties, and methods of objects at runtime.</a:t>
            </a:r>
          </a:p>
          <a:p>
            <a:r>
              <a:rPr lang="en-US" dirty="0"/>
              <a:t>Prior to ES6, JavaScript already has reflection features even though they were not officially called that by the community or the specification.</a:t>
            </a:r>
          </a:p>
          <a:p>
            <a:r>
              <a:rPr lang="en-US" dirty="0"/>
              <a:t>For example, methods like </a:t>
            </a:r>
            <a:r>
              <a:rPr lang="en-US" dirty="0" err="1"/>
              <a:t>Object.keys</a:t>
            </a:r>
            <a:r>
              <a:rPr lang="en-US" dirty="0"/>
              <a:t>(), </a:t>
            </a:r>
            <a:r>
              <a:rPr lang="en-US" dirty="0" err="1"/>
              <a:t>Object.getOwnPropertyDescriptor</a:t>
            </a:r>
            <a:r>
              <a:rPr lang="en-US" dirty="0"/>
              <a:t>(), and </a:t>
            </a:r>
            <a:r>
              <a:rPr lang="en-US" dirty="0" err="1"/>
              <a:t>Array.isArray</a:t>
            </a:r>
            <a:r>
              <a:rPr lang="en-US" dirty="0"/>
              <a:t>() are the classic reflection features.</a:t>
            </a:r>
          </a:p>
          <a:p>
            <a:r>
              <a:rPr lang="en-US" dirty="0"/>
              <a:t>ES6 introduces a new global object called Reflect that allows you to call methods, construct objects, get and set properties, manipulate and extend properties.</a:t>
            </a:r>
          </a:p>
          <a:p>
            <a:r>
              <a:rPr lang="en-US" dirty="0"/>
              <a:t>The Reflect API is important because it allows you to develop programs and frameworks that are able to handle dynamic code.</a:t>
            </a:r>
          </a:p>
        </p:txBody>
      </p:sp>
      <p:sp>
        <p:nvSpPr>
          <p:cNvPr id="3" name="Title 2"/>
          <p:cNvSpPr>
            <a:spLocks noGrp="1"/>
          </p:cNvSpPr>
          <p:nvPr>
            <p:ph type="title"/>
          </p:nvPr>
        </p:nvSpPr>
        <p:spPr/>
        <p:txBody>
          <a:bodyPr/>
          <a:lstStyle/>
          <a:p>
            <a:r>
              <a:rPr lang="en-US" dirty="0"/>
              <a:t>Reflect API</a:t>
            </a:r>
          </a:p>
        </p:txBody>
      </p:sp>
    </p:spTree>
    <p:extLst>
      <p:ext uri="{BB962C8B-B14F-4D97-AF65-F5344CB8AC3E}">
        <p14:creationId xmlns:p14="http://schemas.microsoft.com/office/powerpoint/2010/main" val="10587750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computer programming, reflection is the ability of a program to manipulate variables, properties, and methods of objects at runtime.</a:t>
            </a:r>
          </a:p>
          <a:p>
            <a:r>
              <a:rPr lang="en-US" dirty="0"/>
              <a:t>Prior to ES6, JavaScript already has reflection features even though they were not officially called that by the community or the specification.</a:t>
            </a:r>
          </a:p>
          <a:p>
            <a:r>
              <a:rPr lang="en-US" dirty="0"/>
              <a:t>For example, methods like </a:t>
            </a:r>
            <a:r>
              <a:rPr lang="en-US" dirty="0" err="1"/>
              <a:t>Object.keys</a:t>
            </a:r>
            <a:r>
              <a:rPr lang="en-US" dirty="0"/>
              <a:t>(), </a:t>
            </a:r>
            <a:r>
              <a:rPr lang="en-US" dirty="0" err="1"/>
              <a:t>Object.getOwnPropertyDescriptor</a:t>
            </a:r>
            <a:r>
              <a:rPr lang="en-US" dirty="0"/>
              <a:t>(), and </a:t>
            </a:r>
            <a:r>
              <a:rPr lang="en-US" dirty="0" err="1"/>
              <a:t>Array.isArray</a:t>
            </a:r>
            <a:r>
              <a:rPr lang="en-US" dirty="0"/>
              <a:t>() are the classic reflection features.</a:t>
            </a:r>
          </a:p>
          <a:p>
            <a:r>
              <a:rPr lang="en-US" dirty="0"/>
              <a:t>ES6 introduces a new global object called Reflect that allows you to call methods, construct objects, get and set properties, manipulate and extend properties.</a:t>
            </a:r>
          </a:p>
          <a:p>
            <a:r>
              <a:rPr lang="en-US" dirty="0"/>
              <a:t>The Reflect API is important because it allows you to develop programs and frameworks that are able to handle dynamic code.</a:t>
            </a:r>
          </a:p>
        </p:txBody>
      </p:sp>
      <p:sp>
        <p:nvSpPr>
          <p:cNvPr id="3" name="Title 2"/>
          <p:cNvSpPr>
            <a:spLocks noGrp="1"/>
          </p:cNvSpPr>
          <p:nvPr>
            <p:ph type="title"/>
          </p:nvPr>
        </p:nvSpPr>
        <p:spPr/>
        <p:txBody>
          <a:bodyPr/>
          <a:lstStyle/>
          <a:p>
            <a:r>
              <a:rPr lang="en-US" dirty="0"/>
              <a:t>Reflection</a:t>
            </a:r>
          </a:p>
        </p:txBody>
      </p:sp>
    </p:spTree>
    <p:extLst>
      <p:ext uri="{BB962C8B-B14F-4D97-AF65-F5344CB8AC3E}">
        <p14:creationId xmlns:p14="http://schemas.microsoft.com/office/powerpoint/2010/main" val="1529241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HTML, CSS, JavaScript</a:t>
            </a:r>
            <a:br>
              <a:rPr lang="en-US" dirty="0"/>
            </a:br>
            <a:r>
              <a:rPr lang="en-US" b="1" dirty="0"/>
              <a:t> ES6 Syntax </a:t>
            </a:r>
          </a:p>
          <a:p>
            <a:r>
              <a:rPr lang="en-US" dirty="0"/>
              <a:t>The new features of the object literal and template strings</a:t>
            </a:r>
          </a:p>
          <a:p>
            <a:r>
              <a:rPr lang="en-US" dirty="0"/>
              <a:t>Block scopes and let/</a:t>
            </a:r>
            <a:r>
              <a:rPr lang="en-US" dirty="0" err="1"/>
              <a:t>const</a:t>
            </a:r>
            <a:r>
              <a:rPr lang="en-US" dirty="0"/>
              <a:t> vs </a:t>
            </a:r>
            <a:r>
              <a:rPr lang="en-US" dirty="0" err="1"/>
              <a:t>var</a:t>
            </a:r>
            <a:endParaRPr lang="en-US" dirty="0"/>
          </a:p>
          <a:p>
            <a:r>
              <a:rPr lang="en-US" dirty="0"/>
              <a:t>Arrow functions</a:t>
            </a:r>
          </a:p>
          <a:p>
            <a:r>
              <a:rPr lang="en-US" dirty="0" err="1"/>
              <a:t>Destructuring</a:t>
            </a:r>
            <a:r>
              <a:rPr lang="en-US" dirty="0"/>
              <a:t> and default/rest/spread.</a:t>
            </a:r>
          </a:p>
          <a:p>
            <a:r>
              <a:rPr lang="en-US" dirty="0"/>
              <a:t>Classes and inheritance (used slightly in defining component, but to be avoided otherwise)</a:t>
            </a:r>
          </a:p>
          <a:p>
            <a:r>
              <a:rPr lang="en-US" dirty="0"/>
              <a:t>Class field syntax to define methods with arrow functions</a:t>
            </a:r>
          </a:p>
          <a:p>
            <a:r>
              <a:rPr lang="en-US" dirty="0"/>
              <a:t>Promise objects and and how to use them with </a:t>
            </a:r>
            <a:r>
              <a:rPr lang="en-US" dirty="0" err="1"/>
              <a:t>async</a:t>
            </a:r>
            <a:r>
              <a:rPr lang="en-US" dirty="0"/>
              <a:t>/await.</a:t>
            </a:r>
          </a:p>
          <a:p>
            <a:r>
              <a:rPr lang="en-US" dirty="0"/>
              <a:t>Imports and exports of modules (most important of all)</a:t>
            </a:r>
          </a:p>
          <a:p>
            <a:endParaRPr lang="en-US" dirty="0"/>
          </a:p>
        </p:txBody>
      </p:sp>
      <p:sp>
        <p:nvSpPr>
          <p:cNvPr id="3" name="Title 2"/>
          <p:cNvSpPr>
            <a:spLocks noGrp="1"/>
          </p:cNvSpPr>
          <p:nvPr>
            <p:ph type="title"/>
          </p:nvPr>
        </p:nvSpPr>
        <p:spPr/>
        <p:txBody>
          <a:bodyPr/>
          <a:lstStyle/>
          <a:p>
            <a:r>
              <a:rPr lang="en-US" dirty="0"/>
              <a:t>Prerequisite</a:t>
            </a:r>
          </a:p>
        </p:txBody>
      </p:sp>
      <p:sp>
        <p:nvSpPr>
          <p:cNvPr id="4" name="Rectangle 3"/>
          <p:cNvSpPr/>
          <p:nvPr/>
        </p:nvSpPr>
        <p:spPr>
          <a:xfrm>
            <a:off x="2267744" y="5013176"/>
            <a:ext cx="3896388" cy="369332"/>
          </a:xfrm>
          <a:prstGeom prst="rect">
            <a:avLst/>
          </a:prstGeom>
          <a:ln>
            <a:solidFill>
              <a:schemeClr val="accent1"/>
            </a:solidFill>
          </a:ln>
        </p:spPr>
        <p:txBody>
          <a:bodyPr wrap="none">
            <a:spAutoFit/>
          </a:bodyPr>
          <a:lstStyle/>
          <a:p>
            <a:r>
              <a:rPr lang="en-US" dirty="0">
                <a:hlinkClick r:id="rId2"/>
              </a:rPr>
              <a:t>https://www.javascripttutorial.net/es6/</a:t>
            </a:r>
            <a:endParaRPr lang="en-US" dirty="0"/>
          </a:p>
        </p:txBody>
      </p:sp>
    </p:spTree>
    <p:extLst>
      <p:ext uri="{BB962C8B-B14F-4D97-AF65-F5344CB8AC3E}">
        <p14:creationId xmlns:p14="http://schemas.microsoft.com/office/powerpoint/2010/main" val="4183405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Unlike the most global objects, the Reflect is not a constructor. </a:t>
            </a:r>
          </a:p>
          <a:p>
            <a:r>
              <a:rPr lang="en-US" dirty="0"/>
              <a:t>It means that you cannot use Reflect with the new operator or invoke the Reflect as a function.  </a:t>
            </a:r>
          </a:p>
          <a:p>
            <a:r>
              <a:rPr lang="en-US" dirty="0"/>
              <a:t>It is similar to the Math and JSON objects. </a:t>
            </a:r>
          </a:p>
          <a:p>
            <a:r>
              <a:rPr lang="en-US" dirty="0"/>
              <a:t>All the methods of the Reflect object are static.</a:t>
            </a:r>
          </a:p>
          <a:p>
            <a:r>
              <a:rPr lang="en-US" dirty="0" err="1"/>
              <a:t>Reflect.apply</a:t>
            </a:r>
            <a:r>
              <a:rPr lang="en-US" dirty="0"/>
              <a:t>() – call a function with specified arguments.</a:t>
            </a:r>
          </a:p>
          <a:p>
            <a:r>
              <a:rPr lang="en-US" dirty="0" err="1"/>
              <a:t>Reflect.construct</a:t>
            </a:r>
            <a:r>
              <a:rPr lang="en-US" dirty="0"/>
              <a:t>() – act like the new operator, but as a function. It is equivalent to calling new target(...</a:t>
            </a:r>
            <a:r>
              <a:rPr lang="en-US" dirty="0" err="1"/>
              <a:t>args</a:t>
            </a:r>
            <a:r>
              <a:rPr lang="en-US" dirty="0"/>
              <a:t>).</a:t>
            </a:r>
          </a:p>
          <a:p>
            <a:r>
              <a:rPr lang="en-US" dirty="0" err="1"/>
              <a:t>Reflect.defineProperty</a:t>
            </a:r>
            <a:r>
              <a:rPr lang="en-US" dirty="0"/>
              <a:t>() – is similar to </a:t>
            </a:r>
            <a:r>
              <a:rPr lang="en-US" dirty="0" err="1"/>
              <a:t>Object.defineProperty</a:t>
            </a:r>
            <a:r>
              <a:rPr lang="en-US" dirty="0"/>
              <a:t>(), but return a Boolean value indicating whether or not the property was successfully defined on the object.</a:t>
            </a:r>
          </a:p>
          <a:p>
            <a:r>
              <a:rPr lang="en-US" dirty="0" err="1"/>
              <a:t>Reflect.deleteProperty</a:t>
            </a:r>
            <a:r>
              <a:rPr lang="en-US" dirty="0"/>
              <a:t>() – behave like the delete operator, but as a function. It’s equivalent to calling the  delete </a:t>
            </a:r>
            <a:r>
              <a:rPr lang="en-US" dirty="0" err="1"/>
              <a:t>objectName</a:t>
            </a:r>
            <a:r>
              <a:rPr lang="en-US" dirty="0"/>
              <a:t>[</a:t>
            </a:r>
            <a:r>
              <a:rPr lang="en-US" dirty="0" err="1"/>
              <a:t>propertyName</a:t>
            </a:r>
            <a:r>
              <a:rPr lang="en-US" dirty="0"/>
              <a:t>].</a:t>
            </a:r>
          </a:p>
          <a:p>
            <a:r>
              <a:rPr lang="en-US" dirty="0" err="1"/>
              <a:t>Reflect.get</a:t>
            </a:r>
            <a:r>
              <a:rPr lang="en-US" dirty="0"/>
              <a:t>() – return the value of a property.</a:t>
            </a:r>
          </a:p>
        </p:txBody>
      </p:sp>
      <p:sp>
        <p:nvSpPr>
          <p:cNvPr id="3" name="Title 2"/>
          <p:cNvSpPr>
            <a:spLocks noGrp="1"/>
          </p:cNvSpPr>
          <p:nvPr>
            <p:ph type="title"/>
          </p:nvPr>
        </p:nvSpPr>
        <p:spPr/>
        <p:txBody>
          <a:bodyPr/>
          <a:lstStyle/>
          <a:p>
            <a:r>
              <a:rPr lang="en-US" dirty="0"/>
              <a:t>Reflect API</a:t>
            </a:r>
          </a:p>
        </p:txBody>
      </p:sp>
    </p:spTree>
    <p:extLst>
      <p:ext uri="{BB962C8B-B14F-4D97-AF65-F5344CB8AC3E}">
        <p14:creationId xmlns:p14="http://schemas.microsoft.com/office/powerpoint/2010/main" val="2212266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Reflect.getOwnPropertyDescriptor</a:t>
            </a:r>
            <a:r>
              <a:rPr lang="en-US" dirty="0"/>
              <a:t>() – is similar to </a:t>
            </a:r>
            <a:r>
              <a:rPr lang="en-US" dirty="0" err="1"/>
              <a:t>Object.getOwnPropertyDescriptor</a:t>
            </a:r>
            <a:r>
              <a:rPr lang="en-US" dirty="0"/>
              <a:t>(). It returns a property descriptor of a property if the property exists on the object, or undefined otherwise.</a:t>
            </a:r>
          </a:p>
          <a:p>
            <a:r>
              <a:rPr lang="en-US" dirty="0" err="1"/>
              <a:t>Reflect.getPrototypeOf</a:t>
            </a:r>
            <a:r>
              <a:rPr lang="en-US" dirty="0"/>
              <a:t>() – is the same as </a:t>
            </a:r>
            <a:r>
              <a:rPr lang="en-US" dirty="0" err="1"/>
              <a:t>Object.getPrototypeOf</a:t>
            </a:r>
            <a:r>
              <a:rPr lang="en-US" dirty="0"/>
              <a:t>().</a:t>
            </a:r>
          </a:p>
          <a:p>
            <a:r>
              <a:rPr lang="en-US" dirty="0" err="1"/>
              <a:t>Reflect.has</a:t>
            </a:r>
            <a:r>
              <a:rPr lang="en-US" dirty="0"/>
              <a:t>() – work like the in operator, but as a function. It returns a </a:t>
            </a:r>
            <a:r>
              <a:rPr lang="en-US" dirty="0" err="1"/>
              <a:t>boolean</a:t>
            </a:r>
            <a:r>
              <a:rPr lang="en-US" dirty="0"/>
              <a:t> indicating whether an property (either owned or inherited) exists.</a:t>
            </a:r>
            <a:br>
              <a:rPr lang="en-US" dirty="0"/>
            </a:br>
            <a:r>
              <a:rPr lang="en-US" dirty="0" err="1"/>
              <a:t>Reflect.isExtensible</a:t>
            </a:r>
            <a:r>
              <a:rPr lang="en-US" dirty="0"/>
              <a:t>() – is the same as </a:t>
            </a:r>
            <a:r>
              <a:rPr lang="en-US" dirty="0" err="1"/>
              <a:t>Object.isExtensible</a:t>
            </a:r>
            <a:r>
              <a:rPr lang="en-US" dirty="0"/>
              <a:t>().</a:t>
            </a:r>
          </a:p>
          <a:p>
            <a:r>
              <a:rPr lang="en-US" dirty="0" err="1"/>
              <a:t>Reflect.ownKeys</a:t>
            </a:r>
            <a:r>
              <a:rPr lang="en-US" dirty="0"/>
              <a:t>() – return an array of the owned property keys (not inherited) of an object.</a:t>
            </a:r>
          </a:p>
          <a:p>
            <a:r>
              <a:rPr lang="en-US" dirty="0" err="1"/>
              <a:t>Reflect.preventExtensions</a:t>
            </a:r>
            <a:r>
              <a:rPr lang="en-US" dirty="0"/>
              <a:t>() – is similar to </a:t>
            </a:r>
            <a:r>
              <a:rPr lang="en-US" dirty="0" err="1"/>
              <a:t>Object.preventExtensions</a:t>
            </a:r>
            <a:r>
              <a:rPr lang="en-US" dirty="0"/>
              <a:t>(). It returns a Boolean.</a:t>
            </a:r>
          </a:p>
          <a:p>
            <a:r>
              <a:rPr lang="en-US" dirty="0" err="1"/>
              <a:t>Reflect.set</a:t>
            </a:r>
            <a:r>
              <a:rPr lang="en-US" dirty="0"/>
              <a:t>() – assign a value to a property and return a Boolean value which is true if the property is set successfully.</a:t>
            </a:r>
          </a:p>
          <a:p>
            <a:r>
              <a:rPr lang="en-US" dirty="0" err="1"/>
              <a:t>Reflect.setPrototypeOf</a:t>
            </a:r>
            <a:r>
              <a:rPr lang="en-US" dirty="0"/>
              <a:t>() – set the prototype of an object</a:t>
            </a:r>
          </a:p>
        </p:txBody>
      </p:sp>
      <p:sp>
        <p:nvSpPr>
          <p:cNvPr id="3" name="Title 2"/>
          <p:cNvSpPr>
            <a:spLocks noGrp="1"/>
          </p:cNvSpPr>
          <p:nvPr>
            <p:ph type="title"/>
          </p:nvPr>
        </p:nvSpPr>
        <p:spPr/>
        <p:txBody>
          <a:bodyPr/>
          <a:lstStyle/>
          <a:p>
            <a:r>
              <a:rPr lang="en-US" dirty="0"/>
              <a:t>Reflect API</a:t>
            </a:r>
          </a:p>
        </p:txBody>
      </p:sp>
    </p:spTree>
    <p:extLst>
      <p:ext uri="{BB962C8B-B14F-4D97-AF65-F5344CB8AC3E}">
        <p14:creationId xmlns:p14="http://schemas.microsoft.com/office/powerpoint/2010/main" val="6362668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dirty="0" err="1"/>
              <a:t>Reflect.construct</a:t>
            </a:r>
            <a:r>
              <a:rPr lang="en-US" dirty="0"/>
              <a:t>() method behaves like the new operator, but as a function. </a:t>
            </a:r>
          </a:p>
          <a:p>
            <a:r>
              <a:rPr lang="en-US" dirty="0"/>
              <a:t>It is equivalent to calling the new target(...</a:t>
            </a:r>
            <a:r>
              <a:rPr lang="en-US" dirty="0" err="1"/>
              <a:t>args</a:t>
            </a:r>
            <a:r>
              <a:rPr lang="en-US" dirty="0"/>
              <a:t>) with the possibility to specify a different prototype:</a:t>
            </a:r>
            <a:br>
              <a:rPr lang="en-US" dirty="0"/>
            </a:br>
            <a:r>
              <a:rPr lang="en-US" dirty="0" err="1"/>
              <a:t>Reflect.construct</a:t>
            </a:r>
            <a:r>
              <a:rPr lang="en-US" dirty="0"/>
              <a:t>(target, </a:t>
            </a:r>
            <a:r>
              <a:rPr lang="en-US" dirty="0" err="1"/>
              <a:t>args</a:t>
            </a:r>
            <a:r>
              <a:rPr lang="en-US" dirty="0"/>
              <a:t> [, </a:t>
            </a:r>
            <a:r>
              <a:rPr lang="en-US" dirty="0" err="1"/>
              <a:t>newTarget</a:t>
            </a:r>
            <a:r>
              <a:rPr lang="en-US" dirty="0"/>
              <a:t>]) </a:t>
            </a:r>
          </a:p>
          <a:p>
            <a:r>
              <a:rPr lang="en-US" dirty="0"/>
              <a:t>The </a:t>
            </a:r>
            <a:r>
              <a:rPr lang="en-US" dirty="0" err="1"/>
              <a:t>Reflect.construct</a:t>
            </a:r>
            <a:r>
              <a:rPr lang="en-US" dirty="0"/>
              <a:t>() returns the new instance of the target, or the </a:t>
            </a:r>
            <a:r>
              <a:rPr lang="en-US" dirty="0" err="1"/>
              <a:t>newTarget</a:t>
            </a:r>
            <a:r>
              <a:rPr lang="en-US" dirty="0"/>
              <a:t> if specified, initialized by the target as a constructor with the given array-like object </a:t>
            </a:r>
            <a:r>
              <a:rPr lang="en-US" dirty="0" err="1"/>
              <a:t>args</a:t>
            </a:r>
            <a:r>
              <a:rPr lang="en-US" dirty="0"/>
              <a:t>. See the following example:</a:t>
            </a:r>
            <a:br>
              <a:rPr lang="en-US" dirty="0"/>
            </a:br>
            <a:r>
              <a:rPr lang="en-US" dirty="0"/>
              <a:t>class Person { </a:t>
            </a:r>
            <a:br>
              <a:rPr lang="en-US" dirty="0"/>
            </a:br>
            <a:r>
              <a:rPr lang="en-US" dirty="0"/>
              <a:t>	constructor(</a:t>
            </a:r>
            <a:r>
              <a:rPr lang="en-US" dirty="0" err="1"/>
              <a:t>firstName</a:t>
            </a:r>
            <a:r>
              <a:rPr lang="en-US" dirty="0"/>
              <a:t>, </a:t>
            </a:r>
            <a:r>
              <a:rPr lang="en-US" dirty="0" err="1"/>
              <a:t>lastName</a:t>
            </a:r>
            <a:r>
              <a:rPr lang="en-US" dirty="0"/>
              <a:t>) { </a:t>
            </a:r>
            <a:br>
              <a:rPr lang="en-US" dirty="0"/>
            </a:br>
            <a:r>
              <a:rPr lang="en-US" dirty="0"/>
              <a:t>	</a:t>
            </a:r>
            <a:r>
              <a:rPr lang="en-US" dirty="0" err="1"/>
              <a:t>this.firstName</a:t>
            </a:r>
            <a:r>
              <a:rPr lang="en-US" dirty="0"/>
              <a:t> = </a:t>
            </a:r>
            <a:r>
              <a:rPr lang="en-US" dirty="0" err="1"/>
              <a:t>firstName</a:t>
            </a:r>
            <a:r>
              <a:rPr lang="en-US" dirty="0"/>
              <a:t>; </a:t>
            </a:r>
            <a:r>
              <a:rPr lang="en-US" dirty="0" err="1"/>
              <a:t>this.lastName</a:t>
            </a:r>
            <a:r>
              <a:rPr lang="en-US" dirty="0"/>
              <a:t> = </a:t>
            </a:r>
            <a:r>
              <a:rPr lang="en-US" dirty="0" err="1"/>
              <a:t>lastName</a:t>
            </a:r>
            <a:r>
              <a:rPr lang="en-US" dirty="0"/>
              <a:t>; }</a:t>
            </a:r>
            <a:br>
              <a:rPr lang="en-US" dirty="0"/>
            </a:br>
            <a:r>
              <a:rPr lang="en-US" dirty="0"/>
              <a:t>	 get </a:t>
            </a:r>
            <a:r>
              <a:rPr lang="en-US" dirty="0" err="1"/>
              <a:t>fullName</a:t>
            </a:r>
            <a:r>
              <a:rPr lang="en-US" dirty="0"/>
              <a:t>() { return `${</a:t>
            </a:r>
            <a:r>
              <a:rPr lang="en-US" dirty="0" err="1"/>
              <a:t>this.firstName</a:t>
            </a:r>
            <a:r>
              <a:rPr lang="en-US" dirty="0"/>
              <a:t>} ${</a:t>
            </a:r>
            <a:r>
              <a:rPr lang="en-US" dirty="0" err="1"/>
              <a:t>this.lastName</a:t>
            </a:r>
            <a:r>
              <a:rPr lang="en-US" dirty="0"/>
              <a:t>}`; } }; </a:t>
            </a:r>
            <a:br>
              <a:rPr lang="en-US" dirty="0"/>
            </a:br>
            <a:br>
              <a:rPr lang="en-US" dirty="0"/>
            </a:br>
            <a:r>
              <a:rPr lang="en-US" dirty="0"/>
              <a:t>let </a:t>
            </a:r>
            <a:r>
              <a:rPr lang="en-US" dirty="0" err="1"/>
              <a:t>args</a:t>
            </a:r>
            <a:r>
              <a:rPr lang="en-US" dirty="0"/>
              <a:t> = ['John', 'Doe’]; </a:t>
            </a:r>
            <a:br>
              <a:rPr lang="en-US" dirty="0"/>
            </a:br>
            <a:r>
              <a:rPr lang="en-US" dirty="0"/>
              <a:t>let john = </a:t>
            </a:r>
            <a:r>
              <a:rPr lang="en-US" dirty="0" err="1"/>
              <a:t>Reflect.construct</a:t>
            </a:r>
            <a:r>
              <a:rPr lang="en-US" dirty="0"/>
              <a:t>( Person, </a:t>
            </a:r>
            <a:r>
              <a:rPr lang="en-US" dirty="0" err="1"/>
              <a:t>args</a:t>
            </a:r>
            <a:r>
              <a:rPr lang="en-US" dirty="0"/>
              <a:t> ); </a:t>
            </a:r>
            <a:br>
              <a:rPr lang="en-US" dirty="0"/>
            </a:br>
            <a:r>
              <a:rPr lang="en-US" dirty="0" err="1"/>
              <a:t>console.log</a:t>
            </a:r>
            <a:r>
              <a:rPr lang="en-US" dirty="0"/>
              <a:t>(john </a:t>
            </a:r>
            <a:r>
              <a:rPr lang="en-US" dirty="0" err="1"/>
              <a:t>instanceof</a:t>
            </a:r>
            <a:r>
              <a:rPr lang="en-US" dirty="0"/>
              <a:t> Person); </a:t>
            </a:r>
            <a:br>
              <a:rPr lang="en-US" dirty="0"/>
            </a:br>
            <a:r>
              <a:rPr lang="en-US" dirty="0" err="1"/>
              <a:t>console.log</a:t>
            </a:r>
            <a:r>
              <a:rPr lang="en-US" dirty="0"/>
              <a:t>(</a:t>
            </a:r>
            <a:r>
              <a:rPr lang="en-US" dirty="0" err="1"/>
              <a:t>john.fullName</a:t>
            </a:r>
            <a:r>
              <a:rPr lang="en-US" dirty="0"/>
              <a:t>); </a:t>
            </a:r>
          </a:p>
        </p:txBody>
      </p:sp>
      <p:sp>
        <p:nvSpPr>
          <p:cNvPr id="3" name="Title 2"/>
          <p:cNvSpPr>
            <a:spLocks noGrp="1"/>
          </p:cNvSpPr>
          <p:nvPr>
            <p:ph type="title"/>
          </p:nvPr>
        </p:nvSpPr>
        <p:spPr/>
        <p:txBody>
          <a:bodyPr/>
          <a:lstStyle/>
          <a:p>
            <a:r>
              <a:rPr lang="en-US" dirty="0"/>
              <a:t>Reflect – Create Objects</a:t>
            </a:r>
          </a:p>
        </p:txBody>
      </p:sp>
    </p:spTree>
    <p:extLst>
      <p:ext uri="{BB962C8B-B14F-4D97-AF65-F5344CB8AC3E}">
        <p14:creationId xmlns:p14="http://schemas.microsoft.com/office/powerpoint/2010/main" val="1106964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4D4EF1-EF6D-6B43-9E58-FE637C72AB61}"/>
              </a:ext>
            </a:extLst>
          </p:cNvPr>
          <p:cNvSpPr>
            <a:spLocks noGrp="1"/>
          </p:cNvSpPr>
          <p:nvPr>
            <p:ph idx="1"/>
          </p:nvPr>
        </p:nvSpPr>
        <p:spPr/>
        <p:txBody>
          <a:bodyPr/>
          <a:lstStyle/>
          <a:p>
            <a:r>
              <a:rPr lang="en-US" dirty="0"/>
              <a:t>Immutability</a:t>
            </a:r>
            <a:br>
              <a:rPr lang="en-US" dirty="0"/>
            </a:br>
            <a:r>
              <a:rPr lang="en-US" dirty="0">
                <a:hlinkClick r:id="rId2"/>
              </a:rPr>
              <a:t>https://ultimatecourses.com/blog/all-about-immutable-arrays-and-objects-in-javascript</a:t>
            </a:r>
            <a:endParaRPr lang="en-US" dirty="0"/>
          </a:p>
          <a:p>
            <a:r>
              <a:rPr lang="en-US" dirty="0"/>
              <a:t>https://</a:t>
            </a:r>
            <a:r>
              <a:rPr lang="en-US" dirty="0" err="1"/>
              <a:t>dmitripavlutin.com</a:t>
            </a:r>
            <a:r>
              <a:rPr lang="en-US"/>
              <a:t>/5-interesting-uses-javascript-destructuring/</a:t>
            </a:r>
          </a:p>
        </p:txBody>
      </p:sp>
      <p:sp>
        <p:nvSpPr>
          <p:cNvPr id="3" name="Title 2">
            <a:extLst>
              <a:ext uri="{FF2B5EF4-FFF2-40B4-BE49-F238E27FC236}">
                <a16:creationId xmlns:a16="http://schemas.microsoft.com/office/drawing/2014/main" id="{55A769BD-3310-E54C-A6FE-8B44FD988CFB}"/>
              </a:ext>
            </a:extLst>
          </p:cNvPr>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8383101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74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4860" y="3162300"/>
            <a:ext cx="3914280" cy="533400"/>
          </a:xfrm>
        </p:spPr>
        <p:txBody>
          <a:bodyPr/>
          <a:lstStyle/>
          <a:p>
            <a:r>
              <a:rPr lang="en-US" dirty="0"/>
              <a:t>Thank you !</a:t>
            </a:r>
            <a:br>
              <a:rPr lang="en-US" dirty="0"/>
            </a:br>
            <a:br>
              <a:rPr lang="en-US"/>
            </a:br>
            <a:endParaRPr lang="en-IN" dirty="0"/>
          </a:p>
        </p:txBody>
      </p:sp>
    </p:spTree>
    <p:extLst>
      <p:ext uri="{BB962C8B-B14F-4D97-AF65-F5344CB8AC3E}">
        <p14:creationId xmlns:p14="http://schemas.microsoft.com/office/powerpoint/2010/main" val="114619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To run es6 on browser add following in html file</a:t>
            </a:r>
          </a:p>
          <a:p>
            <a:r>
              <a:rPr lang="en-US" dirty="0"/>
              <a:t>&lt;script </a:t>
            </a:r>
            <a:r>
              <a:rPr lang="en-US" dirty="0" err="1"/>
              <a:t>nomodule</a:t>
            </a:r>
            <a:r>
              <a:rPr lang="en-US" dirty="0"/>
              <a:t> </a:t>
            </a:r>
            <a:r>
              <a:rPr lang="en-US" dirty="0" err="1"/>
              <a:t>src</a:t>
            </a:r>
            <a:r>
              <a:rPr lang="en-US" dirty="0"/>
              <a:t>="https://</a:t>
            </a:r>
            <a:r>
              <a:rPr lang="en-US" dirty="0" err="1"/>
              <a:t>unpkg.com</a:t>
            </a:r>
            <a:r>
              <a:rPr lang="en-US" dirty="0"/>
              <a:t>/browser-</a:t>
            </a:r>
            <a:r>
              <a:rPr lang="en-US" dirty="0" err="1"/>
              <a:t>es</a:t>
            </a:r>
            <a:r>
              <a:rPr lang="en-US" dirty="0"/>
              <a:t>-module-loader/</a:t>
            </a:r>
            <a:r>
              <a:rPr lang="en-US" dirty="0" err="1"/>
              <a:t>dist</a:t>
            </a:r>
            <a:r>
              <a:rPr lang="en-US" dirty="0"/>
              <a:t>/babel-browser-</a:t>
            </a:r>
            <a:r>
              <a:rPr lang="en-US" dirty="0" err="1"/>
              <a:t>build.js</a:t>
            </a:r>
            <a:r>
              <a:rPr lang="en-US" dirty="0"/>
              <a:t>"&gt;&lt;/script&gt;</a:t>
            </a:r>
          </a:p>
          <a:p>
            <a:r>
              <a:rPr lang="en-US" dirty="0"/>
              <a:t>&lt;script </a:t>
            </a:r>
            <a:r>
              <a:rPr lang="en-US" dirty="0" err="1"/>
              <a:t>nomodule</a:t>
            </a:r>
            <a:r>
              <a:rPr lang="en-US" dirty="0"/>
              <a:t> </a:t>
            </a:r>
            <a:r>
              <a:rPr lang="en-US" dirty="0" err="1"/>
              <a:t>src</a:t>
            </a:r>
            <a:r>
              <a:rPr lang="en-US" dirty="0"/>
              <a:t>="https://</a:t>
            </a:r>
            <a:r>
              <a:rPr lang="en-US" dirty="0" err="1"/>
              <a:t>unpkg.com</a:t>
            </a:r>
            <a:r>
              <a:rPr lang="en-US" dirty="0"/>
              <a:t>/browser-</a:t>
            </a:r>
            <a:r>
              <a:rPr lang="en-US" dirty="0" err="1"/>
              <a:t>es</a:t>
            </a:r>
            <a:r>
              <a:rPr lang="en-US" dirty="0"/>
              <a:t>-module-loader"&gt;&lt;/script&gt;</a:t>
            </a:r>
          </a:p>
          <a:p>
            <a:r>
              <a:rPr lang="en-US" b="1" dirty="0"/>
              <a:t>NOTE :  file:// will not work. Add web server or use brackets</a:t>
            </a:r>
          </a:p>
          <a:p>
            <a:endParaRPr lang="en-US" b="1" dirty="0"/>
          </a:p>
        </p:txBody>
      </p:sp>
      <p:sp>
        <p:nvSpPr>
          <p:cNvPr id="3" name="Title 2"/>
          <p:cNvSpPr>
            <a:spLocks noGrp="1"/>
          </p:cNvSpPr>
          <p:nvPr>
            <p:ph type="title"/>
          </p:nvPr>
        </p:nvSpPr>
        <p:spPr/>
        <p:txBody>
          <a:bodyPr/>
          <a:lstStyle/>
          <a:p>
            <a:r>
              <a:rPr lang="en-US" dirty="0"/>
              <a:t>ES6 </a:t>
            </a:r>
            <a:r>
              <a:rPr lang="en-US" dirty="0" err="1"/>
              <a:t>SetUp</a:t>
            </a:r>
            <a:endParaRPr lang="en-US" dirty="0"/>
          </a:p>
        </p:txBody>
      </p:sp>
      <p:sp>
        <p:nvSpPr>
          <p:cNvPr id="4" name="Rectangle 3"/>
          <p:cNvSpPr/>
          <p:nvPr/>
        </p:nvSpPr>
        <p:spPr>
          <a:xfrm>
            <a:off x="205506" y="2708920"/>
            <a:ext cx="4608512" cy="2893100"/>
          </a:xfrm>
          <a:prstGeom prst="rect">
            <a:avLst/>
          </a:prstGeom>
          <a:ln>
            <a:solidFill>
              <a:schemeClr val="accent1"/>
            </a:solidFill>
          </a:ln>
        </p:spPr>
        <p:txBody>
          <a:bodyPr wrap="square">
            <a:spAutoFit/>
          </a:bodyPr>
          <a:lstStyle/>
          <a:p>
            <a:r>
              <a:rPr lang="en-US" sz="1400">
                <a:solidFill>
                  <a:srgbClr val="800000"/>
                </a:solidFill>
                <a:latin typeface="Menlo" charset="0"/>
              </a:rPr>
              <a:t>&lt;script</a:t>
            </a:r>
            <a:r>
              <a:rPr lang="en-US" sz="1400">
                <a:solidFill>
                  <a:srgbClr val="000000"/>
                </a:solidFill>
                <a:latin typeface="Menlo" charset="0"/>
              </a:rPr>
              <a:t> </a:t>
            </a:r>
            <a:r>
              <a:rPr lang="en-US" sz="1400">
                <a:solidFill>
                  <a:srgbClr val="FF0000"/>
                </a:solidFill>
                <a:latin typeface="Menlo" charset="0"/>
              </a:rPr>
              <a:t>type</a:t>
            </a:r>
            <a:r>
              <a:rPr lang="en-US" sz="1400">
                <a:solidFill>
                  <a:srgbClr val="000000"/>
                </a:solidFill>
                <a:latin typeface="Menlo" charset="0"/>
              </a:rPr>
              <a:t>=</a:t>
            </a:r>
            <a:r>
              <a:rPr lang="en-US" sz="1400">
                <a:solidFill>
                  <a:srgbClr val="0000FF"/>
                </a:solidFill>
                <a:latin typeface="Menlo" charset="0"/>
              </a:rPr>
              <a:t>"module"</a:t>
            </a:r>
            <a:r>
              <a:rPr lang="en-US" sz="1400">
                <a:solidFill>
                  <a:srgbClr val="800000"/>
                </a:solidFill>
                <a:latin typeface="Menlo" charset="0"/>
              </a:rPr>
              <a:t>&gt;</a:t>
            </a:r>
            <a:endParaRPr lang="en-US" sz="1400">
              <a:solidFill>
                <a:srgbClr val="000000"/>
              </a:solidFill>
              <a:latin typeface="Menlo" charset="0"/>
            </a:endParaRPr>
          </a:p>
          <a:p>
            <a:r>
              <a:rPr lang="en-US" sz="1400" dirty="0">
                <a:solidFill>
                  <a:srgbClr val="AF00DB"/>
                </a:solidFill>
                <a:latin typeface="Menlo" charset="0"/>
              </a:rPr>
              <a:t>import</a:t>
            </a:r>
            <a:r>
              <a:rPr lang="en-US" sz="1400" dirty="0">
                <a:solidFill>
                  <a:srgbClr val="000000"/>
                </a:solidFill>
                <a:latin typeface="Menlo" charset="0"/>
              </a:rPr>
              <a:t> { </a:t>
            </a:r>
            <a:r>
              <a:rPr lang="en-US" sz="1400" dirty="0">
                <a:solidFill>
                  <a:srgbClr val="001080"/>
                </a:solidFill>
                <a:latin typeface="Menlo" charset="0"/>
              </a:rPr>
              <a:t>tag</a:t>
            </a:r>
            <a:r>
              <a:rPr lang="en-US" sz="1400" dirty="0">
                <a:solidFill>
                  <a:srgbClr val="000000"/>
                </a:solidFill>
                <a:latin typeface="Menlo" charset="0"/>
              </a:rPr>
              <a:t> } </a:t>
            </a:r>
            <a:r>
              <a:rPr lang="en-US" sz="1400" dirty="0">
                <a:solidFill>
                  <a:srgbClr val="AF00DB"/>
                </a:solidFill>
                <a:latin typeface="Menlo" charset="0"/>
              </a:rPr>
              <a:t>from</a:t>
            </a:r>
            <a:r>
              <a:rPr lang="en-US" sz="1400" dirty="0">
                <a:solidFill>
                  <a:srgbClr val="000000"/>
                </a:solidFill>
                <a:latin typeface="Menlo" charset="0"/>
              </a:rPr>
              <a:t> </a:t>
            </a:r>
            <a:r>
              <a:rPr lang="en-US" sz="1400" dirty="0">
                <a:solidFill>
                  <a:srgbClr val="A31515"/>
                </a:solidFill>
                <a:latin typeface="Menlo" charset="0"/>
              </a:rPr>
              <a:t>'./</a:t>
            </a:r>
            <a:r>
              <a:rPr lang="en-US" sz="1400" dirty="0" err="1">
                <a:solidFill>
                  <a:srgbClr val="A31515"/>
                </a:solidFill>
                <a:latin typeface="Menlo" charset="0"/>
              </a:rPr>
              <a:t>html.js</a:t>
            </a:r>
            <a:r>
              <a:rPr lang="en-US" sz="1400" dirty="0">
                <a:solidFill>
                  <a:srgbClr val="A31515"/>
                </a:solidFill>
                <a:latin typeface="Menlo" charset="0"/>
              </a:rPr>
              <a:t>'</a:t>
            </a:r>
            <a:endParaRPr lang="en-US" sz="1400" dirty="0">
              <a:solidFill>
                <a:srgbClr val="000000"/>
              </a:solidFill>
              <a:latin typeface="Menlo" charset="0"/>
            </a:endParaRPr>
          </a:p>
          <a:p>
            <a:r>
              <a:rPr lang="en-US" sz="1400" dirty="0" err="1">
                <a:solidFill>
                  <a:srgbClr val="0000FF"/>
                </a:solidFill>
                <a:latin typeface="Menlo" charset="0"/>
              </a:rPr>
              <a:t>const</a:t>
            </a:r>
            <a:r>
              <a:rPr lang="en-US" sz="1400" dirty="0">
                <a:solidFill>
                  <a:srgbClr val="000000"/>
                </a:solidFill>
                <a:latin typeface="Menlo" charset="0"/>
              </a:rPr>
              <a:t> </a:t>
            </a:r>
            <a:r>
              <a:rPr lang="en-US" sz="1400" dirty="0">
                <a:solidFill>
                  <a:srgbClr val="001080"/>
                </a:solidFill>
                <a:latin typeface="Menlo" charset="0"/>
              </a:rPr>
              <a:t>h1</a:t>
            </a:r>
            <a:r>
              <a:rPr lang="en-US" sz="1400" dirty="0">
                <a:solidFill>
                  <a:srgbClr val="000000"/>
                </a:solidFill>
                <a:latin typeface="Menlo" charset="0"/>
              </a:rPr>
              <a:t> = </a:t>
            </a:r>
            <a:r>
              <a:rPr lang="en-US" sz="1400" dirty="0">
                <a:solidFill>
                  <a:srgbClr val="795E26"/>
                </a:solidFill>
                <a:latin typeface="Menlo" charset="0"/>
              </a:rPr>
              <a:t>tag</a:t>
            </a:r>
            <a:r>
              <a:rPr lang="en-US" sz="1400" dirty="0">
                <a:solidFill>
                  <a:srgbClr val="000000"/>
                </a:solidFill>
                <a:latin typeface="Menlo" charset="0"/>
              </a:rPr>
              <a:t>(</a:t>
            </a:r>
            <a:r>
              <a:rPr lang="en-US" sz="1400" dirty="0">
                <a:solidFill>
                  <a:srgbClr val="A31515"/>
                </a:solidFill>
                <a:latin typeface="Menlo" charset="0"/>
              </a:rPr>
              <a:t>'h1'</a:t>
            </a:r>
            <a:r>
              <a:rPr lang="en-US" sz="1400" dirty="0">
                <a:solidFill>
                  <a:srgbClr val="000000"/>
                </a:solidFill>
                <a:latin typeface="Menlo" charset="0"/>
              </a:rPr>
              <a:t>, </a:t>
            </a:r>
            <a:r>
              <a:rPr lang="en-US" sz="1400" dirty="0">
                <a:solidFill>
                  <a:srgbClr val="A31515"/>
                </a:solidFill>
                <a:latin typeface="Menlo" charset="0"/>
              </a:rPr>
              <a:t>'👋 Hello Modules!'</a:t>
            </a:r>
            <a:r>
              <a:rPr lang="en-US" sz="1400" dirty="0">
                <a:solidFill>
                  <a:srgbClr val="000000"/>
                </a:solidFill>
                <a:latin typeface="Menlo" charset="0"/>
              </a:rPr>
              <a:t>)</a:t>
            </a:r>
          </a:p>
          <a:p>
            <a:r>
              <a:rPr lang="en-US" sz="1400" dirty="0" err="1">
                <a:solidFill>
                  <a:srgbClr val="001080"/>
                </a:solidFill>
                <a:latin typeface="Menlo" charset="0"/>
              </a:rPr>
              <a:t>document</a:t>
            </a:r>
            <a:r>
              <a:rPr lang="en-US" sz="1400" dirty="0" err="1">
                <a:solidFill>
                  <a:srgbClr val="000000"/>
                </a:solidFill>
                <a:latin typeface="Menlo" charset="0"/>
              </a:rPr>
              <a:t>.</a:t>
            </a:r>
            <a:r>
              <a:rPr lang="en-US" sz="1400" dirty="0" err="1">
                <a:solidFill>
                  <a:srgbClr val="001080"/>
                </a:solidFill>
                <a:latin typeface="Menlo" charset="0"/>
              </a:rPr>
              <a:t>body</a:t>
            </a:r>
            <a:r>
              <a:rPr lang="en-US" sz="1400" dirty="0" err="1">
                <a:solidFill>
                  <a:srgbClr val="000000"/>
                </a:solidFill>
                <a:latin typeface="Menlo" charset="0"/>
              </a:rPr>
              <a:t>.</a:t>
            </a:r>
            <a:r>
              <a:rPr lang="en-US" sz="1400" dirty="0" err="1">
                <a:solidFill>
                  <a:srgbClr val="795E26"/>
                </a:solidFill>
                <a:latin typeface="Menlo" charset="0"/>
              </a:rPr>
              <a:t>appendChild</a:t>
            </a:r>
            <a:r>
              <a:rPr lang="en-US" sz="1400" dirty="0">
                <a:solidFill>
                  <a:srgbClr val="000000"/>
                </a:solidFill>
                <a:latin typeface="Menlo" charset="0"/>
              </a:rPr>
              <a:t>(</a:t>
            </a:r>
            <a:r>
              <a:rPr lang="en-US" sz="1400" dirty="0">
                <a:solidFill>
                  <a:srgbClr val="001080"/>
                </a:solidFill>
                <a:latin typeface="Menlo" charset="0"/>
              </a:rPr>
              <a:t>h1</a:t>
            </a:r>
            <a:r>
              <a:rPr lang="en-US" sz="1400" dirty="0">
                <a:solidFill>
                  <a:srgbClr val="000000"/>
                </a:solidFill>
                <a:latin typeface="Menlo" charset="0"/>
              </a:rPr>
              <a:t>)</a:t>
            </a:r>
          </a:p>
          <a:p>
            <a:r>
              <a:rPr lang="en-US" sz="1400" dirty="0" err="1">
                <a:solidFill>
                  <a:srgbClr val="0000FF"/>
                </a:solidFill>
                <a:latin typeface="Menlo" charset="0"/>
              </a:rPr>
              <a:t>var</a:t>
            </a:r>
            <a:r>
              <a:rPr lang="en-US" sz="1400" dirty="0">
                <a:solidFill>
                  <a:srgbClr val="000000"/>
                </a:solidFill>
                <a:latin typeface="Menlo" charset="0"/>
              </a:rPr>
              <a:t> </a:t>
            </a:r>
            <a:r>
              <a:rPr lang="en-US" sz="1400" dirty="0">
                <a:solidFill>
                  <a:srgbClr val="001080"/>
                </a:solidFill>
                <a:latin typeface="Menlo" charset="0"/>
              </a:rPr>
              <a:t>x</a:t>
            </a:r>
            <a:r>
              <a:rPr lang="en-US" sz="1400" dirty="0">
                <a:solidFill>
                  <a:srgbClr val="000000"/>
                </a:solidFill>
                <a:latin typeface="Menlo" charset="0"/>
              </a:rPr>
              <a:t>= ()</a:t>
            </a:r>
            <a:r>
              <a:rPr lang="en-US" sz="1400" dirty="0">
                <a:solidFill>
                  <a:srgbClr val="0000FF"/>
                </a:solidFill>
                <a:latin typeface="Menlo" charset="0"/>
              </a:rPr>
              <a:t>=&gt;</a:t>
            </a:r>
            <a:r>
              <a:rPr lang="en-US" sz="1400" dirty="0" err="1">
                <a:solidFill>
                  <a:srgbClr val="001080"/>
                </a:solidFill>
                <a:latin typeface="Menlo" charset="0"/>
              </a:rPr>
              <a:t>console</a:t>
            </a:r>
            <a:r>
              <a:rPr lang="en-US" sz="1400" dirty="0" err="1">
                <a:solidFill>
                  <a:srgbClr val="000000"/>
                </a:solidFill>
                <a:latin typeface="Menlo" charset="0"/>
              </a:rPr>
              <a:t>.</a:t>
            </a:r>
            <a:r>
              <a:rPr lang="en-US" sz="1400" dirty="0" err="1">
                <a:solidFill>
                  <a:srgbClr val="795E26"/>
                </a:solidFill>
                <a:latin typeface="Menlo" charset="0"/>
              </a:rPr>
              <a:t>log</a:t>
            </a:r>
            <a:r>
              <a:rPr lang="en-US" sz="1400" dirty="0">
                <a:solidFill>
                  <a:srgbClr val="000000"/>
                </a:solidFill>
                <a:latin typeface="Menlo" charset="0"/>
              </a:rPr>
              <a:t>(</a:t>
            </a:r>
            <a:r>
              <a:rPr lang="en-US" sz="1400" dirty="0">
                <a:solidFill>
                  <a:srgbClr val="A31515"/>
                </a:solidFill>
                <a:latin typeface="Menlo" charset="0"/>
              </a:rPr>
              <a:t>'hello'</a:t>
            </a:r>
            <a:r>
              <a:rPr lang="en-US" sz="1400" dirty="0">
                <a:solidFill>
                  <a:srgbClr val="000000"/>
                </a:solidFill>
                <a:latin typeface="Menlo" charset="0"/>
              </a:rPr>
              <a:t>);</a:t>
            </a:r>
          </a:p>
          <a:p>
            <a:r>
              <a:rPr lang="en-US" sz="1400" dirty="0">
                <a:solidFill>
                  <a:srgbClr val="001080"/>
                </a:solidFill>
                <a:latin typeface="Menlo" charset="0"/>
              </a:rPr>
              <a:t>x</a:t>
            </a:r>
            <a:r>
              <a:rPr lang="en-US" sz="1400" dirty="0">
                <a:solidFill>
                  <a:srgbClr val="000000"/>
                </a:solidFill>
                <a:latin typeface="Menlo" charset="0"/>
              </a:rPr>
              <a:t>()</a:t>
            </a:r>
          </a:p>
          <a:p>
            <a:r>
              <a:rPr lang="en-US" sz="1400" dirty="0">
                <a:solidFill>
                  <a:srgbClr val="0000FF"/>
                </a:solidFill>
                <a:latin typeface="Menlo" charset="0"/>
              </a:rPr>
              <a:t>let</a:t>
            </a:r>
            <a:r>
              <a:rPr lang="en-US" sz="1400" dirty="0">
                <a:solidFill>
                  <a:srgbClr val="000000"/>
                </a:solidFill>
                <a:latin typeface="Menlo" charset="0"/>
              </a:rPr>
              <a:t> </a:t>
            </a:r>
            <a:r>
              <a:rPr lang="en-US" sz="1400" dirty="0">
                <a:solidFill>
                  <a:srgbClr val="001080"/>
                </a:solidFill>
                <a:latin typeface="Menlo" charset="0"/>
              </a:rPr>
              <a:t>a</a:t>
            </a:r>
            <a:r>
              <a:rPr lang="en-US" sz="1400" dirty="0">
                <a:solidFill>
                  <a:srgbClr val="000000"/>
                </a:solidFill>
                <a:latin typeface="Menlo" charset="0"/>
              </a:rPr>
              <a:t>, </a:t>
            </a:r>
            <a:r>
              <a:rPr lang="en-US" sz="1400" dirty="0">
                <a:solidFill>
                  <a:srgbClr val="001080"/>
                </a:solidFill>
                <a:latin typeface="Menlo" charset="0"/>
              </a:rPr>
              <a:t>b</a:t>
            </a:r>
            <a:r>
              <a:rPr lang="en-US" sz="1400" dirty="0">
                <a:solidFill>
                  <a:srgbClr val="000000"/>
                </a:solidFill>
                <a:latin typeface="Menlo" charset="0"/>
              </a:rPr>
              <a:t>, </a:t>
            </a:r>
            <a:r>
              <a:rPr lang="en-US" sz="1400" dirty="0">
                <a:solidFill>
                  <a:srgbClr val="001080"/>
                </a:solidFill>
                <a:latin typeface="Menlo" charset="0"/>
              </a:rPr>
              <a:t>rest</a:t>
            </a:r>
            <a:r>
              <a:rPr lang="en-US" sz="1400" dirty="0">
                <a:solidFill>
                  <a:srgbClr val="000000"/>
                </a:solidFill>
                <a:latin typeface="Menlo" charset="0"/>
              </a:rPr>
              <a:t>;</a:t>
            </a:r>
          </a:p>
          <a:p>
            <a:r>
              <a:rPr lang="en-US" sz="1400" dirty="0">
                <a:solidFill>
                  <a:srgbClr val="000000"/>
                </a:solidFill>
                <a:latin typeface="Menlo" charset="0"/>
              </a:rPr>
              <a:t>[</a:t>
            </a:r>
            <a:r>
              <a:rPr lang="en-US" sz="1400" dirty="0">
                <a:solidFill>
                  <a:srgbClr val="001080"/>
                </a:solidFill>
                <a:latin typeface="Menlo" charset="0"/>
              </a:rPr>
              <a:t>a</a:t>
            </a:r>
            <a:r>
              <a:rPr lang="en-US" sz="1400" dirty="0">
                <a:solidFill>
                  <a:srgbClr val="000000"/>
                </a:solidFill>
                <a:latin typeface="Menlo" charset="0"/>
              </a:rPr>
              <a:t>, </a:t>
            </a:r>
            <a:r>
              <a:rPr lang="en-US" sz="1400" dirty="0">
                <a:solidFill>
                  <a:srgbClr val="001080"/>
                </a:solidFill>
                <a:latin typeface="Menlo" charset="0"/>
              </a:rPr>
              <a:t>b</a:t>
            </a:r>
            <a:r>
              <a:rPr lang="en-US" sz="1400" dirty="0">
                <a:solidFill>
                  <a:srgbClr val="000000"/>
                </a:solidFill>
                <a:latin typeface="Menlo" charset="0"/>
              </a:rPr>
              <a:t>] = [</a:t>
            </a:r>
            <a:r>
              <a:rPr lang="en-US" sz="1400" dirty="0">
                <a:solidFill>
                  <a:srgbClr val="098658"/>
                </a:solidFill>
                <a:latin typeface="Menlo" charset="0"/>
              </a:rPr>
              <a:t>10</a:t>
            </a:r>
            <a:r>
              <a:rPr lang="en-US" sz="1400" dirty="0">
                <a:solidFill>
                  <a:srgbClr val="000000"/>
                </a:solidFill>
                <a:latin typeface="Menlo" charset="0"/>
              </a:rPr>
              <a:t>, </a:t>
            </a:r>
            <a:r>
              <a:rPr lang="en-US" sz="1400" dirty="0">
                <a:solidFill>
                  <a:srgbClr val="098658"/>
                </a:solidFill>
                <a:latin typeface="Menlo" charset="0"/>
              </a:rPr>
              <a:t>20</a:t>
            </a:r>
            <a:r>
              <a:rPr lang="en-US" sz="1400" dirty="0">
                <a:solidFill>
                  <a:srgbClr val="000000"/>
                </a:solidFill>
                <a:latin typeface="Menlo" charset="0"/>
              </a:rPr>
              <a:t>];</a:t>
            </a:r>
          </a:p>
          <a:p>
            <a:r>
              <a:rPr lang="en-US" sz="1400" dirty="0" err="1">
                <a:solidFill>
                  <a:srgbClr val="001080"/>
                </a:solidFill>
                <a:latin typeface="Menlo" charset="0"/>
              </a:rPr>
              <a:t>console</a:t>
            </a:r>
            <a:r>
              <a:rPr lang="en-US" sz="1400" dirty="0" err="1">
                <a:solidFill>
                  <a:srgbClr val="000000"/>
                </a:solidFill>
                <a:latin typeface="Menlo" charset="0"/>
              </a:rPr>
              <a:t>.</a:t>
            </a:r>
            <a:r>
              <a:rPr lang="en-US" sz="1400" dirty="0" err="1">
                <a:solidFill>
                  <a:srgbClr val="795E26"/>
                </a:solidFill>
                <a:latin typeface="Menlo" charset="0"/>
              </a:rPr>
              <a:t>log</a:t>
            </a:r>
            <a:r>
              <a:rPr lang="en-US" sz="1400" dirty="0">
                <a:solidFill>
                  <a:srgbClr val="000000"/>
                </a:solidFill>
                <a:latin typeface="Menlo" charset="0"/>
              </a:rPr>
              <a:t>(</a:t>
            </a:r>
            <a:r>
              <a:rPr lang="en-US" sz="1400" dirty="0">
                <a:solidFill>
                  <a:srgbClr val="001080"/>
                </a:solidFill>
                <a:latin typeface="Menlo" charset="0"/>
              </a:rPr>
              <a:t>a</a:t>
            </a:r>
            <a:r>
              <a:rPr lang="en-US" sz="1400" dirty="0">
                <a:solidFill>
                  <a:srgbClr val="000000"/>
                </a:solidFill>
                <a:latin typeface="Menlo" charset="0"/>
              </a:rPr>
              <a:t>);</a:t>
            </a:r>
          </a:p>
          <a:p>
            <a:r>
              <a:rPr lang="en-US" sz="1400" dirty="0" err="1">
                <a:solidFill>
                  <a:srgbClr val="001080"/>
                </a:solidFill>
                <a:latin typeface="Menlo" charset="0"/>
              </a:rPr>
              <a:t>console</a:t>
            </a:r>
            <a:r>
              <a:rPr lang="en-US" sz="1400" dirty="0" err="1">
                <a:solidFill>
                  <a:srgbClr val="000000"/>
                </a:solidFill>
                <a:latin typeface="Menlo" charset="0"/>
              </a:rPr>
              <a:t>.</a:t>
            </a:r>
            <a:r>
              <a:rPr lang="en-US" sz="1400" dirty="0" err="1">
                <a:solidFill>
                  <a:srgbClr val="795E26"/>
                </a:solidFill>
                <a:latin typeface="Menlo" charset="0"/>
              </a:rPr>
              <a:t>log</a:t>
            </a:r>
            <a:r>
              <a:rPr lang="en-US" sz="1400" dirty="0">
                <a:solidFill>
                  <a:srgbClr val="000000"/>
                </a:solidFill>
                <a:latin typeface="Menlo" charset="0"/>
              </a:rPr>
              <a:t>(</a:t>
            </a:r>
            <a:r>
              <a:rPr lang="en-US" sz="1400" dirty="0">
                <a:solidFill>
                  <a:srgbClr val="001080"/>
                </a:solidFill>
                <a:latin typeface="Menlo" charset="0"/>
              </a:rPr>
              <a:t>b</a:t>
            </a:r>
            <a:r>
              <a:rPr lang="en-US" sz="1400" dirty="0">
                <a:solidFill>
                  <a:srgbClr val="000000"/>
                </a:solidFill>
                <a:latin typeface="Menlo" charset="0"/>
              </a:rPr>
              <a:t>);</a:t>
            </a:r>
          </a:p>
          <a:p>
            <a:r>
              <a:rPr lang="en-US" sz="1400" dirty="0">
                <a:solidFill>
                  <a:srgbClr val="000000"/>
                </a:solidFill>
                <a:latin typeface="Menlo" charset="0"/>
              </a:rPr>
              <a:t>[</a:t>
            </a:r>
            <a:r>
              <a:rPr lang="en-US" sz="1400" dirty="0">
                <a:solidFill>
                  <a:srgbClr val="001080"/>
                </a:solidFill>
                <a:latin typeface="Menlo" charset="0"/>
              </a:rPr>
              <a:t>a</a:t>
            </a:r>
            <a:r>
              <a:rPr lang="en-US" sz="1400" dirty="0">
                <a:solidFill>
                  <a:srgbClr val="000000"/>
                </a:solidFill>
                <a:latin typeface="Menlo" charset="0"/>
              </a:rPr>
              <a:t>, </a:t>
            </a:r>
            <a:r>
              <a:rPr lang="en-US" sz="1400" dirty="0">
                <a:solidFill>
                  <a:srgbClr val="001080"/>
                </a:solidFill>
                <a:latin typeface="Menlo" charset="0"/>
              </a:rPr>
              <a:t>b</a:t>
            </a:r>
            <a:r>
              <a:rPr lang="en-US" sz="1400" dirty="0">
                <a:solidFill>
                  <a:srgbClr val="000000"/>
                </a:solidFill>
                <a:latin typeface="Menlo" charset="0"/>
              </a:rPr>
              <a:t>, ...</a:t>
            </a:r>
            <a:r>
              <a:rPr lang="en-US" sz="1400" dirty="0">
                <a:solidFill>
                  <a:srgbClr val="001080"/>
                </a:solidFill>
                <a:latin typeface="Menlo" charset="0"/>
              </a:rPr>
              <a:t>rest</a:t>
            </a:r>
            <a:r>
              <a:rPr lang="en-US" sz="1400" dirty="0">
                <a:solidFill>
                  <a:srgbClr val="000000"/>
                </a:solidFill>
                <a:latin typeface="Menlo" charset="0"/>
              </a:rPr>
              <a:t>] = [</a:t>
            </a:r>
            <a:r>
              <a:rPr lang="en-US" sz="1400" dirty="0">
                <a:solidFill>
                  <a:srgbClr val="098658"/>
                </a:solidFill>
                <a:latin typeface="Menlo" charset="0"/>
              </a:rPr>
              <a:t>10</a:t>
            </a:r>
            <a:r>
              <a:rPr lang="en-US" sz="1400" dirty="0">
                <a:solidFill>
                  <a:srgbClr val="000000"/>
                </a:solidFill>
                <a:latin typeface="Menlo" charset="0"/>
              </a:rPr>
              <a:t>, </a:t>
            </a:r>
            <a:r>
              <a:rPr lang="en-US" sz="1400" dirty="0">
                <a:solidFill>
                  <a:srgbClr val="098658"/>
                </a:solidFill>
                <a:latin typeface="Menlo" charset="0"/>
              </a:rPr>
              <a:t>20</a:t>
            </a:r>
            <a:r>
              <a:rPr lang="en-US" sz="1400" dirty="0">
                <a:solidFill>
                  <a:srgbClr val="000000"/>
                </a:solidFill>
                <a:latin typeface="Menlo" charset="0"/>
              </a:rPr>
              <a:t>, </a:t>
            </a:r>
            <a:r>
              <a:rPr lang="en-US" sz="1400" dirty="0">
                <a:solidFill>
                  <a:srgbClr val="098658"/>
                </a:solidFill>
                <a:latin typeface="Menlo" charset="0"/>
              </a:rPr>
              <a:t>30</a:t>
            </a:r>
            <a:r>
              <a:rPr lang="en-US" sz="1400" dirty="0">
                <a:solidFill>
                  <a:srgbClr val="000000"/>
                </a:solidFill>
                <a:latin typeface="Menlo" charset="0"/>
              </a:rPr>
              <a:t>, </a:t>
            </a:r>
            <a:r>
              <a:rPr lang="en-US" sz="1400" dirty="0">
                <a:solidFill>
                  <a:srgbClr val="098658"/>
                </a:solidFill>
                <a:latin typeface="Menlo" charset="0"/>
              </a:rPr>
              <a:t>40</a:t>
            </a:r>
            <a:r>
              <a:rPr lang="en-US" sz="1400" dirty="0">
                <a:solidFill>
                  <a:srgbClr val="000000"/>
                </a:solidFill>
                <a:latin typeface="Menlo" charset="0"/>
              </a:rPr>
              <a:t>, </a:t>
            </a:r>
            <a:r>
              <a:rPr lang="en-US" sz="1400" dirty="0">
                <a:solidFill>
                  <a:srgbClr val="098658"/>
                </a:solidFill>
                <a:latin typeface="Menlo" charset="0"/>
              </a:rPr>
              <a:t>50</a:t>
            </a:r>
            <a:r>
              <a:rPr lang="en-US" sz="1400" dirty="0">
                <a:solidFill>
                  <a:srgbClr val="000000"/>
                </a:solidFill>
                <a:latin typeface="Menlo" charset="0"/>
              </a:rPr>
              <a:t>];</a:t>
            </a:r>
          </a:p>
          <a:p>
            <a:r>
              <a:rPr lang="en-US" sz="1400" dirty="0" err="1">
                <a:solidFill>
                  <a:srgbClr val="001080"/>
                </a:solidFill>
                <a:latin typeface="Menlo" charset="0"/>
              </a:rPr>
              <a:t>console</a:t>
            </a:r>
            <a:r>
              <a:rPr lang="en-US" sz="1400" dirty="0" err="1">
                <a:solidFill>
                  <a:srgbClr val="000000"/>
                </a:solidFill>
                <a:latin typeface="Menlo" charset="0"/>
              </a:rPr>
              <a:t>.</a:t>
            </a:r>
            <a:r>
              <a:rPr lang="en-US" sz="1400" dirty="0" err="1">
                <a:solidFill>
                  <a:srgbClr val="795E26"/>
                </a:solidFill>
                <a:latin typeface="Menlo" charset="0"/>
              </a:rPr>
              <a:t>log</a:t>
            </a:r>
            <a:r>
              <a:rPr lang="en-US" sz="1400" dirty="0">
                <a:solidFill>
                  <a:srgbClr val="000000"/>
                </a:solidFill>
                <a:latin typeface="Menlo" charset="0"/>
              </a:rPr>
              <a:t>(</a:t>
            </a:r>
            <a:r>
              <a:rPr lang="en-US" sz="1400" dirty="0">
                <a:solidFill>
                  <a:srgbClr val="001080"/>
                </a:solidFill>
                <a:latin typeface="Menlo" charset="0"/>
              </a:rPr>
              <a:t>rest</a:t>
            </a:r>
            <a:r>
              <a:rPr lang="en-US" sz="1400" dirty="0">
                <a:solidFill>
                  <a:srgbClr val="000000"/>
                </a:solidFill>
                <a:latin typeface="Menlo" charset="0"/>
              </a:rPr>
              <a:t>);</a:t>
            </a:r>
          </a:p>
          <a:p>
            <a:r>
              <a:rPr lang="en-US" sz="1400" dirty="0">
                <a:solidFill>
                  <a:srgbClr val="800000"/>
                </a:solidFill>
                <a:latin typeface="Menlo" charset="0"/>
              </a:rPr>
              <a:t>&lt;/script&gt;</a:t>
            </a:r>
            <a:endParaRPr lang="en-US" sz="1400" b="0" dirty="0">
              <a:solidFill>
                <a:srgbClr val="000000"/>
              </a:solidFill>
              <a:effectLst/>
              <a:latin typeface="Menlo" charset="0"/>
            </a:endParaRPr>
          </a:p>
        </p:txBody>
      </p:sp>
      <p:sp>
        <p:nvSpPr>
          <p:cNvPr id="5" name="Rectangle 4"/>
          <p:cNvSpPr/>
          <p:nvPr/>
        </p:nvSpPr>
        <p:spPr>
          <a:xfrm>
            <a:off x="5076056" y="3001308"/>
            <a:ext cx="3528392" cy="1815882"/>
          </a:xfrm>
          <a:prstGeom prst="rect">
            <a:avLst/>
          </a:prstGeom>
          <a:ln>
            <a:solidFill>
              <a:schemeClr val="accent1"/>
            </a:solidFill>
          </a:ln>
        </p:spPr>
        <p:txBody>
          <a:bodyPr wrap="square">
            <a:spAutoFit/>
          </a:bodyPr>
          <a:lstStyle/>
          <a:p>
            <a:r>
              <a:rPr lang="en-US" sz="1400" dirty="0">
                <a:solidFill>
                  <a:srgbClr val="008000"/>
                </a:solidFill>
                <a:latin typeface="Menlo" charset="0"/>
              </a:rPr>
              <a:t>// </a:t>
            </a:r>
            <a:r>
              <a:rPr lang="en-US" sz="1400" dirty="0" err="1">
                <a:solidFill>
                  <a:srgbClr val="008000"/>
                </a:solidFill>
                <a:latin typeface="Menlo" charset="0"/>
              </a:rPr>
              <a:t>html.js</a:t>
            </a:r>
            <a:endParaRPr lang="en-US" sz="1400" dirty="0">
              <a:solidFill>
                <a:srgbClr val="000000"/>
              </a:solidFill>
              <a:latin typeface="Menlo" charset="0"/>
            </a:endParaRPr>
          </a:p>
          <a:p>
            <a:r>
              <a:rPr lang="en-US" sz="1400" dirty="0">
                <a:solidFill>
                  <a:srgbClr val="AF00DB"/>
                </a:solidFill>
                <a:latin typeface="Menlo" charset="0"/>
              </a:rPr>
              <a:t>export</a:t>
            </a:r>
            <a:r>
              <a:rPr lang="en-US" sz="1400" dirty="0">
                <a:solidFill>
                  <a:srgbClr val="000000"/>
                </a:solidFill>
                <a:latin typeface="Menlo" charset="0"/>
              </a:rPr>
              <a:t> </a:t>
            </a:r>
            <a:r>
              <a:rPr lang="en-US" sz="1400" dirty="0">
                <a:solidFill>
                  <a:srgbClr val="0000FF"/>
                </a:solidFill>
                <a:latin typeface="Menlo" charset="0"/>
              </a:rPr>
              <a:t>function</a:t>
            </a:r>
            <a:r>
              <a:rPr lang="en-US" sz="1400" dirty="0">
                <a:solidFill>
                  <a:srgbClr val="000000"/>
                </a:solidFill>
                <a:latin typeface="Menlo" charset="0"/>
              </a:rPr>
              <a:t> </a:t>
            </a:r>
            <a:r>
              <a:rPr lang="en-US" sz="1400" dirty="0">
                <a:solidFill>
                  <a:srgbClr val="795E26"/>
                </a:solidFill>
                <a:latin typeface="Menlo" charset="0"/>
              </a:rPr>
              <a:t>tag</a:t>
            </a:r>
            <a:r>
              <a:rPr lang="en-US" sz="1400" dirty="0">
                <a:solidFill>
                  <a:srgbClr val="000000"/>
                </a:solidFill>
                <a:latin typeface="Menlo" charset="0"/>
              </a:rPr>
              <a:t> (</a:t>
            </a:r>
            <a:r>
              <a:rPr lang="en-US" sz="1400" dirty="0">
                <a:solidFill>
                  <a:srgbClr val="001080"/>
                </a:solidFill>
                <a:latin typeface="Menlo" charset="0"/>
              </a:rPr>
              <a:t>tag</a:t>
            </a:r>
            <a:r>
              <a:rPr lang="en-US" sz="1400" dirty="0">
                <a:solidFill>
                  <a:srgbClr val="000000"/>
                </a:solidFill>
                <a:latin typeface="Menlo" charset="0"/>
              </a:rPr>
              <a:t>, </a:t>
            </a:r>
            <a:r>
              <a:rPr lang="en-US" sz="1400" dirty="0">
                <a:solidFill>
                  <a:srgbClr val="001080"/>
                </a:solidFill>
                <a:latin typeface="Menlo" charset="0"/>
              </a:rPr>
              <a:t>text</a:t>
            </a:r>
            <a:r>
              <a:rPr lang="en-US" sz="1400" dirty="0">
                <a:solidFill>
                  <a:srgbClr val="000000"/>
                </a:solidFill>
                <a:latin typeface="Menlo" charset="0"/>
              </a:rPr>
              <a:t>) {</a:t>
            </a:r>
          </a:p>
          <a:p>
            <a:r>
              <a:rPr lang="en-US" sz="1400" dirty="0" err="1">
                <a:solidFill>
                  <a:srgbClr val="0000FF"/>
                </a:solidFill>
                <a:latin typeface="Menlo" charset="0"/>
              </a:rPr>
              <a:t>const</a:t>
            </a:r>
            <a:r>
              <a:rPr lang="en-US" sz="1400" dirty="0">
                <a:solidFill>
                  <a:srgbClr val="000000"/>
                </a:solidFill>
                <a:latin typeface="Menlo" charset="0"/>
              </a:rPr>
              <a:t> </a:t>
            </a:r>
            <a:r>
              <a:rPr lang="en-US" sz="1400" dirty="0">
                <a:solidFill>
                  <a:srgbClr val="001080"/>
                </a:solidFill>
                <a:latin typeface="Menlo" charset="0"/>
              </a:rPr>
              <a:t>el</a:t>
            </a:r>
            <a:r>
              <a:rPr lang="en-US" sz="1400" dirty="0">
                <a:solidFill>
                  <a:srgbClr val="000000"/>
                </a:solidFill>
                <a:latin typeface="Menlo" charset="0"/>
              </a:rPr>
              <a:t> = </a:t>
            </a:r>
            <a:r>
              <a:rPr lang="en-US" sz="1400" dirty="0" err="1">
                <a:solidFill>
                  <a:srgbClr val="001080"/>
                </a:solidFill>
                <a:latin typeface="Menlo" charset="0"/>
              </a:rPr>
              <a:t>document</a:t>
            </a:r>
            <a:r>
              <a:rPr lang="en-US" sz="1400" dirty="0" err="1">
                <a:solidFill>
                  <a:srgbClr val="000000"/>
                </a:solidFill>
                <a:latin typeface="Menlo" charset="0"/>
              </a:rPr>
              <a:t>.</a:t>
            </a:r>
            <a:r>
              <a:rPr lang="en-US" sz="1400" dirty="0" err="1">
                <a:solidFill>
                  <a:srgbClr val="795E26"/>
                </a:solidFill>
                <a:latin typeface="Menlo" charset="0"/>
              </a:rPr>
              <a:t>createElement</a:t>
            </a:r>
            <a:r>
              <a:rPr lang="en-US" sz="1400" dirty="0">
                <a:solidFill>
                  <a:srgbClr val="000000"/>
                </a:solidFill>
                <a:latin typeface="Menlo" charset="0"/>
              </a:rPr>
              <a:t>(</a:t>
            </a:r>
            <a:r>
              <a:rPr lang="en-US" sz="1400" dirty="0">
                <a:solidFill>
                  <a:srgbClr val="001080"/>
                </a:solidFill>
                <a:latin typeface="Menlo" charset="0"/>
              </a:rPr>
              <a:t>tag</a:t>
            </a:r>
            <a:r>
              <a:rPr lang="en-US" sz="1400" dirty="0">
                <a:solidFill>
                  <a:srgbClr val="000000"/>
                </a:solidFill>
                <a:latin typeface="Menlo" charset="0"/>
              </a:rPr>
              <a:t>)</a:t>
            </a:r>
          </a:p>
          <a:p>
            <a:r>
              <a:rPr lang="en-US" sz="1400" dirty="0" err="1">
                <a:solidFill>
                  <a:srgbClr val="001080"/>
                </a:solidFill>
                <a:latin typeface="Menlo" charset="0"/>
              </a:rPr>
              <a:t>el</a:t>
            </a:r>
            <a:r>
              <a:rPr lang="en-US" sz="1400" dirty="0" err="1">
                <a:solidFill>
                  <a:srgbClr val="000000"/>
                </a:solidFill>
                <a:latin typeface="Menlo" charset="0"/>
              </a:rPr>
              <a:t>.</a:t>
            </a:r>
            <a:r>
              <a:rPr lang="en-US" sz="1400" dirty="0" err="1">
                <a:solidFill>
                  <a:srgbClr val="001080"/>
                </a:solidFill>
                <a:latin typeface="Menlo" charset="0"/>
              </a:rPr>
              <a:t>textContent</a:t>
            </a:r>
            <a:r>
              <a:rPr lang="en-US" sz="1400" dirty="0">
                <a:solidFill>
                  <a:srgbClr val="000000"/>
                </a:solidFill>
                <a:latin typeface="Menlo" charset="0"/>
              </a:rPr>
              <a:t> = </a:t>
            </a:r>
            <a:r>
              <a:rPr lang="en-US" sz="1400" dirty="0">
                <a:solidFill>
                  <a:srgbClr val="001080"/>
                </a:solidFill>
                <a:latin typeface="Menlo" charset="0"/>
              </a:rPr>
              <a:t>text</a:t>
            </a:r>
            <a:endParaRPr lang="en-US" sz="1400" dirty="0">
              <a:solidFill>
                <a:srgbClr val="000000"/>
              </a:solidFill>
              <a:latin typeface="Menlo" charset="0"/>
            </a:endParaRPr>
          </a:p>
          <a:p>
            <a:r>
              <a:rPr lang="en-US" sz="1400" dirty="0">
                <a:solidFill>
                  <a:srgbClr val="AF00DB"/>
                </a:solidFill>
                <a:latin typeface="Menlo" charset="0"/>
              </a:rPr>
              <a:t>return</a:t>
            </a:r>
            <a:r>
              <a:rPr lang="en-US" sz="1400" dirty="0">
                <a:solidFill>
                  <a:srgbClr val="000000"/>
                </a:solidFill>
                <a:latin typeface="Menlo" charset="0"/>
              </a:rPr>
              <a:t> </a:t>
            </a:r>
            <a:r>
              <a:rPr lang="en-US" sz="1400" dirty="0">
                <a:solidFill>
                  <a:srgbClr val="001080"/>
                </a:solidFill>
                <a:latin typeface="Menlo" charset="0"/>
              </a:rPr>
              <a:t>el</a:t>
            </a:r>
            <a:endParaRPr lang="en-US" sz="1400" dirty="0">
              <a:solidFill>
                <a:srgbClr val="000000"/>
              </a:solidFill>
              <a:latin typeface="Menlo" charset="0"/>
            </a:endParaRPr>
          </a:p>
          <a:p>
            <a:r>
              <a:rPr lang="en-US" sz="1400" dirty="0">
                <a:solidFill>
                  <a:srgbClr val="000000"/>
                </a:solidFill>
                <a:latin typeface="Menlo" charset="0"/>
              </a:rPr>
              <a:t>}</a:t>
            </a:r>
            <a:endParaRPr lang="en-US" sz="1400" b="0" dirty="0">
              <a:solidFill>
                <a:srgbClr val="000000"/>
              </a:solidFill>
              <a:effectLst/>
              <a:latin typeface="Menlo" charset="0"/>
            </a:endParaRPr>
          </a:p>
        </p:txBody>
      </p:sp>
    </p:spTree>
    <p:extLst>
      <p:ext uri="{BB962C8B-B14F-4D97-AF65-F5344CB8AC3E}">
        <p14:creationId xmlns:p14="http://schemas.microsoft.com/office/powerpoint/2010/main" val="3389194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ES6 provides a new kind of parameter so-called rest parameter that has a prefix of three dots (...). A rest parameter allows you to represent an indefinite number of arguments as an array. </a:t>
            </a:r>
          </a:p>
          <a:p>
            <a:r>
              <a:rPr lang="en-US" dirty="0"/>
              <a:t>An arrow function does not have the arguments object. Therefore, if you want to pass a number of arguments to the arrow function, you must use the rest parameters</a:t>
            </a:r>
          </a:p>
          <a:p>
            <a:endParaRPr lang="en-US" b="1" dirty="0"/>
          </a:p>
        </p:txBody>
      </p:sp>
      <p:sp>
        <p:nvSpPr>
          <p:cNvPr id="3" name="Title 2"/>
          <p:cNvSpPr>
            <a:spLocks noGrp="1"/>
          </p:cNvSpPr>
          <p:nvPr>
            <p:ph type="title"/>
          </p:nvPr>
        </p:nvSpPr>
        <p:spPr/>
        <p:txBody>
          <a:bodyPr/>
          <a:lstStyle/>
          <a:p>
            <a:r>
              <a:rPr lang="en-US" dirty="0"/>
              <a:t>Rest Parameters</a:t>
            </a:r>
          </a:p>
        </p:txBody>
      </p:sp>
      <p:sp>
        <p:nvSpPr>
          <p:cNvPr id="5" name="Rectangle 4">
            <a:extLst>
              <a:ext uri="{FF2B5EF4-FFF2-40B4-BE49-F238E27FC236}">
                <a16:creationId xmlns:a16="http://schemas.microsoft.com/office/drawing/2014/main" id="{8A4431DE-A88A-8748-9B12-63FA3D99BE7A}"/>
              </a:ext>
            </a:extLst>
          </p:cNvPr>
          <p:cNvSpPr/>
          <p:nvPr/>
        </p:nvSpPr>
        <p:spPr>
          <a:xfrm>
            <a:off x="2483768" y="3145992"/>
            <a:ext cx="3095719" cy="646331"/>
          </a:xfrm>
          <a:prstGeom prst="rect">
            <a:avLst/>
          </a:prstGeom>
          <a:ln>
            <a:solidFill>
              <a:schemeClr val="accent1"/>
            </a:solidFill>
          </a:ln>
        </p:spPr>
        <p:txBody>
          <a:bodyPr wrap="none">
            <a:spAutoFit/>
          </a:bodyPr>
          <a:lstStyle/>
          <a:p>
            <a:r>
              <a:rPr lang="en-US" dirty="0">
                <a:latin typeface="Roboto Mono"/>
              </a:rPr>
              <a:t>function </a:t>
            </a:r>
            <a:r>
              <a:rPr lang="en-US" dirty="0" err="1">
                <a:latin typeface="Roboto Mono"/>
              </a:rPr>
              <a:t>fn</a:t>
            </a:r>
            <a:r>
              <a:rPr lang="en-US" dirty="0">
                <a:latin typeface="Roboto Mono"/>
              </a:rPr>
              <a:t>(</a:t>
            </a:r>
            <a:r>
              <a:rPr lang="en-US" dirty="0" err="1">
                <a:latin typeface="Roboto Mono"/>
              </a:rPr>
              <a:t>a,b</a:t>
            </a:r>
            <a:r>
              <a:rPr lang="en-US" dirty="0">
                <a:latin typeface="Roboto Mono"/>
              </a:rPr>
              <a:t>,...</a:t>
            </a:r>
            <a:r>
              <a:rPr lang="en-US" dirty="0" err="1">
                <a:latin typeface="Roboto Mono"/>
              </a:rPr>
              <a:t>args</a:t>
            </a:r>
            <a:r>
              <a:rPr lang="en-US" dirty="0">
                <a:latin typeface="Roboto Mono"/>
              </a:rPr>
              <a:t>) { </a:t>
            </a:r>
            <a:r>
              <a:rPr lang="en-US" i="1" dirty="0">
                <a:latin typeface="Roboto Mono"/>
              </a:rPr>
              <a:t>//...</a:t>
            </a:r>
            <a:r>
              <a:rPr lang="en-US" dirty="0">
                <a:latin typeface="Roboto Mono"/>
              </a:rPr>
              <a:t> }</a:t>
            </a:r>
          </a:p>
          <a:p>
            <a:r>
              <a:rPr lang="en-US" dirty="0" err="1"/>
              <a:t>fn</a:t>
            </a:r>
            <a:r>
              <a:rPr lang="en-US" dirty="0"/>
              <a:t>(1, 2, 3, "A", "B", "C");</a:t>
            </a:r>
          </a:p>
        </p:txBody>
      </p:sp>
      <p:sp>
        <p:nvSpPr>
          <p:cNvPr id="6" name="Rectangle 5">
            <a:extLst>
              <a:ext uri="{FF2B5EF4-FFF2-40B4-BE49-F238E27FC236}">
                <a16:creationId xmlns:a16="http://schemas.microsoft.com/office/drawing/2014/main" id="{58D86DBF-294F-C74E-B2B5-ABCB7A79D424}"/>
              </a:ext>
            </a:extLst>
          </p:cNvPr>
          <p:cNvSpPr/>
          <p:nvPr/>
        </p:nvSpPr>
        <p:spPr>
          <a:xfrm>
            <a:off x="849184" y="4221088"/>
            <a:ext cx="7488832" cy="1754326"/>
          </a:xfrm>
          <a:prstGeom prst="rect">
            <a:avLst/>
          </a:prstGeom>
          <a:ln>
            <a:solidFill>
              <a:schemeClr val="accent1"/>
            </a:solidFill>
          </a:ln>
        </p:spPr>
        <p:txBody>
          <a:bodyPr wrap="square">
            <a:spAutoFit/>
          </a:bodyPr>
          <a:lstStyle/>
          <a:p>
            <a:r>
              <a:rPr lang="en-US" dirty="0">
                <a:latin typeface="Roboto Mono"/>
              </a:rPr>
              <a:t>function sum(...</a:t>
            </a:r>
            <a:r>
              <a:rPr lang="en-US" dirty="0" err="1">
                <a:latin typeface="Roboto Mono"/>
              </a:rPr>
              <a:t>args</a:t>
            </a:r>
            <a:r>
              <a:rPr lang="en-US" dirty="0">
                <a:latin typeface="Roboto Mono"/>
              </a:rPr>
              <a:t>) { </a:t>
            </a:r>
          </a:p>
          <a:p>
            <a:r>
              <a:rPr lang="en-US" dirty="0">
                <a:latin typeface="Roboto Mono"/>
              </a:rPr>
              <a:t>	return </a:t>
            </a:r>
            <a:r>
              <a:rPr lang="en-US" dirty="0" err="1">
                <a:latin typeface="Roboto Mono"/>
              </a:rPr>
              <a:t>args</a:t>
            </a:r>
            <a:r>
              <a:rPr lang="en-US" dirty="0">
                <a:latin typeface="Roboto Mono"/>
              </a:rPr>
              <a:t> .filter(function (e) {</a:t>
            </a:r>
          </a:p>
          <a:p>
            <a:r>
              <a:rPr lang="en-US" dirty="0">
                <a:latin typeface="Roboto Mono"/>
              </a:rPr>
              <a:t>		 return </a:t>
            </a:r>
            <a:r>
              <a:rPr lang="en-US" dirty="0" err="1">
                <a:latin typeface="Roboto Mono"/>
              </a:rPr>
              <a:t>typeof</a:t>
            </a:r>
            <a:r>
              <a:rPr lang="en-US" dirty="0">
                <a:latin typeface="Roboto Mono"/>
              </a:rPr>
              <a:t> e === "number"; }) </a:t>
            </a:r>
          </a:p>
          <a:p>
            <a:r>
              <a:rPr lang="en-US" dirty="0">
                <a:latin typeface="Roboto Mono"/>
              </a:rPr>
              <a:t>	.reduce(function (</a:t>
            </a:r>
            <a:r>
              <a:rPr lang="en-US" dirty="0" err="1">
                <a:latin typeface="Roboto Mono"/>
              </a:rPr>
              <a:t>prev</a:t>
            </a:r>
            <a:r>
              <a:rPr lang="en-US" dirty="0">
                <a:latin typeface="Roboto Mono"/>
              </a:rPr>
              <a:t>, </a:t>
            </a:r>
            <a:r>
              <a:rPr lang="en-US" dirty="0" err="1">
                <a:latin typeface="Roboto Mono"/>
              </a:rPr>
              <a:t>curr</a:t>
            </a:r>
            <a:r>
              <a:rPr lang="en-US" dirty="0">
                <a:latin typeface="Roboto Mono"/>
              </a:rPr>
              <a:t>) { return </a:t>
            </a:r>
            <a:r>
              <a:rPr lang="en-US" dirty="0" err="1">
                <a:latin typeface="Roboto Mono"/>
              </a:rPr>
              <a:t>prev</a:t>
            </a:r>
            <a:r>
              <a:rPr lang="en-US" dirty="0">
                <a:latin typeface="Roboto Mono"/>
              </a:rPr>
              <a:t> + </a:t>
            </a:r>
            <a:r>
              <a:rPr lang="en-US" dirty="0" err="1">
                <a:latin typeface="Roboto Mono"/>
              </a:rPr>
              <a:t>curr</a:t>
            </a:r>
            <a:r>
              <a:rPr lang="en-US" dirty="0">
                <a:latin typeface="Roboto Mono"/>
              </a:rPr>
              <a:t>; });</a:t>
            </a:r>
          </a:p>
          <a:p>
            <a:r>
              <a:rPr lang="en-US" dirty="0">
                <a:latin typeface="Roboto Mono"/>
              </a:rPr>
              <a:t> }</a:t>
            </a:r>
          </a:p>
          <a:p>
            <a:r>
              <a:rPr lang="en-US" dirty="0"/>
              <a:t>let result = sum(10,'Hi',null,undefined,20);</a:t>
            </a:r>
          </a:p>
        </p:txBody>
      </p:sp>
    </p:spTree>
    <p:extLst>
      <p:ext uri="{BB962C8B-B14F-4D97-AF65-F5344CB8AC3E}">
        <p14:creationId xmlns:p14="http://schemas.microsoft.com/office/powerpoint/2010/main" val="1835191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Spread operator consists of three dots (...). </a:t>
            </a:r>
          </a:p>
          <a:p>
            <a:r>
              <a:rPr lang="en-US" dirty="0"/>
              <a:t>The spread operator allows to spread out elements of an </a:t>
            </a:r>
            <a:r>
              <a:rPr lang="en-US" dirty="0" err="1"/>
              <a:t>iterable</a:t>
            </a:r>
            <a:r>
              <a:rPr lang="en-US" dirty="0"/>
              <a:t> object such as an </a:t>
            </a:r>
            <a:r>
              <a:rPr lang="en-US" dirty="0" err="1">
                <a:hlinkClick r:id="rId3"/>
              </a:rPr>
              <a:t>array</a:t>
            </a:r>
            <a:r>
              <a:rPr lang="en-US" dirty="0" err="1"/>
              <a:t>,a</a:t>
            </a:r>
            <a:r>
              <a:rPr lang="en-US" dirty="0"/>
              <a:t>  </a:t>
            </a:r>
            <a:r>
              <a:rPr lang="en-US" dirty="0">
                <a:hlinkClick r:id="rId4"/>
              </a:rPr>
              <a:t>map</a:t>
            </a:r>
            <a:r>
              <a:rPr lang="en-US" dirty="0"/>
              <a:t>, or a </a:t>
            </a:r>
            <a:r>
              <a:rPr lang="en-US" dirty="0">
                <a:hlinkClick r:id="rId5"/>
              </a:rPr>
              <a:t>set</a:t>
            </a:r>
            <a:r>
              <a:rPr lang="en-US" dirty="0"/>
              <a:t>. </a:t>
            </a:r>
          </a:p>
          <a:p>
            <a:r>
              <a:rPr lang="en-US" dirty="0"/>
              <a:t>For example:</a:t>
            </a:r>
            <a:br>
              <a:rPr lang="en-US" dirty="0"/>
            </a:br>
            <a:r>
              <a:rPr lang="en-US" dirty="0" err="1"/>
              <a:t>const</a:t>
            </a:r>
            <a:r>
              <a:rPr lang="en-US" dirty="0"/>
              <a:t> odd = [1,3,5]; </a:t>
            </a:r>
            <a:br>
              <a:rPr lang="en-US" dirty="0"/>
            </a:br>
            <a:r>
              <a:rPr lang="en-US" dirty="0" err="1"/>
              <a:t>const</a:t>
            </a:r>
            <a:r>
              <a:rPr lang="en-US" dirty="0"/>
              <a:t> combined = [2,4,6, ...odd]; //spread operator can be placed anywhere</a:t>
            </a:r>
            <a:br>
              <a:rPr lang="en-US" dirty="0"/>
            </a:br>
            <a:r>
              <a:rPr lang="en-US" dirty="0" err="1"/>
              <a:t>console.log</a:t>
            </a:r>
            <a:r>
              <a:rPr lang="en-US" dirty="0"/>
              <a:t>(combined); // 2 4 6 1 3 5</a:t>
            </a:r>
            <a:endParaRPr lang="en-US" b="1" dirty="0"/>
          </a:p>
        </p:txBody>
      </p:sp>
      <p:sp>
        <p:nvSpPr>
          <p:cNvPr id="3" name="Title 2"/>
          <p:cNvSpPr>
            <a:spLocks noGrp="1"/>
          </p:cNvSpPr>
          <p:nvPr>
            <p:ph type="title"/>
          </p:nvPr>
        </p:nvSpPr>
        <p:spPr/>
        <p:txBody>
          <a:bodyPr/>
          <a:lstStyle/>
          <a:p>
            <a:r>
              <a:rPr lang="en-US" dirty="0"/>
              <a:t>Spread Operator</a:t>
            </a:r>
          </a:p>
        </p:txBody>
      </p:sp>
      <p:sp>
        <p:nvSpPr>
          <p:cNvPr id="4" name="Rectangle 3"/>
          <p:cNvSpPr/>
          <p:nvPr/>
        </p:nvSpPr>
        <p:spPr>
          <a:xfrm>
            <a:off x="813180" y="3356992"/>
            <a:ext cx="7560840" cy="923330"/>
          </a:xfrm>
          <a:prstGeom prst="rect">
            <a:avLst/>
          </a:prstGeom>
        </p:spPr>
        <p:txBody>
          <a:bodyPr wrap="square">
            <a:spAutoFit/>
          </a:bodyPr>
          <a:lstStyle/>
          <a:p>
            <a:pPr>
              <a:buFont typeface="Arial" charset="0"/>
              <a:buChar char="•"/>
            </a:pPr>
            <a:r>
              <a:rPr lang="en-US" dirty="0">
                <a:solidFill>
                  <a:srgbClr val="000000"/>
                </a:solidFill>
                <a:latin typeface="Quicksand" charset="0"/>
              </a:rPr>
              <a:t>The spread operator unpacks elements.</a:t>
            </a:r>
          </a:p>
          <a:p>
            <a:pPr>
              <a:buFont typeface="Arial" charset="0"/>
              <a:buChar char="•"/>
            </a:pPr>
            <a:r>
              <a:rPr lang="en-US" dirty="0">
                <a:solidFill>
                  <a:srgbClr val="000000"/>
                </a:solidFill>
                <a:latin typeface="Quicksand" charset="0"/>
              </a:rPr>
              <a:t>The rest parameter packs elements into an array.</a:t>
            </a:r>
          </a:p>
          <a:p>
            <a:pPr>
              <a:buFont typeface="Arial" charset="0"/>
              <a:buChar char="•"/>
            </a:pPr>
            <a:r>
              <a:rPr lang="en-US" dirty="0"/>
              <a:t>Rest operator used in argument list while spread operator used in function call</a:t>
            </a:r>
            <a:endParaRPr lang="en-US" b="0" i="0" u="none" strike="noStrike" dirty="0">
              <a:solidFill>
                <a:srgbClr val="000000"/>
              </a:solidFill>
              <a:effectLst/>
              <a:latin typeface="Quicksand" charset="0"/>
            </a:endParaRPr>
          </a:p>
        </p:txBody>
      </p:sp>
    </p:spTree>
    <p:extLst>
      <p:ext uri="{BB962C8B-B14F-4D97-AF65-F5344CB8AC3E}">
        <p14:creationId xmlns:p14="http://schemas.microsoft.com/office/powerpoint/2010/main" val="1147332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Assigns properties of an object to individual variables.</a:t>
            </a:r>
          </a:p>
          <a:p>
            <a:r>
              <a:rPr lang="en-US" dirty="0"/>
              <a:t>Consider person object.</a:t>
            </a:r>
          </a:p>
          <a:p>
            <a:r>
              <a:rPr lang="en-US" dirty="0"/>
              <a:t>Before ES6 to assign the variables, we do this :</a:t>
            </a:r>
          </a:p>
          <a:p>
            <a:endParaRPr lang="en-US" dirty="0"/>
          </a:p>
          <a:p>
            <a:endParaRPr lang="en-US" dirty="0"/>
          </a:p>
          <a:p>
            <a:endParaRPr lang="en-US" dirty="0"/>
          </a:p>
          <a:p>
            <a:r>
              <a:rPr lang="en-US" dirty="0"/>
              <a:t>With ES6, provides alternative way to achieve this : </a:t>
            </a:r>
            <a:br>
              <a:rPr lang="en-US" dirty="0"/>
            </a:br>
            <a:r>
              <a:rPr lang="en-US" dirty="0"/>
              <a:t>where </a:t>
            </a:r>
            <a:r>
              <a:rPr lang="en-US" dirty="0" err="1"/>
              <a:t>fname</a:t>
            </a:r>
            <a:r>
              <a:rPr lang="en-US" dirty="0"/>
              <a:t> is the variable and </a:t>
            </a:r>
            <a:r>
              <a:rPr lang="en-US" dirty="0" err="1"/>
              <a:t>firstname</a:t>
            </a:r>
            <a:r>
              <a:rPr lang="en-US" dirty="0"/>
              <a:t> is the </a:t>
            </a:r>
            <a:br>
              <a:rPr lang="en-US" dirty="0"/>
            </a:br>
            <a:r>
              <a:rPr lang="en-US" dirty="0"/>
              <a:t>key within a </a:t>
            </a:r>
            <a:r>
              <a:rPr lang="en-US" dirty="0" err="1"/>
              <a:t>json</a:t>
            </a:r>
            <a:r>
              <a:rPr lang="en-US" dirty="0"/>
              <a:t> object</a:t>
            </a:r>
          </a:p>
          <a:p>
            <a:endParaRPr lang="en-US" dirty="0"/>
          </a:p>
          <a:p>
            <a:r>
              <a:rPr lang="en-US" dirty="0"/>
              <a:t>OR if variable and property name are same =&gt;</a:t>
            </a:r>
            <a:br>
              <a:rPr lang="en-US" dirty="0"/>
            </a:br>
            <a:endParaRPr lang="en-US" dirty="0"/>
          </a:p>
        </p:txBody>
      </p:sp>
      <p:sp>
        <p:nvSpPr>
          <p:cNvPr id="3" name="Title 2"/>
          <p:cNvSpPr>
            <a:spLocks noGrp="1"/>
          </p:cNvSpPr>
          <p:nvPr>
            <p:ph type="title"/>
          </p:nvPr>
        </p:nvSpPr>
        <p:spPr/>
        <p:txBody>
          <a:bodyPr/>
          <a:lstStyle/>
          <a:p>
            <a:r>
              <a:rPr lang="en-US" dirty="0"/>
              <a:t>Object </a:t>
            </a:r>
            <a:r>
              <a:rPr lang="en-US" dirty="0" err="1"/>
              <a:t>Destructuring</a:t>
            </a:r>
            <a:endParaRPr lang="en-US" dirty="0"/>
          </a:p>
        </p:txBody>
      </p:sp>
      <p:sp>
        <p:nvSpPr>
          <p:cNvPr id="4" name="Rectangle 3"/>
          <p:cNvSpPr/>
          <p:nvPr/>
        </p:nvSpPr>
        <p:spPr>
          <a:xfrm>
            <a:off x="5868144" y="917647"/>
            <a:ext cx="1997968" cy="923330"/>
          </a:xfrm>
          <a:prstGeom prst="rect">
            <a:avLst/>
          </a:prstGeom>
          <a:ln>
            <a:solidFill>
              <a:schemeClr val="accent1"/>
            </a:solidFill>
          </a:ln>
        </p:spPr>
        <p:txBody>
          <a:bodyPr wrap="square">
            <a:spAutoFit/>
          </a:bodyPr>
          <a:lstStyle/>
          <a:p>
            <a:r>
              <a:rPr lang="en-US" dirty="0">
                <a:solidFill>
                  <a:srgbClr val="0000FF"/>
                </a:solidFill>
                <a:latin typeface="Calibri" charset="0"/>
                <a:ea typeface="Calibri" charset="0"/>
                <a:cs typeface="Calibri" charset="0"/>
              </a:rPr>
              <a:t>let</a:t>
            </a:r>
            <a:r>
              <a:rPr lang="en-US" dirty="0">
                <a:solidFill>
                  <a:srgbClr val="000000"/>
                </a:solidFill>
                <a:latin typeface="Calibri" charset="0"/>
                <a:ea typeface="Calibri" charset="0"/>
                <a:cs typeface="Calibri" charset="0"/>
              </a:rPr>
              <a:t> </a:t>
            </a:r>
            <a:r>
              <a:rPr lang="en-US" dirty="0">
                <a:solidFill>
                  <a:srgbClr val="001080"/>
                </a:solidFill>
                <a:latin typeface="Calibri" charset="0"/>
                <a:ea typeface="Calibri" charset="0"/>
                <a:cs typeface="Calibri" charset="0"/>
              </a:rPr>
              <a:t>person</a:t>
            </a:r>
            <a:r>
              <a:rPr lang="en-US" dirty="0">
                <a:solidFill>
                  <a:srgbClr val="000000"/>
                </a:solidFill>
                <a:latin typeface="Calibri" charset="0"/>
                <a:ea typeface="Calibri" charset="0"/>
                <a:cs typeface="Calibri" charset="0"/>
              </a:rPr>
              <a:t> = {</a:t>
            </a:r>
          </a:p>
          <a:p>
            <a:r>
              <a:rPr lang="en-US" dirty="0" err="1">
                <a:solidFill>
                  <a:srgbClr val="001080"/>
                </a:solidFill>
                <a:latin typeface="Calibri" charset="0"/>
                <a:ea typeface="Calibri" charset="0"/>
                <a:cs typeface="Calibri" charset="0"/>
              </a:rPr>
              <a:t>firstName</a:t>
            </a:r>
            <a:r>
              <a:rPr lang="en-US" dirty="0">
                <a:solidFill>
                  <a:srgbClr val="001080"/>
                </a:solidFill>
                <a:latin typeface="Calibri" charset="0"/>
                <a:ea typeface="Calibri" charset="0"/>
                <a:cs typeface="Calibri" charset="0"/>
              </a:rPr>
              <a:t>:</a:t>
            </a:r>
            <a:r>
              <a:rPr lang="en-US" dirty="0">
                <a:solidFill>
                  <a:srgbClr val="000000"/>
                </a:solidFill>
                <a:latin typeface="Calibri" charset="0"/>
                <a:ea typeface="Calibri" charset="0"/>
                <a:cs typeface="Calibri" charset="0"/>
              </a:rPr>
              <a:t> </a:t>
            </a:r>
            <a:r>
              <a:rPr lang="en-US" dirty="0">
                <a:solidFill>
                  <a:srgbClr val="A31515"/>
                </a:solidFill>
                <a:latin typeface="Calibri" charset="0"/>
                <a:ea typeface="Calibri" charset="0"/>
                <a:cs typeface="Calibri" charset="0"/>
              </a:rPr>
              <a:t>'John'</a:t>
            </a:r>
            <a:r>
              <a:rPr lang="en-US" dirty="0">
                <a:solidFill>
                  <a:srgbClr val="000000"/>
                </a:solidFill>
                <a:latin typeface="Calibri" charset="0"/>
                <a:ea typeface="Calibri" charset="0"/>
                <a:cs typeface="Calibri" charset="0"/>
              </a:rPr>
              <a:t>,</a:t>
            </a:r>
          </a:p>
          <a:p>
            <a:r>
              <a:rPr lang="en-US" dirty="0" err="1">
                <a:solidFill>
                  <a:srgbClr val="001080"/>
                </a:solidFill>
                <a:latin typeface="Calibri" charset="0"/>
                <a:ea typeface="Calibri" charset="0"/>
                <a:cs typeface="Calibri" charset="0"/>
              </a:rPr>
              <a:t>lastName</a:t>
            </a:r>
            <a:r>
              <a:rPr lang="en-US" dirty="0">
                <a:solidFill>
                  <a:srgbClr val="001080"/>
                </a:solidFill>
                <a:latin typeface="Calibri" charset="0"/>
                <a:ea typeface="Calibri" charset="0"/>
                <a:cs typeface="Calibri" charset="0"/>
              </a:rPr>
              <a:t>:</a:t>
            </a:r>
            <a:r>
              <a:rPr lang="en-US" dirty="0">
                <a:solidFill>
                  <a:srgbClr val="000000"/>
                </a:solidFill>
                <a:latin typeface="Calibri" charset="0"/>
                <a:ea typeface="Calibri" charset="0"/>
                <a:cs typeface="Calibri" charset="0"/>
              </a:rPr>
              <a:t> </a:t>
            </a:r>
            <a:r>
              <a:rPr lang="en-US" dirty="0">
                <a:solidFill>
                  <a:srgbClr val="A31515"/>
                </a:solidFill>
                <a:latin typeface="Calibri" charset="0"/>
                <a:ea typeface="Calibri" charset="0"/>
                <a:cs typeface="Calibri" charset="0"/>
              </a:rPr>
              <a:t>'Doe’</a:t>
            </a:r>
            <a:r>
              <a:rPr lang="en-US" dirty="0">
                <a:solidFill>
                  <a:srgbClr val="000000"/>
                </a:solidFill>
                <a:latin typeface="Calibri" charset="0"/>
                <a:ea typeface="Calibri" charset="0"/>
                <a:cs typeface="Calibri" charset="0"/>
              </a:rPr>
              <a:t>};</a:t>
            </a:r>
          </a:p>
        </p:txBody>
      </p:sp>
      <p:sp>
        <p:nvSpPr>
          <p:cNvPr id="5" name="Rectangle 4"/>
          <p:cNvSpPr/>
          <p:nvPr/>
        </p:nvSpPr>
        <p:spPr>
          <a:xfrm>
            <a:off x="1475656" y="1988840"/>
            <a:ext cx="3438128" cy="646331"/>
          </a:xfrm>
          <a:prstGeom prst="rect">
            <a:avLst/>
          </a:prstGeom>
          <a:ln>
            <a:solidFill>
              <a:schemeClr val="accent1"/>
            </a:solidFill>
          </a:ln>
        </p:spPr>
        <p:txBody>
          <a:bodyPr wrap="square">
            <a:spAutoFit/>
          </a:bodyPr>
          <a:lstStyle/>
          <a:p>
            <a:r>
              <a:rPr lang="en-US" dirty="0">
                <a:solidFill>
                  <a:srgbClr val="0000FF"/>
                </a:solidFill>
                <a:latin typeface="Calibri" charset="0"/>
                <a:ea typeface="Calibri" charset="0"/>
                <a:cs typeface="Calibri" charset="0"/>
              </a:rPr>
              <a:t>let</a:t>
            </a:r>
            <a:r>
              <a:rPr lang="en-US" dirty="0">
                <a:solidFill>
                  <a:srgbClr val="000000"/>
                </a:solidFill>
                <a:latin typeface="Calibri" charset="0"/>
                <a:ea typeface="Calibri" charset="0"/>
                <a:cs typeface="Calibri" charset="0"/>
              </a:rPr>
              <a:t> </a:t>
            </a:r>
            <a:r>
              <a:rPr lang="en-US" dirty="0" err="1">
                <a:solidFill>
                  <a:srgbClr val="001080"/>
                </a:solidFill>
                <a:latin typeface="Calibri" charset="0"/>
                <a:ea typeface="Calibri" charset="0"/>
                <a:cs typeface="Calibri" charset="0"/>
              </a:rPr>
              <a:t>firstName</a:t>
            </a:r>
            <a:r>
              <a:rPr lang="en-US" dirty="0">
                <a:solidFill>
                  <a:srgbClr val="000000"/>
                </a:solidFill>
                <a:latin typeface="Calibri" charset="0"/>
                <a:ea typeface="Calibri" charset="0"/>
                <a:cs typeface="Calibri" charset="0"/>
              </a:rPr>
              <a:t> = </a:t>
            </a:r>
            <a:r>
              <a:rPr lang="en-US" dirty="0" err="1">
                <a:solidFill>
                  <a:srgbClr val="001080"/>
                </a:solidFill>
                <a:latin typeface="Calibri" charset="0"/>
                <a:ea typeface="Calibri" charset="0"/>
                <a:cs typeface="Calibri" charset="0"/>
              </a:rPr>
              <a:t>person</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firstName</a:t>
            </a:r>
            <a:r>
              <a:rPr lang="en-US" dirty="0">
                <a:solidFill>
                  <a:srgbClr val="000000"/>
                </a:solidFill>
                <a:latin typeface="Calibri" charset="0"/>
                <a:ea typeface="Calibri" charset="0"/>
                <a:cs typeface="Calibri" charset="0"/>
              </a:rPr>
              <a:t>;</a:t>
            </a:r>
          </a:p>
          <a:p>
            <a:r>
              <a:rPr lang="en-US" dirty="0">
                <a:solidFill>
                  <a:srgbClr val="0000FF"/>
                </a:solidFill>
                <a:latin typeface="Calibri" charset="0"/>
                <a:ea typeface="Calibri" charset="0"/>
                <a:cs typeface="Calibri" charset="0"/>
              </a:rPr>
              <a:t>let</a:t>
            </a:r>
            <a:r>
              <a:rPr lang="en-US" dirty="0">
                <a:solidFill>
                  <a:srgbClr val="000000"/>
                </a:solidFill>
                <a:latin typeface="Calibri" charset="0"/>
                <a:ea typeface="Calibri" charset="0"/>
                <a:cs typeface="Calibri" charset="0"/>
              </a:rPr>
              <a:t> </a:t>
            </a:r>
            <a:r>
              <a:rPr lang="en-US" dirty="0" err="1">
                <a:solidFill>
                  <a:srgbClr val="001080"/>
                </a:solidFill>
                <a:latin typeface="Calibri" charset="0"/>
                <a:ea typeface="Calibri" charset="0"/>
                <a:cs typeface="Calibri" charset="0"/>
              </a:rPr>
              <a:t>lastName</a:t>
            </a:r>
            <a:r>
              <a:rPr lang="en-US" dirty="0">
                <a:solidFill>
                  <a:srgbClr val="000000"/>
                </a:solidFill>
                <a:latin typeface="Calibri" charset="0"/>
                <a:ea typeface="Calibri" charset="0"/>
                <a:cs typeface="Calibri" charset="0"/>
              </a:rPr>
              <a:t> = </a:t>
            </a:r>
            <a:r>
              <a:rPr lang="en-US" dirty="0" err="1">
                <a:solidFill>
                  <a:srgbClr val="001080"/>
                </a:solidFill>
                <a:latin typeface="Calibri" charset="0"/>
                <a:ea typeface="Calibri" charset="0"/>
                <a:cs typeface="Calibri" charset="0"/>
              </a:rPr>
              <a:t>person</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lastName</a:t>
            </a:r>
            <a:r>
              <a:rPr lang="en-US" dirty="0">
                <a:solidFill>
                  <a:srgbClr val="000000"/>
                </a:solidFill>
                <a:latin typeface="Calibri" charset="0"/>
                <a:ea typeface="Calibri" charset="0"/>
                <a:cs typeface="Calibri" charset="0"/>
              </a:rPr>
              <a:t>; </a:t>
            </a:r>
            <a:endParaRPr lang="en-US" b="0" dirty="0">
              <a:solidFill>
                <a:srgbClr val="000000"/>
              </a:solidFill>
              <a:effectLst/>
              <a:latin typeface="Calibri" charset="0"/>
              <a:ea typeface="Calibri" charset="0"/>
              <a:cs typeface="Calibri" charset="0"/>
            </a:endParaRPr>
          </a:p>
        </p:txBody>
      </p:sp>
      <p:sp>
        <p:nvSpPr>
          <p:cNvPr id="6" name="Rectangle 5"/>
          <p:cNvSpPr/>
          <p:nvPr/>
        </p:nvSpPr>
        <p:spPr>
          <a:xfrm>
            <a:off x="5652120" y="2516703"/>
            <a:ext cx="2069976" cy="1200329"/>
          </a:xfrm>
          <a:prstGeom prst="rect">
            <a:avLst/>
          </a:prstGeom>
          <a:ln>
            <a:solidFill>
              <a:schemeClr val="accent1"/>
            </a:solidFill>
          </a:ln>
        </p:spPr>
        <p:txBody>
          <a:bodyPr wrap="square">
            <a:spAutoFit/>
          </a:bodyPr>
          <a:lstStyle/>
          <a:p>
            <a:r>
              <a:rPr lang="en-US" dirty="0">
                <a:solidFill>
                  <a:srgbClr val="0000FF"/>
                </a:solidFill>
                <a:latin typeface="Calibri" charset="0"/>
                <a:ea typeface="Calibri" charset="0"/>
                <a:cs typeface="Calibri" charset="0"/>
              </a:rPr>
              <a:t>let</a:t>
            </a:r>
            <a:r>
              <a:rPr lang="en-US" dirty="0">
                <a:solidFill>
                  <a:srgbClr val="000000"/>
                </a:solidFill>
                <a:latin typeface="Calibri" charset="0"/>
                <a:ea typeface="Calibri" charset="0"/>
                <a:cs typeface="Calibri" charset="0"/>
              </a:rPr>
              <a:t> {</a:t>
            </a:r>
          </a:p>
          <a:p>
            <a:r>
              <a:rPr lang="en-US" dirty="0" err="1">
                <a:solidFill>
                  <a:srgbClr val="001080"/>
                </a:solidFill>
                <a:latin typeface="Calibri" charset="0"/>
                <a:ea typeface="Calibri" charset="0"/>
                <a:cs typeface="Calibri" charset="0"/>
              </a:rPr>
              <a:t>firstName</a:t>
            </a:r>
            <a:r>
              <a:rPr lang="en-US" dirty="0">
                <a:solidFill>
                  <a:srgbClr val="000000"/>
                </a:solidFill>
                <a:latin typeface="Calibri" charset="0"/>
                <a:ea typeface="Calibri" charset="0"/>
                <a:cs typeface="Calibri" charset="0"/>
              </a:rPr>
              <a:t>: </a:t>
            </a:r>
            <a:r>
              <a:rPr lang="en-US" dirty="0" err="1">
                <a:solidFill>
                  <a:srgbClr val="001080"/>
                </a:solidFill>
                <a:latin typeface="Calibri" charset="0"/>
                <a:ea typeface="Calibri" charset="0"/>
                <a:cs typeface="Calibri" charset="0"/>
              </a:rPr>
              <a:t>fname</a:t>
            </a:r>
            <a:r>
              <a:rPr lang="en-US" dirty="0">
                <a:solidFill>
                  <a:srgbClr val="000000"/>
                </a:solidFill>
                <a:latin typeface="Calibri" charset="0"/>
                <a:ea typeface="Calibri" charset="0"/>
                <a:cs typeface="Calibri" charset="0"/>
              </a:rPr>
              <a:t>, </a:t>
            </a:r>
          </a:p>
          <a:p>
            <a:r>
              <a:rPr lang="en-US" dirty="0" err="1">
                <a:solidFill>
                  <a:srgbClr val="001080"/>
                </a:solidFill>
                <a:latin typeface="Calibri" charset="0"/>
                <a:ea typeface="Calibri" charset="0"/>
                <a:cs typeface="Calibri" charset="0"/>
              </a:rPr>
              <a:t>lastName</a:t>
            </a:r>
            <a:r>
              <a:rPr lang="en-US" dirty="0">
                <a:solidFill>
                  <a:srgbClr val="000000"/>
                </a:solidFill>
                <a:latin typeface="Calibri" charset="0"/>
                <a:ea typeface="Calibri" charset="0"/>
                <a:cs typeface="Calibri" charset="0"/>
              </a:rPr>
              <a:t>: </a:t>
            </a:r>
            <a:r>
              <a:rPr lang="en-US" dirty="0" err="1">
                <a:solidFill>
                  <a:srgbClr val="001080"/>
                </a:solidFill>
                <a:latin typeface="Calibri" charset="0"/>
                <a:ea typeface="Calibri" charset="0"/>
                <a:cs typeface="Calibri" charset="0"/>
              </a:rPr>
              <a:t>lname</a:t>
            </a:r>
            <a:r>
              <a:rPr lang="en-US" dirty="0">
                <a:solidFill>
                  <a:srgbClr val="000000"/>
                </a:solidFill>
                <a:latin typeface="Calibri" charset="0"/>
                <a:ea typeface="Calibri" charset="0"/>
                <a:cs typeface="Calibri" charset="0"/>
              </a:rPr>
              <a:t>} = </a:t>
            </a:r>
            <a:r>
              <a:rPr lang="en-US" dirty="0">
                <a:solidFill>
                  <a:srgbClr val="001080"/>
                </a:solidFill>
                <a:latin typeface="Calibri" charset="0"/>
                <a:ea typeface="Calibri" charset="0"/>
                <a:cs typeface="Calibri" charset="0"/>
              </a:rPr>
              <a:t>person</a:t>
            </a:r>
            <a:r>
              <a:rPr lang="en-US" dirty="0">
                <a:solidFill>
                  <a:srgbClr val="000000"/>
                </a:solidFill>
                <a:latin typeface="Calibri" charset="0"/>
                <a:ea typeface="Calibri" charset="0"/>
                <a:cs typeface="Calibri" charset="0"/>
              </a:rPr>
              <a:t>;</a:t>
            </a:r>
            <a:endParaRPr lang="en-US" b="0" dirty="0">
              <a:solidFill>
                <a:srgbClr val="000000"/>
              </a:solidFill>
              <a:effectLst/>
              <a:latin typeface="Calibri" charset="0"/>
              <a:ea typeface="Calibri" charset="0"/>
              <a:cs typeface="Calibri" charset="0"/>
            </a:endParaRPr>
          </a:p>
        </p:txBody>
      </p:sp>
      <p:sp>
        <p:nvSpPr>
          <p:cNvPr id="7" name="Rectangle 6"/>
          <p:cNvSpPr/>
          <p:nvPr/>
        </p:nvSpPr>
        <p:spPr>
          <a:xfrm>
            <a:off x="5622709" y="4133406"/>
            <a:ext cx="1296144" cy="1200329"/>
          </a:xfrm>
          <a:prstGeom prst="rect">
            <a:avLst/>
          </a:prstGeom>
          <a:ln>
            <a:solidFill>
              <a:schemeClr val="accent1"/>
            </a:solidFill>
          </a:ln>
        </p:spPr>
        <p:txBody>
          <a:bodyPr wrap="square">
            <a:spAutoFit/>
          </a:bodyPr>
          <a:lstStyle/>
          <a:p>
            <a:r>
              <a:rPr lang="en-US" dirty="0">
                <a:solidFill>
                  <a:srgbClr val="0000FF"/>
                </a:solidFill>
                <a:latin typeface="Calibri" charset="0"/>
                <a:ea typeface="Calibri" charset="0"/>
                <a:cs typeface="Calibri" charset="0"/>
              </a:rPr>
              <a:t>let</a:t>
            </a:r>
            <a:r>
              <a:rPr lang="en-US" dirty="0">
                <a:solidFill>
                  <a:srgbClr val="000000"/>
                </a:solidFill>
                <a:latin typeface="Calibri" charset="0"/>
                <a:ea typeface="Calibri" charset="0"/>
                <a:cs typeface="Calibri" charset="0"/>
              </a:rPr>
              <a:t> {</a:t>
            </a:r>
          </a:p>
          <a:p>
            <a:r>
              <a:rPr lang="en-US" dirty="0" err="1">
                <a:solidFill>
                  <a:srgbClr val="001080"/>
                </a:solidFill>
                <a:latin typeface="Calibri" charset="0"/>
                <a:ea typeface="Calibri" charset="0"/>
                <a:cs typeface="Calibri" charset="0"/>
              </a:rPr>
              <a:t>firstName</a:t>
            </a:r>
            <a:r>
              <a:rPr lang="en-US" dirty="0">
                <a:solidFill>
                  <a:srgbClr val="000000"/>
                </a:solidFill>
                <a:latin typeface="Calibri" charset="0"/>
                <a:ea typeface="Calibri" charset="0"/>
                <a:cs typeface="Calibri" charset="0"/>
              </a:rPr>
              <a:t>, </a:t>
            </a:r>
          </a:p>
          <a:p>
            <a:r>
              <a:rPr lang="en-US" dirty="0" err="1">
                <a:solidFill>
                  <a:srgbClr val="001080"/>
                </a:solidFill>
                <a:latin typeface="Calibri" charset="0"/>
                <a:ea typeface="Calibri" charset="0"/>
                <a:cs typeface="Calibri" charset="0"/>
              </a:rPr>
              <a:t>lastName</a:t>
            </a:r>
            <a:endParaRPr lang="en-US" dirty="0">
              <a:solidFill>
                <a:srgbClr val="000000"/>
              </a:solidFill>
              <a:latin typeface="Calibri" charset="0"/>
              <a:ea typeface="Calibri" charset="0"/>
              <a:cs typeface="Calibri" charset="0"/>
            </a:endParaRPr>
          </a:p>
          <a:p>
            <a:r>
              <a:rPr lang="en-US" dirty="0">
                <a:solidFill>
                  <a:srgbClr val="000000"/>
                </a:solidFill>
                <a:latin typeface="Calibri" charset="0"/>
                <a:ea typeface="Calibri" charset="0"/>
                <a:cs typeface="Calibri" charset="0"/>
              </a:rPr>
              <a:t>} = </a:t>
            </a:r>
            <a:r>
              <a:rPr lang="en-US" dirty="0">
                <a:solidFill>
                  <a:srgbClr val="001080"/>
                </a:solidFill>
                <a:latin typeface="Calibri" charset="0"/>
                <a:ea typeface="Calibri" charset="0"/>
                <a:cs typeface="Calibri" charset="0"/>
              </a:rPr>
              <a:t>person</a:t>
            </a:r>
            <a:r>
              <a:rPr lang="en-US" dirty="0">
                <a:solidFill>
                  <a:srgbClr val="000000"/>
                </a:solidFill>
                <a:latin typeface="Calibri" charset="0"/>
                <a:ea typeface="Calibri" charset="0"/>
                <a:cs typeface="Calibri" charset="0"/>
              </a:rPr>
              <a:t>;</a:t>
            </a:r>
            <a:endParaRPr lang="en-US" b="0" dirty="0">
              <a:solidFill>
                <a:srgbClr val="000000"/>
              </a:solidFill>
              <a:effectLst/>
              <a:latin typeface="Calibri" charset="0"/>
              <a:ea typeface="Calibri" charset="0"/>
              <a:cs typeface="Calibri" charset="0"/>
            </a:endParaRPr>
          </a:p>
        </p:txBody>
      </p:sp>
    </p:spTree>
    <p:extLst>
      <p:ext uri="{BB962C8B-B14F-4D97-AF65-F5344CB8AC3E}">
        <p14:creationId xmlns:p14="http://schemas.microsoft.com/office/powerpoint/2010/main" val="138977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Consider this function that returns as array</a:t>
            </a:r>
          </a:p>
          <a:p>
            <a:r>
              <a:rPr lang="en-US" dirty="0"/>
              <a:t>To get the individual score, you need to do like this:</a:t>
            </a:r>
          </a:p>
          <a:p>
            <a:endParaRPr lang="en-US" dirty="0"/>
          </a:p>
          <a:p>
            <a:endParaRPr lang="en-US" dirty="0"/>
          </a:p>
          <a:p>
            <a:endParaRPr lang="en-US" dirty="0"/>
          </a:p>
          <a:p>
            <a:endParaRPr lang="en-US" dirty="0"/>
          </a:p>
          <a:p>
            <a:endParaRPr lang="en-US" dirty="0"/>
          </a:p>
          <a:p>
            <a:r>
              <a:rPr lang="en-US" dirty="0"/>
              <a:t>starting from ES6, you can use the destructing assignment as follows:</a:t>
            </a:r>
          </a:p>
          <a:p>
            <a:endParaRPr lang="en-US" dirty="0"/>
          </a:p>
        </p:txBody>
      </p:sp>
      <p:sp>
        <p:nvSpPr>
          <p:cNvPr id="3" name="Title 2"/>
          <p:cNvSpPr>
            <a:spLocks noGrp="1"/>
          </p:cNvSpPr>
          <p:nvPr>
            <p:ph type="title"/>
          </p:nvPr>
        </p:nvSpPr>
        <p:spPr/>
        <p:txBody>
          <a:bodyPr/>
          <a:lstStyle/>
          <a:p>
            <a:r>
              <a:rPr lang="en-US" dirty="0"/>
              <a:t>Array </a:t>
            </a:r>
            <a:r>
              <a:rPr lang="en-US" dirty="0" err="1"/>
              <a:t>Destructuring</a:t>
            </a:r>
            <a:endParaRPr lang="en-US" dirty="0"/>
          </a:p>
        </p:txBody>
      </p:sp>
      <p:sp>
        <p:nvSpPr>
          <p:cNvPr id="8" name="Rectangle 7"/>
          <p:cNvSpPr/>
          <p:nvPr/>
        </p:nvSpPr>
        <p:spPr>
          <a:xfrm>
            <a:off x="5076056" y="576834"/>
            <a:ext cx="2430016" cy="646331"/>
          </a:xfrm>
          <a:prstGeom prst="rect">
            <a:avLst/>
          </a:prstGeom>
          <a:ln>
            <a:solidFill>
              <a:schemeClr val="accent1"/>
            </a:solidFill>
          </a:ln>
        </p:spPr>
        <p:txBody>
          <a:bodyPr wrap="square">
            <a:spAutoFit/>
          </a:bodyPr>
          <a:lstStyle/>
          <a:p>
            <a:r>
              <a:rPr lang="en-US" dirty="0">
                <a:solidFill>
                  <a:srgbClr val="0000FF"/>
                </a:solidFill>
                <a:latin typeface="Calibri" charset="0"/>
                <a:ea typeface="Calibri" charset="0"/>
                <a:cs typeface="Calibri" charset="0"/>
              </a:rPr>
              <a:t>function</a:t>
            </a:r>
            <a:r>
              <a:rPr lang="en-US" dirty="0">
                <a:solidFill>
                  <a:srgbClr val="000000"/>
                </a:solidFill>
                <a:latin typeface="Calibri" charset="0"/>
                <a:ea typeface="Calibri" charset="0"/>
                <a:cs typeface="Calibri" charset="0"/>
              </a:rPr>
              <a:t> </a:t>
            </a:r>
            <a:r>
              <a:rPr lang="en-US" dirty="0" err="1">
                <a:solidFill>
                  <a:srgbClr val="795E26"/>
                </a:solidFill>
                <a:latin typeface="Calibri" charset="0"/>
                <a:ea typeface="Calibri" charset="0"/>
                <a:cs typeface="Calibri" charset="0"/>
              </a:rPr>
              <a:t>getScores</a:t>
            </a:r>
            <a:r>
              <a:rPr lang="en-US" dirty="0">
                <a:solidFill>
                  <a:srgbClr val="000000"/>
                </a:solidFill>
                <a:latin typeface="Calibri" charset="0"/>
                <a:ea typeface="Calibri" charset="0"/>
                <a:cs typeface="Calibri" charset="0"/>
              </a:rPr>
              <a:t>() {</a:t>
            </a:r>
          </a:p>
          <a:p>
            <a:r>
              <a:rPr lang="en-US" dirty="0">
                <a:solidFill>
                  <a:srgbClr val="AF00DB"/>
                </a:solidFill>
                <a:latin typeface="Calibri" charset="0"/>
                <a:ea typeface="Calibri" charset="0"/>
                <a:cs typeface="Calibri" charset="0"/>
              </a:rPr>
              <a:t>return</a:t>
            </a:r>
            <a:r>
              <a:rPr lang="en-US" dirty="0">
                <a:solidFill>
                  <a:srgbClr val="000000"/>
                </a:solidFill>
                <a:latin typeface="Calibri" charset="0"/>
                <a:ea typeface="Calibri" charset="0"/>
                <a:cs typeface="Calibri" charset="0"/>
              </a:rPr>
              <a:t> [</a:t>
            </a:r>
            <a:r>
              <a:rPr lang="en-US" dirty="0">
                <a:solidFill>
                  <a:srgbClr val="098658"/>
                </a:solidFill>
                <a:latin typeface="Calibri" charset="0"/>
                <a:ea typeface="Calibri" charset="0"/>
                <a:cs typeface="Calibri" charset="0"/>
              </a:rPr>
              <a:t>70</a:t>
            </a:r>
            <a:r>
              <a:rPr lang="en-US" dirty="0">
                <a:solidFill>
                  <a:srgbClr val="000000"/>
                </a:solidFill>
                <a:latin typeface="Calibri" charset="0"/>
                <a:ea typeface="Calibri" charset="0"/>
                <a:cs typeface="Calibri" charset="0"/>
              </a:rPr>
              <a:t>, </a:t>
            </a:r>
            <a:r>
              <a:rPr lang="en-US" dirty="0">
                <a:solidFill>
                  <a:srgbClr val="098658"/>
                </a:solidFill>
                <a:latin typeface="Calibri" charset="0"/>
                <a:ea typeface="Calibri" charset="0"/>
                <a:cs typeface="Calibri" charset="0"/>
              </a:rPr>
              <a:t>80</a:t>
            </a:r>
            <a:r>
              <a:rPr lang="en-US" dirty="0">
                <a:solidFill>
                  <a:srgbClr val="000000"/>
                </a:solidFill>
                <a:latin typeface="Calibri" charset="0"/>
                <a:ea typeface="Calibri" charset="0"/>
                <a:cs typeface="Calibri" charset="0"/>
              </a:rPr>
              <a:t>, </a:t>
            </a:r>
            <a:r>
              <a:rPr lang="en-US" dirty="0">
                <a:solidFill>
                  <a:srgbClr val="098658"/>
                </a:solidFill>
                <a:latin typeface="Calibri" charset="0"/>
                <a:ea typeface="Calibri" charset="0"/>
                <a:cs typeface="Calibri" charset="0"/>
              </a:rPr>
              <a:t>90</a:t>
            </a:r>
            <a:r>
              <a:rPr lang="en-US" dirty="0">
                <a:solidFill>
                  <a:srgbClr val="000000"/>
                </a:solidFill>
                <a:latin typeface="Calibri" charset="0"/>
                <a:ea typeface="Calibri" charset="0"/>
                <a:cs typeface="Calibri" charset="0"/>
              </a:rPr>
              <a:t>];}</a:t>
            </a:r>
            <a:endParaRPr lang="en-US" b="0" dirty="0">
              <a:solidFill>
                <a:srgbClr val="000000"/>
              </a:solidFill>
              <a:effectLst/>
              <a:latin typeface="Calibri" charset="0"/>
              <a:ea typeface="Calibri" charset="0"/>
              <a:cs typeface="Calibri" charset="0"/>
            </a:endParaRPr>
          </a:p>
        </p:txBody>
      </p:sp>
      <p:sp>
        <p:nvSpPr>
          <p:cNvPr id="9" name="Rectangle 8"/>
          <p:cNvSpPr/>
          <p:nvPr/>
        </p:nvSpPr>
        <p:spPr>
          <a:xfrm>
            <a:off x="3645024" y="1666799"/>
            <a:ext cx="2646040" cy="1200329"/>
          </a:xfrm>
          <a:prstGeom prst="rect">
            <a:avLst/>
          </a:prstGeom>
          <a:ln>
            <a:solidFill>
              <a:schemeClr val="accent1"/>
            </a:solidFill>
          </a:ln>
        </p:spPr>
        <p:txBody>
          <a:bodyPr wrap="square">
            <a:spAutoFit/>
          </a:bodyPr>
          <a:lstStyle/>
          <a:p>
            <a:r>
              <a:rPr lang="en-US" dirty="0">
                <a:solidFill>
                  <a:srgbClr val="0000FF"/>
                </a:solidFill>
                <a:latin typeface="Calibri" charset="0"/>
                <a:ea typeface="Calibri" charset="0"/>
                <a:cs typeface="Calibri" charset="0"/>
              </a:rPr>
              <a:t>let</a:t>
            </a:r>
            <a:r>
              <a:rPr lang="en-US" dirty="0">
                <a:solidFill>
                  <a:srgbClr val="000000"/>
                </a:solidFill>
                <a:latin typeface="Calibri" charset="0"/>
                <a:ea typeface="Calibri" charset="0"/>
                <a:cs typeface="Calibri" charset="0"/>
              </a:rPr>
              <a:t> </a:t>
            </a:r>
            <a:r>
              <a:rPr lang="en-US" dirty="0">
                <a:solidFill>
                  <a:srgbClr val="001080"/>
                </a:solidFill>
                <a:latin typeface="Calibri" charset="0"/>
                <a:ea typeface="Calibri" charset="0"/>
                <a:cs typeface="Calibri" charset="0"/>
              </a:rPr>
              <a:t>scores</a:t>
            </a:r>
            <a:r>
              <a:rPr lang="en-US" dirty="0">
                <a:solidFill>
                  <a:srgbClr val="000000"/>
                </a:solidFill>
                <a:latin typeface="Calibri" charset="0"/>
                <a:ea typeface="Calibri" charset="0"/>
                <a:cs typeface="Calibri" charset="0"/>
              </a:rPr>
              <a:t> = </a:t>
            </a:r>
            <a:r>
              <a:rPr lang="en-US" dirty="0" err="1">
                <a:solidFill>
                  <a:srgbClr val="795E26"/>
                </a:solidFill>
                <a:latin typeface="Calibri" charset="0"/>
                <a:ea typeface="Calibri" charset="0"/>
                <a:cs typeface="Calibri" charset="0"/>
              </a:rPr>
              <a:t>getScores</a:t>
            </a:r>
            <a:r>
              <a:rPr lang="en-US" dirty="0">
                <a:solidFill>
                  <a:srgbClr val="000000"/>
                </a:solidFill>
                <a:latin typeface="Calibri" charset="0"/>
                <a:ea typeface="Calibri" charset="0"/>
                <a:cs typeface="Calibri" charset="0"/>
              </a:rPr>
              <a:t>();</a:t>
            </a:r>
            <a:br>
              <a:rPr lang="en-US" dirty="0">
                <a:solidFill>
                  <a:srgbClr val="000000"/>
                </a:solidFill>
                <a:latin typeface="Calibri" charset="0"/>
                <a:ea typeface="Calibri" charset="0"/>
                <a:cs typeface="Calibri" charset="0"/>
              </a:rPr>
            </a:br>
            <a:r>
              <a:rPr lang="en-US" dirty="0">
                <a:solidFill>
                  <a:srgbClr val="0000FF"/>
                </a:solidFill>
                <a:latin typeface="Calibri" charset="0"/>
                <a:ea typeface="Calibri" charset="0"/>
                <a:cs typeface="Calibri" charset="0"/>
              </a:rPr>
              <a:t>let</a:t>
            </a:r>
            <a:r>
              <a:rPr lang="en-US" dirty="0">
                <a:solidFill>
                  <a:srgbClr val="000000"/>
                </a:solidFill>
                <a:latin typeface="Calibri" charset="0"/>
                <a:ea typeface="Calibri" charset="0"/>
                <a:cs typeface="Calibri" charset="0"/>
              </a:rPr>
              <a:t> </a:t>
            </a:r>
            <a:r>
              <a:rPr lang="en-US" dirty="0">
                <a:solidFill>
                  <a:srgbClr val="001080"/>
                </a:solidFill>
                <a:latin typeface="Calibri" charset="0"/>
                <a:ea typeface="Calibri" charset="0"/>
                <a:cs typeface="Calibri" charset="0"/>
              </a:rPr>
              <a:t>x</a:t>
            </a:r>
            <a:r>
              <a:rPr lang="en-US" dirty="0">
                <a:solidFill>
                  <a:srgbClr val="000000"/>
                </a:solidFill>
                <a:latin typeface="Calibri" charset="0"/>
                <a:ea typeface="Calibri" charset="0"/>
                <a:cs typeface="Calibri" charset="0"/>
              </a:rPr>
              <a:t> = </a:t>
            </a:r>
            <a:r>
              <a:rPr lang="en-US" dirty="0">
                <a:solidFill>
                  <a:srgbClr val="001080"/>
                </a:solidFill>
                <a:latin typeface="Calibri" charset="0"/>
                <a:ea typeface="Calibri" charset="0"/>
                <a:cs typeface="Calibri" charset="0"/>
              </a:rPr>
              <a:t>scores</a:t>
            </a:r>
            <a:r>
              <a:rPr lang="en-US" dirty="0">
                <a:solidFill>
                  <a:srgbClr val="000000"/>
                </a:solidFill>
                <a:latin typeface="Calibri" charset="0"/>
                <a:ea typeface="Calibri" charset="0"/>
                <a:cs typeface="Calibri" charset="0"/>
              </a:rPr>
              <a:t>[</a:t>
            </a:r>
            <a:r>
              <a:rPr lang="en-US" dirty="0">
                <a:solidFill>
                  <a:srgbClr val="098658"/>
                </a:solidFill>
                <a:latin typeface="Calibri" charset="0"/>
                <a:ea typeface="Calibri" charset="0"/>
                <a:cs typeface="Calibri" charset="0"/>
              </a:rPr>
              <a:t>0</a:t>
            </a:r>
            <a:r>
              <a:rPr lang="en-US" dirty="0">
                <a:solidFill>
                  <a:srgbClr val="000000"/>
                </a:solidFill>
                <a:latin typeface="Calibri" charset="0"/>
                <a:ea typeface="Calibri" charset="0"/>
                <a:cs typeface="Calibri" charset="0"/>
              </a:rPr>
              <a:t>], </a:t>
            </a:r>
          </a:p>
          <a:p>
            <a:r>
              <a:rPr lang="en-US" dirty="0">
                <a:solidFill>
                  <a:srgbClr val="001080"/>
                </a:solidFill>
                <a:latin typeface="Calibri" charset="0"/>
                <a:ea typeface="Calibri" charset="0"/>
                <a:cs typeface="Calibri" charset="0"/>
              </a:rPr>
              <a:t>y</a:t>
            </a:r>
            <a:r>
              <a:rPr lang="en-US" dirty="0">
                <a:solidFill>
                  <a:srgbClr val="000000"/>
                </a:solidFill>
                <a:latin typeface="Calibri" charset="0"/>
                <a:ea typeface="Calibri" charset="0"/>
                <a:cs typeface="Calibri" charset="0"/>
              </a:rPr>
              <a:t> = </a:t>
            </a:r>
            <a:r>
              <a:rPr lang="en-US" dirty="0">
                <a:solidFill>
                  <a:srgbClr val="001080"/>
                </a:solidFill>
                <a:latin typeface="Calibri" charset="0"/>
                <a:ea typeface="Calibri" charset="0"/>
                <a:cs typeface="Calibri" charset="0"/>
              </a:rPr>
              <a:t>scores</a:t>
            </a:r>
            <a:r>
              <a:rPr lang="en-US" dirty="0">
                <a:solidFill>
                  <a:srgbClr val="000000"/>
                </a:solidFill>
                <a:latin typeface="Calibri" charset="0"/>
                <a:ea typeface="Calibri" charset="0"/>
                <a:cs typeface="Calibri" charset="0"/>
              </a:rPr>
              <a:t>[</a:t>
            </a:r>
            <a:r>
              <a:rPr lang="en-US" dirty="0">
                <a:solidFill>
                  <a:srgbClr val="098658"/>
                </a:solidFill>
                <a:latin typeface="Calibri" charset="0"/>
                <a:ea typeface="Calibri" charset="0"/>
                <a:cs typeface="Calibri" charset="0"/>
              </a:rPr>
              <a:t>1</a:t>
            </a:r>
            <a:r>
              <a:rPr lang="en-US" dirty="0">
                <a:solidFill>
                  <a:srgbClr val="000000"/>
                </a:solidFill>
                <a:latin typeface="Calibri" charset="0"/>
                <a:ea typeface="Calibri" charset="0"/>
                <a:cs typeface="Calibri" charset="0"/>
              </a:rPr>
              <a:t>], </a:t>
            </a:r>
          </a:p>
          <a:p>
            <a:r>
              <a:rPr lang="en-US" dirty="0">
                <a:solidFill>
                  <a:srgbClr val="001080"/>
                </a:solidFill>
                <a:latin typeface="Calibri" charset="0"/>
                <a:ea typeface="Calibri" charset="0"/>
                <a:cs typeface="Calibri" charset="0"/>
              </a:rPr>
              <a:t>z</a:t>
            </a:r>
            <a:r>
              <a:rPr lang="en-US" dirty="0">
                <a:solidFill>
                  <a:srgbClr val="000000"/>
                </a:solidFill>
                <a:latin typeface="Calibri" charset="0"/>
                <a:ea typeface="Calibri" charset="0"/>
                <a:cs typeface="Calibri" charset="0"/>
              </a:rPr>
              <a:t> = </a:t>
            </a:r>
            <a:r>
              <a:rPr lang="en-US" dirty="0">
                <a:solidFill>
                  <a:srgbClr val="001080"/>
                </a:solidFill>
                <a:latin typeface="Calibri" charset="0"/>
                <a:ea typeface="Calibri" charset="0"/>
                <a:cs typeface="Calibri" charset="0"/>
              </a:rPr>
              <a:t>scores</a:t>
            </a:r>
            <a:r>
              <a:rPr lang="en-US" dirty="0">
                <a:solidFill>
                  <a:srgbClr val="000000"/>
                </a:solidFill>
                <a:latin typeface="Calibri" charset="0"/>
                <a:ea typeface="Calibri" charset="0"/>
                <a:cs typeface="Calibri" charset="0"/>
              </a:rPr>
              <a:t>[</a:t>
            </a:r>
            <a:r>
              <a:rPr lang="en-US" dirty="0">
                <a:solidFill>
                  <a:srgbClr val="098658"/>
                </a:solidFill>
                <a:latin typeface="Calibri" charset="0"/>
                <a:ea typeface="Calibri" charset="0"/>
                <a:cs typeface="Calibri" charset="0"/>
              </a:rPr>
              <a:t>2</a:t>
            </a:r>
            <a:r>
              <a:rPr lang="en-US" dirty="0">
                <a:solidFill>
                  <a:srgbClr val="000000"/>
                </a:solidFill>
                <a:latin typeface="Calibri" charset="0"/>
                <a:ea typeface="Calibri" charset="0"/>
                <a:cs typeface="Calibri" charset="0"/>
              </a:rPr>
              <a:t>];</a:t>
            </a:r>
            <a:endParaRPr lang="en-US" b="0" dirty="0">
              <a:solidFill>
                <a:srgbClr val="000000"/>
              </a:solidFill>
              <a:effectLst/>
              <a:latin typeface="Calibri" charset="0"/>
              <a:ea typeface="Calibri" charset="0"/>
              <a:cs typeface="Calibri" charset="0"/>
            </a:endParaRPr>
          </a:p>
        </p:txBody>
      </p:sp>
      <p:sp>
        <p:nvSpPr>
          <p:cNvPr id="10" name="Rectangle 9"/>
          <p:cNvSpPr/>
          <p:nvPr/>
        </p:nvSpPr>
        <p:spPr>
          <a:xfrm>
            <a:off x="2057907" y="3633927"/>
            <a:ext cx="3026161" cy="1477328"/>
          </a:xfrm>
          <a:prstGeom prst="rect">
            <a:avLst/>
          </a:prstGeom>
          <a:ln>
            <a:solidFill>
              <a:schemeClr val="accent1"/>
            </a:solidFill>
          </a:ln>
        </p:spPr>
        <p:txBody>
          <a:bodyPr wrap="square">
            <a:spAutoFit/>
          </a:bodyPr>
          <a:lstStyle/>
          <a:p>
            <a:r>
              <a:rPr lang="en-US" dirty="0">
                <a:solidFill>
                  <a:srgbClr val="0000FF"/>
                </a:solidFill>
                <a:latin typeface="Calibri" charset="0"/>
                <a:ea typeface="Calibri" charset="0"/>
                <a:cs typeface="Calibri" charset="0"/>
              </a:rPr>
              <a:t>let</a:t>
            </a:r>
            <a:r>
              <a:rPr lang="en-US" dirty="0">
                <a:solidFill>
                  <a:srgbClr val="000000"/>
                </a:solidFill>
                <a:latin typeface="Calibri" charset="0"/>
                <a:ea typeface="Calibri" charset="0"/>
                <a:cs typeface="Calibri" charset="0"/>
              </a:rPr>
              <a:t> </a:t>
            </a:r>
            <a:r>
              <a:rPr lang="en-US">
                <a:solidFill>
                  <a:srgbClr val="000000"/>
                </a:solidFill>
                <a:latin typeface="Calibri" charset="0"/>
                <a:ea typeface="Calibri" charset="0"/>
                <a:cs typeface="Calibri" charset="0"/>
              </a:rPr>
              <a:t>[</a:t>
            </a:r>
            <a:r>
              <a:rPr lang="en-US">
                <a:solidFill>
                  <a:srgbClr val="001080"/>
                </a:solidFill>
                <a:latin typeface="Calibri" charset="0"/>
                <a:ea typeface="Calibri" charset="0"/>
                <a:cs typeface="Calibri" charset="0"/>
              </a:rPr>
              <a:t>x</a:t>
            </a:r>
            <a:r>
              <a:rPr lang="en-US">
                <a:solidFill>
                  <a:srgbClr val="000000"/>
                </a:solidFill>
                <a:latin typeface="Calibri" charset="0"/>
                <a:ea typeface="Calibri" charset="0"/>
                <a:cs typeface="Calibri" charset="0"/>
              </a:rPr>
              <a:t>, </a:t>
            </a:r>
            <a:r>
              <a:rPr lang="en-US">
                <a:solidFill>
                  <a:srgbClr val="001080"/>
                </a:solidFill>
                <a:latin typeface="Calibri" charset="0"/>
                <a:ea typeface="Calibri" charset="0"/>
                <a:cs typeface="Calibri" charset="0"/>
              </a:rPr>
              <a:t>y</a:t>
            </a:r>
            <a:r>
              <a:rPr lang="en-US">
                <a:solidFill>
                  <a:srgbClr val="000000"/>
                </a:solidFill>
                <a:latin typeface="Calibri" charset="0"/>
                <a:ea typeface="Calibri" charset="0"/>
                <a:cs typeface="Calibri" charset="0"/>
              </a:rPr>
              <a:t>, </a:t>
            </a:r>
            <a:r>
              <a:rPr lang="en-US">
                <a:solidFill>
                  <a:srgbClr val="001080"/>
                </a:solidFill>
                <a:latin typeface="Calibri" charset="0"/>
                <a:ea typeface="Calibri" charset="0"/>
                <a:cs typeface="Calibri" charset="0"/>
              </a:rPr>
              <a:t>z</a:t>
            </a:r>
            <a:r>
              <a:rPr lang="en-US">
                <a:solidFill>
                  <a:srgbClr val="000000"/>
                </a:solidFill>
                <a:latin typeface="Calibri" charset="0"/>
                <a:ea typeface="Calibri" charset="0"/>
                <a:cs typeface="Calibri" charset="0"/>
              </a:rPr>
              <a:t>] </a:t>
            </a:r>
            <a:r>
              <a:rPr lang="en-US" dirty="0">
                <a:solidFill>
                  <a:srgbClr val="000000"/>
                </a:solidFill>
                <a:latin typeface="Calibri" charset="0"/>
                <a:ea typeface="Calibri" charset="0"/>
                <a:cs typeface="Calibri" charset="0"/>
              </a:rPr>
              <a:t>= </a:t>
            </a:r>
            <a:r>
              <a:rPr lang="en-US" dirty="0" err="1">
                <a:solidFill>
                  <a:srgbClr val="795E26"/>
                </a:solidFill>
                <a:latin typeface="Calibri" charset="0"/>
                <a:ea typeface="Calibri" charset="0"/>
                <a:cs typeface="Calibri" charset="0"/>
              </a:rPr>
              <a:t>getScores</a:t>
            </a:r>
            <a:r>
              <a:rPr lang="en-US" dirty="0">
                <a:solidFill>
                  <a:srgbClr val="000000"/>
                </a:solidFill>
                <a:latin typeface="Calibri" charset="0"/>
                <a:ea typeface="Calibri" charset="0"/>
                <a:cs typeface="Calibri" charset="0"/>
              </a:rPr>
              <a:t>();</a:t>
            </a:r>
          </a:p>
          <a:p>
            <a:br>
              <a:rPr lang="en-US" dirty="0">
                <a:solidFill>
                  <a:srgbClr val="000000"/>
                </a:solidFill>
                <a:latin typeface="Calibri" charset="0"/>
                <a:ea typeface="Calibri" charset="0"/>
                <a:cs typeface="Calibri" charset="0"/>
              </a:rPr>
            </a:br>
            <a:r>
              <a:rPr lang="en-US" dirty="0" err="1">
                <a:solidFill>
                  <a:srgbClr val="001080"/>
                </a:solidFill>
                <a:latin typeface="Calibri" charset="0"/>
                <a:ea typeface="Calibri" charset="0"/>
                <a:cs typeface="Calibri" charset="0"/>
              </a:rPr>
              <a:t>console</a:t>
            </a:r>
            <a:r>
              <a:rPr lang="en-US" dirty="0" err="1">
                <a:solidFill>
                  <a:srgbClr val="000000"/>
                </a:solidFill>
                <a:latin typeface="Calibri" charset="0"/>
                <a:ea typeface="Calibri" charset="0"/>
                <a:cs typeface="Calibri" charset="0"/>
              </a:rPr>
              <a:t>.</a:t>
            </a:r>
            <a:r>
              <a:rPr lang="en-US" dirty="0" err="1">
                <a:solidFill>
                  <a:srgbClr val="795E26"/>
                </a:solidFill>
                <a:latin typeface="Calibri" charset="0"/>
                <a:ea typeface="Calibri" charset="0"/>
                <a:cs typeface="Calibri" charset="0"/>
              </a:rPr>
              <a:t>log</a:t>
            </a:r>
            <a:r>
              <a:rPr lang="en-US" dirty="0">
                <a:solidFill>
                  <a:srgbClr val="000000"/>
                </a:solidFill>
                <a:latin typeface="Calibri" charset="0"/>
                <a:ea typeface="Calibri" charset="0"/>
                <a:cs typeface="Calibri" charset="0"/>
              </a:rPr>
              <a:t>(</a:t>
            </a:r>
            <a:r>
              <a:rPr lang="en-US" dirty="0">
                <a:solidFill>
                  <a:srgbClr val="001080"/>
                </a:solidFill>
                <a:latin typeface="Calibri" charset="0"/>
                <a:ea typeface="Calibri" charset="0"/>
                <a:cs typeface="Calibri" charset="0"/>
              </a:rPr>
              <a:t>x</a:t>
            </a:r>
            <a:r>
              <a:rPr lang="en-US" dirty="0">
                <a:solidFill>
                  <a:srgbClr val="000000"/>
                </a:solidFill>
                <a:latin typeface="Calibri" charset="0"/>
                <a:ea typeface="Calibri" charset="0"/>
                <a:cs typeface="Calibri" charset="0"/>
              </a:rPr>
              <a:t>); </a:t>
            </a:r>
            <a:r>
              <a:rPr lang="en-US" dirty="0">
                <a:solidFill>
                  <a:srgbClr val="008000"/>
                </a:solidFill>
                <a:latin typeface="Calibri" charset="0"/>
                <a:ea typeface="Calibri" charset="0"/>
                <a:cs typeface="Calibri" charset="0"/>
              </a:rPr>
              <a:t>// 70</a:t>
            </a:r>
            <a:endParaRPr lang="en-US" dirty="0">
              <a:solidFill>
                <a:srgbClr val="000000"/>
              </a:solidFill>
              <a:latin typeface="Calibri" charset="0"/>
              <a:ea typeface="Calibri" charset="0"/>
              <a:cs typeface="Calibri" charset="0"/>
            </a:endParaRPr>
          </a:p>
          <a:p>
            <a:r>
              <a:rPr lang="en-US" dirty="0" err="1">
                <a:solidFill>
                  <a:srgbClr val="001080"/>
                </a:solidFill>
                <a:latin typeface="Calibri" charset="0"/>
                <a:ea typeface="Calibri" charset="0"/>
                <a:cs typeface="Calibri" charset="0"/>
              </a:rPr>
              <a:t>console</a:t>
            </a:r>
            <a:r>
              <a:rPr lang="en-US" dirty="0" err="1">
                <a:solidFill>
                  <a:srgbClr val="000000"/>
                </a:solidFill>
                <a:latin typeface="Calibri" charset="0"/>
                <a:ea typeface="Calibri" charset="0"/>
                <a:cs typeface="Calibri" charset="0"/>
              </a:rPr>
              <a:t>.</a:t>
            </a:r>
            <a:r>
              <a:rPr lang="en-US" dirty="0" err="1">
                <a:solidFill>
                  <a:srgbClr val="795E26"/>
                </a:solidFill>
                <a:latin typeface="Calibri" charset="0"/>
                <a:ea typeface="Calibri" charset="0"/>
                <a:cs typeface="Calibri" charset="0"/>
              </a:rPr>
              <a:t>log</a:t>
            </a:r>
            <a:r>
              <a:rPr lang="en-US" dirty="0">
                <a:solidFill>
                  <a:srgbClr val="000000"/>
                </a:solidFill>
                <a:latin typeface="Calibri" charset="0"/>
                <a:ea typeface="Calibri" charset="0"/>
                <a:cs typeface="Calibri" charset="0"/>
              </a:rPr>
              <a:t>(</a:t>
            </a:r>
            <a:r>
              <a:rPr lang="en-US" dirty="0">
                <a:solidFill>
                  <a:srgbClr val="001080"/>
                </a:solidFill>
                <a:latin typeface="Calibri" charset="0"/>
                <a:ea typeface="Calibri" charset="0"/>
                <a:cs typeface="Calibri" charset="0"/>
              </a:rPr>
              <a:t>y</a:t>
            </a:r>
            <a:r>
              <a:rPr lang="en-US" dirty="0">
                <a:solidFill>
                  <a:srgbClr val="000000"/>
                </a:solidFill>
                <a:latin typeface="Calibri" charset="0"/>
                <a:ea typeface="Calibri" charset="0"/>
                <a:cs typeface="Calibri" charset="0"/>
              </a:rPr>
              <a:t>); </a:t>
            </a:r>
            <a:r>
              <a:rPr lang="en-US" dirty="0">
                <a:solidFill>
                  <a:srgbClr val="008000"/>
                </a:solidFill>
                <a:latin typeface="Calibri" charset="0"/>
                <a:ea typeface="Calibri" charset="0"/>
                <a:cs typeface="Calibri" charset="0"/>
              </a:rPr>
              <a:t>// 80</a:t>
            </a:r>
            <a:endParaRPr lang="en-US" dirty="0">
              <a:solidFill>
                <a:srgbClr val="000000"/>
              </a:solidFill>
              <a:latin typeface="Calibri" charset="0"/>
              <a:ea typeface="Calibri" charset="0"/>
              <a:cs typeface="Calibri" charset="0"/>
            </a:endParaRPr>
          </a:p>
          <a:p>
            <a:r>
              <a:rPr lang="en-US" dirty="0" err="1">
                <a:solidFill>
                  <a:srgbClr val="001080"/>
                </a:solidFill>
                <a:latin typeface="Calibri" charset="0"/>
                <a:ea typeface="Calibri" charset="0"/>
                <a:cs typeface="Calibri" charset="0"/>
              </a:rPr>
              <a:t>console</a:t>
            </a:r>
            <a:r>
              <a:rPr lang="en-US" dirty="0" err="1">
                <a:solidFill>
                  <a:srgbClr val="000000"/>
                </a:solidFill>
                <a:latin typeface="Calibri" charset="0"/>
                <a:ea typeface="Calibri" charset="0"/>
                <a:cs typeface="Calibri" charset="0"/>
              </a:rPr>
              <a:t>.</a:t>
            </a:r>
            <a:r>
              <a:rPr lang="en-US" dirty="0" err="1">
                <a:solidFill>
                  <a:srgbClr val="795E26"/>
                </a:solidFill>
                <a:latin typeface="Calibri" charset="0"/>
                <a:ea typeface="Calibri" charset="0"/>
                <a:cs typeface="Calibri" charset="0"/>
              </a:rPr>
              <a:t>log</a:t>
            </a:r>
            <a:r>
              <a:rPr lang="en-US" dirty="0">
                <a:solidFill>
                  <a:srgbClr val="000000"/>
                </a:solidFill>
                <a:latin typeface="Calibri" charset="0"/>
                <a:ea typeface="Calibri" charset="0"/>
                <a:cs typeface="Calibri" charset="0"/>
              </a:rPr>
              <a:t>(</a:t>
            </a:r>
            <a:r>
              <a:rPr lang="en-US" dirty="0">
                <a:solidFill>
                  <a:srgbClr val="001080"/>
                </a:solidFill>
                <a:latin typeface="Calibri" charset="0"/>
                <a:ea typeface="Calibri" charset="0"/>
                <a:cs typeface="Calibri" charset="0"/>
              </a:rPr>
              <a:t>z</a:t>
            </a:r>
            <a:r>
              <a:rPr lang="en-US" dirty="0">
                <a:solidFill>
                  <a:srgbClr val="000000"/>
                </a:solidFill>
                <a:latin typeface="Calibri" charset="0"/>
                <a:ea typeface="Calibri" charset="0"/>
                <a:cs typeface="Calibri" charset="0"/>
              </a:rPr>
              <a:t>); </a:t>
            </a:r>
            <a:r>
              <a:rPr lang="en-US" dirty="0">
                <a:solidFill>
                  <a:srgbClr val="008000"/>
                </a:solidFill>
                <a:latin typeface="Calibri" charset="0"/>
                <a:ea typeface="Calibri" charset="0"/>
                <a:cs typeface="Calibri" charset="0"/>
              </a:rPr>
              <a:t>// 90</a:t>
            </a:r>
            <a:endParaRPr lang="en-US" b="0" dirty="0">
              <a:solidFill>
                <a:srgbClr val="000000"/>
              </a:solidFill>
              <a:effectLst/>
              <a:latin typeface="Calibri" charset="0"/>
              <a:ea typeface="Calibri" charset="0"/>
              <a:cs typeface="Calibri" charset="0"/>
            </a:endParaRPr>
          </a:p>
        </p:txBody>
      </p:sp>
    </p:spTree>
    <p:extLst>
      <p:ext uri="{BB962C8B-B14F-4D97-AF65-F5344CB8AC3E}">
        <p14:creationId xmlns:p14="http://schemas.microsoft.com/office/powerpoint/2010/main" val="3514773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3" name="TextBox 2"/>
          <p:cNvSpPr txBox="1"/>
          <p:nvPr/>
        </p:nvSpPr>
        <p:spPr>
          <a:xfrm>
            <a:off x="439270" y="1183822"/>
            <a:ext cx="1340544" cy="369332"/>
          </a:xfrm>
          <a:prstGeom prst="rect">
            <a:avLst/>
          </a:prstGeom>
          <a:noFill/>
        </p:spPr>
        <p:txBody>
          <a:bodyPr wrap="square" rtlCol="0">
            <a:spAutoFit/>
          </a:bodyPr>
          <a:lstStyle/>
          <a:p>
            <a:r>
              <a:rPr lang="en-US" dirty="0"/>
              <a:t>Let vs </a:t>
            </a:r>
            <a:r>
              <a:rPr lang="en-US" dirty="0" err="1"/>
              <a:t>Var</a:t>
            </a:r>
            <a:endParaRPr lang="en-US" dirty="0"/>
          </a:p>
        </p:txBody>
      </p:sp>
      <p:graphicFrame>
        <p:nvGraphicFramePr>
          <p:cNvPr id="4" name="Table 3"/>
          <p:cNvGraphicFramePr>
            <a:graphicFrameLocks noGrp="1"/>
          </p:cNvGraphicFramePr>
          <p:nvPr/>
        </p:nvGraphicFramePr>
        <p:xfrm>
          <a:off x="1491343" y="2085594"/>
          <a:ext cx="6096000" cy="2931160"/>
        </p:xfrm>
        <a:graphic>
          <a:graphicData uri="http://schemas.openxmlformats.org/drawingml/2006/table">
            <a:tbl>
              <a:tblPr firstRow="1" bandRow="1">
                <a:tableStyleId>{073A0DAA-6AF3-43AB-8588-CEC1D06C72B9}</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0">
                <a:tc>
                  <a:txBody>
                    <a:bodyPr/>
                    <a:lstStyle/>
                    <a:p>
                      <a:pPr algn="ctr"/>
                      <a:r>
                        <a:rPr lang="en-US" dirty="0" err="1"/>
                        <a:t>Var</a:t>
                      </a:r>
                      <a:endParaRPr lang="en-US" dirty="0"/>
                    </a:p>
                  </a:txBody>
                  <a:tcPr/>
                </a:tc>
                <a:tc>
                  <a:txBody>
                    <a:bodyPr/>
                    <a:lstStyle/>
                    <a:p>
                      <a:pPr algn="ctr"/>
                      <a:r>
                        <a:rPr lang="en-US" dirty="0"/>
                        <a:t>Let</a:t>
                      </a:r>
                    </a:p>
                  </a:txBody>
                  <a:tcPr/>
                </a:tc>
                <a:extLst>
                  <a:ext uri="{0D108BD9-81ED-4DB2-BD59-A6C34878D82A}">
                    <a16:rowId xmlns:a16="http://schemas.microsoft.com/office/drawing/2014/main" val="10000"/>
                  </a:ext>
                </a:extLst>
              </a:tr>
              <a:tr h="370840">
                <a:tc>
                  <a:txBody>
                    <a:bodyPr/>
                    <a:lstStyle/>
                    <a:p>
                      <a:pPr algn="ctr"/>
                      <a:r>
                        <a:rPr lang="en-US" dirty="0"/>
                        <a:t>Global scope in a file and local</a:t>
                      </a:r>
                      <a:r>
                        <a:rPr lang="en-US" baseline="0" dirty="0"/>
                        <a:t> in a function</a:t>
                      </a:r>
                      <a:endParaRPr lang="en-US" dirty="0"/>
                    </a:p>
                  </a:txBody>
                  <a:tcPr/>
                </a:tc>
                <a:tc>
                  <a:txBody>
                    <a:bodyPr/>
                    <a:lstStyle/>
                    <a:p>
                      <a:pPr algn="ctr"/>
                      <a:r>
                        <a:rPr lang="en-US" dirty="0"/>
                        <a:t>Block level scope</a:t>
                      </a:r>
                    </a:p>
                  </a:txBody>
                  <a:tcPr/>
                </a:tc>
                <a:extLst>
                  <a:ext uri="{0D108BD9-81ED-4DB2-BD59-A6C34878D82A}">
                    <a16:rowId xmlns:a16="http://schemas.microsoft.com/office/drawing/2014/main" val="10001"/>
                  </a:ext>
                </a:extLst>
              </a:tr>
              <a:tr h="370840">
                <a:tc>
                  <a:txBody>
                    <a:bodyPr/>
                    <a:lstStyle/>
                    <a:p>
                      <a:pPr algn="ctr"/>
                      <a:r>
                        <a:rPr lang="en-US" dirty="0" err="1"/>
                        <a:t>var</a:t>
                      </a:r>
                      <a:r>
                        <a:rPr lang="en-US" dirty="0"/>
                        <a:t> </a:t>
                      </a:r>
                      <a:r>
                        <a:rPr lang="en-US" dirty="0" err="1"/>
                        <a:t>num</a:t>
                      </a:r>
                      <a:r>
                        <a:rPr lang="en-US" baseline="0" dirty="0"/>
                        <a:t> = 10</a:t>
                      </a:r>
                    </a:p>
                    <a:p>
                      <a:pPr algn="ctr"/>
                      <a:r>
                        <a:rPr lang="en-US" baseline="0" dirty="0" err="1"/>
                        <a:t>var</a:t>
                      </a:r>
                      <a:r>
                        <a:rPr lang="en-US" baseline="0" dirty="0"/>
                        <a:t> </a:t>
                      </a:r>
                      <a:r>
                        <a:rPr lang="en-US" baseline="0" dirty="0" err="1"/>
                        <a:t>num</a:t>
                      </a:r>
                      <a:endParaRPr lang="en-US" dirty="0"/>
                    </a:p>
                  </a:txBody>
                  <a:tcPr/>
                </a:tc>
                <a:tc>
                  <a:txBody>
                    <a:bodyPr/>
                    <a:lstStyle/>
                    <a:p>
                      <a:pPr algn="ctr"/>
                      <a:r>
                        <a:rPr lang="en-US" dirty="0"/>
                        <a:t>Not allowed</a:t>
                      </a:r>
                    </a:p>
                  </a:txBody>
                  <a:tcPr/>
                </a:tc>
                <a:extLst>
                  <a:ext uri="{0D108BD9-81ED-4DB2-BD59-A6C34878D82A}">
                    <a16:rowId xmlns:a16="http://schemas.microsoft.com/office/drawing/2014/main" val="10002"/>
                  </a:ext>
                </a:extLst>
              </a:tr>
              <a:tr h="370840">
                <a:tc>
                  <a:txBody>
                    <a:bodyPr/>
                    <a:lstStyle/>
                    <a:p>
                      <a:pPr algn="ctr"/>
                      <a:r>
                        <a:rPr lang="en-US" dirty="0"/>
                        <a:t>Initialized to undefined</a:t>
                      </a:r>
                    </a:p>
                  </a:txBody>
                  <a:tcPr/>
                </a:tc>
                <a:tc>
                  <a:txBody>
                    <a:bodyPr/>
                    <a:lstStyle/>
                    <a:p>
                      <a:pPr algn="ctr"/>
                      <a:r>
                        <a:rPr lang="en-US" dirty="0"/>
                        <a:t>uninitialized</a:t>
                      </a:r>
                    </a:p>
                  </a:txBody>
                  <a:tcPr/>
                </a:tc>
                <a:extLst>
                  <a:ext uri="{0D108BD9-81ED-4DB2-BD59-A6C34878D82A}">
                    <a16:rowId xmlns:a16="http://schemas.microsoft.com/office/drawing/2014/main" val="10003"/>
                  </a:ext>
                </a:extLst>
              </a:tr>
              <a:tr h="370840">
                <a:tc>
                  <a:txBody>
                    <a:bodyPr/>
                    <a:lstStyle/>
                    <a:p>
                      <a:pPr algn="ctr"/>
                      <a:r>
                        <a:rPr lang="en-US" dirty="0"/>
                        <a:t>Execution phase has value</a:t>
                      </a:r>
                      <a:r>
                        <a:rPr lang="en-US" baseline="0" dirty="0"/>
                        <a:t> if assigned else remains undefined</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Execution phase has value</a:t>
                      </a:r>
                      <a:r>
                        <a:rPr lang="en-US" baseline="0" dirty="0"/>
                        <a:t> if assigned else remains undefined</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88173857"/>
      </p:ext>
    </p:extLst>
  </p:cSld>
  <p:clrMapOvr>
    <a:masterClrMapping/>
  </p:clrMapOvr>
</p:sld>
</file>

<file path=ppt/theme/theme1.xml><?xml version="1.0" encoding="utf-8"?>
<a:theme xmlns:a="http://schemas.openxmlformats.org/drawingml/2006/main" name="2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 Training .PPT Template</Template>
  <TotalTime>47780</TotalTime>
  <Words>4902</Words>
  <Application>Microsoft Macintosh PowerPoint</Application>
  <PresentationFormat>On-screen Show (4:3)</PresentationFormat>
  <Paragraphs>399</Paragraphs>
  <Slides>35</Slides>
  <Notes>30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Arial</vt:lpstr>
      <vt:lpstr>Calibri</vt:lpstr>
      <vt:lpstr>Courier New</vt:lpstr>
      <vt:lpstr>Menlo</vt:lpstr>
      <vt:lpstr>Montserrat</vt:lpstr>
      <vt:lpstr>Quicksand</vt:lpstr>
      <vt:lpstr>Roboto Mono</vt:lpstr>
      <vt:lpstr>Tahoma</vt:lpstr>
      <vt:lpstr>2_CT-Master</vt:lpstr>
      <vt:lpstr>3_CT-Master</vt:lpstr>
      <vt:lpstr>REACTJS &amp; REACT-DOM</vt:lpstr>
      <vt:lpstr>Contents</vt:lpstr>
      <vt:lpstr>Prerequisite</vt:lpstr>
      <vt:lpstr>ES6 SetUp</vt:lpstr>
      <vt:lpstr>Rest Parameters</vt:lpstr>
      <vt:lpstr>Spread Operator</vt:lpstr>
      <vt:lpstr>Object Destructuring</vt:lpstr>
      <vt:lpstr>Array Destructuring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Modules</vt:lpstr>
      <vt:lpstr>Export Modules</vt:lpstr>
      <vt:lpstr>Import Modules</vt:lpstr>
      <vt:lpstr>Aliases</vt:lpstr>
      <vt:lpstr>Export default</vt:lpstr>
      <vt:lpstr>Export default and non-default</vt:lpstr>
      <vt:lpstr>Valid Module Specifiers</vt:lpstr>
      <vt:lpstr>Map</vt:lpstr>
      <vt:lpstr>Map Methods</vt:lpstr>
      <vt:lpstr>Map Examples</vt:lpstr>
      <vt:lpstr>Proxy API</vt:lpstr>
      <vt:lpstr>Proxy API Example</vt:lpstr>
      <vt:lpstr>Reflect API</vt:lpstr>
      <vt:lpstr>Reflection</vt:lpstr>
      <vt:lpstr>Reflect API</vt:lpstr>
      <vt:lpstr>Reflect API</vt:lpstr>
      <vt:lpstr>Reflect – Create Objects</vt:lpstr>
      <vt:lpstr>References</vt:lpstr>
      <vt:lpstr>Any Question ?</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Document</dc:title>
  <dc:creator>manojj2</dc:creator>
  <cp:lastModifiedBy>Microsoft Office User</cp:lastModifiedBy>
  <cp:revision>2287</cp:revision>
  <dcterms:created xsi:type="dcterms:W3CDTF">2012-01-30T11:39:54Z</dcterms:created>
  <dcterms:modified xsi:type="dcterms:W3CDTF">2022-04-05T15:06:22Z</dcterms:modified>
</cp:coreProperties>
</file>