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9"/>
  </p:notesMasterIdLst>
  <p:sldIdLst>
    <p:sldId id="256" r:id="rId3"/>
    <p:sldId id="321" r:id="rId4"/>
    <p:sldId id="474" r:id="rId5"/>
    <p:sldId id="738" r:id="rId6"/>
    <p:sldId id="739" r:id="rId7"/>
    <p:sldId id="500" r:id="rId8"/>
    <p:sldId id="726" r:id="rId9"/>
    <p:sldId id="323" r:id="rId10"/>
    <p:sldId id="731" r:id="rId11"/>
    <p:sldId id="732" r:id="rId12"/>
    <p:sldId id="743" r:id="rId13"/>
    <p:sldId id="742" r:id="rId14"/>
    <p:sldId id="741" r:id="rId15"/>
    <p:sldId id="324" r:id="rId16"/>
    <p:sldId id="342" r:id="rId17"/>
    <p:sldId id="475" r:id="rId18"/>
    <p:sldId id="499" r:id="rId19"/>
    <p:sldId id="746" r:id="rId20"/>
    <p:sldId id="727" r:id="rId21"/>
    <p:sldId id="744" r:id="rId22"/>
    <p:sldId id="469" r:id="rId23"/>
    <p:sldId id="343" r:id="rId24"/>
    <p:sldId id="745" r:id="rId25"/>
    <p:sldId id="349" r:id="rId26"/>
    <p:sldId id="350" r:id="rId27"/>
    <p:sldId id="757" r:id="rId28"/>
    <p:sldId id="472" r:id="rId29"/>
    <p:sldId id="470" r:id="rId30"/>
    <p:sldId id="729" r:id="rId31"/>
    <p:sldId id="478" r:id="rId32"/>
    <p:sldId id="501" r:id="rId33"/>
    <p:sldId id="504" r:id="rId34"/>
    <p:sldId id="479" r:id="rId35"/>
    <p:sldId id="480" r:id="rId36"/>
    <p:sldId id="747" r:id="rId37"/>
    <p:sldId id="748" r:id="rId38"/>
    <p:sldId id="749" r:id="rId39"/>
    <p:sldId id="750" r:id="rId40"/>
    <p:sldId id="751" r:id="rId41"/>
    <p:sldId id="758" r:id="rId42"/>
    <p:sldId id="752" r:id="rId43"/>
    <p:sldId id="753" r:id="rId44"/>
    <p:sldId id="735" r:id="rId45"/>
    <p:sldId id="759" r:id="rId46"/>
    <p:sldId id="367" r:id="rId47"/>
    <p:sldId id="36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81317" autoAdjust="0"/>
  </p:normalViewPr>
  <p:slideViewPr>
    <p:cSldViewPr>
      <p:cViewPr varScale="1">
        <p:scale>
          <a:sx n="90" d="100"/>
          <a:sy n="90" d="100"/>
        </p:scale>
        <p:origin x="2000" y="200"/>
      </p:cViewPr>
      <p:guideLst/>
    </p:cSldViewPr>
  </p:slideViewPr>
  <p:outlineViewPr>
    <p:cViewPr>
      <p:scale>
        <a:sx n="33" d="100"/>
        <a:sy n="33" d="100"/>
      </p:scale>
      <p:origin x="0" y="-53488"/>
    </p:cViewPr>
  </p:outlineViewPr>
  <p:notesTextViewPr>
    <p:cViewPr>
      <p:scale>
        <a:sx n="110" d="100"/>
        <a:sy n="110" d="100"/>
      </p:scale>
      <p:origin x="0" y="-544"/>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4/6/22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reate-react-app.dev/docs/folder-structur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robinwieruch.de/react-folder-structur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reate-react-app.dev/docs/available-script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create-react-app.dev/docs/deployment" TargetMode="External"/><Relationship Id="rId4" Type="http://schemas.openxmlformats.org/officeDocument/2006/relationships/hyperlink" Target="https://create-react-app.dev/docs/production-buil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robinwieruch.de/react-function-componen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indmajix.com/react-js-vs-angular-j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upmostly.com/tutorials/setinterval-in-react-components-using-hoo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robinwieruch.de/react-function-component"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reactjs.org/docs/react-component.html#setstat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reactjs.org/docs/render-props.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dotnetcurry.com/reactjs/1484/react-parent-child-communication-event"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5bcf5863c6aed64970d6de5b--reactjs.netlify.app/docs/conditional-rendering.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5bcf5863c6aed64970d6de5b--reactjs.netlify.app/docs/lists-and-key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medium.com/@robinpokorny/index-as-a-key-is-an-anti-pattern-e0349aece318"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www.youtube.com/redirect?redir_token=N7IAdnL8aW03Zpvf-NYufhiGHIZ8MTU4OTIwNjc3N0AxNTg5MTIwMzc3&amp;q=https://codepen.io/gopinav/pen/gQpepq&amp;event=video_description&amp;v=xlPxnc5uUPQ" TargetMode="External"/><Relationship Id="rId4" Type="http://schemas.openxmlformats.org/officeDocument/2006/relationships/hyperlink" Target="https://5bcf5863c6aed64970d6de5b--reactjs.netlify.app/docs/reconciliation.html#recursing-on-children"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tackoverflow.com/questions/43366026/react-inline-style-style-prop-expects-a-mapping-from-style-properties-to-valu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tackoverflow.com/questions/36715901/reactjs-error-warnin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actjs.org/docs/reconciliatio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react.tips/radio-buttons-in-react-16/"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reate-react-app.dev/docs/getting-starte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st.github.com/gaearon/faa67b76a6c47adbab04f739cba7ced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78502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9476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when we click a toggle button it changes from ‘inactive’ to ‘active’ state. State is used only when needed, make sure it is used in render() otherwise don’t include it in the state. We do not use ‘state’ with static components. The state can only be set inside the constructor.</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Lifecylce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need to initialize resources to components according to their requirements. This is called “mounting” in React. It is critical to clear these resources taken by the components when they are destroyed. This is because performance can be managed and unused resources can be destroyed. This is called “</a:t>
            </a:r>
            <a:r>
              <a:rPr lang="en-US" sz="1200" b="0" i="0" kern="1200" dirty="0" err="1">
                <a:solidFill>
                  <a:schemeClr val="tx1"/>
                </a:solidFill>
                <a:effectLst/>
                <a:latin typeface="+mn-lt"/>
                <a:ea typeface="+mn-ea"/>
                <a:cs typeface="+mn-cs"/>
              </a:rPr>
              <a:t>unmounting</a:t>
            </a:r>
            <a:r>
              <a:rPr lang="en-US" sz="1200" b="0" i="0" kern="1200" dirty="0">
                <a:solidFill>
                  <a:schemeClr val="tx1"/>
                </a:solidFill>
                <a:effectLst/>
                <a:latin typeface="+mn-lt"/>
                <a:ea typeface="+mn-ea"/>
                <a:cs typeface="+mn-cs"/>
              </a:rPr>
              <a:t>” in React. State lifecycle methods component </a:t>
            </a:r>
            <a:r>
              <a:rPr lang="en-US" sz="1200" b="0" i="0" kern="1200" dirty="0" err="1">
                <a:solidFill>
                  <a:schemeClr val="tx1"/>
                </a:solidFill>
                <a:effectLst/>
                <a:latin typeface="+mn-lt"/>
                <a:ea typeface="+mn-ea"/>
                <a:cs typeface="+mn-cs"/>
              </a:rPr>
              <a:t>DidMount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componentWillUnmount</a:t>
            </a:r>
            <a:r>
              <a:rPr lang="en-US" sz="1200" b="0" i="0" kern="1200" dirty="0">
                <a:solidFill>
                  <a:schemeClr val="tx1"/>
                </a:solidFill>
                <a:effectLst/>
                <a:latin typeface="+mn-lt"/>
                <a:ea typeface="+mn-ea"/>
                <a:cs typeface="+mn-cs"/>
              </a:rPr>
              <a:t>() are used to allocate and release resources respectively.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 While State is set only once inside the constructor it can however, be manipulated through “</a:t>
            </a:r>
            <a:r>
              <a:rPr lang="en-US" sz="1200" b="0" i="0" kern="1200" dirty="0" err="1">
                <a:solidFill>
                  <a:schemeClr val="tx1"/>
                </a:solidFill>
                <a:effectLst/>
                <a:latin typeface="+mn-lt"/>
                <a:ea typeface="+mn-ea"/>
                <a:cs typeface="+mn-cs"/>
              </a:rPr>
              <a:t>setState</a:t>
            </a:r>
            <a:r>
              <a:rPr lang="en-US" sz="1200" b="0" i="0" kern="1200" dirty="0">
                <a:solidFill>
                  <a:schemeClr val="tx1"/>
                </a:solidFill>
                <a:effectLst/>
                <a:latin typeface="+mn-lt"/>
                <a:ea typeface="+mn-ea"/>
                <a:cs typeface="+mn-cs"/>
              </a:rPr>
              <a:t>” command. Whenever we call “</a:t>
            </a:r>
            <a:r>
              <a:rPr lang="en-US" sz="1200" b="0" i="0" kern="1200" dirty="0" err="1">
                <a:solidFill>
                  <a:schemeClr val="tx1"/>
                </a:solidFill>
                <a:effectLst/>
                <a:latin typeface="+mn-lt"/>
                <a:ea typeface="+mn-ea"/>
                <a:cs typeface="+mn-cs"/>
              </a:rPr>
              <a:t>handleclick</a:t>
            </a:r>
            <a:r>
              <a:rPr lang="en-US" sz="1200" b="0" i="0" kern="1200" dirty="0">
                <a:solidFill>
                  <a:schemeClr val="tx1"/>
                </a:solidFill>
                <a:effectLst/>
                <a:latin typeface="+mn-lt"/>
                <a:ea typeface="+mn-ea"/>
                <a:cs typeface="+mn-cs"/>
              </a:rPr>
              <a:t>” function based on the previous state, “</a:t>
            </a:r>
            <a:r>
              <a:rPr lang="en-US" sz="1200" b="0" i="0" kern="1200" dirty="0" err="1">
                <a:solidFill>
                  <a:schemeClr val="tx1"/>
                </a:solidFill>
                <a:effectLst/>
                <a:latin typeface="+mn-lt"/>
                <a:ea typeface="+mn-ea"/>
                <a:cs typeface="+mn-cs"/>
              </a:rPr>
              <a:t>isToggleOn</a:t>
            </a:r>
            <a:r>
              <a:rPr lang="en-US" sz="1200" b="0" i="0" kern="1200" dirty="0">
                <a:solidFill>
                  <a:schemeClr val="tx1"/>
                </a:solidFill>
                <a:effectLst/>
                <a:latin typeface="+mn-lt"/>
                <a:ea typeface="+mn-ea"/>
                <a:cs typeface="+mn-cs"/>
              </a:rPr>
              <a:t>” function is switched between “active” and “inactive”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Keys</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Keys are the means by which React identifies components uniquely. While working with individual components we don’t need keys as react takes care of key assignment according to their rendering order. However, we need a strategy to differentiate between thousands of elements in a list. We assign them ‘keys’. If we need to access the last component in a list using keys, it saves us from traversing the entire list sequentially. Keys serve to keep track of which items have been manipulated. Keys should be given to the elements inside the array to give the elements a stable identity.</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68587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https://create-react-app.dev/docs/folder-structure</a:t>
            </a:r>
            <a:endParaRPr lang="en-US" dirty="0"/>
          </a:p>
          <a:p>
            <a:r>
              <a:rPr lang="en-US" dirty="0">
                <a:hlinkClick r:id="rId4"/>
              </a:rPr>
              <a:t>https://www.robinwieruch.de/react-folder-structure</a:t>
            </a:r>
            <a:endParaRPr lang="en-US" dirty="0"/>
          </a:p>
          <a:p>
            <a:endParaRPr lang="en-US" dirty="0"/>
          </a:p>
          <a:p>
            <a:r>
              <a:rPr lang="en-US" dirty="0"/>
              <a:t>build</a:t>
            </a:r>
            <a:r>
              <a:rPr lang="en-US" sz="1200" b="0" i="0" kern="1200" dirty="0">
                <a:solidFill>
                  <a:schemeClr val="tx1"/>
                </a:solidFill>
                <a:effectLst/>
                <a:latin typeface="+mn-lt"/>
                <a:ea typeface="+mn-ea"/>
                <a:cs typeface="+mn-cs"/>
              </a:rPr>
              <a:t> is the location of your final, production-ready build. This directory won’t exist until you run </a:t>
            </a:r>
            <a:r>
              <a:rPr lang="en-US" dirty="0" err="1"/>
              <a:t>npm</a:t>
            </a:r>
            <a:r>
              <a:rPr lang="en-US" dirty="0"/>
              <a:t> build</a:t>
            </a:r>
            <a:r>
              <a:rPr lang="en-US" sz="1200" b="0" i="0" kern="1200" dirty="0">
                <a:solidFill>
                  <a:schemeClr val="tx1"/>
                </a:solidFill>
                <a:effectLst/>
                <a:latin typeface="+mn-lt"/>
                <a:ea typeface="+mn-ea"/>
                <a:cs typeface="+mn-cs"/>
              </a:rPr>
              <a:t> or </a:t>
            </a:r>
            <a:r>
              <a:rPr lang="en-US" dirty="0"/>
              <a:t>yarn build</a:t>
            </a:r>
            <a:r>
              <a:rPr lang="en-US" sz="1200" b="0" i="0" kern="1200" dirty="0">
                <a:solidFill>
                  <a:schemeClr val="tx1"/>
                </a:solidFill>
                <a:effectLst/>
                <a:latin typeface="+mn-lt"/>
                <a:ea typeface="+mn-ea"/>
                <a:cs typeface="+mn-cs"/>
              </a:rPr>
              <a:t>. The contents of this folder should be ready-to-ship without any interaction on your part.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file is imported by your JavaScript application or changes contents, put it here. In order to make sure the client downloads the most up-to-date version of your file instead of relying on a cached copy, </a:t>
            </a:r>
            <a:r>
              <a:rPr lang="en-US" sz="1200" b="0" i="0" kern="1200" dirty="0" err="1">
                <a:solidFill>
                  <a:schemeClr val="tx1"/>
                </a:solidFill>
                <a:effectLst/>
                <a:latin typeface="+mn-lt"/>
                <a:ea typeface="+mn-ea"/>
                <a:cs typeface="+mn-cs"/>
              </a:rPr>
              <a:t>Webpack</a:t>
            </a:r>
            <a:r>
              <a:rPr lang="en-US" sz="1200" b="0" i="0" kern="1200" dirty="0">
                <a:solidFill>
                  <a:schemeClr val="tx1"/>
                </a:solidFill>
                <a:effectLst/>
                <a:latin typeface="+mn-lt"/>
                <a:ea typeface="+mn-ea"/>
                <a:cs typeface="+mn-cs"/>
              </a:rPr>
              <a:t> will give changed files a unique file name in the production build. This allows you to use simple, intuitive file names during development, such as </a:t>
            </a:r>
            <a:r>
              <a:rPr lang="en-US" dirty="0" err="1"/>
              <a:t>banner.png</a:t>
            </a:r>
            <a:r>
              <a:rPr lang="en-US" sz="1200" b="0" i="0" kern="1200" dirty="0">
                <a:solidFill>
                  <a:schemeClr val="tx1"/>
                </a:solidFill>
                <a:effectLst/>
                <a:latin typeface="+mn-lt"/>
                <a:ea typeface="+mn-ea"/>
                <a:cs typeface="+mn-cs"/>
              </a:rPr>
              <a:t> instead of </a:t>
            </a:r>
            <a:r>
              <a:rPr lang="en-US" dirty="0"/>
              <a:t>banner-2019-03-01-final.png</a:t>
            </a:r>
            <a:r>
              <a:rPr lang="en-US" sz="1200" b="0" i="0" kern="1200" dirty="0">
                <a:solidFill>
                  <a:schemeClr val="tx1"/>
                </a:solidFill>
                <a:effectLst/>
                <a:latin typeface="+mn-lt"/>
                <a:ea typeface="+mn-ea"/>
                <a:cs typeface="+mn-cs"/>
              </a:rPr>
              <a:t>. You never have to worry about your client using the outdated cached copy, because </a:t>
            </a:r>
            <a:r>
              <a:rPr lang="en-US" sz="1200" b="0" i="0" kern="1200" dirty="0" err="1">
                <a:solidFill>
                  <a:schemeClr val="tx1"/>
                </a:solidFill>
                <a:effectLst/>
                <a:latin typeface="+mn-lt"/>
                <a:ea typeface="+mn-ea"/>
                <a:cs typeface="+mn-cs"/>
              </a:rPr>
              <a:t>Webpack</a:t>
            </a:r>
            <a:r>
              <a:rPr lang="en-US" sz="1200" b="0" i="0" kern="1200" dirty="0">
                <a:solidFill>
                  <a:schemeClr val="tx1"/>
                </a:solidFill>
                <a:effectLst/>
                <a:latin typeface="+mn-lt"/>
                <a:ea typeface="+mn-ea"/>
                <a:cs typeface="+mn-cs"/>
              </a:rPr>
              <a:t> will automatically rename </a:t>
            </a:r>
            <a:r>
              <a:rPr lang="en-US" dirty="0" err="1"/>
              <a:t>banner.png</a:t>
            </a:r>
            <a:r>
              <a:rPr lang="en-US" sz="1200" b="0" i="0" kern="1200" dirty="0">
                <a:solidFill>
                  <a:schemeClr val="tx1"/>
                </a:solidFill>
                <a:effectLst/>
                <a:latin typeface="+mn-lt"/>
                <a:ea typeface="+mn-ea"/>
                <a:cs typeface="+mn-cs"/>
              </a:rPr>
              <a:t> to </a:t>
            </a:r>
            <a:r>
              <a:rPr lang="en-US" dirty="0" err="1"/>
              <a:t>banner.unique-hash.png</a:t>
            </a:r>
            <a:r>
              <a:rPr lang="en-US" sz="1200" b="0" i="0" kern="1200" dirty="0">
                <a:solidFill>
                  <a:schemeClr val="tx1"/>
                </a:solidFill>
                <a:effectLst/>
                <a:latin typeface="+mn-lt"/>
                <a:ea typeface="+mn-ea"/>
                <a:cs typeface="+mn-cs"/>
              </a:rPr>
              <a:t>, where the unique hash changes only when </a:t>
            </a:r>
            <a:r>
              <a:rPr lang="en-US" dirty="0" err="1"/>
              <a:t>banner.png</a:t>
            </a:r>
            <a:r>
              <a:rPr lang="en-US" sz="1200" b="0" i="0" kern="1200" dirty="0">
                <a:solidFill>
                  <a:schemeClr val="tx1"/>
                </a:solidFill>
                <a:effectLst/>
                <a:latin typeface="+mn-lt"/>
                <a:ea typeface="+mn-ea"/>
                <a:cs typeface="+mn-cs"/>
              </a:rPr>
              <a:t> changes.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4292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https://create-react-app.dev/docs/available-scripts</a:t>
            </a:r>
            <a:endParaRPr lang="en-US" sz="1200" dirty="0"/>
          </a:p>
          <a:p>
            <a:endParaRPr lang="en-US" sz="1200" dirty="0"/>
          </a:p>
          <a:p>
            <a:r>
              <a:rPr lang="en-US" sz="1200" dirty="0"/>
              <a:t>The build is minified and the filenames include the hashes. If necessary, </a:t>
            </a:r>
            <a:r>
              <a:rPr lang="en-US" sz="1200" dirty="0" err="1"/>
              <a:t>classnames</a:t>
            </a:r>
            <a:r>
              <a:rPr lang="en-US" sz="1200" dirty="0"/>
              <a:t> and function names can be enabled for profiling purposes. See the </a:t>
            </a:r>
            <a:r>
              <a:rPr lang="en-US" sz="1200" dirty="0">
                <a:hlinkClick r:id="rId4"/>
              </a:rPr>
              <a:t>production build</a:t>
            </a:r>
            <a:r>
              <a:rPr lang="en-US" sz="1200" dirty="0"/>
              <a:t> section for more information.</a:t>
            </a:r>
          </a:p>
          <a:p>
            <a:r>
              <a:rPr lang="en-US" sz="1200" dirty="0"/>
              <a:t>Your app is ready to be deployed! See the section about </a:t>
            </a:r>
            <a:r>
              <a:rPr lang="en-US" sz="1200" dirty="0">
                <a:hlinkClick r:id="rId5"/>
              </a:rPr>
              <a:t>deployment</a:t>
            </a:r>
            <a:r>
              <a:rPr lang="en-US" sz="1200" dirty="0"/>
              <a:t> for more information about deploying your application to popular hosting providers.</a:t>
            </a:r>
          </a:p>
          <a:p>
            <a:endParaRPr lang="en-US" dirty="0"/>
          </a:p>
          <a:p>
            <a:endParaRPr lang="en-US" dirty="0"/>
          </a:p>
          <a:p>
            <a:r>
              <a:rPr lang="en-US" sz="1200" dirty="0"/>
              <a:t>If you aren’t satisfied with the build tool and configuration choices, you can eject at any time. This command will remove the single build dependency from your project.</a:t>
            </a:r>
          </a:p>
          <a:p>
            <a:r>
              <a:rPr lang="en-US" sz="1200" dirty="0"/>
              <a:t>Instead, it will copy all the configuration files and the transitive dependencies (</a:t>
            </a:r>
            <a:r>
              <a:rPr lang="en-US" sz="1200" dirty="0" err="1"/>
              <a:t>webpack</a:t>
            </a:r>
            <a:r>
              <a:rPr lang="en-US" sz="1200" dirty="0"/>
              <a:t>, Babel, </a:t>
            </a:r>
            <a:r>
              <a:rPr lang="en-US" sz="1200" dirty="0" err="1"/>
              <a:t>ESLint</a:t>
            </a:r>
            <a:r>
              <a:rPr lang="en-US" sz="1200" dirty="0"/>
              <a:t>, etc.) into your project as dependencies in </a:t>
            </a:r>
            <a:r>
              <a:rPr lang="en-US" sz="1200" dirty="0" err="1"/>
              <a:t>package.json</a:t>
            </a:r>
            <a:r>
              <a:rPr lang="en-US" sz="1200" dirty="0"/>
              <a:t>. Technically, the distinction between dependencies and development dependencies is pretty arbitrary for front-end apps that produce static bundles.</a:t>
            </a:r>
          </a:p>
          <a:p>
            <a:r>
              <a:rPr lang="en-US" sz="1200" dirty="0"/>
              <a:t>In addition, it used to cause problems with some hosting platforms that didn't install development dependencies (and thus weren't able to build the project on the server or test it right before deployment). You are free to rearrange your dependencies in </a:t>
            </a:r>
            <a:r>
              <a:rPr lang="en-US" sz="1200" dirty="0" err="1"/>
              <a:t>package.json</a:t>
            </a:r>
            <a:r>
              <a:rPr lang="en-US" sz="1200" dirty="0"/>
              <a:t> as you see fit.</a:t>
            </a:r>
          </a:p>
          <a:p>
            <a:r>
              <a:rPr lang="en-US" sz="1200" dirty="0"/>
              <a:t>All of the commands except eject will still work, but they will point to the copied scripts so you can tweak them. At this point you’re on your own.</a:t>
            </a:r>
          </a:p>
          <a:p>
            <a:r>
              <a:rPr lang="en-US" sz="1200" dirty="0"/>
              <a:t>You don’t have to ever use eject. The curated feature set is suitable for small and middle deployments, and you shouldn’t feel obligated to use this feature. However we understand that this tool wouldn’t be useful if you couldn’t customize it when you are ready for it.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215892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Don’t put quotes around curly braces when embedding a JavaScript expression in an attribute. You should either use quotes (for string values) or curly braces (for expressions), but not both in the same attribute.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405630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Elements are what components are “made of”,</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345080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https://reactjs.org/docs/react-component.html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1389149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https://reactjs.org/docs/react-component.html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21983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https://www.robinwieruch.de/react-function-component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26270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https://mindmajix.com/react-js-vs-angular-js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73048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Function parameters are props</a:t>
            </a:r>
          </a:p>
          <a:p>
            <a:r>
              <a:rPr lang="en-US" sz="1200" b="0" i="0" kern="1200" dirty="0">
                <a:solidFill>
                  <a:schemeClr val="tx1"/>
                </a:solidFill>
                <a:effectLst/>
                <a:latin typeface="+mn-lt"/>
                <a:ea typeface="+mn-ea"/>
                <a:cs typeface="+mn-cs"/>
              </a:rPr>
              <a:t>Variable</a:t>
            </a:r>
            <a:r>
              <a:rPr lang="en-US" sz="1200" b="0" i="0" kern="1200" baseline="0" dirty="0">
                <a:solidFill>
                  <a:schemeClr val="tx1"/>
                </a:solidFill>
                <a:effectLst/>
                <a:latin typeface="+mn-lt"/>
                <a:ea typeface="+mn-ea"/>
                <a:cs typeface="+mn-cs"/>
              </a:rPr>
              <a:t> within the function body are state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375606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function tick(){</a:t>
            </a:r>
          </a:p>
          <a:p>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element = (</a:t>
            </a:r>
          </a:p>
          <a:p>
            <a:r>
              <a:rPr lang="en-US" sz="1200" b="0" kern="1200" dirty="0">
                <a:solidFill>
                  <a:schemeClr val="tx1"/>
                </a:solidFill>
                <a:effectLst/>
                <a:latin typeface="+mn-lt"/>
                <a:ea typeface="+mn-ea"/>
                <a:cs typeface="+mn-cs"/>
              </a:rPr>
              <a:t>&lt;div&gt;</a:t>
            </a:r>
          </a:p>
          <a:p>
            <a:r>
              <a:rPr lang="en-US" sz="1200" b="0" kern="1200" dirty="0">
                <a:solidFill>
                  <a:schemeClr val="tx1"/>
                </a:solidFill>
                <a:effectLst/>
                <a:latin typeface="+mn-lt"/>
                <a:ea typeface="+mn-ea"/>
                <a:cs typeface="+mn-cs"/>
              </a:rPr>
              <a:t>&lt;h1&gt;Hello, world!&lt;/h1&gt;</a:t>
            </a:r>
          </a:p>
          <a:p>
            <a:r>
              <a:rPr lang="en-US" sz="1200" b="0" kern="1200" dirty="0">
                <a:solidFill>
                  <a:schemeClr val="tx1"/>
                </a:solidFill>
                <a:effectLst/>
                <a:latin typeface="+mn-lt"/>
                <a:ea typeface="+mn-ea"/>
                <a:cs typeface="+mn-cs"/>
              </a:rPr>
              <a:t>&lt;h2&gt;It is {new Date().</a:t>
            </a:r>
            <a:r>
              <a:rPr lang="en-US" sz="1200" b="0" kern="1200" dirty="0" err="1">
                <a:solidFill>
                  <a:schemeClr val="tx1"/>
                </a:solidFill>
                <a:effectLst/>
                <a:latin typeface="+mn-lt"/>
                <a:ea typeface="+mn-ea"/>
                <a:cs typeface="+mn-cs"/>
              </a:rPr>
              <a:t>toLocaleTimeString</a:t>
            </a:r>
            <a:r>
              <a:rPr lang="en-US" sz="1200" b="0" kern="1200" dirty="0">
                <a:solidFill>
                  <a:schemeClr val="tx1"/>
                </a:solidFill>
                <a:effectLst/>
                <a:latin typeface="+mn-lt"/>
                <a:ea typeface="+mn-ea"/>
                <a:cs typeface="+mn-cs"/>
              </a:rPr>
              <a:t>()}.&lt;/h2&gt;</a:t>
            </a:r>
          </a:p>
          <a:p>
            <a:r>
              <a:rPr lang="en-US" sz="1200" b="0" kern="1200" dirty="0">
                <a:solidFill>
                  <a:schemeClr val="tx1"/>
                </a:solidFill>
                <a:effectLst/>
                <a:latin typeface="+mn-lt"/>
                <a:ea typeface="+mn-ea"/>
                <a:cs typeface="+mn-cs"/>
              </a:rPr>
              <a:t>&lt;/div&gt;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return element;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[time, </a:t>
            </a:r>
            <a:r>
              <a:rPr lang="en-US" sz="1200" b="0" kern="1200" dirty="0" err="1">
                <a:solidFill>
                  <a:schemeClr val="tx1"/>
                </a:solidFill>
                <a:effectLst/>
                <a:latin typeface="+mn-lt"/>
                <a:ea typeface="+mn-ea"/>
                <a:cs typeface="+mn-cs"/>
              </a:rPr>
              <a:t>setTime</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useState</a:t>
            </a:r>
            <a:r>
              <a:rPr lang="en-US" sz="1200" b="0" kern="1200" dirty="0">
                <a:solidFill>
                  <a:schemeClr val="tx1"/>
                </a:solidFill>
                <a:effectLst/>
                <a:latin typeface="+mn-lt"/>
                <a:ea typeface="+mn-ea"/>
                <a:cs typeface="+mn-cs"/>
              </a:rPr>
              <a:t>(tick());</a:t>
            </a:r>
          </a:p>
          <a:p>
            <a:endParaRPr lang="en-US" sz="1200" b="0" kern="1200" dirty="0">
              <a:solidFill>
                <a:schemeClr val="tx1"/>
              </a:solidFill>
              <a:effectLst/>
              <a:latin typeface="+mn-lt"/>
              <a:ea typeface="+mn-ea"/>
              <a:cs typeface="+mn-cs"/>
            </a:endParaRPr>
          </a:p>
          <a:p>
            <a:r>
              <a:rPr lang="en-US" dirty="0">
                <a:hlinkClick r:id="rId3"/>
              </a:rPr>
              <a:t>https://upmostly.com/tutorials/setinterval-in-react-components-using-hooks</a:t>
            </a:r>
            <a:endParaRPr lang="en-US" dirty="0"/>
          </a:p>
          <a:p>
            <a:endParaRPr lang="en-US" sz="1200" b="0" kern="1200" dirty="0">
              <a:solidFill>
                <a:schemeClr val="tx1"/>
              </a:solidFill>
              <a:effectLst/>
              <a:latin typeface="+mn-lt"/>
              <a:ea typeface="+mn-ea"/>
              <a:cs typeface="+mn-cs"/>
            </a:endParaRPr>
          </a:p>
          <a:p>
            <a:r>
              <a:rPr lang="en-US" dirty="0">
                <a:hlinkClick r:id="rId4"/>
              </a:rPr>
              <a:t>https://www.robinwieruch.de/react-function-component</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useEffect</a:t>
            </a:r>
            <a:r>
              <a:rPr lang="en-US" sz="1200" b="0" kern="1200" dirty="0">
                <a:solidFill>
                  <a:schemeClr val="tx1"/>
                </a:solidFill>
                <a:effectLst/>
                <a:latin typeface="+mn-lt"/>
                <a:ea typeface="+mn-ea"/>
                <a:cs typeface="+mn-cs"/>
              </a:rPr>
              <a:t>(() =&gt; {</a:t>
            </a:r>
          </a:p>
          <a:p>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interval = </a:t>
            </a:r>
            <a:r>
              <a:rPr lang="en-US" sz="1200" b="0" kern="1200" dirty="0" err="1">
                <a:solidFill>
                  <a:schemeClr val="tx1"/>
                </a:solidFill>
                <a:effectLst/>
                <a:latin typeface="+mn-lt"/>
                <a:ea typeface="+mn-ea"/>
                <a:cs typeface="+mn-cs"/>
              </a:rPr>
              <a:t>setInterval</a:t>
            </a:r>
            <a:r>
              <a:rPr lang="en-US" sz="1200" b="0" kern="1200" dirty="0">
                <a:solidFill>
                  <a:schemeClr val="tx1"/>
                </a:solidFill>
                <a:effectLst/>
                <a:latin typeface="+mn-lt"/>
                <a:ea typeface="+mn-ea"/>
                <a:cs typeface="+mn-cs"/>
              </a:rPr>
              <a:t>(()=&gt;</a:t>
            </a:r>
            <a:r>
              <a:rPr lang="en-US" sz="1200" b="0" kern="1200" dirty="0" err="1">
                <a:solidFill>
                  <a:schemeClr val="tx1"/>
                </a:solidFill>
                <a:effectLst/>
                <a:latin typeface="+mn-lt"/>
                <a:ea typeface="+mn-ea"/>
                <a:cs typeface="+mn-cs"/>
              </a:rPr>
              <a:t>setTime</a:t>
            </a:r>
            <a:r>
              <a:rPr lang="en-US" sz="1200" b="0" kern="1200" dirty="0">
                <a:solidFill>
                  <a:schemeClr val="tx1"/>
                </a:solidFill>
                <a:effectLst/>
                <a:latin typeface="+mn-lt"/>
                <a:ea typeface="+mn-ea"/>
                <a:cs typeface="+mn-cs"/>
              </a:rPr>
              <a:t>(time =&gt; tick()), 1000);</a:t>
            </a:r>
          </a:p>
          <a:p>
            <a:r>
              <a:rPr lang="en-US" sz="1200" b="0" kern="1200" dirty="0">
                <a:solidFill>
                  <a:schemeClr val="tx1"/>
                </a:solidFill>
                <a:effectLst/>
                <a:latin typeface="+mn-lt"/>
                <a:ea typeface="+mn-ea"/>
                <a:cs typeface="+mn-cs"/>
              </a:rPr>
              <a:t>return () =&gt; </a:t>
            </a:r>
            <a:r>
              <a:rPr lang="en-US" sz="1200" b="0" kern="1200" dirty="0" err="1">
                <a:solidFill>
                  <a:schemeClr val="tx1"/>
                </a:solidFill>
                <a:effectLst/>
                <a:latin typeface="+mn-lt"/>
                <a:ea typeface="+mn-ea"/>
                <a:cs typeface="+mn-cs"/>
              </a:rPr>
              <a:t>clearInterval</a:t>
            </a:r>
            <a:r>
              <a:rPr lang="en-US" sz="1200" b="0" kern="1200" dirty="0">
                <a:solidFill>
                  <a:schemeClr val="tx1"/>
                </a:solidFill>
                <a:effectLst/>
                <a:latin typeface="+mn-lt"/>
                <a:ea typeface="+mn-ea"/>
                <a:cs typeface="+mn-cs"/>
              </a:rPr>
              <a:t>(interval);</a:t>
            </a:r>
          </a:p>
          <a:p>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724306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747235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Approach 1:</a:t>
            </a:r>
          </a:p>
          <a:p>
            <a:r>
              <a:rPr lang="en-US" dirty="0"/>
              <a:t>Bind has performance issues</a:t>
            </a:r>
            <a:r>
              <a:rPr lang="en-US" baseline="0" dirty="0"/>
              <a:t> for large applications as for every state change the DOM is rendered again and attached a new instance of event handler. Hence not suggested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onClick</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updateTime</a:t>
            </a:r>
            <a:r>
              <a:rPr lang="en-US" dirty="0" err="1">
                <a:solidFill>
                  <a:srgbClr val="000000"/>
                </a:solidFill>
                <a:latin typeface="Calibri" charset="0"/>
                <a:ea typeface="Calibri" charset="0"/>
                <a:cs typeface="Calibri" charset="0"/>
              </a:rPr>
              <a:t>.bind</a:t>
            </a:r>
            <a:r>
              <a:rPr lang="en-US" dirty="0">
                <a:solidFill>
                  <a:srgbClr val="000000"/>
                </a:solidFill>
                <a:latin typeface="Calibri" charset="0"/>
                <a:ea typeface="Calibri" charset="0"/>
                <a:cs typeface="Calibri" charset="0"/>
              </a:rPr>
              <a:t>(this)</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Update</a:t>
            </a:r>
            <a:r>
              <a:rPr lang="en-US" dirty="0">
                <a:solidFill>
                  <a:srgbClr val="800000"/>
                </a:solidFill>
                <a:latin typeface="Calibri" charset="0"/>
                <a:ea typeface="Calibri" charset="0"/>
                <a:cs typeface="Calibri" charset="0"/>
              </a:rPr>
              <a:t>&lt;/button&gt;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800000"/>
              </a:solidFill>
              <a:latin typeface="Calibri" charset="0"/>
              <a:ea typeface="Calibri" charset="0"/>
              <a:cs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800000"/>
                </a:solidFill>
                <a:effectLst/>
                <a:latin typeface="Calibri" charset="0"/>
                <a:ea typeface="Calibri" charset="0"/>
                <a:cs typeface="Calibri" charset="0"/>
              </a:rPr>
              <a:t>Approach 2: </a:t>
            </a:r>
            <a:r>
              <a:rPr lang="en-US" b="0" dirty="0">
                <a:solidFill>
                  <a:srgbClr val="800000"/>
                </a:solidFill>
                <a:effectLst/>
                <a:latin typeface="Calibri" charset="0"/>
                <a:ea typeface="Calibri" charset="0"/>
                <a:cs typeface="Calibri" charset="0"/>
              </a:rPr>
              <a:t>using arrow functions as in the slide and used mainly if passing parameters to the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800000"/>
              </a:solidFill>
              <a:effectLst/>
              <a:latin typeface="Calibri" charset="0"/>
              <a:ea typeface="Calibri" charset="0"/>
              <a:cs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800000"/>
                </a:solidFill>
                <a:effectLst/>
                <a:latin typeface="Calibri" charset="0"/>
                <a:ea typeface="Calibri" charset="0"/>
                <a:cs typeface="Calibri" charset="0"/>
              </a:rPr>
              <a:t>Approach 3: </a:t>
            </a:r>
            <a:r>
              <a:rPr lang="en-US" b="0" dirty="0">
                <a:solidFill>
                  <a:srgbClr val="800000"/>
                </a:solidFill>
                <a:effectLst/>
                <a:latin typeface="Calibri" charset="0"/>
                <a:ea typeface="Calibri" charset="0"/>
                <a:cs typeface="Calibri" charset="0"/>
              </a:rPr>
              <a:t>binding</a:t>
            </a:r>
            <a:r>
              <a:rPr lang="en-US" b="0" baseline="0" dirty="0">
                <a:solidFill>
                  <a:srgbClr val="800000"/>
                </a:solidFill>
                <a:effectLst/>
                <a:latin typeface="Calibri" charset="0"/>
                <a:ea typeface="Calibri" charset="0"/>
                <a:cs typeface="Calibri" charset="0"/>
              </a:rPr>
              <a:t> event handler in the constructor as </a:t>
            </a:r>
            <a:r>
              <a:rPr lang="en-US" b="0" baseline="0" dirty="0" err="1">
                <a:solidFill>
                  <a:srgbClr val="800000"/>
                </a:solidFill>
                <a:effectLst/>
                <a:latin typeface="Calibri" charset="0"/>
                <a:ea typeface="Calibri" charset="0"/>
                <a:cs typeface="Calibri" charset="0"/>
              </a:rPr>
              <a:t>follwos</a:t>
            </a:r>
            <a:endParaRPr lang="en-US" b="0" baseline="0" dirty="0">
              <a:solidFill>
                <a:srgbClr val="800000"/>
              </a:solidFill>
              <a:effectLst/>
              <a:latin typeface="Calibri" charset="0"/>
              <a:ea typeface="Calibri" charset="0"/>
              <a:cs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a:solidFill>
                  <a:srgbClr val="800000"/>
                </a:solidFill>
                <a:effectLst/>
                <a:latin typeface="Calibri" charset="0"/>
                <a:ea typeface="Calibri" charset="0"/>
                <a:cs typeface="Calibri" charset="0"/>
              </a:rPr>
              <a:t>Constrtuctor</a:t>
            </a:r>
            <a:r>
              <a:rPr lang="en-US" b="0" baseline="0" dirty="0">
                <a:solidFill>
                  <a:srgbClr val="800000"/>
                </a:solidFill>
                <a:effectLst/>
                <a:latin typeface="Calibri" charset="0"/>
                <a:ea typeface="Calibri" charset="0"/>
                <a:cs typeface="Calibri" charset="0"/>
              </a:rPr>
              <a:t>(props){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olidFill>
                  <a:srgbClr val="800000"/>
                </a:solidFill>
                <a:effectLst/>
                <a:latin typeface="Calibri" charset="0"/>
                <a:ea typeface="Calibri" charset="0"/>
                <a:cs typeface="Calibri" charset="0"/>
              </a:rPr>
              <a:t>	super(props);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olidFill>
                  <a:srgbClr val="800000"/>
                </a:solidFill>
                <a:effectLst/>
                <a:latin typeface="Calibri" charset="0"/>
                <a:ea typeface="Calibri" charset="0"/>
                <a:cs typeface="Calibri" charset="0"/>
              </a:rPr>
              <a:t>	//</a:t>
            </a:r>
            <a:r>
              <a:rPr lang="en-US" b="0" baseline="0" dirty="0" err="1">
                <a:solidFill>
                  <a:srgbClr val="800000"/>
                </a:solidFill>
                <a:effectLst/>
                <a:latin typeface="Calibri" charset="0"/>
                <a:ea typeface="Calibri" charset="0"/>
                <a:cs typeface="Calibri" charset="0"/>
              </a:rPr>
              <a:t>this.state</a:t>
            </a:r>
            <a:endParaRPr lang="en-US" b="0" baseline="0" dirty="0">
              <a:solidFill>
                <a:srgbClr val="800000"/>
              </a:solidFill>
              <a:effectLst/>
              <a:latin typeface="Calibri" charset="0"/>
              <a:ea typeface="Calibri" charset="0"/>
              <a:cs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olidFill>
                  <a:srgbClr val="800000"/>
                </a:solidFill>
                <a:effectLst/>
                <a:latin typeface="Calibri" charset="0"/>
                <a:ea typeface="Calibri" charset="0"/>
                <a:cs typeface="Calibri" charset="0"/>
              </a:rPr>
              <a:t>	</a:t>
            </a:r>
            <a:r>
              <a:rPr lang="en-US" b="0" baseline="0" dirty="0" err="1">
                <a:solidFill>
                  <a:srgbClr val="800000"/>
                </a:solidFill>
                <a:effectLst/>
                <a:latin typeface="Calibri" charset="0"/>
                <a:ea typeface="Calibri" charset="0"/>
                <a:cs typeface="Calibri" charset="0"/>
              </a:rPr>
              <a:t>this.updateTime</a:t>
            </a:r>
            <a:r>
              <a:rPr lang="en-US" b="0" baseline="0" dirty="0">
                <a:solidFill>
                  <a:srgbClr val="800000"/>
                </a:solidFill>
                <a:effectLst/>
                <a:latin typeface="Calibri" charset="0"/>
                <a:ea typeface="Calibri" charset="0"/>
                <a:cs typeface="Calibri" charset="0"/>
              </a:rPr>
              <a:t> = </a:t>
            </a:r>
            <a:r>
              <a:rPr lang="en-US" b="0" baseline="0" dirty="0" err="1">
                <a:solidFill>
                  <a:srgbClr val="800000"/>
                </a:solidFill>
                <a:effectLst/>
                <a:latin typeface="Calibri" charset="0"/>
                <a:ea typeface="Calibri" charset="0"/>
                <a:cs typeface="Calibri" charset="0"/>
              </a:rPr>
              <a:t>this.updateTime.bind</a:t>
            </a:r>
            <a:r>
              <a:rPr lang="en-US" b="0" baseline="0" dirty="0">
                <a:solidFill>
                  <a:srgbClr val="800000"/>
                </a:solidFill>
                <a:effectLst/>
                <a:latin typeface="Calibri" charset="0"/>
                <a:ea typeface="Calibri" charset="0"/>
                <a:cs typeface="Calibri" charset="0"/>
              </a:rPr>
              <a:t>(this);</a:t>
            </a:r>
            <a:br>
              <a:rPr lang="en-US" b="0" baseline="0" dirty="0">
                <a:solidFill>
                  <a:srgbClr val="800000"/>
                </a:solidFill>
                <a:effectLst/>
                <a:latin typeface="Calibri" charset="0"/>
                <a:ea typeface="Calibri" charset="0"/>
                <a:cs typeface="Calibri" charset="0"/>
              </a:rPr>
            </a:br>
            <a:r>
              <a:rPr lang="en-US" b="0" baseline="0" dirty="0">
                <a:solidFill>
                  <a:srgbClr val="800000"/>
                </a:solidFill>
                <a:effectLst/>
                <a:latin typeface="Calibri" charset="0"/>
                <a:ea typeface="Calibri" charset="0"/>
                <a:cs typeface="Calibri"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olidFill>
                  <a:srgbClr val="800000"/>
                </a:solidFill>
                <a:effectLst/>
                <a:latin typeface="Calibri" charset="0"/>
                <a:ea typeface="Calibri" charset="0"/>
                <a:cs typeface="Calibri" charset="0"/>
              </a:rPr>
              <a:t>Then &lt;button </a:t>
            </a:r>
            <a:r>
              <a:rPr lang="en-US" b="0" baseline="0" dirty="0" err="1">
                <a:solidFill>
                  <a:srgbClr val="800000"/>
                </a:solidFill>
                <a:effectLst/>
                <a:latin typeface="Calibri" charset="0"/>
                <a:ea typeface="Calibri" charset="0"/>
                <a:cs typeface="Calibri" charset="0"/>
              </a:rPr>
              <a:t>onClick</a:t>
            </a:r>
            <a:r>
              <a:rPr lang="en-US" b="0" baseline="0" dirty="0">
                <a:solidFill>
                  <a:srgbClr val="800000"/>
                </a:solidFill>
                <a:effectLst/>
                <a:latin typeface="Calibri" charset="0"/>
                <a:ea typeface="Calibri" charset="0"/>
                <a:cs typeface="Calibri" charset="0"/>
              </a:rPr>
              <a:t>={</a:t>
            </a:r>
            <a:r>
              <a:rPr lang="en-US" b="0" baseline="0" dirty="0" err="1">
                <a:solidFill>
                  <a:srgbClr val="800000"/>
                </a:solidFill>
                <a:effectLst/>
                <a:latin typeface="Calibri" charset="0"/>
                <a:ea typeface="Calibri" charset="0"/>
                <a:cs typeface="Calibri" charset="0"/>
              </a:rPr>
              <a:t>this.updateTime</a:t>
            </a:r>
            <a:r>
              <a:rPr lang="en-US" b="0" baseline="0" dirty="0">
                <a:solidFill>
                  <a:srgbClr val="800000"/>
                </a:solidFill>
                <a:effectLst/>
                <a:latin typeface="Calibri" charset="0"/>
                <a:ea typeface="Calibri" charset="0"/>
                <a:cs typeface="Calibri" charset="0"/>
              </a:rPr>
              <a:t>}&gt; will work.</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olidFill>
                  <a:srgbClr val="800000"/>
                </a:solidFill>
                <a:effectLst/>
                <a:latin typeface="Calibri" charset="0"/>
                <a:ea typeface="Calibri" charset="0"/>
                <a:cs typeface="Calibri" charset="0"/>
              </a:rPr>
              <a:t>This approach is </a:t>
            </a:r>
            <a:r>
              <a:rPr lang="en-US" b="0" baseline="0" dirty="0" err="1">
                <a:solidFill>
                  <a:srgbClr val="800000"/>
                </a:solidFill>
                <a:effectLst/>
                <a:latin typeface="Calibri" charset="0"/>
                <a:ea typeface="Calibri" charset="0"/>
                <a:cs typeface="Calibri" charset="0"/>
              </a:rPr>
              <a:t>preffered</a:t>
            </a:r>
            <a:r>
              <a:rPr lang="en-US" b="0" baseline="0" dirty="0">
                <a:solidFill>
                  <a:srgbClr val="800000"/>
                </a:solidFill>
                <a:effectLst/>
                <a:latin typeface="Calibri" charset="0"/>
                <a:ea typeface="Calibri" charset="0"/>
                <a:cs typeface="Calibri" charset="0"/>
              </a:rPr>
              <a:t> as binding </a:t>
            </a:r>
            <a:r>
              <a:rPr lang="en-US" b="0" baseline="0" dirty="0" err="1">
                <a:solidFill>
                  <a:srgbClr val="800000"/>
                </a:solidFill>
                <a:effectLst/>
                <a:latin typeface="Calibri" charset="0"/>
                <a:ea typeface="Calibri" charset="0"/>
                <a:cs typeface="Calibri" charset="0"/>
              </a:rPr>
              <a:t>happnes</a:t>
            </a:r>
            <a:r>
              <a:rPr lang="en-US" b="0" baseline="0" dirty="0">
                <a:solidFill>
                  <a:srgbClr val="800000"/>
                </a:solidFill>
                <a:effectLst/>
                <a:latin typeface="Calibri" charset="0"/>
                <a:ea typeface="Calibri" charset="0"/>
                <a:cs typeface="Calibri" charset="0"/>
              </a:rPr>
              <a:t> only once in the constructor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solidFill>
                <a:srgbClr val="800000"/>
              </a:solidFill>
              <a:effectLst/>
              <a:latin typeface="Calibri" charset="0"/>
              <a:ea typeface="Calibri" charset="0"/>
              <a:cs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solidFill>
                  <a:srgbClr val="800000"/>
                </a:solidFill>
                <a:effectLst/>
                <a:latin typeface="Calibri" charset="0"/>
                <a:ea typeface="Calibri" charset="0"/>
                <a:cs typeface="Calibri" charset="0"/>
              </a:rPr>
              <a:t>Approach 4: </a:t>
            </a:r>
            <a:r>
              <a:rPr lang="en-US" b="0" baseline="0" dirty="0">
                <a:solidFill>
                  <a:srgbClr val="800000"/>
                </a:solidFill>
                <a:effectLst/>
                <a:latin typeface="Calibri" charset="0"/>
                <a:ea typeface="Calibri" charset="0"/>
                <a:cs typeface="Calibri" charset="0"/>
              </a:rPr>
              <a:t>To define </a:t>
            </a:r>
            <a:r>
              <a:rPr lang="en-US" b="0" baseline="0" dirty="0" err="1">
                <a:solidFill>
                  <a:srgbClr val="800000"/>
                </a:solidFill>
                <a:effectLst/>
                <a:latin typeface="Calibri" charset="0"/>
                <a:ea typeface="Calibri" charset="0"/>
                <a:cs typeface="Calibri" charset="0"/>
              </a:rPr>
              <a:t>updatetime</a:t>
            </a:r>
            <a:r>
              <a:rPr lang="en-US" b="0" baseline="0" dirty="0">
                <a:solidFill>
                  <a:srgbClr val="800000"/>
                </a:solidFill>
                <a:effectLst/>
                <a:latin typeface="Calibri" charset="0"/>
                <a:ea typeface="Calibri" charset="0"/>
                <a:cs typeface="Calibri" charset="0"/>
              </a:rPr>
              <a:t> function as arrow function itself =&gt; DO NOT USE NOW</a:t>
            </a:r>
            <a:endParaRPr lang="en-US" b="0" dirty="0">
              <a:solidFill>
                <a:srgbClr val="000000"/>
              </a:solidFill>
              <a:effectLst/>
              <a:latin typeface="Calibri" charset="0"/>
              <a:ea typeface="Calibri" charset="0"/>
              <a:cs typeface="Calibri" charset="0"/>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1044130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https://reactjs.org/docs/react-component.html#setstate</a:t>
            </a:r>
            <a:endParaRPr lang="en-US" dirty="0"/>
          </a:p>
          <a:p>
            <a:r>
              <a:rPr lang="en-US" sz="1200" b="0" kern="1200" dirty="0" err="1">
                <a:solidFill>
                  <a:schemeClr val="tx1"/>
                </a:solidFill>
                <a:effectLst/>
                <a:latin typeface="+mn-lt"/>
                <a:ea typeface="+mn-ea"/>
                <a:cs typeface="+mn-cs"/>
              </a:rPr>
              <a:t>Timer.js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Since react updates the DOM in batches when this function is called 5 times</a:t>
            </a:r>
          </a:p>
          <a:p>
            <a:r>
              <a:rPr lang="en-US" sz="1200" b="0" kern="1200" dirty="0">
                <a:solidFill>
                  <a:schemeClr val="tx1"/>
                </a:solidFill>
                <a:effectLst/>
                <a:latin typeface="+mn-lt"/>
                <a:ea typeface="+mn-ea"/>
                <a:cs typeface="+mn-cs"/>
              </a:rPr>
              <a:t>the counter is </a:t>
            </a:r>
            <a:r>
              <a:rPr lang="en-US" sz="1200" b="0" kern="1200" dirty="0" err="1">
                <a:solidFill>
                  <a:schemeClr val="tx1"/>
                </a:solidFill>
                <a:effectLst/>
                <a:latin typeface="+mn-lt"/>
                <a:ea typeface="+mn-ea"/>
                <a:cs typeface="+mn-cs"/>
              </a:rPr>
              <a:t>incrememented</a:t>
            </a:r>
            <a:r>
              <a:rPr lang="en-US" sz="1200" b="0" kern="1200" dirty="0">
                <a:solidFill>
                  <a:schemeClr val="tx1"/>
                </a:solidFill>
                <a:effectLst/>
                <a:latin typeface="+mn-lt"/>
                <a:ea typeface="+mn-ea"/>
                <a:cs typeface="+mn-cs"/>
              </a:rPr>
              <a:t> only once as batch update is applied.</a:t>
            </a:r>
          </a:p>
          <a:p>
            <a:r>
              <a:rPr lang="en-US" sz="1200" b="0" kern="1200" dirty="0">
                <a:solidFill>
                  <a:schemeClr val="tx1"/>
                </a:solidFill>
                <a:effectLst/>
                <a:latin typeface="+mn-lt"/>
                <a:ea typeface="+mn-ea"/>
                <a:cs typeface="+mn-cs"/>
              </a:rPr>
              <a:t>Hence to get the previous state and apply changes to that use second form</a:t>
            </a:r>
          </a:p>
          <a:p>
            <a:r>
              <a:rPr lang="en-US" sz="1200" b="0" kern="1200" dirty="0">
                <a:solidFill>
                  <a:schemeClr val="tx1"/>
                </a:solidFill>
                <a:effectLst/>
                <a:latin typeface="+mn-lt"/>
                <a:ea typeface="+mn-ea"/>
                <a:cs typeface="+mn-cs"/>
              </a:rPr>
              <a:t>of </a:t>
            </a:r>
            <a:r>
              <a:rPr lang="en-US" sz="1200" b="0" kern="1200" dirty="0" err="1">
                <a:solidFill>
                  <a:schemeClr val="tx1"/>
                </a:solidFill>
                <a:effectLst/>
                <a:latin typeface="+mn-lt"/>
                <a:ea typeface="+mn-ea"/>
                <a:cs typeface="+mn-cs"/>
              </a:rPr>
              <a:t>setState</a:t>
            </a:r>
            <a:r>
              <a:rPr lang="en-US" sz="1200" b="0" kern="1200" dirty="0">
                <a:solidFill>
                  <a:schemeClr val="tx1"/>
                </a:solidFill>
                <a:effectLst/>
                <a:latin typeface="+mn-lt"/>
                <a:ea typeface="+mn-ea"/>
                <a:cs typeface="+mn-cs"/>
              </a:rPr>
              <a:t> which takes a function as an argument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this.setState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date:new</a:t>
            </a:r>
            <a:r>
              <a:rPr lang="en-US" sz="1200" b="0" kern="1200" dirty="0">
                <a:solidFill>
                  <a:schemeClr val="tx1"/>
                </a:solidFill>
                <a:effectLst/>
                <a:latin typeface="+mn-lt"/>
                <a:ea typeface="+mn-ea"/>
                <a:cs typeface="+mn-cs"/>
              </a:rPr>
              <a:t> Date(),</a:t>
            </a:r>
          </a:p>
          <a:p>
            <a:r>
              <a:rPr lang="en-US" sz="1200" b="0" kern="1200" dirty="0">
                <a:solidFill>
                  <a:schemeClr val="tx1"/>
                </a:solidFill>
                <a:effectLst/>
                <a:latin typeface="+mn-lt"/>
                <a:ea typeface="+mn-ea"/>
                <a:cs typeface="+mn-cs"/>
              </a:rPr>
              <a:t>// counter: this.state.counter+1</a:t>
            </a:r>
          </a:p>
          <a:p>
            <a:r>
              <a:rPr lang="en-US" sz="1200" b="0" kern="1200" dirty="0">
                <a:solidFill>
                  <a:schemeClr val="tx1"/>
                </a:solidFill>
                <a:effectLst/>
                <a:latin typeface="+mn-lt"/>
                <a:ea typeface="+mn-ea"/>
                <a:cs typeface="+mn-cs"/>
              </a:rPr>
              <a:t>// },()=&gt;</a:t>
            </a:r>
            <a:r>
              <a:rPr lang="en-US" sz="1200" b="0" kern="1200" dirty="0" err="1">
                <a:solidFill>
                  <a:schemeClr val="tx1"/>
                </a:solidFill>
                <a:effectLst/>
                <a:latin typeface="+mn-lt"/>
                <a:ea typeface="+mn-ea"/>
                <a:cs typeface="+mn-cs"/>
              </a:rPr>
              <a:t>console.log</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this.state.counter</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form of </a:t>
            </a:r>
            <a:r>
              <a:rPr lang="en-US" sz="1200" b="0" kern="1200" dirty="0" err="1">
                <a:solidFill>
                  <a:schemeClr val="tx1"/>
                </a:solidFill>
                <a:effectLst/>
                <a:latin typeface="+mn-lt"/>
                <a:ea typeface="+mn-ea"/>
                <a:cs typeface="+mn-cs"/>
              </a:rPr>
              <a:t>setstate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this.setState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prevState</a:t>
            </a:r>
            <a:r>
              <a:rPr lang="en-US" sz="1200" b="0" kern="1200" dirty="0">
                <a:solidFill>
                  <a:schemeClr val="tx1"/>
                </a:solidFill>
                <a:effectLst/>
                <a:latin typeface="+mn-lt"/>
                <a:ea typeface="+mn-ea"/>
                <a:cs typeface="+mn-cs"/>
              </a:rPr>
              <a:t>) =&gt; {</a:t>
            </a:r>
          </a:p>
          <a:p>
            <a:r>
              <a:rPr lang="en-US" sz="1200" b="0" kern="1200" dirty="0">
                <a:solidFill>
                  <a:schemeClr val="tx1"/>
                </a:solidFill>
                <a:effectLst/>
                <a:latin typeface="+mn-lt"/>
                <a:ea typeface="+mn-ea"/>
                <a:cs typeface="+mn-cs"/>
              </a:rPr>
              <a:t>return {</a:t>
            </a:r>
            <a:r>
              <a:rPr lang="en-US" sz="1200" b="0" kern="1200" dirty="0" err="1">
                <a:solidFill>
                  <a:schemeClr val="tx1"/>
                </a:solidFill>
                <a:effectLst/>
                <a:latin typeface="+mn-lt"/>
                <a:ea typeface="+mn-ea"/>
                <a:cs typeface="+mn-cs"/>
              </a:rPr>
              <a:t>date:new</a:t>
            </a:r>
            <a:r>
              <a:rPr lang="en-US" sz="1200" b="0" kern="1200" dirty="0">
                <a:solidFill>
                  <a:schemeClr val="tx1"/>
                </a:solidFill>
                <a:effectLst/>
                <a:latin typeface="+mn-lt"/>
                <a:ea typeface="+mn-ea"/>
                <a:cs typeface="+mn-cs"/>
              </a:rPr>
              <a:t> Date()</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&lt;h1&gt;Clicked {</a:t>
            </a:r>
            <a:r>
              <a:rPr lang="en-US" sz="1200" b="0" kern="1200" dirty="0" err="1">
                <a:solidFill>
                  <a:schemeClr val="tx1"/>
                </a:solidFill>
                <a:effectLst/>
                <a:latin typeface="+mn-lt"/>
                <a:ea typeface="+mn-ea"/>
                <a:cs typeface="+mn-cs"/>
              </a:rPr>
              <a:t>this.state.count</a:t>
            </a:r>
            <a:r>
              <a:rPr lang="en-US" sz="1200" b="0" kern="1200" dirty="0">
                <a:solidFill>
                  <a:schemeClr val="tx1"/>
                </a:solidFill>
                <a:effectLst/>
                <a:latin typeface="+mn-lt"/>
                <a:ea typeface="+mn-ea"/>
                <a:cs typeface="+mn-cs"/>
              </a:rPr>
              <a:t> &lt;=1 ? </a:t>
            </a:r>
            <a:r>
              <a:rPr lang="en-US" sz="1200" b="0" kern="1200" dirty="0" err="1">
                <a:solidFill>
                  <a:schemeClr val="tx1"/>
                </a:solidFill>
                <a:effectLst/>
                <a:latin typeface="+mn-lt"/>
                <a:ea typeface="+mn-ea"/>
                <a:cs typeface="+mn-cs"/>
              </a:rPr>
              <a:t>this.state.count</a:t>
            </a:r>
            <a:r>
              <a:rPr lang="en-US" sz="1200" b="0" kern="1200" dirty="0">
                <a:solidFill>
                  <a:schemeClr val="tx1"/>
                </a:solidFill>
                <a:effectLst/>
                <a:latin typeface="+mn-lt"/>
                <a:ea typeface="+mn-ea"/>
                <a:cs typeface="+mn-cs"/>
              </a:rPr>
              <a:t> +' time': </a:t>
            </a:r>
            <a:r>
              <a:rPr lang="en-US" sz="1200" b="0" kern="1200" dirty="0" err="1">
                <a:solidFill>
                  <a:schemeClr val="tx1"/>
                </a:solidFill>
                <a:effectLst/>
                <a:latin typeface="+mn-lt"/>
                <a:ea typeface="+mn-ea"/>
                <a:cs typeface="+mn-cs"/>
              </a:rPr>
              <a:t>this.state.count</a:t>
            </a:r>
            <a:r>
              <a:rPr lang="en-US" sz="1200" b="0" kern="1200" dirty="0">
                <a:solidFill>
                  <a:schemeClr val="tx1"/>
                </a:solidFill>
                <a:effectLst/>
                <a:latin typeface="+mn-lt"/>
                <a:ea typeface="+mn-ea"/>
                <a:cs typeface="+mn-cs"/>
              </a:rPr>
              <a:t>+' times'}&lt;/h1&gt;</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208366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956533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633436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https://reactjs.org/docs/render-props.html</a:t>
            </a:r>
            <a:endParaRPr lang="en-US" dirty="0"/>
          </a:p>
          <a:p>
            <a:r>
              <a:rPr lang="en-US" dirty="0">
                <a:hlinkClick r:id="rId4"/>
              </a:rPr>
              <a:t>https://www.dotnetcurry.com/reactjs/1484/react-parent-child-communication-event</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that is passed in props should never be changed. But then how does a child communicate back to its parent component?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7893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https://5bcf5863c6aed64970d6de5b--reactjs.netlify.app/docs/conditional-rendering.html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3498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126106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710719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works because in JavaScript, true &amp;&amp; expression always evaluates to expression, and false &amp;&amp; expression always evaluates to false.</a:t>
            </a:r>
          </a:p>
          <a:p>
            <a:r>
              <a:rPr lang="en-US" sz="1200" b="0" i="0" kern="1200" dirty="0">
                <a:solidFill>
                  <a:schemeClr val="tx1"/>
                </a:solidFill>
                <a:effectLst/>
                <a:latin typeface="+mn-lt"/>
                <a:ea typeface="+mn-ea"/>
                <a:cs typeface="+mn-cs"/>
              </a:rPr>
              <a:t>Therefore, if the condition is true, the element right after &amp;&amp; will appear in the output. If it is false, React will ignore and skip it.</a:t>
            </a: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1441020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https://5bcf5863c6aed64970d6de5b--reactjs.netlify.app/docs/lists-and-keys.html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611985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list component should display only</a:t>
            </a:r>
            <a:r>
              <a:rPr lang="en-US" baseline="0" dirty="0"/>
              <a:t> the list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880224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best way to pick a key is to use a string that uniquely identifies a list item among its siblings. Most often you would use IDs from your data as keys:</a:t>
            </a:r>
          </a:p>
          <a:p>
            <a:r>
              <a:rPr lang="en-US" sz="1200" b="0" i="0" kern="1200" dirty="0">
                <a:solidFill>
                  <a:schemeClr val="tx1"/>
                </a:solidFill>
                <a:effectLst/>
                <a:latin typeface="+mn-lt"/>
                <a:ea typeface="+mn-ea"/>
                <a:cs typeface="+mn-cs"/>
              </a:rPr>
              <a:t>We don’t recommend using indexes for keys if the order of items may change. This can negatively impact performance and may cause issues with component state</a:t>
            </a:r>
          </a:p>
          <a:p>
            <a:r>
              <a:rPr lang="en-US" dirty="0">
                <a:hlinkClick r:id="rId3"/>
              </a:rPr>
              <a:t>https://medium.com/@robinpokorny/index-as-a-key-is-an-anti-pattern-e0349aece318</a:t>
            </a:r>
            <a:endParaRPr lang="en-US" dirty="0"/>
          </a:p>
          <a:p>
            <a:r>
              <a:rPr lang="en-US" dirty="0">
                <a:hlinkClick r:id="rId4"/>
              </a:rPr>
              <a:t>https://5bcf5863c6aed64970d6de5b--reactjs.netlify.app/docs/reconciliation.html#recursing-on-children</a:t>
            </a:r>
            <a:endParaRPr lang="en-US" dirty="0"/>
          </a:p>
          <a:p>
            <a:r>
              <a:rPr lang="en-US" sz="1200" b="0" i="0" kern="1200" dirty="0">
                <a:solidFill>
                  <a:schemeClr val="tx1"/>
                </a:solidFill>
                <a:effectLst/>
                <a:latin typeface="+mn-lt"/>
                <a:ea typeface="+mn-ea"/>
                <a:cs typeface="+mn-cs"/>
                <a:hlinkClick r:id="rId5"/>
              </a:rPr>
              <a:t>https://codepen.io/gopinav/pen/gQpepq</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1030449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https://stackoverflow.com</a:t>
            </a:r>
            <a:r>
              <a:rPr lang="en-US">
                <a:hlinkClick r:id="rId3"/>
              </a:rPr>
              <a:t>/questions/43366026/react-inline-style-style-prop-expects-a-mapping-from-style-properties-to-value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84253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https://stackoverflow.com/questions/36715901/reactjs-error-warning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a:t>
            </a:r>
            <a:r>
              <a:rPr lang="en-US" dirty="0" err="1"/>
              <a:t>handleChange</a:t>
            </a:r>
            <a:r>
              <a:rPr lang="en-US" sz="1200" b="0" i="0" kern="1200" dirty="0">
                <a:solidFill>
                  <a:schemeClr val="tx1"/>
                </a:solidFill>
                <a:effectLst/>
                <a:latin typeface="+mn-lt"/>
                <a:ea typeface="+mn-ea"/>
                <a:cs typeface="+mn-cs"/>
              </a:rPr>
              <a:t> runs on every keystroke to update the React state, the displayed value will update as the user types.</a:t>
            </a:r>
          </a:p>
          <a:p>
            <a:r>
              <a:rPr lang="en-US" sz="1200" b="0" i="0" kern="1200" dirty="0">
                <a:solidFill>
                  <a:schemeClr val="tx1"/>
                </a:solidFill>
                <a:effectLst/>
                <a:latin typeface="+mn-lt"/>
                <a:ea typeface="+mn-ea"/>
                <a:cs typeface="+mn-cs"/>
              </a:rPr>
              <a:t>With a controlled component, every state mutation will have an associated handler function. This makes it straightforward to modify or validate user input. For example, if we wanted to enforce that names are written with all uppercase letters, we could write </a:t>
            </a:r>
            <a:r>
              <a:rPr lang="en-US" sz="1200" b="0" i="0" kern="1200" dirty="0" err="1">
                <a:solidFill>
                  <a:schemeClr val="tx1"/>
                </a:solidFill>
                <a:effectLst/>
                <a:latin typeface="+mn-lt"/>
                <a:ea typeface="+mn-ea"/>
                <a:cs typeface="+mn-cs"/>
              </a:rPr>
              <a:t>handleChange</a:t>
            </a:r>
            <a:r>
              <a:rPr lang="en-US" sz="1200" b="0" i="0" kern="1200" dirty="0">
                <a:solidFill>
                  <a:schemeClr val="tx1"/>
                </a:solidFill>
                <a:effectLst/>
                <a:latin typeface="+mn-lt"/>
                <a:ea typeface="+mn-ea"/>
                <a:cs typeface="+mn-cs"/>
              </a:rPr>
              <a:t> as:</a:t>
            </a:r>
          </a:p>
          <a:p>
            <a:r>
              <a:rPr lang="en-US" sz="1200" b="0" i="0" kern="1200" dirty="0" err="1">
                <a:solidFill>
                  <a:schemeClr val="tx1"/>
                </a:solidFill>
                <a:effectLst/>
                <a:latin typeface="+mn-lt"/>
                <a:ea typeface="+mn-ea"/>
                <a:cs typeface="+mn-cs"/>
              </a:rPr>
              <a:t>handleChange</a:t>
            </a:r>
            <a:r>
              <a:rPr lang="en-US" sz="1200" b="0" i="0" kern="1200" dirty="0">
                <a:solidFill>
                  <a:schemeClr val="tx1"/>
                </a:solidFill>
                <a:effectLst/>
                <a:latin typeface="+mn-lt"/>
                <a:ea typeface="+mn-ea"/>
                <a:cs typeface="+mn-cs"/>
              </a:rPr>
              <a:t>(event) { </a:t>
            </a:r>
            <a:r>
              <a:rPr lang="en-US" sz="1200" b="0" i="0" kern="1200" dirty="0" err="1">
                <a:solidFill>
                  <a:schemeClr val="tx1"/>
                </a:solidFill>
                <a:effectLst/>
                <a:latin typeface="+mn-lt"/>
                <a:ea typeface="+mn-ea"/>
                <a:cs typeface="+mn-cs"/>
              </a:rPr>
              <a:t>this.setState</a:t>
            </a:r>
            <a:r>
              <a:rPr lang="en-US" sz="1200" b="0" i="0" kern="1200" dirty="0">
                <a:solidFill>
                  <a:schemeClr val="tx1"/>
                </a:solidFill>
                <a:effectLst/>
                <a:latin typeface="+mn-lt"/>
                <a:ea typeface="+mn-ea"/>
                <a:cs typeface="+mn-cs"/>
              </a:rPr>
              <a:t>({value: </a:t>
            </a:r>
            <a:r>
              <a:rPr lang="en-US" sz="1200" b="0" i="0" kern="1200" dirty="0" err="1">
                <a:solidFill>
                  <a:schemeClr val="tx1"/>
                </a:solidFill>
                <a:effectLst/>
                <a:latin typeface="+mn-lt"/>
                <a:ea typeface="+mn-ea"/>
                <a:cs typeface="+mn-cs"/>
              </a:rPr>
              <a:t>event.target.value.toUpperCase</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1258612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2059130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5657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https://reactjs.org/docs/reconciliation.html</a:t>
            </a: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When data in the state changes, React compares the newly generated Virtual DOM tree with the previous version in a process known as diffing</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Usage of virtual DOM as against regular DOM makes it quicker since virtual DOM is a lot quicker over the regular DOM.</a:t>
            </a:r>
          </a:p>
          <a:p>
            <a:r>
              <a:rPr lang="en-US" sz="1200" b="0" i="0" kern="1200" dirty="0">
                <a:solidFill>
                  <a:schemeClr val="tx1"/>
                </a:solidFill>
                <a:effectLst/>
                <a:latin typeface="+mn-lt"/>
                <a:ea typeface="+mn-ea"/>
                <a:cs typeface="+mn-cs"/>
              </a:rPr>
              <a:t>in-memory data -structure cache. Only the final changes of DOM has later updated in the browsers DOM.</a:t>
            </a:r>
          </a:p>
          <a:p>
            <a:r>
              <a:rPr lang="en-US" sz="1200" b="0" i="0" kern="1200" dirty="0">
                <a:solidFill>
                  <a:schemeClr val="tx1"/>
                </a:solidFill>
                <a:effectLst/>
                <a:latin typeface="+mn-lt"/>
                <a:ea typeface="+mn-ea"/>
                <a:cs typeface="+mn-cs"/>
              </a:rPr>
              <a:t>Virtual DOM utilizes a differential algorithm for making calculations. This relieves the real DOM which can then process other tasks</a:t>
            </a:r>
          </a:p>
          <a:p>
            <a:r>
              <a:rPr lang="en-US" sz="1200" b="0" i="0" kern="1200" dirty="0">
                <a:solidFill>
                  <a:schemeClr val="tx1"/>
                </a:solidFill>
                <a:effectLst/>
                <a:latin typeface="+mn-lt"/>
                <a:ea typeface="+mn-ea"/>
                <a:cs typeface="+mn-cs"/>
              </a:rPr>
              <a:t>Now consider there are 10,000 nodes out of which we only need to work on 2 nodes. Now most of the processing is wasted in traversing those 10,000 nodes while we only operate on 2 nodes. The calculations are done by the Virtual DOM to find those 2 nodes and the real DOM quickly retrieves them.</a:t>
            </a:r>
          </a:p>
          <a:p>
            <a:r>
              <a:rPr lang="en-US" sz="1200" b="1" i="0" kern="1200" dirty="0">
                <a:solidFill>
                  <a:schemeClr val="tx1"/>
                </a:solidFill>
                <a:effectLst/>
                <a:latin typeface="+mn-lt"/>
                <a:ea typeface="+mn-ea"/>
                <a:cs typeface="+mn-cs"/>
              </a:rPr>
              <a:t>PERFORMANCE</a:t>
            </a:r>
          </a:p>
          <a:p>
            <a:r>
              <a:rPr lang="en-US" sz="1200" b="0" i="0" kern="1200" dirty="0">
                <a:solidFill>
                  <a:schemeClr val="tx1"/>
                </a:solidFill>
                <a:effectLst/>
                <a:latin typeface="+mn-lt"/>
                <a:ea typeface="+mn-ea"/>
                <a:cs typeface="+mn-cs"/>
              </a:rPr>
              <a:t>Thus the name “React”, an instant reaction to change with minimum delay. DOM manipulation is the heart of a responsive website, unfortunately it is slow in most JavaScript frameworks. However, Virtual DOM is implemented in React, hence it is the underlying principle behind </a:t>
            </a:r>
            <a:r>
              <a:rPr lang="en-US" sz="1200" b="0" i="0" kern="1200" dirty="0" err="1">
                <a:solidFill>
                  <a:schemeClr val="tx1"/>
                </a:solidFill>
                <a:effectLst/>
                <a:latin typeface="+mn-lt"/>
                <a:ea typeface="+mn-ea"/>
                <a:cs typeface="+mn-cs"/>
              </a:rPr>
              <a:t>React’s</a:t>
            </a:r>
            <a:r>
              <a:rPr lang="en-US" sz="1200" b="0" i="0" kern="1200" dirty="0">
                <a:solidFill>
                  <a:schemeClr val="tx1"/>
                </a:solidFill>
                <a:effectLst/>
                <a:latin typeface="+mn-lt"/>
                <a:ea typeface="+mn-ea"/>
                <a:cs typeface="+mn-cs"/>
              </a:rPr>
              <a:t> superior performance.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SIZE</a:t>
            </a:r>
          </a:p>
          <a:p>
            <a:r>
              <a:rPr lang="en-US" sz="1200" b="0" i="0" kern="1200" dirty="0" err="1">
                <a:solidFill>
                  <a:schemeClr val="tx1"/>
                </a:solidFill>
                <a:effectLst/>
                <a:latin typeface="+mn-lt"/>
                <a:ea typeface="+mn-ea"/>
                <a:cs typeface="+mn-cs"/>
              </a:rPr>
              <a:t>Webpack</a:t>
            </a:r>
            <a:r>
              <a:rPr lang="en-US" sz="1200" b="0" i="0" kern="1200" dirty="0">
                <a:solidFill>
                  <a:schemeClr val="tx1"/>
                </a:solidFill>
                <a:effectLst/>
                <a:latin typeface="+mn-lt"/>
                <a:ea typeface="+mn-ea"/>
                <a:cs typeface="+mn-cs"/>
              </a:rPr>
              <a:t> offers several plugins which further minimize (minify) the size during production, The React + </a:t>
            </a:r>
            <a:r>
              <a:rPr lang="en-US" sz="1200" b="0" i="0" kern="1200" dirty="0" err="1">
                <a:solidFill>
                  <a:schemeClr val="tx1"/>
                </a:solidFill>
                <a:effectLst/>
                <a:latin typeface="+mn-lt"/>
                <a:ea typeface="+mn-ea"/>
                <a:cs typeface="+mn-cs"/>
              </a:rPr>
              <a:t>Redux</a:t>
            </a:r>
            <a:r>
              <a:rPr lang="en-US" sz="1200" b="0" i="0" kern="1200" dirty="0">
                <a:solidFill>
                  <a:schemeClr val="tx1"/>
                </a:solidFill>
                <a:effectLst/>
                <a:latin typeface="+mn-lt"/>
                <a:ea typeface="+mn-ea"/>
                <a:cs typeface="+mn-cs"/>
              </a:rPr>
              <a:t> bundle minified constitutes around 200 kb whereas its rival Angular is almost four times bigger (Angular + </a:t>
            </a:r>
            <a:r>
              <a:rPr lang="en-US" sz="1200" b="0" i="0" kern="1200" dirty="0" err="1">
                <a:solidFill>
                  <a:schemeClr val="tx1"/>
                </a:solidFill>
                <a:effectLst/>
                <a:latin typeface="+mn-lt"/>
                <a:ea typeface="+mn-ea"/>
                <a:cs typeface="+mn-cs"/>
              </a:rPr>
              <a:t>RxJS</a:t>
            </a:r>
            <a:r>
              <a:rPr lang="en-US" sz="1200" b="0" i="0" kern="1200" dirty="0">
                <a:solidFill>
                  <a:schemeClr val="tx1"/>
                </a:solidFill>
                <a:effectLst/>
                <a:latin typeface="+mn-lt"/>
                <a:ea typeface="+mn-ea"/>
                <a:cs typeface="+mn-cs"/>
              </a:rPr>
              <a:t> bundle).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DEBUGING</a:t>
            </a:r>
            <a:r>
              <a:rPr lang="en-US" sz="1200" b="0" i="0" kern="1200" dirty="0">
                <a:solidFill>
                  <a:schemeClr val="tx1"/>
                </a:solidFill>
                <a:effectLst/>
                <a:latin typeface="+mn-lt"/>
                <a:ea typeface="+mn-ea"/>
                <a:cs typeface="+mn-cs"/>
              </a:rPr>
              <a:t> - React uses compile time debugging and detects errors at an early stage. This ensures that errors don’t silently turn up at run-time. Facebook’s unidirectional data flow allows clean and smooth debugging, fewer stack traces, lesser clutter and an organized Flux architecture for bigger applications.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056810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http://react.tips</a:t>
            </a:r>
            <a:r>
              <a:rPr lang="en-US">
                <a:hlinkClick r:id="rId3"/>
              </a:rPr>
              <a:t>/radio-buttons-in-react-16/</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40</a:t>
            </a:fld>
            <a:endParaRPr lang="en-US"/>
          </a:p>
        </p:txBody>
      </p:sp>
    </p:spTree>
    <p:extLst>
      <p:ext uri="{BB962C8B-B14F-4D97-AF65-F5344CB8AC3E}">
        <p14:creationId xmlns:p14="http://schemas.microsoft.com/office/powerpoint/2010/main" val="1241474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For example, you enter something in the textbox, so the state properties are updated.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41</a:t>
            </a:fld>
            <a:endParaRPr lang="en-US"/>
          </a:p>
        </p:txBody>
      </p:sp>
    </p:spTree>
    <p:extLst>
      <p:ext uri="{BB962C8B-B14F-4D97-AF65-F5344CB8AC3E}">
        <p14:creationId xmlns:p14="http://schemas.microsoft.com/office/powerpoint/2010/main" val="1791444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42</a:t>
            </a:fld>
            <a:endParaRPr lang="en-US"/>
          </a:p>
        </p:txBody>
      </p:sp>
    </p:spTree>
    <p:extLst>
      <p:ext uri="{BB962C8B-B14F-4D97-AF65-F5344CB8AC3E}">
        <p14:creationId xmlns:p14="http://schemas.microsoft.com/office/powerpoint/2010/main" val="2001114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43</a:t>
            </a:fld>
            <a:endParaRPr lang="en-US"/>
          </a:p>
        </p:txBody>
      </p:sp>
    </p:spTree>
    <p:extLst>
      <p:ext uri="{BB962C8B-B14F-4D97-AF65-F5344CB8AC3E}">
        <p14:creationId xmlns:p14="http://schemas.microsoft.com/office/powerpoint/2010/main" val="1953541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44</a:t>
            </a:fld>
            <a:endParaRPr lang="en-US"/>
          </a:p>
        </p:txBody>
      </p:sp>
    </p:spTree>
    <p:extLst>
      <p:ext uri="{BB962C8B-B14F-4D97-AF65-F5344CB8AC3E}">
        <p14:creationId xmlns:p14="http://schemas.microsoft.com/office/powerpoint/2010/main" val="34402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JSX stands for JavaScript </a:t>
            </a:r>
            <a:r>
              <a:rPr lang="en-US" sz="1200" b="0" i="0" kern="1200" dirty="0" err="1">
                <a:solidFill>
                  <a:schemeClr val="tx1"/>
                </a:solidFill>
                <a:effectLst/>
                <a:latin typeface="+mn-lt"/>
                <a:ea typeface="+mn-ea"/>
                <a:cs typeface="+mn-cs"/>
              </a:rPr>
              <a:t>eXtension</a:t>
            </a:r>
            <a:r>
              <a:rPr lang="en-US" sz="1200" b="0" i="0" kern="1200" dirty="0">
                <a:solidFill>
                  <a:schemeClr val="tx1"/>
                </a:solidFill>
                <a:effectLst/>
                <a:latin typeface="+mn-lt"/>
                <a:ea typeface="+mn-ea"/>
                <a:cs typeface="+mn-cs"/>
              </a:rPr>
              <a:t>, which is recommended in React development. There is no hard and fast rule that says JSX has to be used in implementation though.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Components</a:t>
            </a:r>
          </a:p>
          <a:p>
            <a:r>
              <a:rPr lang="en-US" sz="1200" b="0" i="0" kern="1200" dirty="0">
                <a:solidFill>
                  <a:schemeClr val="tx1"/>
                </a:solidFill>
                <a:effectLst/>
                <a:latin typeface="+mn-lt"/>
                <a:ea typeface="+mn-ea"/>
                <a:cs typeface="+mn-cs"/>
              </a:rPr>
              <a:t>React applications are all built up using components. There is a definite thought process that has to go in, into React development as the code should be very much maintainable when you get into larger scale </a:t>
            </a:r>
            <a:r>
              <a:rPr lang="en-US" sz="1200" b="0" i="0" kern="1200">
                <a:solidFill>
                  <a:schemeClr val="tx1"/>
                </a:solidFill>
                <a:effectLst/>
                <a:latin typeface="+mn-lt"/>
                <a:ea typeface="+mn-ea"/>
                <a:cs typeface="+mn-cs"/>
              </a:rPr>
              <a:t>projects. </a:t>
            </a:r>
            <a:r>
              <a:rPr lang="en-US" sz="1200" b="0" i="0" kern="1200" dirty="0">
                <a:solidFill>
                  <a:schemeClr val="tx1"/>
                </a:solidFill>
                <a:effectLst/>
                <a:latin typeface="+mn-lt"/>
                <a:ea typeface="+mn-ea"/>
                <a:cs typeface="+mn-cs"/>
              </a:rPr>
              <a:t>Components are like pure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functions that help make the code easy by splitting the logic into reusable independent code. We can use components as functions and components as classes. Components also have a state, props which makes life easy. Inside a class, the state of each of the props is maintained.</a:t>
            </a:r>
          </a:p>
          <a:p>
            <a:r>
              <a:rPr lang="en-US" sz="1200" b="1" i="0" kern="1200" dirty="0">
                <a:solidFill>
                  <a:schemeClr val="tx1"/>
                </a:solidFill>
                <a:effectLst/>
                <a:latin typeface="+mn-lt"/>
                <a:ea typeface="+mn-ea"/>
                <a:cs typeface="+mn-cs"/>
              </a:rPr>
              <a:t>3. Flux and Unidirectional data flow:</a:t>
            </a:r>
          </a:p>
          <a:p>
            <a:r>
              <a:rPr lang="en-US" sz="1200" b="0" i="0" kern="1200" dirty="0">
                <a:solidFill>
                  <a:schemeClr val="tx1"/>
                </a:solidFill>
                <a:effectLst/>
                <a:latin typeface="+mn-lt"/>
                <a:ea typeface="+mn-ea"/>
                <a:cs typeface="+mn-cs"/>
              </a:rPr>
              <a:t>Flux is a design pattern that enforces keeping your data unidirectional. By this pattern, React suggests to keep unidirectional data flow which further makes it very easy to understand your application.</a:t>
            </a:r>
          </a:p>
          <a:p>
            <a:r>
              <a:rPr lang="en-US" sz="1200" b="1" i="0" kern="1200" dirty="0">
                <a:solidFill>
                  <a:schemeClr val="tx1"/>
                </a:solidFill>
                <a:effectLst/>
                <a:latin typeface="+mn-lt"/>
                <a:ea typeface="+mn-ea"/>
                <a:cs typeface="+mn-cs"/>
              </a:rPr>
              <a:t>4. License:</a:t>
            </a:r>
          </a:p>
          <a:p>
            <a:r>
              <a:rPr lang="en-US" sz="1200" b="0" i="0" kern="1200" dirty="0">
                <a:solidFill>
                  <a:schemeClr val="tx1"/>
                </a:solidFill>
                <a:effectLst/>
                <a:latin typeface="+mn-lt"/>
                <a:ea typeface="+mn-ea"/>
                <a:cs typeface="+mn-cs"/>
              </a:rPr>
              <a:t>React is licensed under Facebook Inc. (CC BY 4.0)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JS expressions can be used in the </a:t>
            </a:r>
            <a:r>
              <a:rPr lang="en-US" sz="1200" b="0" i="0" kern="1200" dirty="0" err="1">
                <a:solidFill>
                  <a:schemeClr val="tx1"/>
                </a:solidFill>
                <a:effectLst/>
                <a:latin typeface="+mn-lt"/>
                <a:ea typeface="+mn-ea"/>
                <a:cs typeface="+mn-cs"/>
              </a:rPr>
              <a:t>jsx</a:t>
            </a:r>
            <a:r>
              <a:rPr lang="en-US" sz="1200" b="0" i="0" kern="1200" dirty="0">
                <a:solidFill>
                  <a:schemeClr val="tx1"/>
                </a:solidFill>
                <a:effectLst/>
                <a:latin typeface="+mn-lt"/>
                <a:ea typeface="+mn-ea"/>
                <a:cs typeface="+mn-cs"/>
              </a:rPr>
              <a:t> files using curly brackets, for example {}.</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302369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Webpack</a:t>
            </a:r>
            <a:r>
              <a:rPr lang="en-US" sz="1200" b="0" i="0" kern="1200" dirty="0">
                <a:solidFill>
                  <a:schemeClr val="tx1"/>
                </a:solidFill>
                <a:effectLst/>
                <a:latin typeface="+mn-lt"/>
                <a:ea typeface="+mn-ea"/>
                <a:cs typeface="+mn-cs"/>
              </a:rPr>
              <a:t> is a module bundler which helps to manage and to load dependent modules and compiles them into a single file or bundle. This bundle can be used during your application development using either by the command line interface or by configuring in </a:t>
            </a:r>
            <a:r>
              <a:rPr lang="en-US" sz="1200" b="0" i="0" kern="1200" dirty="0" err="1">
                <a:solidFill>
                  <a:schemeClr val="tx1"/>
                </a:solidFill>
                <a:effectLst/>
                <a:latin typeface="+mn-lt"/>
                <a:ea typeface="+mn-ea"/>
                <a:cs typeface="+mn-cs"/>
              </a:rPr>
              <a:t>webpack.config</a:t>
            </a:r>
            <a:r>
              <a:rPr lang="en-US" sz="1200" b="0" i="0" kern="1200" dirty="0">
                <a:solidFill>
                  <a:schemeClr val="tx1"/>
                </a:solidFill>
                <a:effectLst/>
                <a:latin typeface="+mn-lt"/>
                <a:ea typeface="+mn-ea"/>
                <a:cs typeface="+mn-cs"/>
              </a:rPr>
              <a:t>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Babel</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a JavaScript compiler and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which helps to convert one source code to another format. We are going to use this as this converts all your ES6 features in your code to ES5 format - so that it can be run on all browsers.</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48842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you've previously installed </a:t>
            </a:r>
            <a:r>
              <a:rPr lang="en-US" dirty="0"/>
              <a:t>create-react-app</a:t>
            </a:r>
            <a:r>
              <a:rPr lang="en-US" sz="1200" b="0" i="0" kern="1200" dirty="0">
                <a:solidFill>
                  <a:schemeClr val="tx1"/>
                </a:solidFill>
                <a:effectLst/>
                <a:latin typeface="+mn-lt"/>
                <a:ea typeface="+mn-ea"/>
                <a:cs typeface="+mn-cs"/>
              </a:rPr>
              <a:t> globally via </a:t>
            </a:r>
            <a:r>
              <a:rPr lang="en-US" dirty="0" err="1"/>
              <a:t>npm</a:t>
            </a:r>
            <a:r>
              <a:rPr lang="en-US" dirty="0"/>
              <a:t> install -g create-react-app</a:t>
            </a:r>
            <a:r>
              <a:rPr lang="en-US" sz="1200" b="0" i="0" kern="1200" dirty="0">
                <a:solidFill>
                  <a:schemeClr val="tx1"/>
                </a:solidFill>
                <a:effectLst/>
                <a:latin typeface="+mn-lt"/>
                <a:ea typeface="+mn-ea"/>
                <a:cs typeface="+mn-cs"/>
              </a:rPr>
              <a:t>, we recommend you uninstall the package using </a:t>
            </a:r>
            <a:r>
              <a:rPr lang="en-US" dirty="0" err="1"/>
              <a:t>npm</a:t>
            </a:r>
            <a:r>
              <a:rPr lang="en-US" dirty="0"/>
              <a:t> uninstall -g create-react-app</a:t>
            </a:r>
            <a:r>
              <a:rPr lang="en-US" sz="1200" b="0" i="0" kern="1200" dirty="0">
                <a:solidFill>
                  <a:schemeClr val="tx1"/>
                </a:solidFill>
                <a:effectLst/>
                <a:latin typeface="+mn-lt"/>
                <a:ea typeface="+mn-ea"/>
                <a:cs typeface="+mn-cs"/>
              </a:rPr>
              <a:t> to ensure that </a:t>
            </a:r>
            <a:r>
              <a:rPr lang="en-US" dirty="0" err="1"/>
              <a:t>npx</a:t>
            </a:r>
            <a:r>
              <a:rPr lang="en-US" sz="1200" b="0" i="0" kern="1200" dirty="0">
                <a:solidFill>
                  <a:schemeClr val="tx1"/>
                </a:solidFill>
                <a:effectLst/>
                <a:latin typeface="+mn-lt"/>
                <a:ea typeface="+mn-ea"/>
                <a:cs typeface="+mn-cs"/>
              </a:rPr>
              <a:t> always uses the latest version.</a:t>
            </a:r>
          </a:p>
          <a:p>
            <a:endParaRPr lang="en-US" sz="1200" b="0" i="0" kern="1200" dirty="0">
              <a:solidFill>
                <a:schemeClr val="tx1"/>
              </a:solidFill>
              <a:effectLst/>
              <a:latin typeface="+mn-lt"/>
              <a:ea typeface="+mn-ea"/>
              <a:cs typeface="+mn-cs"/>
            </a:endParaRPr>
          </a:p>
          <a:p>
            <a:r>
              <a:rPr lang="en-US" dirty="0">
                <a:hlinkClick r:id="rId3"/>
              </a:rPr>
              <a:t>https://create-react-app.dev/docs/getting-started/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79091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https://gist.github.com/gaearon/faa67b76a6c47adbab04f739cba7ceda</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75015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4/6/22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4/6/22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create-react-app.dev/docs/available-scripts#npm-start" TargetMode="External"/><Relationship Id="rId7" Type="http://schemas.openxmlformats.org/officeDocument/2006/relationships/hyperlink" Target="https://create-react-app.dev/docs/available-scripts#npm-run-ejec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create-react-app.dev/docs/available-scripts#npm-run-build" TargetMode="External"/><Relationship Id="rId5" Type="http://schemas.openxmlformats.org/officeDocument/2006/relationships/hyperlink" Target="https://create-react-app.dev/docs/available-scripts#npm-test" TargetMode="External"/><Relationship Id="rId4" Type="http://schemas.openxmlformats.org/officeDocument/2006/relationships/hyperlink" Target="http://localhost:300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reactjs.org/docs/introducing-jsx.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marketplace.visualstudio.com/items?itemName=xabikos.ReactSnippets"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s://marketplace.visualstudio.com/items?itemName=dsznajder.es7-react-js-snippet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8" Type="http://schemas.openxmlformats.org/officeDocument/2006/relationships/hyperlink" Target="https://mindmajix.com/react-js-tutorial" TargetMode="External"/><Relationship Id="rId3" Type="http://schemas.openxmlformats.org/officeDocument/2006/relationships/hyperlink" Target="https://reactjs.org/docs/hello-world.html" TargetMode="External"/><Relationship Id="rId7" Type="http://schemas.openxmlformats.org/officeDocument/2006/relationships/hyperlink" Target="https://reactjs.org/docs/add-react-to-a-website.html#optional-try-react-with-jsx" TargetMode="External"/><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hyperlink" Target="https://raw.githubusercontent.com/reactjs/reactjs.org/master/static/html/single-file-example.html" TargetMode="External"/><Relationship Id="rId11" Type="http://schemas.openxmlformats.org/officeDocument/2006/relationships/hyperlink" Target="https://tech.amikelive.com/node-830/reactjs-changing-default-port-3000-in-create-react-app/" TargetMode="External"/><Relationship Id="rId5" Type="http://schemas.openxmlformats.org/officeDocument/2006/relationships/hyperlink" Target="https://reactjs.org/" TargetMode="External"/><Relationship Id="rId10" Type="http://schemas.openxmlformats.org/officeDocument/2006/relationships/hyperlink" Target="https://reactjs.org/docs/typechecking-with-proptypes.html" TargetMode="External"/><Relationship Id="rId4" Type="http://schemas.openxmlformats.org/officeDocument/2006/relationships/hyperlink" Target="https://reactjs.org/tutorial/tutorial.html" TargetMode="External"/><Relationship Id="rId9" Type="http://schemas.openxmlformats.org/officeDocument/2006/relationships/hyperlink" Target="https://scotch.io/courses/getting-started-with-react/passing-props-through-children"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www.golangprograms.com/react-js-projects-for-beginners/search-autocomplete-in-react-js.html" TargetMode="External"/><Relationship Id="rId3" Type="http://schemas.openxmlformats.org/officeDocument/2006/relationships/hyperlink" Target="https://www.telerik.com/blogs/lets-build-a-financial-dashboard-with-react" TargetMode="External"/><Relationship Id="rId7" Type="http://schemas.openxmlformats.org/officeDocument/2006/relationships/hyperlink" Target="https://www.freecodecamp.org/news/portfolio-app-using-react-618814e35843/" TargetMode="External"/><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hyperlink" Target="https://reactjs.org/community/examples.html" TargetMode="External"/><Relationship Id="rId5" Type="http://schemas.openxmlformats.org/officeDocument/2006/relationships/hyperlink" Target="https://reactjsexample.com/charts-dedicated-to-finance-with-react-js/" TargetMode="External"/><Relationship Id="rId4" Type="http://schemas.openxmlformats.org/officeDocument/2006/relationships/hyperlink" Target="https://www.telerik.com/kendo-react-ui/components/sample-applications/finance-application/"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code.visualstudio.com/downloa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depen.io/pen?&amp;editable=true&amp;editors=0010"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stackblitz.com/edit/react-zr2eve" TargetMode="External"/><Relationship Id="rId5" Type="http://schemas.openxmlformats.org/officeDocument/2006/relationships/hyperlink" Target="https://glitch.com/edit/#!/traveling-shell-jaw?path=README.md%3A1%3A0" TargetMode="External"/><Relationship Id="rId4" Type="http://schemas.openxmlformats.org/officeDocument/2006/relationships/hyperlink" Target="https://codesandbox.io/s/ne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REACTJS</a:t>
            </a:r>
            <a:br>
              <a:rPr lang="en-US" sz="7200" dirty="0"/>
            </a:br>
            <a:r>
              <a:rPr lang="en-US" sz="7200" dirty="0"/>
              <a:t>&amp;</a:t>
            </a:r>
            <a:br>
              <a:rPr lang="en-US" sz="7200" dirty="0"/>
            </a:br>
            <a:r>
              <a:rPr lang="en-US" sz="7200" dirty="0"/>
              <a:t>REACT-DOM</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 App Bundle</a:t>
            </a:r>
          </a:p>
        </p:txBody>
      </p:sp>
      <p:sp>
        <p:nvSpPr>
          <p:cNvPr id="10" name="Content Placeholder 2"/>
          <p:cNvSpPr>
            <a:spLocks noGrp="1"/>
          </p:cNvSpPr>
          <p:nvPr>
            <p:ph sz="quarter" idx="1"/>
          </p:nvPr>
        </p:nvSpPr>
        <p:spPr>
          <a:xfrm>
            <a:off x="352433" y="938855"/>
            <a:ext cx="8396031" cy="5052466"/>
          </a:xfrm>
        </p:spPr>
        <p:txBody>
          <a:bodyPr>
            <a:noAutofit/>
          </a:bodyPr>
          <a:lstStyle/>
          <a:p>
            <a:r>
              <a:rPr lang="en-US" dirty="0"/>
              <a:t>Even though creating react applications is possible using by adding script tags but it is not advisable to do so.</a:t>
            </a:r>
          </a:p>
          <a:p>
            <a:r>
              <a:rPr lang="en-US" dirty="0"/>
              <a:t>Use create-react-app as follows:</a:t>
            </a:r>
          </a:p>
          <a:p>
            <a:r>
              <a:rPr lang="en-US" dirty="0" err="1"/>
              <a:t>npx</a:t>
            </a:r>
            <a:r>
              <a:rPr lang="en-US" dirty="0"/>
              <a:t> create-react-app </a:t>
            </a:r>
            <a:r>
              <a:rPr lang="en-US" dirty="0" err="1"/>
              <a:t>myApplication</a:t>
            </a:r>
            <a:br>
              <a:rPr lang="en-US" dirty="0"/>
            </a:br>
            <a:r>
              <a:rPr lang="en-US" dirty="0"/>
              <a:t>cd </a:t>
            </a:r>
            <a:r>
              <a:rPr lang="en-US" dirty="0" err="1"/>
              <a:t>myApplication</a:t>
            </a:r>
            <a:r>
              <a:rPr lang="en-US" dirty="0"/>
              <a:t> </a:t>
            </a:r>
            <a:br>
              <a:rPr lang="en-US" dirty="0"/>
            </a:br>
            <a:r>
              <a:rPr lang="en-US" dirty="0" err="1"/>
              <a:t>npm</a:t>
            </a:r>
            <a:r>
              <a:rPr lang="en-US" dirty="0"/>
              <a:t> start</a:t>
            </a:r>
          </a:p>
          <a:p>
            <a:r>
              <a:rPr lang="en-US" dirty="0"/>
              <a:t>Open the browser and react application is up and running.</a:t>
            </a:r>
          </a:p>
          <a:p>
            <a:pPr lvl="1"/>
            <a:endParaRPr lang="en-US" dirty="0"/>
          </a:p>
          <a:p>
            <a:endParaRPr lang="en-US" dirty="0"/>
          </a:p>
        </p:txBody>
      </p:sp>
    </p:spTree>
    <p:extLst>
      <p:ext uri="{BB962C8B-B14F-4D97-AF65-F5344CB8AC3E}">
        <p14:creationId xmlns:p14="http://schemas.microsoft.com/office/powerpoint/2010/main" val="144030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Create React App Features</a:t>
            </a:r>
          </a:p>
        </p:txBody>
      </p:sp>
      <p:sp>
        <p:nvSpPr>
          <p:cNvPr id="10" name="Content Placeholder 2"/>
          <p:cNvSpPr>
            <a:spLocks noGrp="1"/>
          </p:cNvSpPr>
          <p:nvPr>
            <p:ph sz="quarter" idx="1"/>
          </p:nvPr>
        </p:nvSpPr>
        <p:spPr>
          <a:xfrm>
            <a:off x="352433" y="938855"/>
            <a:ext cx="8396031" cy="5052466"/>
          </a:xfrm>
        </p:spPr>
        <p:txBody>
          <a:bodyPr>
            <a:noAutofit/>
          </a:bodyPr>
          <a:lstStyle/>
          <a:p>
            <a:r>
              <a:rPr lang="en-US" dirty="0"/>
              <a:t>React, JSX, ES6, and Flow syntax support.</a:t>
            </a:r>
          </a:p>
          <a:p>
            <a:r>
              <a:rPr lang="en-US" dirty="0"/>
              <a:t>Language extras beyond ES6 like the object spread operator.</a:t>
            </a:r>
          </a:p>
          <a:p>
            <a:r>
              <a:rPr lang="en-US" dirty="0" err="1"/>
              <a:t>Autoprefixed</a:t>
            </a:r>
            <a:r>
              <a:rPr lang="en-US" dirty="0"/>
              <a:t> CSS, so you don’t need -</a:t>
            </a:r>
            <a:r>
              <a:rPr lang="en-US" dirty="0" err="1"/>
              <a:t>webkit</a:t>
            </a:r>
            <a:r>
              <a:rPr lang="en-US" dirty="0"/>
              <a:t>- or other prefixes.</a:t>
            </a:r>
          </a:p>
          <a:p>
            <a:r>
              <a:rPr lang="en-US" dirty="0"/>
              <a:t>A fast interactive unit test runner with built-in support for coverage reporting.</a:t>
            </a:r>
          </a:p>
          <a:p>
            <a:r>
              <a:rPr lang="en-US" dirty="0"/>
              <a:t>A live development server that warns about common mistakes.</a:t>
            </a:r>
          </a:p>
          <a:p>
            <a:r>
              <a:rPr lang="en-US" dirty="0"/>
              <a:t>A build script to bundle JS, CSS, and images for production, with hashes and </a:t>
            </a:r>
            <a:r>
              <a:rPr lang="en-US" dirty="0" err="1"/>
              <a:t>sourcemaps</a:t>
            </a:r>
            <a:r>
              <a:rPr lang="en-US" dirty="0"/>
              <a:t>.</a:t>
            </a:r>
          </a:p>
          <a:p>
            <a:r>
              <a:rPr lang="en-US" dirty="0"/>
              <a:t>An offline-first service worker and a web app manifest, meeting all the Progressive Web App criteria.</a:t>
            </a:r>
          </a:p>
          <a:p>
            <a:r>
              <a:rPr lang="en-US" dirty="0"/>
              <a:t>Hassle-free updates for the above tools with a single dependency</a:t>
            </a:r>
          </a:p>
        </p:txBody>
      </p:sp>
    </p:spTree>
    <p:extLst>
      <p:ext uri="{BB962C8B-B14F-4D97-AF65-F5344CB8AC3E}">
        <p14:creationId xmlns:p14="http://schemas.microsoft.com/office/powerpoint/2010/main" val="1916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Building Blocks</a:t>
            </a:r>
          </a:p>
        </p:txBody>
      </p:sp>
      <p:sp>
        <p:nvSpPr>
          <p:cNvPr id="10" name="Content Placeholder 2"/>
          <p:cNvSpPr>
            <a:spLocks noGrp="1"/>
          </p:cNvSpPr>
          <p:nvPr>
            <p:ph sz="quarter" idx="1"/>
          </p:nvPr>
        </p:nvSpPr>
        <p:spPr>
          <a:xfrm>
            <a:off x="352433" y="938855"/>
            <a:ext cx="8252015" cy="5052466"/>
          </a:xfrm>
        </p:spPr>
        <p:txBody>
          <a:bodyPr>
            <a:noAutofit/>
          </a:bodyPr>
          <a:lstStyle/>
          <a:p>
            <a:r>
              <a:rPr lang="en-US" sz="2000" dirty="0"/>
              <a:t>Components </a:t>
            </a:r>
            <a:r>
              <a:rPr lang="mr-IN" sz="2000" dirty="0"/>
              <a:t>–</a:t>
            </a:r>
            <a:r>
              <a:rPr lang="en-US" sz="2000" dirty="0"/>
              <a:t> Keeps logic and view separate. Can be </a:t>
            </a:r>
            <a:r>
              <a:rPr lang="en-US" sz="2000" dirty="0" err="1"/>
              <a:t>stateful</a:t>
            </a:r>
            <a:r>
              <a:rPr lang="en-US" sz="2000" dirty="0"/>
              <a:t> or stateless </a:t>
            </a:r>
          </a:p>
          <a:p>
            <a:r>
              <a:rPr lang="en-US" sz="2000" dirty="0"/>
              <a:t>Props - React uses ‘props’ to pass attributes from ‘parent’ component to ‘child’ component. Argument passed to the function or component which is ultimately processed by React</a:t>
            </a:r>
          </a:p>
          <a:p>
            <a:r>
              <a:rPr lang="en-US" sz="2000" dirty="0"/>
              <a:t>State - State is private and must not be manipulated from the outside. Also, it is important to know when to use ‘state’, it is generally used with data that is bound to change.</a:t>
            </a:r>
          </a:p>
          <a:p>
            <a:r>
              <a:rPr lang="en-US" sz="2000" dirty="0"/>
              <a:t>State Lifecycle - To take control of the complete resource allocations and retrieval process</a:t>
            </a:r>
          </a:p>
          <a:p>
            <a:r>
              <a:rPr lang="en-US" sz="2000" dirty="0"/>
              <a:t>Event handling  - Used to handle events raised by user on the screen by creating event handlers. Change the state as a reaction to an event using </a:t>
            </a:r>
            <a:r>
              <a:rPr lang="en-US" sz="2000" dirty="0" err="1"/>
              <a:t>setState</a:t>
            </a:r>
            <a:r>
              <a:rPr lang="en-US" sz="2000" dirty="0"/>
              <a:t> method</a:t>
            </a:r>
          </a:p>
          <a:p>
            <a:r>
              <a:rPr lang="en-US" sz="2000" dirty="0"/>
              <a:t>Keys </a:t>
            </a:r>
            <a:r>
              <a:rPr lang="mr-IN" sz="2000" dirty="0"/>
              <a:t>–</a:t>
            </a:r>
            <a:r>
              <a:rPr lang="en-US" sz="2000" dirty="0"/>
              <a:t> Provide identity to components. Strategy to differentiate between thousands of elements in a list</a:t>
            </a:r>
          </a:p>
        </p:txBody>
      </p:sp>
    </p:spTree>
    <p:extLst>
      <p:ext uri="{BB962C8B-B14F-4D97-AF65-F5344CB8AC3E}">
        <p14:creationId xmlns:p14="http://schemas.microsoft.com/office/powerpoint/2010/main" val="15636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 App Bundle</a:t>
            </a:r>
          </a:p>
        </p:txBody>
      </p:sp>
      <p:sp>
        <p:nvSpPr>
          <p:cNvPr id="10" name="Content Placeholder 2"/>
          <p:cNvSpPr>
            <a:spLocks noGrp="1"/>
          </p:cNvSpPr>
          <p:nvPr>
            <p:ph sz="quarter" idx="1"/>
          </p:nvPr>
        </p:nvSpPr>
        <p:spPr>
          <a:xfrm>
            <a:off x="352433" y="938855"/>
            <a:ext cx="5418757" cy="5494395"/>
          </a:xfrm>
        </p:spPr>
        <p:txBody>
          <a:bodyPr>
            <a:noAutofit/>
          </a:bodyPr>
          <a:lstStyle/>
          <a:p>
            <a:r>
              <a:rPr lang="en-US" dirty="0"/>
              <a:t>Lets understand the folder structure:</a:t>
            </a:r>
          </a:p>
          <a:p>
            <a:r>
              <a:rPr lang="en-US" dirty="0" err="1"/>
              <a:t>package.json</a:t>
            </a:r>
            <a:r>
              <a:rPr lang="en-US" dirty="0"/>
              <a:t> </a:t>
            </a:r>
            <a:r>
              <a:rPr lang="mr-IN" dirty="0"/>
              <a:t>–</a:t>
            </a:r>
            <a:r>
              <a:rPr lang="en-US" dirty="0"/>
              <a:t> maintains dependencies</a:t>
            </a:r>
          </a:p>
          <a:p>
            <a:r>
              <a:rPr lang="en-US" b="1" dirty="0"/>
              <a:t>these files must exist with exact filenames</a:t>
            </a:r>
            <a:r>
              <a:rPr lang="en-US" dirty="0"/>
              <a:t>:</a:t>
            </a:r>
          </a:p>
          <a:p>
            <a:pPr lvl="1"/>
            <a:r>
              <a:rPr lang="en-US" dirty="0"/>
              <a:t>public/</a:t>
            </a:r>
            <a:r>
              <a:rPr lang="en-US" dirty="0" err="1"/>
              <a:t>index.html</a:t>
            </a:r>
            <a:r>
              <a:rPr lang="en-US" dirty="0"/>
              <a:t> is the page template;</a:t>
            </a:r>
          </a:p>
          <a:p>
            <a:pPr lvl="1"/>
            <a:r>
              <a:rPr lang="en-US" dirty="0" err="1"/>
              <a:t>src</a:t>
            </a:r>
            <a:r>
              <a:rPr lang="en-US" dirty="0"/>
              <a:t>/</a:t>
            </a:r>
            <a:r>
              <a:rPr lang="en-US" dirty="0" err="1"/>
              <a:t>index.js</a:t>
            </a:r>
            <a:r>
              <a:rPr lang="en-US" dirty="0"/>
              <a:t> is the JavaScript entry point.</a:t>
            </a:r>
          </a:p>
          <a:p>
            <a:r>
              <a:rPr lang="en-US" dirty="0"/>
              <a:t>For faster rebuilds, only files inside </a:t>
            </a:r>
            <a:r>
              <a:rPr lang="en-US" dirty="0" err="1"/>
              <a:t>src</a:t>
            </a:r>
            <a:r>
              <a:rPr lang="en-US" dirty="0"/>
              <a:t> are processed by </a:t>
            </a:r>
            <a:r>
              <a:rPr lang="en-US" dirty="0" err="1"/>
              <a:t>webpack</a:t>
            </a:r>
            <a:r>
              <a:rPr lang="en-US" dirty="0"/>
              <a:t>. You need to </a:t>
            </a:r>
            <a:r>
              <a:rPr lang="en-US" b="1" dirty="0"/>
              <a:t>put any JS and CSS files inside </a:t>
            </a:r>
            <a:r>
              <a:rPr lang="en-US" b="1" dirty="0" err="1"/>
              <a:t>src</a:t>
            </a:r>
            <a:r>
              <a:rPr lang="en-US" dirty="0"/>
              <a:t>, otherwise </a:t>
            </a:r>
            <a:r>
              <a:rPr lang="en-US" dirty="0" err="1"/>
              <a:t>webpack</a:t>
            </a:r>
            <a:r>
              <a:rPr lang="en-US" dirty="0"/>
              <a:t> won’t see them.</a:t>
            </a:r>
          </a:p>
          <a:p>
            <a:r>
              <a:rPr lang="en-US" dirty="0"/>
              <a:t>public is where your static files reside</a:t>
            </a:r>
          </a:p>
          <a:p>
            <a:r>
              <a:rPr lang="en-US" dirty="0" err="1"/>
              <a:t>src</a:t>
            </a:r>
            <a:r>
              <a:rPr lang="en-US" dirty="0"/>
              <a:t> is where your dynamic files reside.</a:t>
            </a:r>
          </a:p>
          <a:p>
            <a:endParaRPr lang="en-US" dirty="0"/>
          </a:p>
          <a:p>
            <a:endParaRPr lang="en-US" dirty="0"/>
          </a:p>
          <a:p>
            <a:pPr lvl="1"/>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848" y="260648"/>
            <a:ext cx="3312368" cy="5956578"/>
          </a:xfrm>
          <a:prstGeom prst="rect">
            <a:avLst/>
          </a:prstGeom>
        </p:spPr>
      </p:pic>
    </p:spTree>
    <p:extLst>
      <p:ext uri="{BB962C8B-B14F-4D97-AF65-F5344CB8AC3E}">
        <p14:creationId xmlns:p14="http://schemas.microsoft.com/office/powerpoint/2010/main" val="118420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260648"/>
            <a:ext cx="7474024" cy="706090"/>
          </a:xfrm>
        </p:spPr>
        <p:txBody>
          <a:bodyPr/>
          <a:lstStyle/>
          <a:p>
            <a:r>
              <a:rPr lang="en-US" dirty="0"/>
              <a:t>Available Scripts</a:t>
            </a:r>
          </a:p>
        </p:txBody>
      </p:sp>
      <p:sp>
        <p:nvSpPr>
          <p:cNvPr id="7" name="Content Placeholder 2"/>
          <p:cNvSpPr>
            <a:spLocks noGrp="1"/>
          </p:cNvSpPr>
          <p:nvPr>
            <p:ph sz="quarter" idx="1"/>
          </p:nvPr>
        </p:nvSpPr>
        <p:spPr>
          <a:xfrm>
            <a:off x="539552" y="966738"/>
            <a:ext cx="8064896" cy="5414590"/>
          </a:xfrm>
        </p:spPr>
        <p:txBody>
          <a:bodyPr/>
          <a:lstStyle/>
          <a:p>
            <a:r>
              <a:rPr lang="en-US" sz="2000" dirty="0"/>
              <a:t>In the project directory, you can run:</a:t>
            </a:r>
          </a:p>
          <a:p>
            <a:r>
              <a:rPr lang="en-US" sz="2000" b="1" dirty="0">
                <a:hlinkClick r:id="rId3" tooltip="Direct link to heading"/>
              </a:rPr>
              <a:t>#</a:t>
            </a:r>
            <a:r>
              <a:rPr lang="en-US" sz="2000" b="1" dirty="0" err="1"/>
              <a:t>npm</a:t>
            </a:r>
            <a:r>
              <a:rPr lang="en-US" sz="2000" b="1" dirty="0"/>
              <a:t> start</a:t>
            </a:r>
          </a:p>
          <a:p>
            <a:r>
              <a:rPr lang="en-US" sz="2000" dirty="0"/>
              <a:t>Runs the app in the development mode at </a:t>
            </a:r>
            <a:r>
              <a:rPr lang="en-US" sz="2000" dirty="0">
                <a:hlinkClick r:id="rId4"/>
              </a:rPr>
              <a:t>http://localhost:3000</a:t>
            </a:r>
            <a:r>
              <a:rPr lang="en-US" sz="2000" dirty="0"/>
              <a:t> </a:t>
            </a:r>
          </a:p>
          <a:p>
            <a:r>
              <a:rPr lang="en-US" sz="2000" b="1" dirty="0">
                <a:hlinkClick r:id="rId5" tooltip="Direct link to heading"/>
              </a:rPr>
              <a:t>#</a:t>
            </a:r>
            <a:r>
              <a:rPr lang="en-US" sz="2000" b="1" dirty="0" err="1"/>
              <a:t>npm</a:t>
            </a:r>
            <a:r>
              <a:rPr lang="en-US" sz="2000" b="1" dirty="0"/>
              <a:t> test</a:t>
            </a:r>
          </a:p>
          <a:p>
            <a:r>
              <a:rPr lang="en-US" sz="2000" dirty="0"/>
              <a:t>Launches the test runner in the interactive watch mode. </a:t>
            </a:r>
          </a:p>
          <a:p>
            <a:r>
              <a:rPr lang="en-US" sz="2000" b="1" dirty="0">
                <a:hlinkClick r:id="rId6" tooltip="Direct link to heading"/>
              </a:rPr>
              <a:t>#</a:t>
            </a:r>
            <a:r>
              <a:rPr lang="en-US" sz="2000" b="1" dirty="0" err="1"/>
              <a:t>npm</a:t>
            </a:r>
            <a:r>
              <a:rPr lang="en-US" sz="2000" b="1" dirty="0"/>
              <a:t> run build</a:t>
            </a:r>
          </a:p>
          <a:p>
            <a:r>
              <a:rPr lang="en-US" sz="2000" dirty="0"/>
              <a:t>Builds the app for production to the build folder. It correctly bundles React in production mode and optimizes the build for the best performance.</a:t>
            </a:r>
          </a:p>
          <a:p>
            <a:r>
              <a:rPr lang="en-US" sz="2000" b="1" dirty="0">
                <a:hlinkClick r:id="rId7" tooltip="Direct link to heading"/>
              </a:rPr>
              <a:t>#</a:t>
            </a:r>
            <a:r>
              <a:rPr lang="en-US" sz="2000" b="1" dirty="0" err="1"/>
              <a:t>npm</a:t>
            </a:r>
            <a:r>
              <a:rPr lang="en-US" sz="2000" b="1" dirty="0"/>
              <a:t> run eject</a:t>
            </a:r>
          </a:p>
          <a:p>
            <a:r>
              <a:rPr lang="en-US" sz="2000" b="1" dirty="0"/>
              <a:t>Note: this is a one-way operation. Once you eject, you can’t go back!</a:t>
            </a:r>
            <a:endParaRPr lang="en-US" sz="2000" dirty="0"/>
          </a:p>
        </p:txBody>
      </p:sp>
    </p:spTree>
    <p:extLst>
      <p:ext uri="{BB962C8B-B14F-4D97-AF65-F5344CB8AC3E}">
        <p14:creationId xmlns:p14="http://schemas.microsoft.com/office/powerpoint/2010/main" val="1980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JSX Introduction</a:t>
            </a:r>
          </a:p>
        </p:txBody>
      </p:sp>
      <p:sp>
        <p:nvSpPr>
          <p:cNvPr id="9" name="Content Placeholder 2"/>
          <p:cNvSpPr>
            <a:spLocks noGrp="1"/>
          </p:cNvSpPr>
          <p:nvPr>
            <p:ph sz="quarter" idx="1"/>
          </p:nvPr>
        </p:nvSpPr>
        <p:spPr>
          <a:xfrm>
            <a:off x="611560" y="836712"/>
            <a:ext cx="8136904" cy="2736304"/>
          </a:xfrm>
        </p:spPr>
        <p:txBody>
          <a:bodyPr/>
          <a:lstStyle/>
          <a:p>
            <a:r>
              <a:rPr lang="en-US" dirty="0"/>
              <a:t> a syntax extension to JavaScript that is neither html nor string. Consider</a:t>
            </a:r>
            <a:br>
              <a:rPr lang="en-US" dirty="0"/>
            </a:br>
            <a:r>
              <a:rPr lang="en-US" dirty="0" err="1"/>
              <a:t>const</a:t>
            </a:r>
            <a:r>
              <a:rPr lang="en-US" dirty="0"/>
              <a:t> element = &lt;h1&gt;Hello, world!&lt;/h1&gt;;</a:t>
            </a:r>
          </a:p>
          <a:p>
            <a:r>
              <a:rPr lang="en-US" dirty="0"/>
              <a:t>React </a:t>
            </a:r>
            <a:r>
              <a:rPr lang="en-US" dirty="0">
                <a:hlinkClick r:id="rId3"/>
              </a:rPr>
              <a:t>separates </a:t>
            </a:r>
            <a:r>
              <a:rPr lang="en-US" i="1" dirty="0">
                <a:hlinkClick r:id="rId3"/>
              </a:rPr>
              <a:t>concerns</a:t>
            </a:r>
            <a:r>
              <a:rPr lang="en-US" dirty="0"/>
              <a:t> with loosely coupled units called “components” that contain both markup and the logic to render the elements on the page</a:t>
            </a:r>
          </a:p>
          <a:p>
            <a:r>
              <a:rPr lang="en-US" dirty="0"/>
              <a:t>Embed JSX expressions:</a:t>
            </a:r>
            <a:br>
              <a:rPr lang="en-US" dirty="0"/>
            </a:br>
            <a:r>
              <a:rPr lang="en-US" dirty="0" err="1"/>
              <a:t>const</a:t>
            </a:r>
            <a:r>
              <a:rPr lang="en-US" dirty="0"/>
              <a:t> name = Shalini Mittal';</a:t>
            </a:r>
            <a:br>
              <a:rPr lang="en-US" dirty="0"/>
            </a:br>
            <a:r>
              <a:rPr lang="en-US" dirty="0" err="1"/>
              <a:t>const</a:t>
            </a:r>
            <a:r>
              <a:rPr lang="en-US" dirty="0"/>
              <a:t> element = &lt;h1&gt;Hello, {name}&lt;/h1&gt;;</a:t>
            </a:r>
          </a:p>
          <a:p>
            <a:r>
              <a:rPr lang="en-US" dirty="0"/>
              <a:t>any valid JavaScript expression can be put inside the curly braces in JSX</a:t>
            </a:r>
          </a:p>
          <a:p>
            <a:r>
              <a:rPr lang="en-US" dirty="0"/>
              <a:t>After compilation, JSX expressions become regular JavaScript function calls and evaluate to JavaScript objects.</a:t>
            </a:r>
          </a:p>
          <a:p>
            <a:r>
              <a:rPr lang="en-US" dirty="0"/>
              <a:t>JSX an be used inside of if statements and for loops</a:t>
            </a:r>
          </a:p>
          <a:p>
            <a:r>
              <a:rPr lang="en-US" dirty="0"/>
              <a:t>Specifying Attributes</a:t>
            </a:r>
            <a:br>
              <a:rPr lang="en-US" dirty="0"/>
            </a:br>
            <a:r>
              <a:rPr lang="en-US" dirty="0" err="1"/>
              <a:t>const</a:t>
            </a:r>
            <a:r>
              <a:rPr lang="en-US" dirty="0"/>
              <a:t> element = &lt;</a:t>
            </a:r>
            <a:r>
              <a:rPr lang="en-US" dirty="0" err="1"/>
              <a:t>img</a:t>
            </a:r>
            <a:r>
              <a:rPr lang="en-US" dirty="0"/>
              <a:t> </a:t>
            </a:r>
            <a:r>
              <a:rPr lang="en-US" dirty="0" err="1"/>
              <a:t>src</a:t>
            </a:r>
            <a:r>
              <a:rPr lang="en-US" dirty="0"/>
              <a:t>={</a:t>
            </a:r>
            <a:r>
              <a:rPr lang="en-US" dirty="0" err="1"/>
              <a:t>user.avatarUrl</a:t>
            </a:r>
            <a:r>
              <a:rPr lang="en-US" dirty="0"/>
              <a:t>}&gt;&lt;/</a:t>
            </a:r>
            <a:r>
              <a:rPr lang="en-US" dirty="0" err="1"/>
              <a:t>img</a:t>
            </a:r>
            <a:r>
              <a:rPr lang="en-US" dirty="0"/>
              <a:t>&gt;;</a:t>
            </a:r>
          </a:p>
          <a:p>
            <a:r>
              <a:rPr lang="en-US" dirty="0"/>
              <a:t>Since JSX is closer to JavaScript than to HTML, React DOM uses </a:t>
            </a:r>
            <a:r>
              <a:rPr lang="en-US" dirty="0" err="1"/>
              <a:t>camelCase</a:t>
            </a:r>
            <a:r>
              <a:rPr lang="en-US" dirty="0"/>
              <a:t> property naming convention instead of HTML attribute names.</a:t>
            </a:r>
          </a:p>
          <a:p>
            <a:r>
              <a:rPr lang="en-US" dirty="0"/>
              <a:t>For example, class becomes </a:t>
            </a:r>
            <a:r>
              <a:rPr lang="en-US" dirty="0" err="1"/>
              <a:t>className</a:t>
            </a:r>
            <a:r>
              <a:rPr lang="en-US" dirty="0"/>
              <a:t> in JSX, and </a:t>
            </a:r>
            <a:r>
              <a:rPr lang="en-US" dirty="0" err="1"/>
              <a:t>tabindex</a:t>
            </a:r>
            <a:r>
              <a:rPr lang="en-US" dirty="0"/>
              <a:t> becomes </a:t>
            </a:r>
            <a:r>
              <a:rPr lang="en-US" dirty="0" err="1"/>
              <a:t>tabIndex</a:t>
            </a:r>
            <a:r>
              <a:rPr lang="en-US" dirty="0"/>
              <a:t>.</a:t>
            </a:r>
          </a:p>
          <a:p>
            <a:r>
              <a:rPr lang="en-US" dirty="0"/>
              <a:t>Babel compiles JSX down to </a:t>
            </a:r>
            <a:r>
              <a:rPr lang="en-US" dirty="0" err="1"/>
              <a:t>React.createElement</a:t>
            </a:r>
            <a:r>
              <a:rPr lang="en-US" dirty="0"/>
              <a:t>() calls.</a:t>
            </a:r>
          </a:p>
          <a:p>
            <a:endParaRPr lang="en-US" dirty="0"/>
          </a:p>
          <a:p>
            <a:endParaRPr lang="en-US" dirty="0"/>
          </a:p>
        </p:txBody>
      </p:sp>
      <p:sp>
        <p:nvSpPr>
          <p:cNvPr id="2" name="Rectangle 1"/>
          <p:cNvSpPr/>
          <p:nvPr/>
        </p:nvSpPr>
        <p:spPr>
          <a:xfrm>
            <a:off x="2267744" y="6237312"/>
            <a:ext cx="4391138" cy="369332"/>
          </a:xfrm>
          <a:prstGeom prst="rect">
            <a:avLst/>
          </a:prstGeom>
        </p:spPr>
        <p:txBody>
          <a:bodyPr wrap="none">
            <a:spAutoFit/>
          </a:bodyPr>
          <a:lstStyle/>
          <a:p>
            <a:r>
              <a:rPr lang="en-US" dirty="0">
                <a:hlinkClick r:id="rId4"/>
              </a:rPr>
              <a:t>https://reactjs.org/docs/introducing-jsx.html</a:t>
            </a:r>
            <a:endParaRPr lang="en-US" dirty="0"/>
          </a:p>
        </p:txBody>
      </p:sp>
    </p:spTree>
    <p:extLst>
      <p:ext uri="{BB962C8B-B14F-4D97-AF65-F5344CB8AC3E}">
        <p14:creationId xmlns:p14="http://schemas.microsoft.com/office/powerpoint/2010/main" val="205798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a:t>Rendering Elements</a:t>
            </a:r>
          </a:p>
        </p:txBody>
      </p:sp>
      <p:sp>
        <p:nvSpPr>
          <p:cNvPr id="9" name="Content Placeholder 2"/>
          <p:cNvSpPr>
            <a:spLocks noGrp="1"/>
          </p:cNvSpPr>
          <p:nvPr>
            <p:ph sz="quarter" idx="1"/>
          </p:nvPr>
        </p:nvSpPr>
        <p:spPr>
          <a:xfrm>
            <a:off x="467544" y="836712"/>
            <a:ext cx="7632848" cy="4968552"/>
          </a:xfrm>
        </p:spPr>
        <p:txBody>
          <a:bodyPr/>
          <a:lstStyle/>
          <a:p>
            <a:r>
              <a:rPr lang="en-US" dirty="0"/>
              <a:t>Elements are the smallest building blocks of React apps that describes what you want to see on the screen</a:t>
            </a:r>
          </a:p>
          <a:p>
            <a:r>
              <a:rPr lang="en-US" dirty="0"/>
              <a:t>Applications built with just React usually have a single root DOM node</a:t>
            </a:r>
            <a:br>
              <a:rPr lang="en-US" dirty="0"/>
            </a:br>
            <a:r>
              <a:rPr lang="en-US" dirty="0"/>
              <a:t>&lt;div id="root"&gt;&lt;/div&gt;</a:t>
            </a:r>
          </a:p>
          <a:p>
            <a:r>
              <a:rPr lang="en-US" dirty="0"/>
              <a:t>To render a React element into a root DOM node, pass both to </a:t>
            </a:r>
            <a:r>
              <a:rPr lang="en-US" dirty="0" err="1"/>
              <a:t>ReactDOM.render</a:t>
            </a:r>
            <a:r>
              <a:rPr lang="en-US" dirty="0"/>
              <a:t>():</a:t>
            </a:r>
          </a:p>
          <a:p>
            <a:r>
              <a:rPr lang="en-US" dirty="0" err="1"/>
              <a:t>const</a:t>
            </a:r>
            <a:r>
              <a:rPr lang="en-US" dirty="0"/>
              <a:t> element = &lt;h1&gt;Hello, world&lt;/h1&gt;; </a:t>
            </a:r>
            <a:r>
              <a:rPr lang="en-US" dirty="0" err="1"/>
              <a:t>ReactDOM.render</a:t>
            </a:r>
            <a:r>
              <a:rPr lang="en-US" dirty="0"/>
              <a:t>(element, </a:t>
            </a:r>
            <a:r>
              <a:rPr lang="en-US" dirty="0" err="1"/>
              <a:t>document.getElementById</a:t>
            </a:r>
            <a:r>
              <a:rPr lang="en-US" dirty="0"/>
              <a:t>('root'));</a:t>
            </a:r>
          </a:p>
          <a:p>
            <a:r>
              <a:rPr lang="en-US" dirty="0"/>
              <a:t>react-</a:t>
            </a:r>
            <a:r>
              <a:rPr lang="en-US" dirty="0" err="1"/>
              <a:t>dom</a:t>
            </a:r>
            <a:r>
              <a:rPr lang="en-US" dirty="0"/>
              <a:t> package provides DOM-specific methods that can be used at the top level of your app</a:t>
            </a:r>
          </a:p>
          <a:p>
            <a:r>
              <a:rPr lang="en-US" dirty="0"/>
              <a:t> Most of your components should not need to use this module.</a:t>
            </a:r>
          </a:p>
          <a:p>
            <a:r>
              <a:rPr lang="en-US" dirty="0" err="1"/>
              <a:t>ReactDOM.render</a:t>
            </a:r>
            <a:r>
              <a:rPr lang="en-US" dirty="0"/>
              <a:t>(element, container[, callback])</a:t>
            </a:r>
            <a:br>
              <a:rPr lang="en-US" dirty="0"/>
            </a:br>
            <a:r>
              <a:rPr lang="en-US" dirty="0"/>
              <a:t>Render a React element into the DOM in the supplied container and return a reference to the component (or returns null for stateless components).</a:t>
            </a:r>
          </a:p>
          <a:p>
            <a:endParaRPr lang="en-US" dirty="0"/>
          </a:p>
          <a:p>
            <a:endParaRPr lang="en-US" dirty="0"/>
          </a:p>
          <a:p>
            <a:endParaRPr lang="en-US" dirty="0">
              <a:effectLst/>
            </a:endParaRPr>
          </a:p>
        </p:txBody>
      </p:sp>
    </p:spTree>
    <p:extLst>
      <p:ext uri="{BB962C8B-B14F-4D97-AF65-F5344CB8AC3E}">
        <p14:creationId xmlns:p14="http://schemas.microsoft.com/office/powerpoint/2010/main" val="5270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Components</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Components let you split the UI into independent, reusable pieces, and think about each piece in isolation</a:t>
            </a:r>
          </a:p>
          <a:p>
            <a:r>
              <a:rPr lang="en-US" dirty="0"/>
              <a:t>Conceptually, components are like JavaScript functions. They accept arbitrary inputs (called “props”) and return React elements describing what should appear on the screen.</a:t>
            </a:r>
          </a:p>
          <a:p>
            <a:r>
              <a:rPr lang="en-US" b="1" dirty="0"/>
              <a:t>A component should never modify its own props.</a:t>
            </a:r>
          </a:p>
          <a:p>
            <a:r>
              <a:rPr lang="en-US" dirty="0"/>
              <a:t>All React components must act like pure functions with respect to their props.</a:t>
            </a:r>
          </a:p>
          <a:p>
            <a:r>
              <a:rPr lang="en-US" dirty="0"/>
              <a:t>There are 2 types of components:</a:t>
            </a:r>
          </a:p>
          <a:p>
            <a:pPr lvl="1"/>
            <a:r>
              <a:rPr lang="en-US" sz="1800" dirty="0"/>
              <a:t>Functional Component</a:t>
            </a:r>
          </a:p>
          <a:p>
            <a:pPr lvl="1"/>
            <a:r>
              <a:rPr lang="en-US" sz="1800" dirty="0"/>
              <a:t>Class Component</a:t>
            </a:r>
          </a:p>
        </p:txBody>
      </p:sp>
    </p:spTree>
    <p:extLst>
      <p:ext uri="{BB962C8B-B14F-4D97-AF65-F5344CB8AC3E}">
        <p14:creationId xmlns:p14="http://schemas.microsoft.com/office/powerpoint/2010/main" val="12197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 Snippets</a:t>
            </a:r>
          </a:p>
        </p:txBody>
      </p:sp>
      <p:sp>
        <p:nvSpPr>
          <p:cNvPr id="10" name="Content Placeholder 2"/>
          <p:cNvSpPr>
            <a:spLocks noGrp="1"/>
          </p:cNvSpPr>
          <p:nvPr>
            <p:ph sz="quarter" idx="1"/>
          </p:nvPr>
        </p:nvSpPr>
        <p:spPr>
          <a:xfrm>
            <a:off x="233363" y="1112838"/>
            <a:ext cx="8587109" cy="3468290"/>
          </a:xfrm>
        </p:spPr>
        <p:txBody>
          <a:bodyPr>
            <a:normAutofit/>
          </a:bodyPr>
          <a:lstStyle/>
          <a:p>
            <a:r>
              <a:rPr lang="en-US" b="1" dirty="0"/>
              <a:t>ES7 React/</a:t>
            </a:r>
            <a:r>
              <a:rPr lang="en-US" b="1" dirty="0" err="1"/>
              <a:t>Redux</a:t>
            </a:r>
            <a:r>
              <a:rPr lang="en-US" b="1" dirty="0"/>
              <a:t>/</a:t>
            </a:r>
            <a:r>
              <a:rPr lang="en-US" b="1" dirty="0" err="1"/>
              <a:t>GraphQL</a:t>
            </a:r>
            <a:r>
              <a:rPr lang="en-US" b="1" dirty="0"/>
              <a:t>/React-Native snippets</a:t>
            </a:r>
            <a:br>
              <a:rPr lang="en-US" dirty="0"/>
            </a:br>
            <a:r>
              <a:rPr lang="en-US" dirty="0" err="1"/>
              <a:t>VSCode</a:t>
            </a:r>
            <a:r>
              <a:rPr lang="en-US" dirty="0"/>
              <a:t> -&gt; Click View -&gt; Extensions</a:t>
            </a:r>
          </a:p>
          <a:p>
            <a:r>
              <a:rPr lang="en-US" sz="1800" dirty="0"/>
              <a:t>Type in above extension and install.</a:t>
            </a:r>
          </a:p>
          <a:p>
            <a:r>
              <a:rPr lang="en-US" dirty="0"/>
              <a:t>Check below link for shortcuts</a:t>
            </a:r>
          </a:p>
          <a:p>
            <a:r>
              <a:rPr lang="en-US" dirty="0">
                <a:hlinkClick r:id="rId3"/>
              </a:rPr>
              <a:t>https://marketplace.visualstudio.com/items?itemName=xabikos.ReactSnippets</a:t>
            </a:r>
            <a:endParaRPr lang="en-US" dirty="0"/>
          </a:p>
          <a:p>
            <a:r>
              <a:rPr lang="en-US" sz="1800" dirty="0" err="1"/>
              <a:t>Rce</a:t>
            </a:r>
            <a:r>
              <a:rPr lang="en-US" sz="1800" dirty="0"/>
              <a:t> </a:t>
            </a:r>
            <a:r>
              <a:rPr lang="mr-IN" sz="1800" dirty="0"/>
              <a:t>–</a:t>
            </a:r>
            <a:r>
              <a:rPr lang="en-US" sz="1800" dirty="0"/>
              <a:t> class component</a:t>
            </a:r>
          </a:p>
          <a:p>
            <a:r>
              <a:rPr lang="en-US" dirty="0" err="1"/>
              <a:t>Rfce</a:t>
            </a:r>
            <a:r>
              <a:rPr lang="en-US" dirty="0"/>
              <a:t> </a:t>
            </a:r>
            <a:r>
              <a:rPr lang="mr-IN" dirty="0"/>
              <a:t>–</a:t>
            </a:r>
            <a:r>
              <a:rPr lang="en-US" dirty="0"/>
              <a:t> functional component</a:t>
            </a:r>
          </a:p>
          <a:p>
            <a:r>
              <a:rPr lang="en-US" dirty="0" err="1"/>
              <a:t>Rconst</a:t>
            </a:r>
            <a:r>
              <a:rPr lang="en-US" dirty="0"/>
              <a:t> - </a:t>
            </a:r>
            <a:r>
              <a:rPr lang="en-US" dirty="0" err="1"/>
              <a:t>contructor</a:t>
            </a:r>
            <a:endParaRPr lang="en-US" dirty="0"/>
          </a:p>
          <a:p>
            <a:endParaRPr lang="en-US" sz="1800" dirty="0"/>
          </a:p>
        </p:txBody>
      </p:sp>
      <p:sp>
        <p:nvSpPr>
          <p:cNvPr id="2" name="Rectangle 1"/>
          <p:cNvSpPr/>
          <p:nvPr/>
        </p:nvSpPr>
        <p:spPr>
          <a:xfrm>
            <a:off x="1853952" y="4548300"/>
            <a:ext cx="4572000" cy="646331"/>
          </a:xfrm>
          <a:prstGeom prst="rect">
            <a:avLst/>
          </a:prstGeom>
        </p:spPr>
        <p:txBody>
          <a:bodyPr>
            <a:spAutoFit/>
          </a:bodyPr>
          <a:lstStyle/>
          <a:p>
            <a:r>
              <a:rPr lang="en-US" dirty="0">
                <a:hlinkClick r:id="rId4"/>
              </a:rPr>
              <a:t>https://marketplace.visualstudio.com/items?itemName=dsznajder.es7-react-js-snippets</a:t>
            </a:r>
            <a:endParaRPr lang="en-US" dirty="0"/>
          </a:p>
        </p:txBody>
      </p:sp>
    </p:spTree>
    <p:extLst>
      <p:ext uri="{BB962C8B-B14F-4D97-AF65-F5344CB8AC3E}">
        <p14:creationId xmlns:p14="http://schemas.microsoft.com/office/powerpoint/2010/main" val="110850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Functional Component</a:t>
            </a:r>
          </a:p>
        </p:txBody>
      </p:sp>
      <p:sp>
        <p:nvSpPr>
          <p:cNvPr id="9" name="Content Placeholder 2"/>
          <p:cNvSpPr>
            <a:spLocks noGrp="1"/>
          </p:cNvSpPr>
          <p:nvPr>
            <p:ph sz="quarter" idx="1"/>
          </p:nvPr>
        </p:nvSpPr>
        <p:spPr>
          <a:xfrm>
            <a:off x="611560" y="836712"/>
            <a:ext cx="7848872" cy="5616624"/>
          </a:xfrm>
        </p:spPr>
        <p:txBody>
          <a:bodyPr/>
          <a:lstStyle/>
          <a:p>
            <a:r>
              <a:rPr lang="en-US" dirty="0"/>
              <a:t>function Welcome(props) </a:t>
            </a:r>
            <a:br>
              <a:rPr lang="en-US" dirty="0"/>
            </a:br>
            <a:r>
              <a:rPr lang="en-US" dirty="0"/>
              <a:t>{ </a:t>
            </a:r>
            <a:br>
              <a:rPr lang="en-US" dirty="0"/>
            </a:br>
            <a:r>
              <a:rPr lang="en-US" dirty="0"/>
              <a:t>	return &lt;h1&gt;Hello, {</a:t>
            </a:r>
            <a:r>
              <a:rPr lang="en-US" dirty="0" err="1"/>
              <a:t>props.name</a:t>
            </a:r>
            <a:r>
              <a:rPr lang="en-US" dirty="0"/>
              <a:t>}&lt;/h1&gt;; </a:t>
            </a:r>
            <a:br>
              <a:rPr lang="en-US" dirty="0"/>
            </a:br>
            <a:r>
              <a:rPr lang="en-US" dirty="0"/>
              <a:t>}</a:t>
            </a:r>
          </a:p>
          <a:p>
            <a:r>
              <a:rPr lang="en-US" dirty="0"/>
              <a:t>This function is a valid React component because it accepts a single “props” (which stands for properties) object argument with data and returns a React element. </a:t>
            </a:r>
          </a:p>
          <a:p>
            <a:r>
              <a:rPr lang="en-US" dirty="0"/>
              <a:t>We call such components “function components” because they are literally JavaScript functions.</a:t>
            </a:r>
          </a:p>
          <a:p>
            <a:r>
              <a:rPr lang="en-US" dirty="0"/>
              <a:t>Absence of this keyword</a:t>
            </a:r>
          </a:p>
          <a:p>
            <a:r>
              <a:rPr lang="en-US" dirty="0"/>
              <a:t>Mainly responsible for UI</a:t>
            </a:r>
          </a:p>
          <a:p>
            <a:r>
              <a:rPr lang="en-US" b="1" dirty="0"/>
              <a:t>inlets, allowing you to pass data from parent to child components are props</a:t>
            </a:r>
            <a:endParaRPr lang="en-US" dirty="0"/>
          </a:p>
        </p:txBody>
      </p:sp>
    </p:spTree>
    <p:extLst>
      <p:ext uri="{BB962C8B-B14F-4D97-AF65-F5344CB8AC3E}">
        <p14:creationId xmlns:p14="http://schemas.microsoft.com/office/powerpoint/2010/main" val="146384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Prerequisite</a:t>
            </a:r>
          </a:p>
          <a:p>
            <a:r>
              <a:rPr lang="en-US" sz="2400" dirty="0"/>
              <a:t>ES6 Setup</a:t>
            </a:r>
          </a:p>
          <a:p>
            <a:r>
              <a:rPr lang="en-US" sz="2400" dirty="0"/>
              <a:t>Introduction</a:t>
            </a:r>
          </a:p>
          <a:p>
            <a:r>
              <a:rPr lang="en-US" sz="2400" dirty="0"/>
              <a:t>Advantages</a:t>
            </a:r>
          </a:p>
          <a:p>
            <a:r>
              <a:rPr lang="en-US" sz="2400" dirty="0"/>
              <a:t>Terminologies</a:t>
            </a:r>
          </a:p>
          <a:p>
            <a:r>
              <a:rPr lang="en-US" sz="2400" dirty="0"/>
              <a:t>Modules / Libraries</a:t>
            </a:r>
          </a:p>
          <a:p>
            <a:r>
              <a:rPr lang="en-US" sz="2400" dirty="0">
                <a:effectLst/>
              </a:rPr>
              <a:t>Installation</a:t>
            </a:r>
          </a:p>
          <a:p>
            <a:r>
              <a:rPr lang="en-US" sz="2400" dirty="0">
                <a:effectLst/>
              </a:rPr>
              <a:t>Building blocks</a:t>
            </a:r>
          </a:p>
          <a:p>
            <a:r>
              <a:rPr lang="en-US" sz="2400" dirty="0"/>
              <a:t>Syntax</a:t>
            </a: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Class Component</a:t>
            </a:r>
          </a:p>
        </p:txBody>
      </p:sp>
      <p:sp>
        <p:nvSpPr>
          <p:cNvPr id="9" name="Content Placeholder 2"/>
          <p:cNvSpPr>
            <a:spLocks noGrp="1"/>
          </p:cNvSpPr>
          <p:nvPr>
            <p:ph sz="quarter" idx="1"/>
          </p:nvPr>
        </p:nvSpPr>
        <p:spPr>
          <a:xfrm>
            <a:off x="611560" y="836712"/>
            <a:ext cx="7848872" cy="5616624"/>
          </a:xfrm>
        </p:spPr>
        <p:txBody>
          <a:bodyPr/>
          <a:lstStyle/>
          <a:p>
            <a:r>
              <a:rPr lang="en-US" dirty="0"/>
              <a:t>You can also use an ES6 class to define a component:</a:t>
            </a:r>
            <a:br>
              <a:rPr lang="en-US" dirty="0"/>
            </a:br>
            <a:r>
              <a:rPr lang="en-US" dirty="0"/>
              <a:t>class Welcome extends </a:t>
            </a:r>
            <a:r>
              <a:rPr lang="en-US" dirty="0" err="1"/>
              <a:t>React.Component</a:t>
            </a:r>
            <a:r>
              <a:rPr lang="en-US" dirty="0"/>
              <a:t> { </a:t>
            </a:r>
            <a:br>
              <a:rPr lang="en-US" dirty="0"/>
            </a:br>
            <a:r>
              <a:rPr lang="en-US" dirty="0"/>
              <a:t>	render() </a:t>
            </a:r>
            <a:br>
              <a:rPr lang="en-US" dirty="0"/>
            </a:br>
            <a:r>
              <a:rPr lang="en-US" dirty="0"/>
              <a:t>	{ </a:t>
            </a:r>
            <a:br>
              <a:rPr lang="en-US" dirty="0"/>
            </a:br>
            <a:r>
              <a:rPr lang="en-US" dirty="0"/>
              <a:t>		return &lt;h1&gt;Hello, {</a:t>
            </a:r>
            <a:r>
              <a:rPr lang="en-US" dirty="0" err="1"/>
              <a:t>this.props.name</a:t>
            </a:r>
            <a:r>
              <a:rPr lang="en-US" dirty="0"/>
              <a:t>}&lt;/h1&gt;;</a:t>
            </a:r>
            <a:br>
              <a:rPr lang="en-US" dirty="0"/>
            </a:br>
            <a:r>
              <a:rPr lang="en-US" dirty="0"/>
              <a:t>	 } </a:t>
            </a:r>
            <a:br>
              <a:rPr lang="en-US" dirty="0"/>
            </a:br>
            <a:r>
              <a:rPr lang="en-US" dirty="0"/>
              <a:t>}</a:t>
            </a:r>
          </a:p>
          <a:p>
            <a:r>
              <a:rPr lang="en-US" dirty="0"/>
              <a:t>Remember to have components name start with capital letter</a:t>
            </a:r>
          </a:p>
          <a:p>
            <a:r>
              <a:rPr lang="en-US" dirty="0"/>
              <a:t>For classes using this gets a reference to properties passed to this component from the parent component</a:t>
            </a:r>
          </a:p>
          <a:p>
            <a:r>
              <a:rPr lang="en-US" dirty="0"/>
              <a:t>Elements can be rendered as below for user-defined components:</a:t>
            </a:r>
            <a:br>
              <a:rPr lang="en-US" dirty="0"/>
            </a:br>
            <a:r>
              <a:rPr lang="en-US" dirty="0" err="1"/>
              <a:t>const</a:t>
            </a:r>
            <a:r>
              <a:rPr lang="en-US" dirty="0"/>
              <a:t> element = &lt;Welcome name=”</a:t>
            </a:r>
            <a:r>
              <a:rPr lang="en-US" dirty="0" err="1"/>
              <a:t>Shalini</a:t>
            </a:r>
            <a:r>
              <a:rPr lang="en-US" dirty="0"/>
              <a:t>" /&gt;;</a:t>
            </a:r>
          </a:p>
          <a:p>
            <a:r>
              <a:rPr lang="en-US" dirty="0"/>
              <a:t>When React sees an element representing a user-defined component, it passes JSX attributes and children to this component as a single object. We call this object “props”.</a:t>
            </a:r>
          </a:p>
          <a:p>
            <a:endParaRPr lang="en-US" dirty="0"/>
          </a:p>
        </p:txBody>
      </p:sp>
    </p:spTree>
    <p:extLst>
      <p:ext uri="{BB962C8B-B14F-4D97-AF65-F5344CB8AC3E}">
        <p14:creationId xmlns:p14="http://schemas.microsoft.com/office/powerpoint/2010/main" val="10307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State</a:t>
            </a:r>
          </a:p>
        </p:txBody>
      </p:sp>
      <p:sp>
        <p:nvSpPr>
          <p:cNvPr id="9" name="Content Placeholder 2"/>
          <p:cNvSpPr>
            <a:spLocks noGrp="1"/>
          </p:cNvSpPr>
          <p:nvPr>
            <p:ph sz="quarter" idx="1"/>
          </p:nvPr>
        </p:nvSpPr>
        <p:spPr>
          <a:xfrm>
            <a:off x="251520" y="876046"/>
            <a:ext cx="8568952" cy="536730"/>
          </a:xfrm>
        </p:spPr>
        <p:txBody>
          <a:bodyPr/>
          <a:lstStyle/>
          <a:p>
            <a:r>
              <a:rPr lang="en-US" dirty="0"/>
              <a:t>State is similar to props, but it is private and fully controlled by the component.</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919677336"/>
              </p:ext>
            </p:extLst>
          </p:nvPr>
        </p:nvGraphicFramePr>
        <p:xfrm>
          <a:off x="611559" y="1582136"/>
          <a:ext cx="7992888" cy="3104928"/>
        </p:xfrm>
        <a:graphic>
          <a:graphicData uri="http://schemas.openxmlformats.org/drawingml/2006/table">
            <a:tbl>
              <a:tblPr firstRow="1" bandRow="1">
                <a:tableStyleId>{073A0DAA-6AF3-43AB-8588-CEC1D06C72B9}</a:tableStyleId>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513734">
                <a:tc>
                  <a:txBody>
                    <a:bodyPr/>
                    <a:lstStyle/>
                    <a:p>
                      <a:pPr algn="ctr"/>
                      <a:r>
                        <a:rPr lang="en-US" sz="2000" dirty="0"/>
                        <a:t>Props</a:t>
                      </a:r>
                    </a:p>
                  </a:txBody>
                  <a:tcPr/>
                </a:tc>
                <a:tc>
                  <a:txBody>
                    <a:bodyPr/>
                    <a:lstStyle/>
                    <a:p>
                      <a:pPr algn="ctr"/>
                      <a:r>
                        <a:rPr lang="en-US" sz="2000" dirty="0"/>
                        <a:t>State</a:t>
                      </a:r>
                    </a:p>
                  </a:txBody>
                  <a:tcPr/>
                </a:tc>
                <a:extLst>
                  <a:ext uri="{0D108BD9-81ED-4DB2-BD59-A6C34878D82A}">
                    <a16:rowId xmlns:a16="http://schemas.microsoft.com/office/drawing/2014/main" val="10000"/>
                  </a:ext>
                </a:extLst>
              </a:tr>
              <a:tr h="685058">
                <a:tc>
                  <a:txBody>
                    <a:bodyPr/>
                    <a:lstStyle/>
                    <a:p>
                      <a:r>
                        <a:rPr lang="en-US" sz="2000" dirty="0"/>
                        <a:t>Get passed to the component</a:t>
                      </a:r>
                    </a:p>
                  </a:txBody>
                  <a:tcPr/>
                </a:tc>
                <a:tc>
                  <a:txBody>
                    <a:bodyPr/>
                    <a:lstStyle/>
                    <a:p>
                      <a:r>
                        <a:rPr lang="en-US" sz="2000" dirty="0"/>
                        <a:t>Managed by the component internally</a:t>
                      </a:r>
                    </a:p>
                  </a:txBody>
                  <a:tcPr/>
                </a:tc>
                <a:extLst>
                  <a:ext uri="{0D108BD9-81ED-4DB2-BD59-A6C34878D82A}">
                    <a16:rowId xmlns:a16="http://schemas.microsoft.com/office/drawing/2014/main" val="10001"/>
                  </a:ext>
                </a:extLst>
              </a:tr>
              <a:tr h="488074">
                <a:tc>
                  <a:txBody>
                    <a:bodyPr/>
                    <a:lstStyle/>
                    <a:p>
                      <a:r>
                        <a:rPr lang="en-US" sz="2000" dirty="0"/>
                        <a:t>Immutable</a:t>
                      </a:r>
                    </a:p>
                  </a:txBody>
                  <a:tcPr/>
                </a:tc>
                <a:tc>
                  <a:txBody>
                    <a:bodyPr/>
                    <a:lstStyle/>
                    <a:p>
                      <a:r>
                        <a:rPr lang="en-US" sz="2000" dirty="0"/>
                        <a:t>Mutable</a:t>
                      </a:r>
                    </a:p>
                  </a:txBody>
                  <a:tcPr/>
                </a:tc>
                <a:extLst>
                  <a:ext uri="{0D108BD9-81ED-4DB2-BD59-A6C34878D82A}">
                    <a16:rowId xmlns:a16="http://schemas.microsoft.com/office/drawing/2014/main" val="10002"/>
                  </a:ext>
                </a:extLst>
              </a:tr>
              <a:tr h="648072">
                <a:tc>
                  <a:txBody>
                    <a:bodyPr/>
                    <a:lstStyle/>
                    <a:p>
                      <a:r>
                        <a:rPr lang="en-US" sz="2000" dirty="0"/>
                        <a:t>They</a:t>
                      </a:r>
                      <a:r>
                        <a:rPr lang="en-US" sz="2000" baseline="0" dirty="0"/>
                        <a:t> are like function parameters</a:t>
                      </a:r>
                      <a:endParaRPr lang="en-US" sz="2000" dirty="0"/>
                    </a:p>
                  </a:txBody>
                  <a:tcPr/>
                </a:tc>
                <a:tc>
                  <a:txBody>
                    <a:bodyPr/>
                    <a:lstStyle/>
                    <a:p>
                      <a:r>
                        <a:rPr lang="en-US" sz="2000" dirty="0"/>
                        <a:t>They are variables</a:t>
                      </a:r>
                      <a:r>
                        <a:rPr lang="en-US" sz="2000" baseline="0" dirty="0"/>
                        <a:t> within the function</a:t>
                      </a:r>
                      <a:endParaRPr lang="en-US" sz="2000" dirty="0"/>
                    </a:p>
                  </a:txBody>
                  <a:tcPr/>
                </a:tc>
                <a:extLst>
                  <a:ext uri="{0D108BD9-81ED-4DB2-BD59-A6C34878D82A}">
                    <a16:rowId xmlns:a16="http://schemas.microsoft.com/office/drawing/2014/main" val="10003"/>
                  </a:ext>
                </a:extLst>
              </a:tr>
              <a:tr h="513734">
                <a:tc>
                  <a:txBody>
                    <a:bodyPr/>
                    <a:lstStyle/>
                    <a:p>
                      <a:r>
                        <a:rPr lang="en-US" sz="2000" dirty="0"/>
                        <a:t>props </a:t>
                      </a:r>
                      <a:r>
                        <a:rPr lang="mr-IN" sz="2000" dirty="0"/>
                        <a:t>–</a:t>
                      </a:r>
                      <a:r>
                        <a:rPr lang="en-US" sz="2000" dirty="0"/>
                        <a:t> Functional components</a:t>
                      </a:r>
                    </a:p>
                    <a:p>
                      <a:r>
                        <a:rPr lang="en-US" sz="2000" dirty="0" err="1"/>
                        <a:t>this.props</a:t>
                      </a:r>
                      <a:r>
                        <a:rPr lang="en-US" sz="2000" dirty="0"/>
                        <a:t> </a:t>
                      </a:r>
                      <a:r>
                        <a:rPr lang="mr-IN" sz="2000" dirty="0"/>
                        <a:t>–</a:t>
                      </a:r>
                      <a:r>
                        <a:rPr lang="en-US" sz="2000" dirty="0"/>
                        <a:t> class</a:t>
                      </a:r>
                      <a:r>
                        <a:rPr lang="en-US" sz="2000" baseline="0" dirty="0"/>
                        <a:t> components</a:t>
                      </a:r>
                      <a:endParaRPr lang="en-US" sz="2000" dirty="0"/>
                    </a:p>
                  </a:txBody>
                  <a:tcPr/>
                </a:tc>
                <a:tc>
                  <a:txBody>
                    <a:bodyPr/>
                    <a:lstStyle/>
                    <a:p>
                      <a:r>
                        <a:rPr lang="en-US" sz="2000" dirty="0" err="1"/>
                        <a:t>useState</a:t>
                      </a:r>
                      <a:r>
                        <a:rPr lang="en-US" sz="2000" dirty="0"/>
                        <a:t> </a:t>
                      </a:r>
                      <a:r>
                        <a:rPr lang="mr-IN" sz="2000" dirty="0"/>
                        <a:t>–</a:t>
                      </a:r>
                      <a:r>
                        <a:rPr lang="en-US" sz="2000" dirty="0"/>
                        <a:t> Functional components</a:t>
                      </a:r>
                    </a:p>
                    <a:p>
                      <a:r>
                        <a:rPr lang="en-US" sz="2000" dirty="0" err="1"/>
                        <a:t>this.state</a:t>
                      </a:r>
                      <a:r>
                        <a:rPr lang="en-US" sz="2000" dirty="0"/>
                        <a:t> </a:t>
                      </a:r>
                      <a:r>
                        <a:rPr lang="mr-IN" sz="2000" dirty="0"/>
                        <a:t>–</a:t>
                      </a:r>
                      <a:r>
                        <a:rPr lang="en-US" sz="2000" dirty="0"/>
                        <a:t> class components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3376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State</a:t>
            </a:r>
          </a:p>
        </p:txBody>
      </p:sp>
      <p:sp>
        <p:nvSpPr>
          <p:cNvPr id="9" name="Content Placeholder 2"/>
          <p:cNvSpPr>
            <a:spLocks noGrp="1"/>
          </p:cNvSpPr>
          <p:nvPr>
            <p:ph sz="quarter" idx="1"/>
          </p:nvPr>
        </p:nvSpPr>
        <p:spPr>
          <a:xfrm>
            <a:off x="611560" y="836712"/>
            <a:ext cx="7848872" cy="1296144"/>
          </a:xfrm>
        </p:spPr>
        <p:txBody>
          <a:bodyPr/>
          <a:lstStyle/>
          <a:p>
            <a:pPr marL="285750"/>
            <a:r>
              <a:rPr lang="en-US" dirty="0"/>
              <a:t>Create a component Clock as follows under the components folder within a </a:t>
            </a:r>
            <a:r>
              <a:rPr lang="en-US" dirty="0" err="1"/>
              <a:t>timer.js</a:t>
            </a:r>
            <a:r>
              <a:rPr lang="en-US" dirty="0"/>
              <a:t> file:</a:t>
            </a:r>
          </a:p>
          <a:p>
            <a:pPr marL="285750"/>
            <a:r>
              <a:rPr lang="en-US" dirty="0">
                <a:effectLst/>
              </a:rPr>
              <a:t>State is added using </a:t>
            </a:r>
            <a:r>
              <a:rPr lang="en-US" dirty="0" err="1">
                <a:effectLst/>
              </a:rPr>
              <a:t>this.state</a:t>
            </a:r>
            <a:r>
              <a:rPr lang="en-US" dirty="0">
                <a:effectLst/>
              </a:rPr>
              <a:t>.</a:t>
            </a:r>
          </a:p>
          <a:p>
            <a:pPr marL="285750"/>
            <a:r>
              <a:rPr lang="en-US" dirty="0"/>
              <a:t>It is IMPORTANT to wrap the html within a div wrapper.</a:t>
            </a:r>
            <a:endParaRPr lang="en-US" dirty="0">
              <a:effectLst/>
            </a:endParaRPr>
          </a:p>
        </p:txBody>
      </p:sp>
      <p:sp>
        <p:nvSpPr>
          <p:cNvPr id="3" name="Rectangle 2"/>
          <p:cNvSpPr/>
          <p:nvPr/>
        </p:nvSpPr>
        <p:spPr>
          <a:xfrm>
            <a:off x="1195028" y="2420888"/>
            <a:ext cx="6681936" cy="4247317"/>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Clock</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extends</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React</a:t>
            </a:r>
            <a:r>
              <a:rPr lang="en-US" dirty="0" err="1">
                <a:solidFill>
                  <a:srgbClr val="000000"/>
                </a:solidFill>
                <a:latin typeface="Calibri" charset="0"/>
                <a:ea typeface="Calibri" charset="0"/>
                <a:cs typeface="Calibri" charset="0"/>
              </a:rPr>
              <a:t>.</a:t>
            </a:r>
            <a:r>
              <a:rPr lang="en-US" dirty="0" err="1">
                <a:solidFill>
                  <a:srgbClr val="267F99"/>
                </a:solidFill>
                <a:latin typeface="Calibri" charset="0"/>
                <a:ea typeface="Calibri" charset="0"/>
                <a:cs typeface="Calibri" charset="0"/>
              </a:rPr>
              <a:t>Component</a:t>
            </a:r>
            <a:r>
              <a:rPr lang="en-US" dirty="0">
                <a:solidFill>
                  <a:srgbClr val="000000"/>
                </a:solidFill>
                <a:latin typeface="Calibri" charset="0"/>
                <a:ea typeface="Calibri" charset="0"/>
                <a:cs typeface="Calibri" charset="0"/>
              </a:rPr>
              <a:t> {</a:t>
            </a:r>
          </a:p>
          <a:p>
            <a:pPr lvl="1"/>
            <a:r>
              <a:rPr lang="en-US" dirty="0">
                <a:solidFill>
                  <a:srgbClr val="0000FF"/>
                </a:solidFill>
                <a:latin typeface="Calibri" charset="0"/>
                <a:ea typeface="Calibri" charset="0"/>
                <a:cs typeface="Calibri" charset="0"/>
              </a:rPr>
              <a:t>constructor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 {</a:t>
            </a:r>
          </a:p>
          <a:p>
            <a:pPr lvl="2"/>
            <a:r>
              <a:rPr lang="en-US" dirty="0">
                <a:solidFill>
                  <a:srgbClr val="0000FF"/>
                </a:solidFill>
                <a:latin typeface="Calibri" charset="0"/>
                <a:ea typeface="Calibri" charset="0"/>
                <a:cs typeface="Calibri" charset="0"/>
              </a:rPr>
              <a:t>super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a:t>
            </a:r>
          </a:p>
          <a:p>
            <a:pPr lvl="2"/>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new</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a:t>
            </a:r>
          </a:p>
          <a:p>
            <a:pPr lvl="1"/>
            <a:r>
              <a:rPr lang="en-US" dirty="0">
                <a:solidFill>
                  <a:srgbClr val="000000"/>
                </a:solidFill>
                <a:latin typeface="Calibri" charset="0"/>
                <a:ea typeface="Calibri" charset="0"/>
                <a:cs typeface="Calibri" charset="0"/>
              </a:rPr>
              <a:t>}</a:t>
            </a:r>
          </a:p>
          <a:p>
            <a:pPr lvl="1"/>
            <a:r>
              <a:rPr lang="en-US" dirty="0">
                <a:solidFill>
                  <a:srgbClr val="795E26"/>
                </a:solidFill>
                <a:latin typeface="Calibri" charset="0"/>
                <a:ea typeface="Calibri" charset="0"/>
                <a:cs typeface="Calibri" charset="0"/>
              </a:rPr>
              <a:t>render</a:t>
            </a:r>
            <a:r>
              <a:rPr lang="en-US" dirty="0">
                <a:solidFill>
                  <a:srgbClr val="000000"/>
                </a:solidFill>
                <a:latin typeface="Calibri" charset="0"/>
                <a:ea typeface="Calibri" charset="0"/>
                <a:cs typeface="Calibri" charset="0"/>
              </a:rPr>
              <a:t>() {</a:t>
            </a:r>
          </a:p>
          <a:p>
            <a:pPr lvl="2"/>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pPr lvl="3"/>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pPr lvl="3"/>
            <a:r>
              <a:rPr lang="en-US" dirty="0">
                <a:solidFill>
                  <a:srgbClr val="800000"/>
                </a:solidFill>
                <a:latin typeface="Calibri" charset="0"/>
                <a:ea typeface="Calibri" charset="0"/>
                <a:cs typeface="Calibri" charset="0"/>
              </a:rPr>
              <a:t>&lt;h1&gt;</a:t>
            </a:r>
            <a:r>
              <a:rPr lang="en-US" dirty="0">
                <a:solidFill>
                  <a:srgbClr val="000000"/>
                </a:solidFill>
                <a:latin typeface="Calibri" charset="0"/>
                <a:ea typeface="Calibri" charset="0"/>
                <a:cs typeface="Calibri" charset="0"/>
              </a:rPr>
              <a:t>Hello, world!</a:t>
            </a:r>
            <a:r>
              <a:rPr lang="en-US" dirty="0">
                <a:solidFill>
                  <a:srgbClr val="800000"/>
                </a:solidFill>
                <a:latin typeface="Calibri" charset="0"/>
                <a:ea typeface="Calibri" charset="0"/>
                <a:cs typeface="Calibri" charset="0"/>
              </a:rPr>
              <a:t>&lt;/h1&gt;</a:t>
            </a:r>
            <a:endParaRPr lang="en-US" dirty="0">
              <a:solidFill>
                <a:srgbClr val="000000"/>
              </a:solidFill>
              <a:latin typeface="Calibri" charset="0"/>
              <a:ea typeface="Calibri" charset="0"/>
              <a:cs typeface="Calibri" charset="0"/>
            </a:endParaRPr>
          </a:p>
          <a:p>
            <a:pPr lvl="3"/>
            <a:r>
              <a:rPr lang="en-US" dirty="0">
                <a:solidFill>
                  <a:srgbClr val="800000"/>
                </a:solidFill>
                <a:latin typeface="Calibri" charset="0"/>
                <a:ea typeface="Calibri" charset="0"/>
                <a:cs typeface="Calibri" charset="0"/>
              </a:rPr>
              <a:t>&lt;h2&gt;</a:t>
            </a:r>
            <a:r>
              <a:rPr lang="en-US" dirty="0">
                <a:solidFill>
                  <a:srgbClr val="000000"/>
                </a:solidFill>
                <a:latin typeface="Calibri" charset="0"/>
                <a:ea typeface="Calibri" charset="0"/>
                <a:cs typeface="Calibri" charset="0"/>
              </a:rPr>
              <a:t>It is </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date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toLocaleTimeString</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r>
              <a:rPr lang="en-US" dirty="0">
                <a:solidFill>
                  <a:srgbClr val="800000"/>
                </a:solidFill>
                <a:latin typeface="Calibri" charset="0"/>
                <a:ea typeface="Calibri" charset="0"/>
                <a:cs typeface="Calibri" charset="0"/>
              </a:rPr>
              <a:t>&lt;/h2&gt;</a:t>
            </a:r>
            <a:endParaRPr lang="en-US" dirty="0">
              <a:solidFill>
                <a:srgbClr val="000000"/>
              </a:solidFill>
              <a:latin typeface="Calibri" charset="0"/>
              <a:ea typeface="Calibri" charset="0"/>
              <a:cs typeface="Calibri" charset="0"/>
            </a:endParaRPr>
          </a:p>
          <a:p>
            <a:pPr lvl="3"/>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pPr lvl="2"/>
            <a:r>
              <a:rPr lang="en-US" dirty="0">
                <a:solidFill>
                  <a:srgbClr val="000000"/>
                </a:solidFill>
                <a:latin typeface="Calibri" charset="0"/>
                <a:ea typeface="Calibri" charset="0"/>
                <a:cs typeface="Calibri" charset="0"/>
              </a:rPr>
              <a:t>);</a:t>
            </a:r>
          </a:p>
          <a:p>
            <a:pPr lvl="1"/>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br>
              <a:rPr lang="en-US" dirty="0">
                <a:solidFill>
                  <a:srgbClr val="000000"/>
                </a:solidFill>
                <a:latin typeface="Calibri" charset="0"/>
                <a:ea typeface="Calibri" charset="0"/>
                <a:cs typeface="Calibri" charset="0"/>
              </a:rPr>
            </a:br>
            <a:r>
              <a:rPr lang="en-US" dirty="0">
                <a:solidFill>
                  <a:srgbClr val="AF00DB"/>
                </a:solidFill>
                <a:latin typeface="Calibri" charset="0"/>
                <a:ea typeface="Calibri" charset="0"/>
                <a:cs typeface="Calibri" charset="0"/>
              </a:rPr>
              <a:t>export</a:t>
            </a:r>
            <a:r>
              <a:rPr lang="en-US" dirty="0">
                <a:solidFill>
                  <a:srgbClr val="000000"/>
                </a:solidFill>
                <a:latin typeface="Calibri" charset="0"/>
                <a:ea typeface="Calibri" charset="0"/>
                <a:cs typeface="Calibri" charset="0"/>
              </a:rPr>
              <a:t> </a:t>
            </a:r>
            <a:r>
              <a:rPr lang="en-US" dirty="0">
                <a:solidFill>
                  <a:srgbClr val="AF00DB"/>
                </a:solidFill>
                <a:latin typeface="Calibri" charset="0"/>
                <a:ea typeface="Calibri" charset="0"/>
                <a:cs typeface="Calibri" charset="0"/>
              </a:rPr>
              <a:t>default</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Clock</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546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Event Handling</a:t>
            </a:r>
          </a:p>
        </p:txBody>
      </p:sp>
      <p:sp>
        <p:nvSpPr>
          <p:cNvPr id="9" name="Content Placeholder 2"/>
          <p:cNvSpPr>
            <a:spLocks noGrp="1"/>
          </p:cNvSpPr>
          <p:nvPr>
            <p:ph sz="quarter" idx="1"/>
          </p:nvPr>
        </p:nvSpPr>
        <p:spPr>
          <a:xfrm>
            <a:off x="611560" y="836712"/>
            <a:ext cx="7848872" cy="422756"/>
          </a:xfrm>
        </p:spPr>
        <p:txBody>
          <a:bodyPr/>
          <a:lstStyle/>
          <a:p>
            <a:pPr marL="285750"/>
            <a:r>
              <a:rPr lang="en-US" dirty="0"/>
              <a:t>To handle the events add a button in the previous code </a:t>
            </a:r>
            <a:r>
              <a:rPr lang="en-US"/>
              <a:t>as follows:</a:t>
            </a:r>
            <a:endParaRPr lang="en-US" dirty="0">
              <a:effectLst/>
            </a:endParaRPr>
          </a:p>
        </p:txBody>
      </p:sp>
      <p:sp>
        <p:nvSpPr>
          <p:cNvPr id="5" name="Rectangle 4"/>
          <p:cNvSpPr/>
          <p:nvPr/>
        </p:nvSpPr>
        <p:spPr>
          <a:xfrm>
            <a:off x="1263080" y="1334187"/>
            <a:ext cx="6246440" cy="369332"/>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onClick</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updateTime</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Update</a:t>
            </a:r>
            <a:r>
              <a:rPr lang="en-US" dirty="0">
                <a:solidFill>
                  <a:srgbClr val="800000"/>
                </a:solidFill>
                <a:latin typeface="Calibri" charset="0"/>
                <a:ea typeface="Calibri" charset="0"/>
                <a:cs typeface="Calibri" charset="0"/>
              </a:rPr>
              <a:t>&lt;/button&gt;</a:t>
            </a:r>
            <a:endParaRPr lang="en-US" b="0" dirty="0">
              <a:solidFill>
                <a:srgbClr val="000000"/>
              </a:solidFill>
              <a:effectLst/>
              <a:latin typeface="Calibri" charset="0"/>
              <a:ea typeface="Calibri" charset="0"/>
              <a:cs typeface="Calibri" charset="0"/>
            </a:endParaRPr>
          </a:p>
        </p:txBody>
      </p:sp>
      <p:sp>
        <p:nvSpPr>
          <p:cNvPr id="7" name="Rectangle 6"/>
          <p:cNvSpPr/>
          <p:nvPr/>
        </p:nvSpPr>
        <p:spPr>
          <a:xfrm>
            <a:off x="2771800" y="4077072"/>
            <a:ext cx="2831740" cy="1477328"/>
          </a:xfrm>
          <a:prstGeom prst="rect">
            <a:avLst/>
          </a:prstGeom>
          <a:ln>
            <a:solidFill>
              <a:schemeClr val="accent1"/>
            </a:solidFill>
          </a:ln>
        </p:spPr>
        <p:txBody>
          <a:bodyPr wrap="square">
            <a:spAutoFit/>
          </a:bodyPr>
          <a:lstStyle/>
          <a:p>
            <a:r>
              <a:rPr lang="en-US" dirty="0" err="1">
                <a:solidFill>
                  <a:srgbClr val="795E26"/>
                </a:solidFill>
                <a:latin typeface="Calibri" charset="0"/>
                <a:ea typeface="Calibri" charset="0"/>
                <a:cs typeface="Calibri" charset="0"/>
              </a:rPr>
              <a:t>updateTime</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pPr lvl="1"/>
            <a:r>
              <a:rPr lang="en-US" dirty="0" err="1">
                <a:solidFill>
                  <a:srgbClr val="0000FF"/>
                </a:solidFill>
                <a:latin typeface="Calibri" charset="0"/>
                <a:ea typeface="Calibri" charset="0"/>
                <a:cs typeface="Calibri" charset="0"/>
              </a:rPr>
              <a:t>console.log</a:t>
            </a:r>
            <a:r>
              <a:rPr lang="en-US" dirty="0">
                <a:solidFill>
                  <a:srgbClr val="0000FF"/>
                </a:solidFill>
                <a:latin typeface="Calibri" charset="0"/>
                <a:ea typeface="Calibri" charset="0"/>
                <a:cs typeface="Calibri" charset="0"/>
              </a:rPr>
              <a:t>(‘button clicked’);</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8" name="Content Placeholder 2"/>
          <p:cNvSpPr txBox="1">
            <a:spLocks/>
          </p:cNvSpPr>
          <p:nvPr/>
        </p:nvSpPr>
        <p:spPr bwMode="auto">
          <a:xfrm>
            <a:off x="645535" y="1835479"/>
            <a:ext cx="7848872" cy="1953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a:r>
              <a:rPr lang="en-US" dirty="0"/>
              <a:t>React uses camel casing for its properties. Remember its </a:t>
            </a:r>
            <a:r>
              <a:rPr lang="en-US" dirty="0" err="1"/>
              <a:t>onClick</a:t>
            </a:r>
            <a:r>
              <a:rPr lang="en-US" dirty="0"/>
              <a:t> and not </a:t>
            </a:r>
            <a:r>
              <a:rPr lang="en-US" dirty="0" err="1"/>
              <a:t>onclick</a:t>
            </a:r>
            <a:r>
              <a:rPr lang="en-US" dirty="0"/>
              <a:t>.</a:t>
            </a:r>
          </a:p>
          <a:p>
            <a:pPr marL="285750"/>
            <a:r>
              <a:rPr lang="en-US" dirty="0"/>
              <a:t>Wrap the event handler within {}.</a:t>
            </a:r>
          </a:p>
          <a:p>
            <a:pPr marL="285750"/>
            <a:r>
              <a:rPr lang="en-US" dirty="0"/>
              <a:t>Note : Only the function name is provided and () are omitted. Else it </a:t>
            </a:r>
            <a:r>
              <a:rPr lang="en-US" dirty="0" err="1"/>
              <a:t>immediatedly</a:t>
            </a:r>
            <a:r>
              <a:rPr lang="en-US" dirty="0"/>
              <a:t> invokes the function.</a:t>
            </a:r>
          </a:p>
          <a:p>
            <a:pPr marL="285750"/>
            <a:r>
              <a:rPr lang="en-US" dirty="0"/>
              <a:t>Following is the function invoked when an event is raised</a:t>
            </a:r>
          </a:p>
        </p:txBody>
      </p:sp>
    </p:spTree>
    <p:extLst>
      <p:ext uri="{BB962C8B-B14F-4D97-AF65-F5344CB8AC3E}">
        <p14:creationId xmlns:p14="http://schemas.microsoft.com/office/powerpoint/2010/main" val="17100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Change State</a:t>
            </a:r>
          </a:p>
        </p:txBody>
      </p:sp>
      <p:sp>
        <p:nvSpPr>
          <p:cNvPr id="9" name="Content Placeholder 2"/>
          <p:cNvSpPr>
            <a:spLocks noGrp="1"/>
          </p:cNvSpPr>
          <p:nvPr>
            <p:ph sz="quarter" idx="1"/>
          </p:nvPr>
        </p:nvSpPr>
        <p:spPr>
          <a:xfrm>
            <a:off x="763960" y="2766938"/>
            <a:ext cx="7992888" cy="1454150"/>
          </a:xfrm>
        </p:spPr>
        <p:txBody>
          <a:bodyPr/>
          <a:lstStyle/>
          <a:p>
            <a:r>
              <a:rPr lang="en-US" dirty="0"/>
              <a:t>Remember to make a call to </a:t>
            </a:r>
            <a:r>
              <a:rPr lang="en-US" dirty="0" err="1"/>
              <a:t>updateTime</a:t>
            </a:r>
            <a:r>
              <a:rPr lang="en-US" dirty="0"/>
              <a:t> within an event handler using arrow function, otherwise “this” keyword </a:t>
            </a:r>
            <a:r>
              <a:rPr lang="en-US" dirty="0" err="1"/>
              <a:t>wil</a:t>
            </a:r>
            <a:r>
              <a:rPr lang="en-US" dirty="0"/>
              <a:t> not bind with the state.</a:t>
            </a:r>
          </a:p>
          <a:p>
            <a:r>
              <a:rPr lang="en-US" dirty="0"/>
              <a:t>Arrow functions maintain the context from where they are called.</a:t>
            </a:r>
          </a:p>
          <a:p>
            <a:r>
              <a:rPr lang="en-US" dirty="0"/>
              <a:t>To update the time use </a:t>
            </a:r>
            <a:r>
              <a:rPr lang="en-US" dirty="0" err="1"/>
              <a:t>setState</a:t>
            </a:r>
            <a:r>
              <a:rPr lang="en-US" dirty="0"/>
              <a:t> function as follows:</a:t>
            </a:r>
            <a:endParaRPr lang="it-IT" dirty="0"/>
          </a:p>
        </p:txBody>
      </p:sp>
      <p:sp>
        <p:nvSpPr>
          <p:cNvPr id="2" name="Rectangle 1"/>
          <p:cNvSpPr/>
          <p:nvPr/>
        </p:nvSpPr>
        <p:spPr>
          <a:xfrm>
            <a:off x="1263080" y="1929554"/>
            <a:ext cx="6246440" cy="369332"/>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onClick</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updateTime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Update</a:t>
            </a:r>
            <a:r>
              <a:rPr lang="en-US" dirty="0">
                <a:solidFill>
                  <a:srgbClr val="800000"/>
                </a:solidFill>
                <a:latin typeface="Calibri" charset="0"/>
                <a:ea typeface="Calibri" charset="0"/>
                <a:cs typeface="Calibri" charset="0"/>
              </a:rPr>
              <a:t>&lt;/button&gt;</a:t>
            </a:r>
            <a:endParaRPr lang="en-US" b="0" dirty="0">
              <a:solidFill>
                <a:srgbClr val="000000"/>
              </a:solidFill>
              <a:effectLst/>
              <a:latin typeface="Calibri" charset="0"/>
              <a:ea typeface="Calibri" charset="0"/>
              <a:cs typeface="Calibri" charset="0"/>
            </a:endParaRPr>
          </a:p>
        </p:txBody>
      </p:sp>
      <p:sp>
        <p:nvSpPr>
          <p:cNvPr id="5" name="Content Placeholder 2"/>
          <p:cNvSpPr txBox="1">
            <a:spLocks/>
          </p:cNvSpPr>
          <p:nvPr/>
        </p:nvSpPr>
        <p:spPr bwMode="auto">
          <a:xfrm>
            <a:off x="763960" y="980728"/>
            <a:ext cx="7992888"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 change the state, wrap the event handler in the arrow function so that this keyword is available to </a:t>
            </a:r>
            <a:r>
              <a:rPr lang="en-US" dirty="0" err="1"/>
              <a:t>updateTime</a:t>
            </a:r>
            <a:r>
              <a:rPr lang="en-US" dirty="0"/>
              <a:t>().</a:t>
            </a:r>
          </a:p>
        </p:txBody>
      </p:sp>
      <p:sp>
        <p:nvSpPr>
          <p:cNvPr id="3" name="Rectangle 2"/>
          <p:cNvSpPr/>
          <p:nvPr/>
        </p:nvSpPr>
        <p:spPr>
          <a:xfrm>
            <a:off x="2970430" y="4221088"/>
            <a:ext cx="2831740" cy="1754326"/>
          </a:xfrm>
          <a:prstGeom prst="rect">
            <a:avLst/>
          </a:prstGeom>
          <a:ln>
            <a:solidFill>
              <a:schemeClr val="accent1"/>
            </a:solidFill>
          </a:ln>
        </p:spPr>
        <p:txBody>
          <a:bodyPr wrap="square">
            <a:spAutoFit/>
          </a:bodyPr>
          <a:lstStyle/>
          <a:p>
            <a:r>
              <a:rPr lang="en-US" dirty="0" err="1">
                <a:solidFill>
                  <a:srgbClr val="795E26"/>
                </a:solidFill>
                <a:latin typeface="Calibri" charset="0"/>
                <a:ea typeface="Calibri" charset="0"/>
                <a:cs typeface="Calibri" charset="0"/>
              </a:rPr>
              <a:t>updateTime</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pPr lvl="1"/>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setState</a:t>
            </a:r>
            <a:r>
              <a:rPr lang="en-US" dirty="0">
                <a:solidFill>
                  <a:srgbClr val="000000"/>
                </a:solidFill>
                <a:latin typeface="Calibri" charset="0"/>
                <a:ea typeface="Calibri" charset="0"/>
                <a:cs typeface="Calibri" charset="0"/>
              </a:rPr>
              <a:t>({</a:t>
            </a:r>
          </a:p>
          <a:p>
            <a:pPr lvl="1"/>
            <a:r>
              <a:rPr lang="en-US" dirty="0">
                <a:solidFill>
                  <a:srgbClr val="001080"/>
                </a:solidFill>
                <a:latin typeface="Calibri" charset="0"/>
                <a:ea typeface="Calibri" charset="0"/>
                <a:cs typeface="Calibri" charset="0"/>
              </a:rPr>
              <a:t>	date :</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new</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a:t>
            </a:r>
          </a:p>
          <a:p>
            <a:pPr lvl="1"/>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203209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setState</a:t>
            </a:r>
            <a:endParaRPr lang="en-US" dirty="0"/>
          </a:p>
        </p:txBody>
      </p:sp>
      <p:sp>
        <p:nvSpPr>
          <p:cNvPr id="9" name="Content Placeholder 2"/>
          <p:cNvSpPr>
            <a:spLocks noGrp="1"/>
          </p:cNvSpPr>
          <p:nvPr>
            <p:ph sz="quarter" idx="1"/>
          </p:nvPr>
        </p:nvSpPr>
        <p:spPr>
          <a:xfrm>
            <a:off x="611560" y="836712"/>
            <a:ext cx="7992888" cy="5400601"/>
          </a:xfrm>
        </p:spPr>
        <p:txBody>
          <a:bodyPr/>
          <a:lstStyle/>
          <a:p>
            <a:r>
              <a:rPr lang="en-US" dirty="0" err="1"/>
              <a:t>setState</a:t>
            </a:r>
            <a:r>
              <a:rPr lang="en-US" dirty="0"/>
              <a:t>(updater, [callback])</a:t>
            </a:r>
          </a:p>
          <a:p>
            <a:r>
              <a:rPr lang="en-US" dirty="0" err="1"/>
              <a:t>enqueues</a:t>
            </a:r>
            <a:r>
              <a:rPr lang="en-US" dirty="0"/>
              <a:t> changes to the component state and tells React that this component and its children need to be re-rendered with the updated state. </a:t>
            </a:r>
          </a:p>
          <a:p>
            <a:r>
              <a:rPr lang="en-US" dirty="0"/>
              <a:t>This is the primary method you use to update the user interface in response to event handlers and server responses.</a:t>
            </a:r>
          </a:p>
          <a:p>
            <a:r>
              <a:rPr lang="en-US" dirty="0"/>
              <a:t>does not always immediately update the component</a:t>
            </a:r>
          </a:p>
          <a:p>
            <a:r>
              <a:rPr lang="en-US" dirty="0" err="1"/>
              <a:t>setState</a:t>
            </a:r>
            <a:r>
              <a:rPr lang="en-US" dirty="0"/>
              <a:t> callback (</a:t>
            </a:r>
            <a:r>
              <a:rPr lang="en-US" dirty="0" err="1"/>
              <a:t>setState</a:t>
            </a:r>
            <a:r>
              <a:rPr lang="en-US" dirty="0"/>
              <a:t>(updater, callback)), is guaranteed to fire after the update has been applied</a:t>
            </a:r>
          </a:p>
          <a:p>
            <a:r>
              <a:rPr lang="en-US" dirty="0"/>
              <a:t>The first argument is an updater function with the signature:</a:t>
            </a:r>
            <a:br>
              <a:rPr lang="en-US" dirty="0"/>
            </a:br>
            <a:r>
              <a:rPr lang="en-US" dirty="0"/>
              <a:t>(state, props) =&gt; </a:t>
            </a:r>
            <a:r>
              <a:rPr lang="en-US" dirty="0" err="1"/>
              <a:t>stateChange</a:t>
            </a:r>
            <a:endParaRPr lang="en-US" dirty="0"/>
          </a:p>
          <a:p>
            <a:r>
              <a:rPr lang="en-US" dirty="0"/>
              <a:t>Use the updater function when you need the previous state of a property and </a:t>
            </a:r>
            <a:r>
              <a:rPr lang="en-US"/>
              <a:t>modify accordingly</a:t>
            </a:r>
            <a:endParaRPr lang="en-US" dirty="0"/>
          </a:p>
        </p:txBody>
      </p:sp>
    </p:spTree>
    <p:extLst>
      <p:ext uri="{BB962C8B-B14F-4D97-AF65-F5344CB8AC3E}">
        <p14:creationId xmlns:p14="http://schemas.microsoft.com/office/powerpoint/2010/main" val="41199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Clock with Functional Component</a:t>
            </a:r>
          </a:p>
        </p:txBody>
      </p:sp>
      <p:sp>
        <p:nvSpPr>
          <p:cNvPr id="3" name="Rectangle 2"/>
          <p:cNvSpPr/>
          <p:nvPr/>
        </p:nvSpPr>
        <p:spPr>
          <a:xfrm>
            <a:off x="1403648" y="1124744"/>
            <a:ext cx="5958408" cy="4801314"/>
          </a:xfrm>
          <a:prstGeom prst="rect">
            <a:avLst/>
          </a:prstGeom>
        </p:spPr>
        <p:txBody>
          <a:bodyPr wrap="square">
            <a:spAutoFit/>
          </a:bodyPr>
          <a:lstStyle/>
          <a:p>
            <a:r>
              <a:rPr lang="en-US" dirty="0">
                <a:solidFill>
                  <a:srgbClr val="AF00DB"/>
                </a:solidFill>
                <a:latin typeface="Calibri" charset="0"/>
                <a:ea typeface="Calibri" charset="0"/>
                <a:cs typeface="Calibri" charset="0"/>
              </a:rPr>
              <a:t>import</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React</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useState</a:t>
            </a:r>
            <a:r>
              <a:rPr lang="en-US" dirty="0">
                <a:solidFill>
                  <a:srgbClr val="000000"/>
                </a:solidFill>
                <a:latin typeface="Calibri" charset="0"/>
                <a:ea typeface="Calibri" charset="0"/>
                <a:cs typeface="Calibri" charset="0"/>
              </a:rPr>
              <a:t> } </a:t>
            </a:r>
            <a:r>
              <a:rPr lang="en-US" dirty="0">
                <a:solidFill>
                  <a:srgbClr val="AF00DB"/>
                </a:solidFill>
                <a:latin typeface="Calibri" charset="0"/>
                <a:ea typeface="Calibri" charset="0"/>
                <a:cs typeface="Calibri" charset="0"/>
              </a:rPr>
              <a:t>from</a:t>
            </a:r>
            <a:r>
              <a:rPr lang="en-US" dirty="0">
                <a:solidFill>
                  <a:srgbClr val="000000"/>
                </a:solidFill>
                <a:latin typeface="Calibri" charset="0"/>
                <a:ea typeface="Calibri" charset="0"/>
                <a:cs typeface="Calibri" charset="0"/>
              </a:rPr>
              <a:t> </a:t>
            </a:r>
            <a:r>
              <a:rPr lang="en-US" dirty="0">
                <a:solidFill>
                  <a:srgbClr val="A31515"/>
                </a:solidFill>
                <a:latin typeface="Calibri" charset="0"/>
                <a:ea typeface="Calibri" charset="0"/>
                <a:cs typeface="Calibri" charset="0"/>
              </a:rPr>
              <a:t>'react'</a:t>
            </a:r>
            <a:endParaRPr lang="en-US" dirty="0">
              <a:solidFill>
                <a:srgbClr val="000000"/>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export</a:t>
            </a:r>
            <a:r>
              <a:rPr lang="en-US" dirty="0">
                <a:solidFill>
                  <a:srgbClr val="000000"/>
                </a:solidFill>
                <a:latin typeface="Calibri" charset="0"/>
                <a:ea typeface="Calibri" charset="0"/>
                <a:cs typeface="Calibri" charset="0"/>
              </a:rPr>
              <a:t> </a:t>
            </a:r>
            <a:r>
              <a:rPr lang="en-US" dirty="0">
                <a:solidFill>
                  <a:srgbClr val="AF00DB"/>
                </a:solidFill>
                <a:latin typeface="Calibri" charset="0"/>
                <a:ea typeface="Calibri" charset="0"/>
                <a:cs typeface="Calibri" charset="0"/>
              </a:rPr>
              <a:t>default</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function</a:t>
            </a:r>
            <a:r>
              <a:rPr lang="en-US" dirty="0">
                <a:solidFill>
                  <a:srgbClr val="000000"/>
                </a:solidFill>
                <a:latin typeface="Calibri" charset="0"/>
                <a:ea typeface="Calibri" charset="0"/>
                <a:cs typeface="Calibri" charset="0"/>
              </a:rPr>
              <a:t> </a:t>
            </a:r>
            <a:r>
              <a:rPr lang="en-US" dirty="0">
                <a:solidFill>
                  <a:srgbClr val="795E26"/>
                </a:solidFill>
                <a:latin typeface="Calibri" charset="0"/>
                <a:ea typeface="Calibri" charset="0"/>
                <a:cs typeface="Calibri" charset="0"/>
              </a:rPr>
              <a:t>Clock</a:t>
            </a:r>
            <a:r>
              <a:rPr lang="en-US" dirty="0">
                <a:solidFill>
                  <a:srgbClr val="000000"/>
                </a:solidFill>
                <a:latin typeface="Calibri" charset="0"/>
                <a:ea typeface="Calibri" charset="0"/>
                <a:cs typeface="Calibri" charset="0"/>
              </a:rPr>
              <a:t>() {</a:t>
            </a:r>
          </a:p>
          <a:p>
            <a:pPr lvl="1"/>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setDate</a:t>
            </a:r>
            <a:r>
              <a:rPr lang="en-US" dirty="0">
                <a:solidFill>
                  <a:srgbClr val="000000"/>
                </a:solidFill>
                <a:latin typeface="Calibri" charset="0"/>
                <a:ea typeface="Calibri" charset="0"/>
                <a:cs typeface="Calibri" charset="0"/>
              </a:rPr>
              <a:t>] = </a:t>
            </a:r>
            <a:r>
              <a:rPr lang="en-US" dirty="0" err="1">
                <a:solidFill>
                  <a:srgbClr val="795E26"/>
                </a:solidFill>
                <a:latin typeface="Calibri" charset="0"/>
                <a:ea typeface="Calibri" charset="0"/>
                <a:cs typeface="Calibri" charset="0"/>
              </a:rPr>
              <a:t>useState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new</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a:t>
            </a:r>
          </a:p>
          <a:p>
            <a:pPr lvl="1"/>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updateTime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pPr lvl="1"/>
            <a:r>
              <a:rPr lang="en-US" dirty="0">
                <a:solidFill>
                  <a:srgbClr val="000000"/>
                </a:solidFill>
                <a:latin typeface="Calibri" charset="0"/>
                <a:ea typeface="Calibri" charset="0"/>
                <a:cs typeface="Calibri" charset="0"/>
              </a:rPr>
              <a:t>{</a:t>
            </a:r>
          </a:p>
          <a:p>
            <a:pPr lvl="2"/>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'button clicked'</a:t>
            </a:r>
            <a:r>
              <a:rPr lang="en-US" dirty="0">
                <a:solidFill>
                  <a:srgbClr val="000000"/>
                </a:solidFill>
                <a:latin typeface="Calibri" charset="0"/>
                <a:ea typeface="Calibri" charset="0"/>
                <a:cs typeface="Calibri" charset="0"/>
              </a:rPr>
              <a:t>);</a:t>
            </a:r>
          </a:p>
          <a:p>
            <a:pPr lvl="2"/>
            <a:r>
              <a:rPr lang="en-US" dirty="0" err="1">
                <a:solidFill>
                  <a:srgbClr val="795E26"/>
                </a:solidFill>
                <a:latin typeface="Calibri" charset="0"/>
                <a:ea typeface="Calibri" charset="0"/>
                <a:cs typeface="Calibri" charset="0"/>
              </a:rPr>
              <a:t>setDate</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new</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a:t>
            </a:r>
          </a:p>
          <a:p>
            <a:pPr lvl="1"/>
            <a:r>
              <a:rPr lang="en-US" dirty="0">
                <a:solidFill>
                  <a:srgbClr val="000000"/>
                </a:solidFill>
                <a:latin typeface="Calibri" charset="0"/>
                <a:ea typeface="Calibri" charset="0"/>
                <a:cs typeface="Calibri" charset="0"/>
              </a:rPr>
              <a:t>}</a:t>
            </a:r>
          </a:p>
          <a:p>
            <a:pPr lvl="1"/>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pPr lvl="1"/>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pPr lvl="2"/>
            <a:r>
              <a:rPr lang="en-US" dirty="0">
                <a:solidFill>
                  <a:srgbClr val="800000"/>
                </a:solidFill>
                <a:latin typeface="Calibri" charset="0"/>
                <a:ea typeface="Calibri" charset="0"/>
                <a:cs typeface="Calibri" charset="0"/>
              </a:rPr>
              <a:t>&lt;h1&gt;</a:t>
            </a:r>
            <a:r>
              <a:rPr lang="en-US" dirty="0">
                <a:solidFill>
                  <a:srgbClr val="000000"/>
                </a:solidFill>
                <a:latin typeface="Calibri" charset="0"/>
                <a:ea typeface="Calibri" charset="0"/>
                <a:cs typeface="Calibri" charset="0"/>
              </a:rPr>
              <a:t>Hello, world!</a:t>
            </a:r>
            <a:r>
              <a:rPr lang="en-US" dirty="0">
                <a:solidFill>
                  <a:srgbClr val="800000"/>
                </a:solidFill>
                <a:latin typeface="Calibri" charset="0"/>
                <a:ea typeface="Calibri" charset="0"/>
                <a:cs typeface="Calibri" charset="0"/>
              </a:rPr>
              <a:t>&lt;/h1&gt;</a:t>
            </a:r>
            <a:endParaRPr lang="en-US" dirty="0">
              <a:solidFill>
                <a:srgbClr val="000000"/>
              </a:solidFill>
              <a:latin typeface="Calibri" charset="0"/>
              <a:ea typeface="Calibri" charset="0"/>
              <a:cs typeface="Calibri" charset="0"/>
            </a:endParaRPr>
          </a:p>
          <a:p>
            <a:pPr lvl="2"/>
            <a:r>
              <a:rPr lang="en-US" dirty="0">
                <a:solidFill>
                  <a:srgbClr val="800000"/>
                </a:solidFill>
                <a:latin typeface="Calibri" charset="0"/>
                <a:ea typeface="Calibri" charset="0"/>
                <a:cs typeface="Calibri" charset="0"/>
              </a:rPr>
              <a:t>&lt;h2&gt;</a:t>
            </a:r>
            <a:r>
              <a:rPr lang="en-US" dirty="0">
                <a:solidFill>
                  <a:srgbClr val="000000"/>
                </a:solidFill>
                <a:latin typeface="Calibri" charset="0"/>
                <a:ea typeface="Calibri" charset="0"/>
                <a:cs typeface="Calibri" charset="0"/>
              </a:rPr>
              <a:t>It is </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date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toLocaleTimeString</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r>
              <a:rPr lang="en-US" dirty="0">
                <a:solidFill>
                  <a:srgbClr val="800000"/>
                </a:solidFill>
                <a:latin typeface="Calibri" charset="0"/>
                <a:ea typeface="Calibri" charset="0"/>
                <a:cs typeface="Calibri" charset="0"/>
              </a:rPr>
              <a:t>&lt;/h2&gt;</a:t>
            </a:r>
            <a:endParaRPr lang="en-US" dirty="0">
              <a:solidFill>
                <a:srgbClr val="000000"/>
              </a:solidFill>
              <a:latin typeface="Calibri" charset="0"/>
              <a:ea typeface="Calibri" charset="0"/>
              <a:cs typeface="Calibri" charset="0"/>
            </a:endParaRPr>
          </a:p>
          <a:p>
            <a:pPr lvl="2"/>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onClick</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updateTime</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Update</a:t>
            </a:r>
            <a:r>
              <a:rPr lang="en-US" dirty="0">
                <a:solidFill>
                  <a:srgbClr val="800000"/>
                </a:solidFill>
                <a:latin typeface="Calibri" charset="0"/>
                <a:ea typeface="Calibri" charset="0"/>
                <a:cs typeface="Calibri" charset="0"/>
              </a:rPr>
              <a:t>&lt;/button&gt;</a:t>
            </a:r>
            <a:endParaRPr lang="en-US" dirty="0">
              <a:solidFill>
                <a:srgbClr val="000000"/>
              </a:solidFill>
              <a:latin typeface="Calibri" charset="0"/>
              <a:ea typeface="Calibri" charset="0"/>
              <a:cs typeface="Calibri" charset="0"/>
            </a:endParaRPr>
          </a:p>
          <a:p>
            <a:pPr lvl="1"/>
            <a:br>
              <a:rPr lang="en-US" dirty="0">
                <a:solidFill>
                  <a:srgbClr val="000000"/>
                </a:solidFill>
                <a:latin typeface="Calibri" charset="0"/>
                <a:ea typeface="Calibri" charset="0"/>
                <a:cs typeface="Calibri" charset="0"/>
              </a:rPr>
            </a:b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pPr lvl="1"/>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9714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Destructuring</a:t>
            </a:r>
            <a:endParaRPr lang="en-US" dirty="0"/>
          </a:p>
        </p:txBody>
      </p:sp>
      <p:sp>
        <p:nvSpPr>
          <p:cNvPr id="9" name="Content Placeholder 2"/>
          <p:cNvSpPr>
            <a:spLocks noGrp="1"/>
          </p:cNvSpPr>
          <p:nvPr>
            <p:ph sz="quarter" idx="1"/>
          </p:nvPr>
        </p:nvSpPr>
        <p:spPr>
          <a:xfrm>
            <a:off x="467544" y="929548"/>
            <a:ext cx="8064896" cy="652793"/>
          </a:xfrm>
        </p:spPr>
        <p:txBody>
          <a:bodyPr/>
          <a:lstStyle/>
          <a:p>
            <a:r>
              <a:rPr lang="en-US" dirty="0"/>
              <a:t>To understand how to </a:t>
            </a:r>
            <a:r>
              <a:rPr lang="en-US" dirty="0" err="1"/>
              <a:t>destructure</a:t>
            </a:r>
            <a:r>
              <a:rPr lang="en-US" dirty="0"/>
              <a:t> or unpack values from array, modify the welcome component as follows:</a:t>
            </a:r>
          </a:p>
          <a:p>
            <a:endParaRPr lang="en-US" dirty="0"/>
          </a:p>
        </p:txBody>
      </p:sp>
      <p:sp>
        <p:nvSpPr>
          <p:cNvPr id="2" name="Rectangle 1"/>
          <p:cNvSpPr/>
          <p:nvPr/>
        </p:nvSpPr>
        <p:spPr>
          <a:xfrm>
            <a:off x="251520" y="1626489"/>
            <a:ext cx="3312368" cy="3416320"/>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//use props and access values</a:t>
            </a:r>
          </a:p>
          <a:p>
            <a:r>
              <a:rPr lang="en-US" dirty="0">
                <a:solidFill>
                  <a:srgbClr val="0000FF"/>
                </a:solidFill>
                <a:latin typeface="Calibri" charset="0"/>
                <a:ea typeface="Calibri" charset="0"/>
                <a:cs typeface="Calibri" charset="0"/>
              </a:rPr>
              <a:t>function</a:t>
            </a:r>
            <a:r>
              <a:rPr lang="en-US" dirty="0">
                <a:solidFill>
                  <a:srgbClr val="000000"/>
                </a:solidFill>
                <a:latin typeface="Calibri" charset="0"/>
                <a:ea typeface="Calibri" charset="0"/>
                <a:cs typeface="Calibri" charset="0"/>
              </a:rPr>
              <a:t> </a:t>
            </a:r>
            <a:r>
              <a:rPr lang="en-US" dirty="0">
                <a:solidFill>
                  <a:srgbClr val="795E26"/>
                </a:solidFill>
                <a:latin typeface="Calibri" charset="0"/>
                <a:ea typeface="Calibri" charset="0"/>
                <a:cs typeface="Calibri" charset="0"/>
              </a:rPr>
              <a:t>Welcome</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a:t>
            </a: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&lt;h1&gt;</a:t>
            </a:r>
            <a:r>
              <a:rPr lang="en-US" dirty="0">
                <a:solidFill>
                  <a:srgbClr val="000000"/>
                </a:solidFill>
                <a:latin typeface="Calibri" charset="0"/>
                <a:ea typeface="Calibri" charset="0"/>
                <a:cs typeface="Calibri" charset="0"/>
              </a:rPr>
              <a:t>Details</a:t>
            </a:r>
            <a:r>
              <a:rPr lang="en-US" dirty="0">
                <a:solidFill>
                  <a:srgbClr val="800000"/>
                </a:solidFill>
                <a:latin typeface="Calibri" charset="0"/>
                <a:ea typeface="Calibri" charset="0"/>
                <a:cs typeface="Calibri" charset="0"/>
              </a:rPr>
              <a:t>&lt;/h1&gt;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&lt;h1&gt;</a:t>
            </a:r>
            <a:r>
              <a:rPr lang="en-US" dirty="0">
                <a:solidFill>
                  <a:srgbClr val="000000"/>
                </a:solidFill>
                <a:latin typeface="Calibri" charset="0"/>
                <a:ea typeface="Calibri" charset="0"/>
                <a:cs typeface="Calibri" charset="0"/>
              </a:rPr>
              <a:t>Welcome </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props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name</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props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city</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&lt;/h1&gt;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br>
              <a:rPr lang="en-US" dirty="0">
                <a:solidFill>
                  <a:srgbClr val="000000"/>
                </a:solidFill>
                <a:latin typeface="Calibri" charset="0"/>
                <a:ea typeface="Calibri" charset="0"/>
                <a:cs typeface="Calibri" charset="0"/>
              </a:rPr>
            </a:br>
            <a:endParaRPr lang="en-US" b="0" dirty="0">
              <a:solidFill>
                <a:srgbClr val="000000"/>
              </a:solidFill>
              <a:effectLst/>
              <a:latin typeface="Calibri" charset="0"/>
              <a:ea typeface="Calibri" charset="0"/>
              <a:cs typeface="Calibri" charset="0"/>
            </a:endParaRPr>
          </a:p>
        </p:txBody>
      </p:sp>
      <p:sp>
        <p:nvSpPr>
          <p:cNvPr id="3" name="Rectangle 2"/>
          <p:cNvSpPr/>
          <p:nvPr/>
        </p:nvSpPr>
        <p:spPr>
          <a:xfrm>
            <a:off x="3896342" y="1617159"/>
            <a:ext cx="3456384" cy="2862322"/>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Destructure</a:t>
            </a:r>
            <a:r>
              <a:rPr lang="en-US" dirty="0">
                <a:solidFill>
                  <a:srgbClr val="0000FF"/>
                </a:solidFill>
                <a:latin typeface="Calibri" charset="0"/>
                <a:ea typeface="Calibri" charset="0"/>
                <a:cs typeface="Calibri" charset="0"/>
              </a:rPr>
              <a:t> props</a:t>
            </a:r>
          </a:p>
          <a:p>
            <a:r>
              <a:rPr lang="en-US" dirty="0">
                <a:solidFill>
                  <a:srgbClr val="0000FF"/>
                </a:solidFill>
                <a:latin typeface="Calibri" charset="0"/>
                <a:ea typeface="Calibri" charset="0"/>
                <a:cs typeface="Calibri" charset="0"/>
              </a:rPr>
              <a:t>function</a:t>
            </a:r>
            <a:r>
              <a:rPr lang="en-US" dirty="0">
                <a:solidFill>
                  <a:srgbClr val="000000"/>
                </a:solidFill>
                <a:latin typeface="Calibri" charset="0"/>
                <a:ea typeface="Calibri" charset="0"/>
                <a:cs typeface="Calibri" charset="0"/>
              </a:rPr>
              <a:t> </a:t>
            </a:r>
            <a:r>
              <a:rPr lang="en-US" dirty="0">
                <a:solidFill>
                  <a:srgbClr val="795E26"/>
                </a:solidFill>
                <a:latin typeface="Calibri" charset="0"/>
                <a:ea typeface="Calibri" charset="0"/>
                <a:cs typeface="Calibri" charset="0"/>
              </a:rPr>
              <a:t>Welcome</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city</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a:t>
            </a: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&lt;h1&gt;</a:t>
            </a:r>
            <a:r>
              <a:rPr lang="en-US" dirty="0">
                <a:solidFill>
                  <a:srgbClr val="000000"/>
                </a:solidFill>
                <a:latin typeface="Calibri" charset="0"/>
                <a:ea typeface="Calibri" charset="0"/>
                <a:cs typeface="Calibri" charset="0"/>
              </a:rPr>
              <a:t>Details</a:t>
            </a:r>
            <a:r>
              <a:rPr lang="en-US" dirty="0">
                <a:solidFill>
                  <a:srgbClr val="800000"/>
                </a:solidFill>
                <a:latin typeface="Calibri" charset="0"/>
                <a:ea typeface="Calibri" charset="0"/>
                <a:cs typeface="Calibri" charset="0"/>
              </a:rPr>
              <a:t>&lt;/h1&gt;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&lt;h1&gt;</a:t>
            </a:r>
            <a:r>
              <a:rPr lang="en-US" dirty="0">
                <a:solidFill>
                  <a:srgbClr val="000000"/>
                </a:solidFill>
                <a:latin typeface="Calibri" charset="0"/>
                <a:ea typeface="Calibri" charset="0"/>
                <a:cs typeface="Calibri" charset="0"/>
              </a:rPr>
              <a:t>Welcome </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name</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city</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&lt;/h1&gt;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p:txBody>
      </p:sp>
      <p:sp>
        <p:nvSpPr>
          <p:cNvPr id="7" name="Rectangle 6"/>
          <p:cNvSpPr/>
          <p:nvPr/>
        </p:nvSpPr>
        <p:spPr>
          <a:xfrm>
            <a:off x="3896342" y="4869160"/>
            <a:ext cx="3456384" cy="1200329"/>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 OR </a:t>
            </a:r>
            <a:r>
              <a:rPr lang="en-US" dirty="0" err="1">
                <a:solidFill>
                  <a:srgbClr val="0000FF"/>
                </a:solidFill>
                <a:latin typeface="Calibri" charset="0"/>
                <a:ea typeface="Calibri" charset="0"/>
                <a:cs typeface="Calibri" charset="0"/>
              </a:rPr>
              <a:t>Destructure</a:t>
            </a:r>
            <a:r>
              <a:rPr lang="en-US" dirty="0">
                <a:solidFill>
                  <a:srgbClr val="0000FF"/>
                </a:solidFill>
                <a:latin typeface="Calibri" charset="0"/>
                <a:ea typeface="Calibri" charset="0"/>
                <a:cs typeface="Calibri" charset="0"/>
              </a:rPr>
              <a:t> props</a:t>
            </a:r>
          </a:p>
          <a:p>
            <a:r>
              <a:rPr lang="en-US" dirty="0">
                <a:solidFill>
                  <a:srgbClr val="0000FF"/>
                </a:solidFill>
                <a:latin typeface="Calibri" charset="0"/>
                <a:ea typeface="Calibri" charset="0"/>
                <a:cs typeface="Calibri" charset="0"/>
              </a:rPr>
              <a:t>function</a:t>
            </a:r>
            <a:r>
              <a:rPr lang="en-US" dirty="0">
                <a:solidFill>
                  <a:srgbClr val="000000"/>
                </a:solidFill>
                <a:latin typeface="Calibri" charset="0"/>
                <a:ea typeface="Calibri" charset="0"/>
                <a:cs typeface="Calibri" charset="0"/>
              </a:rPr>
              <a:t> </a:t>
            </a:r>
            <a:r>
              <a:rPr lang="en-US" dirty="0">
                <a:solidFill>
                  <a:srgbClr val="795E26"/>
                </a:solidFill>
                <a:latin typeface="Calibri" charset="0"/>
                <a:ea typeface="Calibri" charset="0"/>
                <a:cs typeface="Calibri" charset="0"/>
              </a:rPr>
              <a:t>Welcome</a:t>
            </a:r>
            <a:r>
              <a:rPr lang="en-US" dirty="0">
                <a:solidFill>
                  <a:srgbClr val="000000"/>
                </a:solidFill>
                <a:latin typeface="Calibri" charset="0"/>
                <a:ea typeface="Calibri" charset="0"/>
                <a:cs typeface="Calibri" charset="0"/>
              </a:rPr>
              <a:t>(props){</a:t>
            </a:r>
          </a:p>
          <a:p>
            <a:r>
              <a:rPr lang="en-US" dirty="0" err="1">
                <a:solidFill>
                  <a:srgbClr val="000000"/>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name,city</a:t>
            </a:r>
            <a:r>
              <a:rPr lang="en-US" dirty="0">
                <a:solidFill>
                  <a:srgbClr val="000000"/>
                </a:solidFill>
                <a:latin typeface="Calibri" charset="0"/>
                <a:ea typeface="Calibri" charset="0"/>
                <a:cs typeface="Calibri" charset="0"/>
              </a:rPr>
              <a:t>}. = props;</a:t>
            </a:r>
          </a:p>
          <a:p>
            <a:r>
              <a:rPr lang="en-US" dirty="0">
                <a:solidFill>
                  <a:srgbClr val="000000"/>
                </a:solidFill>
                <a:latin typeface="Calibri" charset="0"/>
                <a:ea typeface="Calibri" charset="0"/>
                <a:cs typeface="Calibri" charset="0"/>
              </a:rPr>
              <a:t>}</a:t>
            </a:r>
          </a:p>
        </p:txBody>
      </p:sp>
    </p:spTree>
    <p:extLst>
      <p:ext uri="{BB962C8B-B14F-4D97-AF65-F5344CB8AC3E}">
        <p14:creationId xmlns:p14="http://schemas.microsoft.com/office/powerpoint/2010/main" val="17806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a:t>Methods as Props</a:t>
            </a:r>
          </a:p>
        </p:txBody>
      </p:sp>
      <p:sp>
        <p:nvSpPr>
          <p:cNvPr id="9" name="Content Placeholder 2"/>
          <p:cNvSpPr>
            <a:spLocks noGrp="1"/>
          </p:cNvSpPr>
          <p:nvPr>
            <p:ph sz="quarter" idx="1"/>
          </p:nvPr>
        </p:nvSpPr>
        <p:spPr>
          <a:xfrm>
            <a:off x="611560" y="620688"/>
            <a:ext cx="8136904" cy="5400601"/>
          </a:xfrm>
        </p:spPr>
        <p:txBody>
          <a:bodyPr/>
          <a:lstStyle/>
          <a:p>
            <a:r>
              <a:rPr lang="en-US" dirty="0"/>
              <a:t>Parent component can send data to child component by using props</a:t>
            </a:r>
          </a:p>
          <a:p>
            <a:r>
              <a:rPr lang="en-US" dirty="0"/>
              <a:t>A "special" prop of type function can be passed down to a child. At the time of a relevant event the child can then call this function as a callback.</a:t>
            </a:r>
          </a:p>
          <a:p>
            <a:r>
              <a:rPr lang="en-US" dirty="0"/>
              <a:t>Create a </a:t>
            </a:r>
            <a:r>
              <a:rPr lang="en-US" dirty="0" err="1"/>
              <a:t>GroceryList</a:t>
            </a:r>
            <a:r>
              <a:rPr lang="en-US" dirty="0"/>
              <a:t> and </a:t>
            </a:r>
            <a:r>
              <a:rPr lang="en-US" dirty="0" err="1"/>
              <a:t>ListItem</a:t>
            </a:r>
            <a:r>
              <a:rPr lang="en-US" dirty="0"/>
              <a:t> component as follows </a:t>
            </a:r>
          </a:p>
        </p:txBody>
      </p:sp>
      <p:sp>
        <p:nvSpPr>
          <p:cNvPr id="2" name="Rectangle 1"/>
          <p:cNvSpPr/>
          <p:nvPr/>
        </p:nvSpPr>
        <p:spPr>
          <a:xfrm>
            <a:off x="395536" y="1944991"/>
            <a:ext cx="4752528" cy="4524315"/>
          </a:xfrm>
          <a:prstGeom prst="rect">
            <a:avLst/>
          </a:prstGeom>
          <a:ln>
            <a:solidFill>
              <a:schemeClr val="accent1"/>
            </a:solidFill>
          </a:ln>
        </p:spPr>
        <p:txBody>
          <a:bodyPr wrap="square">
            <a:spAutoFit/>
          </a:bodyPr>
          <a:lstStyle/>
          <a:p>
            <a:r>
              <a:rPr lang="en-US" sz="1600" dirty="0">
                <a:solidFill>
                  <a:srgbClr val="AF00DB"/>
                </a:solidFill>
                <a:latin typeface="Calibri" charset="0"/>
                <a:ea typeface="Calibri" charset="0"/>
                <a:cs typeface="Calibri" charset="0"/>
              </a:rPr>
              <a:t>export</a:t>
            </a:r>
            <a:r>
              <a:rPr lang="en-US" sz="1600" dirty="0">
                <a:solidFill>
                  <a:srgbClr val="000000"/>
                </a:solidFill>
                <a:latin typeface="Calibri" charset="0"/>
                <a:ea typeface="Calibri" charset="0"/>
                <a:cs typeface="Calibri" charset="0"/>
              </a:rPr>
              <a:t> </a:t>
            </a:r>
            <a:r>
              <a:rPr lang="en-US" sz="1600" dirty="0">
                <a:solidFill>
                  <a:srgbClr val="AF00DB"/>
                </a:solidFill>
                <a:latin typeface="Calibri" charset="0"/>
                <a:ea typeface="Calibri" charset="0"/>
                <a:cs typeface="Calibri" charset="0"/>
              </a:rPr>
              <a:t>default</a:t>
            </a:r>
            <a:r>
              <a:rPr lang="en-US" sz="1600" dirty="0">
                <a:solidFill>
                  <a:srgbClr val="000000"/>
                </a:solidFill>
                <a:latin typeface="Calibri" charset="0"/>
                <a:ea typeface="Calibri" charset="0"/>
                <a:cs typeface="Calibri" charset="0"/>
              </a:rPr>
              <a:t> </a:t>
            </a:r>
            <a:r>
              <a:rPr lang="en-US" sz="1600" dirty="0">
                <a:solidFill>
                  <a:srgbClr val="0000FF"/>
                </a:solidFill>
                <a:latin typeface="Calibri" charset="0"/>
                <a:ea typeface="Calibri" charset="0"/>
                <a:cs typeface="Calibri" charset="0"/>
              </a:rPr>
              <a:t>class</a:t>
            </a:r>
            <a:r>
              <a:rPr lang="en-US" sz="1600" dirty="0">
                <a:solidFill>
                  <a:srgbClr val="000000"/>
                </a:solidFill>
                <a:latin typeface="Calibri" charset="0"/>
                <a:ea typeface="Calibri" charset="0"/>
                <a:cs typeface="Calibri" charset="0"/>
              </a:rPr>
              <a:t> </a:t>
            </a:r>
            <a:r>
              <a:rPr lang="en-US" sz="1600" dirty="0" err="1">
                <a:solidFill>
                  <a:srgbClr val="267F99"/>
                </a:solidFill>
                <a:latin typeface="Calibri" charset="0"/>
                <a:ea typeface="Calibri" charset="0"/>
                <a:cs typeface="Calibri" charset="0"/>
              </a:rPr>
              <a:t>GroceryList</a:t>
            </a:r>
            <a:r>
              <a:rPr lang="en-US" sz="1600" dirty="0">
                <a:solidFill>
                  <a:srgbClr val="000000"/>
                </a:solidFill>
                <a:latin typeface="Calibri" charset="0"/>
                <a:ea typeface="Calibri" charset="0"/>
                <a:cs typeface="Calibri" charset="0"/>
              </a:rPr>
              <a:t> </a:t>
            </a:r>
            <a:r>
              <a:rPr lang="en-US" sz="1600" dirty="0">
                <a:solidFill>
                  <a:srgbClr val="0000FF"/>
                </a:solidFill>
                <a:latin typeface="Calibri" charset="0"/>
                <a:ea typeface="Calibri" charset="0"/>
                <a:cs typeface="Calibri" charset="0"/>
              </a:rPr>
              <a:t>extends</a:t>
            </a:r>
            <a:r>
              <a:rPr lang="en-US" sz="1600" dirty="0">
                <a:solidFill>
                  <a:srgbClr val="000000"/>
                </a:solidFill>
                <a:latin typeface="Calibri" charset="0"/>
                <a:ea typeface="Calibri" charset="0"/>
                <a:cs typeface="Calibri" charset="0"/>
              </a:rPr>
              <a:t> </a:t>
            </a:r>
            <a:r>
              <a:rPr lang="en-US" sz="1600" dirty="0">
                <a:solidFill>
                  <a:srgbClr val="267F99"/>
                </a:solidFill>
                <a:latin typeface="Calibri" charset="0"/>
                <a:ea typeface="Calibri" charset="0"/>
                <a:cs typeface="Calibri" charset="0"/>
              </a:rPr>
              <a:t>Component</a:t>
            </a:r>
            <a:r>
              <a:rPr lang="en-US" sz="1600" dirty="0">
                <a:solidFill>
                  <a:srgbClr val="000000"/>
                </a:solidFill>
                <a:latin typeface="Calibri" charset="0"/>
                <a:ea typeface="Calibri" charset="0"/>
                <a:cs typeface="Calibri" charset="0"/>
              </a:rPr>
              <a:t> {</a:t>
            </a:r>
          </a:p>
          <a:p>
            <a:r>
              <a:rPr lang="en-US" sz="1600" dirty="0">
                <a:solidFill>
                  <a:srgbClr val="0000FF"/>
                </a:solidFill>
                <a:latin typeface="Calibri" charset="0"/>
                <a:ea typeface="Calibri" charset="0"/>
                <a:cs typeface="Calibri" charset="0"/>
              </a:rPr>
              <a:t>constructor</a:t>
            </a:r>
            <a:r>
              <a:rPr lang="en-US" sz="1600" dirty="0">
                <a:solidFill>
                  <a:srgbClr val="000000"/>
                </a:solidFill>
                <a:latin typeface="Calibri" charset="0"/>
                <a:ea typeface="Calibri" charset="0"/>
                <a:cs typeface="Calibri" charset="0"/>
              </a:rPr>
              <a:t>(</a:t>
            </a:r>
            <a:r>
              <a:rPr lang="en-US" sz="1600" dirty="0">
                <a:solidFill>
                  <a:srgbClr val="001080"/>
                </a:solidFill>
                <a:latin typeface="Calibri" charset="0"/>
                <a:ea typeface="Calibri" charset="0"/>
                <a:cs typeface="Calibri" charset="0"/>
              </a:rPr>
              <a:t>props</a:t>
            </a:r>
            <a:r>
              <a:rPr lang="en-US" sz="1600" dirty="0">
                <a:solidFill>
                  <a:srgbClr val="000000"/>
                </a:solidFill>
                <a:latin typeface="Calibri" charset="0"/>
                <a:ea typeface="Calibri" charset="0"/>
                <a:cs typeface="Calibri" charset="0"/>
              </a:rPr>
              <a:t>) {</a:t>
            </a:r>
          </a:p>
          <a:p>
            <a:r>
              <a:rPr lang="en-US" sz="1600" dirty="0">
                <a:solidFill>
                  <a:srgbClr val="0000FF"/>
                </a:solidFill>
                <a:latin typeface="Calibri" charset="0"/>
                <a:ea typeface="Calibri" charset="0"/>
                <a:cs typeface="Calibri" charset="0"/>
              </a:rPr>
              <a:t>super</a:t>
            </a:r>
            <a:r>
              <a:rPr lang="en-US" sz="1600" dirty="0">
                <a:solidFill>
                  <a:srgbClr val="000000"/>
                </a:solidFill>
                <a:latin typeface="Calibri" charset="0"/>
                <a:ea typeface="Calibri" charset="0"/>
                <a:cs typeface="Calibri" charset="0"/>
              </a:rPr>
              <a:t>(</a:t>
            </a:r>
            <a:r>
              <a:rPr lang="en-US" sz="1600" dirty="0">
                <a:solidFill>
                  <a:srgbClr val="001080"/>
                </a:solidFill>
                <a:latin typeface="Calibri" charset="0"/>
                <a:ea typeface="Calibri" charset="0"/>
                <a:cs typeface="Calibri" charset="0"/>
              </a:rPr>
              <a:t>props</a:t>
            </a:r>
            <a:r>
              <a:rPr lang="en-US" sz="1600" dirty="0">
                <a:solidFill>
                  <a:srgbClr val="000000"/>
                </a:solidFill>
                <a:latin typeface="Calibri" charset="0"/>
                <a:ea typeface="Calibri" charset="0"/>
                <a:cs typeface="Calibri" charset="0"/>
              </a:rPr>
              <a:t>)</a:t>
            </a:r>
          </a:p>
          <a:p>
            <a:r>
              <a:rPr lang="en-US" sz="1600" dirty="0" err="1">
                <a:solidFill>
                  <a:srgbClr val="0000FF"/>
                </a:solidFill>
                <a:latin typeface="Calibri" charset="0"/>
                <a:ea typeface="Calibri" charset="0"/>
                <a:cs typeface="Calibri" charset="0"/>
              </a:rPr>
              <a:t>this</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state</a:t>
            </a:r>
            <a:r>
              <a:rPr lang="en-US" sz="1600" dirty="0">
                <a:solidFill>
                  <a:srgbClr val="000000"/>
                </a:solidFill>
                <a:latin typeface="Calibri" charset="0"/>
                <a:ea typeface="Calibri" charset="0"/>
                <a:cs typeface="Calibri" charset="0"/>
              </a:rPr>
              <a:t> = {</a:t>
            </a:r>
            <a:r>
              <a:rPr lang="en-US" sz="1600" dirty="0">
                <a:solidFill>
                  <a:srgbClr val="001080"/>
                </a:solidFill>
                <a:latin typeface="Calibri" charset="0"/>
                <a:ea typeface="Calibri" charset="0"/>
                <a:cs typeface="Calibri" charset="0"/>
              </a:rPr>
              <a:t>items:</a:t>
            </a:r>
            <a:r>
              <a:rPr lang="en-US" sz="1600" dirty="0">
                <a:solidFill>
                  <a:srgbClr val="000000"/>
                </a:solidFill>
                <a:latin typeface="Calibri" charset="0"/>
                <a:ea typeface="Calibri" charset="0"/>
                <a:cs typeface="Calibri" charset="0"/>
              </a:rPr>
              <a:t>[ { </a:t>
            </a:r>
            <a:r>
              <a:rPr lang="en-US" sz="1600" dirty="0">
                <a:solidFill>
                  <a:srgbClr val="001080"/>
                </a:solidFill>
                <a:latin typeface="Calibri" charset="0"/>
                <a:ea typeface="Calibri" charset="0"/>
                <a:cs typeface="Calibri" charset="0"/>
              </a:rPr>
              <a:t>itemName:</a:t>
            </a:r>
            <a:r>
              <a:rPr lang="en-US" sz="1600" dirty="0">
                <a:solidFill>
                  <a:srgbClr val="A31515"/>
                </a:solidFill>
                <a:latin typeface="Calibri" charset="0"/>
                <a:ea typeface="Calibri" charset="0"/>
                <a:cs typeface="Calibri" charset="0"/>
              </a:rPr>
              <a:t>'Milk’</a:t>
            </a:r>
            <a:r>
              <a:rPr lang="en-US" sz="1600" dirty="0">
                <a:solidFill>
                  <a:srgbClr val="000000"/>
                </a:solidFill>
                <a:latin typeface="Calibri" charset="0"/>
                <a:ea typeface="Calibri" charset="0"/>
                <a:cs typeface="Calibri" charset="0"/>
              </a:rPr>
              <a:t>,</a:t>
            </a:r>
            <a:r>
              <a:rPr lang="en-US" sz="1600" dirty="0">
                <a:solidFill>
                  <a:srgbClr val="001080"/>
                </a:solidFill>
                <a:latin typeface="Calibri" charset="0"/>
                <a:ea typeface="Calibri" charset="0"/>
                <a:cs typeface="Calibri" charset="0"/>
              </a:rPr>
              <a:t>id:</a:t>
            </a:r>
            <a:r>
              <a:rPr lang="en-US" sz="1600" dirty="0">
                <a:solidFill>
                  <a:srgbClr val="A31515"/>
                </a:solidFill>
                <a:latin typeface="Calibri" charset="0"/>
                <a:ea typeface="Calibri" charset="0"/>
                <a:cs typeface="Calibri" charset="0"/>
              </a:rPr>
              <a:t>'1’</a:t>
            </a:r>
            <a:r>
              <a:rPr lang="en-US" sz="1600" dirty="0">
                <a:solidFill>
                  <a:srgbClr val="000000"/>
                </a:solidFill>
                <a:latin typeface="Calibri" charset="0"/>
                <a:ea typeface="Calibri" charset="0"/>
                <a:cs typeface="Calibri" charset="0"/>
              </a:rPr>
              <a:t>},</a:t>
            </a:r>
          </a:p>
          <a:p>
            <a:r>
              <a:rPr lang="en-US" sz="1600" dirty="0">
                <a:solidFill>
                  <a:srgbClr val="000000"/>
                </a:solidFill>
                <a:latin typeface="Calibri" charset="0"/>
                <a:ea typeface="Calibri" charset="0"/>
                <a:cs typeface="Calibri" charset="0"/>
              </a:rPr>
              <a:t>	                { </a:t>
            </a:r>
            <a:r>
              <a:rPr lang="en-US" sz="1600" dirty="0">
                <a:solidFill>
                  <a:srgbClr val="001080"/>
                </a:solidFill>
                <a:latin typeface="Calibri" charset="0"/>
                <a:ea typeface="Calibri" charset="0"/>
                <a:cs typeface="Calibri" charset="0"/>
              </a:rPr>
              <a:t>itemName:</a:t>
            </a:r>
            <a:r>
              <a:rPr lang="en-US" sz="1600" dirty="0">
                <a:solidFill>
                  <a:srgbClr val="A31515"/>
                </a:solidFill>
                <a:latin typeface="Calibri" charset="0"/>
                <a:ea typeface="Calibri" charset="0"/>
                <a:cs typeface="Calibri" charset="0"/>
              </a:rPr>
              <a:t>'Coffee’</a:t>
            </a:r>
            <a:r>
              <a:rPr lang="en-US" sz="1600" dirty="0">
                <a:solidFill>
                  <a:srgbClr val="000000"/>
                </a:solidFill>
                <a:latin typeface="Calibri" charset="0"/>
                <a:ea typeface="Calibri" charset="0"/>
                <a:cs typeface="Calibri" charset="0"/>
              </a:rPr>
              <a:t>,</a:t>
            </a:r>
            <a:r>
              <a:rPr lang="en-US" sz="1600" dirty="0">
                <a:solidFill>
                  <a:srgbClr val="001080"/>
                </a:solidFill>
                <a:latin typeface="Calibri" charset="0"/>
                <a:ea typeface="Calibri" charset="0"/>
                <a:cs typeface="Calibri" charset="0"/>
              </a:rPr>
              <a:t>id:</a:t>
            </a:r>
            <a:r>
              <a:rPr lang="en-US" sz="1600" dirty="0">
                <a:solidFill>
                  <a:srgbClr val="A31515"/>
                </a:solidFill>
                <a:latin typeface="Calibri" charset="0"/>
                <a:ea typeface="Calibri" charset="0"/>
                <a:cs typeface="Calibri" charset="0"/>
              </a:rPr>
              <a:t>'2’</a:t>
            </a:r>
            <a:r>
              <a:rPr lang="en-US" sz="1600" dirty="0">
                <a:solidFill>
                  <a:srgbClr val="000000"/>
                </a:solidFill>
                <a:latin typeface="Calibri" charset="0"/>
                <a:ea typeface="Calibri" charset="0"/>
                <a:cs typeface="Calibri" charset="0"/>
              </a:rPr>
              <a:t>}]</a:t>
            </a:r>
          </a:p>
          <a:p>
            <a:r>
              <a:rPr lang="en-US" sz="1600" dirty="0">
                <a:solidFill>
                  <a:srgbClr val="000000"/>
                </a:solidFill>
                <a:latin typeface="Calibri" charset="0"/>
                <a:ea typeface="Calibri" charset="0"/>
                <a:cs typeface="Calibri" charset="0"/>
              </a:rPr>
              <a:t>	}</a:t>
            </a:r>
          </a:p>
          <a:p>
            <a:r>
              <a:rPr lang="en-US" sz="1600" dirty="0">
                <a:solidFill>
                  <a:srgbClr val="000000"/>
                </a:solidFill>
                <a:latin typeface="Calibri" charset="0"/>
                <a:ea typeface="Calibri" charset="0"/>
                <a:cs typeface="Calibri" charset="0"/>
              </a:rPr>
              <a:t>} </a:t>
            </a:r>
          </a:p>
          <a:p>
            <a:r>
              <a:rPr lang="en-US" sz="1600" dirty="0" err="1">
                <a:solidFill>
                  <a:srgbClr val="795E26"/>
                </a:solidFill>
                <a:latin typeface="Calibri" charset="0"/>
                <a:ea typeface="Calibri" charset="0"/>
                <a:cs typeface="Calibri" charset="0"/>
              </a:rPr>
              <a:t>displayName</a:t>
            </a:r>
            <a:r>
              <a:rPr lang="en-US" sz="1600" dirty="0">
                <a:solidFill>
                  <a:srgbClr val="000000"/>
                </a:solidFill>
                <a:latin typeface="Calibri" charset="0"/>
                <a:ea typeface="Calibri" charset="0"/>
                <a:cs typeface="Calibri" charset="0"/>
              </a:rPr>
              <a:t>=(</a:t>
            </a:r>
            <a:r>
              <a:rPr lang="en-US" sz="1600" dirty="0">
                <a:solidFill>
                  <a:srgbClr val="001080"/>
                </a:solidFill>
                <a:latin typeface="Calibri" charset="0"/>
                <a:ea typeface="Calibri" charset="0"/>
                <a:cs typeface="Calibri" charset="0"/>
              </a:rPr>
              <a:t>id</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=&gt;</a:t>
            </a:r>
            <a:r>
              <a:rPr lang="en-US" sz="1600" dirty="0">
                <a:solidFill>
                  <a:srgbClr val="000000"/>
                </a:solidFill>
                <a:latin typeface="Calibri" charset="0"/>
                <a:ea typeface="Calibri" charset="0"/>
                <a:cs typeface="Calibri" charset="0"/>
              </a:rPr>
              <a:t>{</a:t>
            </a:r>
          </a:p>
          <a:p>
            <a:r>
              <a:rPr lang="en-US" sz="1600" dirty="0">
                <a:solidFill>
                  <a:srgbClr val="0000FF"/>
                </a:solidFill>
                <a:latin typeface="Calibri" charset="0"/>
                <a:ea typeface="Calibri" charset="0"/>
                <a:cs typeface="Calibri" charset="0"/>
              </a:rPr>
              <a:t>let</a:t>
            </a:r>
            <a:r>
              <a:rPr lang="en-US" sz="1600" dirty="0">
                <a:solidFill>
                  <a:srgbClr val="000000"/>
                </a:solidFill>
                <a:latin typeface="Calibri" charset="0"/>
                <a:ea typeface="Calibri" charset="0"/>
                <a:cs typeface="Calibri" charset="0"/>
              </a:rPr>
              <a:t> </a:t>
            </a:r>
            <a:r>
              <a:rPr lang="en-US" sz="1600" dirty="0">
                <a:solidFill>
                  <a:srgbClr val="001080"/>
                </a:solidFill>
                <a:latin typeface="Calibri" charset="0"/>
                <a:ea typeface="Calibri" charset="0"/>
                <a:cs typeface="Calibri" charset="0"/>
              </a:rPr>
              <a:t>item</a:t>
            </a:r>
            <a:r>
              <a:rPr lang="en-US" sz="1600" dirty="0">
                <a:solidFill>
                  <a:srgbClr val="000000"/>
                </a:solidFill>
                <a:latin typeface="Calibri" charset="0"/>
                <a:ea typeface="Calibri" charset="0"/>
                <a:cs typeface="Calibri" charset="0"/>
              </a:rPr>
              <a:t>;</a:t>
            </a:r>
          </a:p>
          <a:p>
            <a:r>
              <a:rPr lang="en-US" sz="1600" dirty="0">
                <a:solidFill>
                  <a:srgbClr val="0000FF"/>
                </a:solidFill>
                <a:latin typeface="Calibri" charset="0"/>
                <a:ea typeface="Calibri" charset="0"/>
                <a:cs typeface="Calibri" charset="0"/>
              </a:rPr>
              <a:t>//iterate over the array to match id</a:t>
            </a:r>
            <a:endParaRPr lang="en-US" sz="1600" dirty="0">
              <a:solidFill>
                <a:srgbClr val="000000"/>
              </a:solidFill>
              <a:latin typeface="Calibri" charset="0"/>
              <a:ea typeface="Calibri" charset="0"/>
              <a:cs typeface="Calibri" charset="0"/>
            </a:endParaRPr>
          </a:p>
          <a:p>
            <a:r>
              <a:rPr lang="en-US" sz="1600" dirty="0">
                <a:solidFill>
                  <a:srgbClr val="795E26"/>
                </a:solidFill>
                <a:latin typeface="Calibri" charset="0"/>
                <a:ea typeface="Calibri" charset="0"/>
                <a:cs typeface="Calibri" charset="0"/>
              </a:rPr>
              <a:t>alert</a:t>
            </a:r>
            <a:r>
              <a:rPr lang="en-US" sz="1600" dirty="0">
                <a:solidFill>
                  <a:srgbClr val="000000"/>
                </a:solidFill>
                <a:latin typeface="Calibri" charset="0"/>
                <a:ea typeface="Calibri" charset="0"/>
                <a:cs typeface="Calibri" charset="0"/>
              </a:rPr>
              <a:t>(</a:t>
            </a:r>
            <a:r>
              <a:rPr lang="en-US" sz="1600" dirty="0">
                <a:solidFill>
                  <a:srgbClr val="A31515"/>
                </a:solidFill>
                <a:latin typeface="Calibri" charset="0"/>
                <a:ea typeface="Calibri" charset="0"/>
                <a:cs typeface="Calibri" charset="0"/>
              </a:rPr>
              <a:t>'clicked '</a:t>
            </a:r>
            <a:r>
              <a:rPr lang="en-US" sz="1600" dirty="0">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item</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itemName</a:t>
            </a:r>
            <a:r>
              <a:rPr lang="en-US" sz="1600" dirty="0">
                <a:solidFill>
                  <a:srgbClr val="000000"/>
                </a:solidFill>
                <a:latin typeface="Calibri" charset="0"/>
                <a:ea typeface="Calibri" charset="0"/>
                <a:cs typeface="Calibri" charset="0"/>
              </a:rPr>
              <a:t>);</a:t>
            </a:r>
          </a:p>
          <a:p>
            <a:r>
              <a:rPr lang="en-US" sz="1600" dirty="0">
                <a:solidFill>
                  <a:srgbClr val="000000"/>
                </a:solidFill>
                <a:latin typeface="Calibri" charset="0"/>
                <a:ea typeface="Calibri" charset="0"/>
                <a:cs typeface="Calibri" charset="0"/>
              </a:rPr>
              <a:t>}</a:t>
            </a:r>
          </a:p>
          <a:p>
            <a:r>
              <a:rPr lang="en-US" sz="1600" dirty="0">
                <a:solidFill>
                  <a:srgbClr val="795E26"/>
                </a:solidFill>
                <a:latin typeface="Calibri" charset="0"/>
                <a:ea typeface="Calibri" charset="0"/>
                <a:cs typeface="Calibri" charset="0"/>
              </a:rPr>
              <a:t>render</a:t>
            </a:r>
            <a:r>
              <a:rPr lang="en-US" sz="1600" dirty="0">
                <a:solidFill>
                  <a:srgbClr val="000000"/>
                </a:solidFill>
                <a:latin typeface="Calibri" charset="0"/>
                <a:ea typeface="Calibri" charset="0"/>
                <a:cs typeface="Calibri" charset="0"/>
              </a:rPr>
              <a:t>() {	</a:t>
            </a:r>
            <a:r>
              <a:rPr lang="en-US" sz="1600" dirty="0">
                <a:solidFill>
                  <a:srgbClr val="AF00DB"/>
                </a:solidFill>
                <a:latin typeface="Calibri" charset="0"/>
                <a:ea typeface="Calibri" charset="0"/>
                <a:cs typeface="Calibri" charset="0"/>
              </a:rPr>
              <a:t>return</a:t>
            </a:r>
            <a:r>
              <a:rPr lang="en-US" sz="1600" dirty="0">
                <a:solidFill>
                  <a:srgbClr val="000000"/>
                </a:solidFill>
                <a:latin typeface="Calibri" charset="0"/>
                <a:ea typeface="Calibri" charset="0"/>
                <a:cs typeface="Calibri" charset="0"/>
              </a:rPr>
              <a:t> ( </a:t>
            </a:r>
            <a:r>
              <a:rPr lang="en-US" sz="1600" dirty="0">
                <a:solidFill>
                  <a:srgbClr val="800000"/>
                </a:solidFill>
                <a:latin typeface="Calibri" charset="0"/>
                <a:ea typeface="Calibri" charset="0"/>
                <a:cs typeface="Calibri" charset="0"/>
              </a:rPr>
              <a:t>&lt;div&gt;</a:t>
            </a:r>
            <a:endParaRPr lang="en-US" sz="1600" dirty="0">
              <a:solidFill>
                <a:srgbClr val="000000"/>
              </a:solidFill>
              <a:latin typeface="Calibri" charset="0"/>
              <a:ea typeface="Calibri" charset="0"/>
              <a:cs typeface="Calibri" charset="0"/>
            </a:endParaRPr>
          </a:p>
          <a:p>
            <a:r>
              <a:rPr lang="en-US" sz="1600" dirty="0">
                <a:solidFill>
                  <a:srgbClr val="0000FF"/>
                </a:solidFill>
                <a:latin typeface="Calibri" charset="0"/>
                <a:ea typeface="Calibri" charset="0"/>
                <a:cs typeface="Calibri" charset="0"/>
              </a:rPr>
              <a:t>{ </a:t>
            </a:r>
            <a:r>
              <a:rPr lang="en-US" sz="1600" dirty="0" err="1">
                <a:solidFill>
                  <a:srgbClr val="0000FF"/>
                </a:solidFill>
                <a:latin typeface="Calibri" charset="0"/>
                <a:ea typeface="Calibri" charset="0"/>
                <a:cs typeface="Calibri" charset="0"/>
              </a:rPr>
              <a:t>this</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state</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items</a:t>
            </a:r>
            <a:r>
              <a:rPr lang="en-US" sz="1600" dirty="0" err="1">
                <a:solidFill>
                  <a:srgbClr val="000000"/>
                </a:solidFill>
                <a:latin typeface="Calibri" charset="0"/>
                <a:ea typeface="Calibri" charset="0"/>
                <a:cs typeface="Calibri" charset="0"/>
              </a:rPr>
              <a:t>.</a:t>
            </a:r>
            <a:r>
              <a:rPr lang="en-US" sz="1600" dirty="0" err="1">
                <a:solidFill>
                  <a:srgbClr val="795E26"/>
                </a:solidFill>
                <a:latin typeface="Calibri" charset="0"/>
                <a:ea typeface="Calibri" charset="0"/>
                <a:cs typeface="Calibri" charset="0"/>
              </a:rPr>
              <a:t>map</a:t>
            </a:r>
            <a:r>
              <a:rPr lang="en-US" sz="1600" dirty="0">
                <a:solidFill>
                  <a:srgbClr val="000000"/>
                </a:solidFill>
                <a:latin typeface="Calibri" charset="0"/>
                <a:ea typeface="Calibri" charset="0"/>
                <a:cs typeface="Calibri" charset="0"/>
              </a:rPr>
              <a:t>(</a:t>
            </a:r>
            <a:r>
              <a:rPr lang="en-US" sz="1600" dirty="0">
                <a:solidFill>
                  <a:srgbClr val="001080"/>
                </a:solidFill>
                <a:latin typeface="Calibri" charset="0"/>
                <a:ea typeface="Calibri" charset="0"/>
                <a:cs typeface="Calibri" charset="0"/>
              </a:rPr>
              <a:t>item</a:t>
            </a:r>
            <a:r>
              <a:rPr lang="en-US" sz="1600" dirty="0">
                <a:solidFill>
                  <a:srgbClr val="0000FF"/>
                </a:solidFill>
                <a:latin typeface="Calibri" charset="0"/>
                <a:ea typeface="Calibri" charset="0"/>
                <a:cs typeface="Calibri" charset="0"/>
              </a:rPr>
              <a:t>=&gt;</a:t>
            </a:r>
            <a:r>
              <a:rPr lang="en-US" sz="1600" dirty="0">
                <a:solidFill>
                  <a:srgbClr val="000000"/>
                </a:solidFill>
                <a:latin typeface="Calibri" charset="0"/>
                <a:ea typeface="Calibri" charset="0"/>
                <a:cs typeface="Calibri" charset="0"/>
              </a:rPr>
              <a:t>{</a:t>
            </a:r>
          </a:p>
          <a:p>
            <a:r>
              <a:rPr lang="en-US" sz="1600" dirty="0">
                <a:solidFill>
                  <a:srgbClr val="AF00DB"/>
                </a:solidFill>
                <a:latin typeface="Calibri" charset="0"/>
                <a:ea typeface="Calibri" charset="0"/>
                <a:cs typeface="Calibri" charset="0"/>
              </a:rPr>
              <a:t>	return</a:t>
            </a:r>
            <a:r>
              <a:rPr lang="en-US" sz="1600" dirty="0">
                <a:solidFill>
                  <a:srgbClr val="000000"/>
                </a:solidFill>
                <a:latin typeface="Calibri" charset="0"/>
                <a:ea typeface="Calibri" charset="0"/>
                <a:cs typeface="Calibri" charset="0"/>
              </a:rPr>
              <a:t> </a:t>
            </a:r>
            <a:r>
              <a:rPr lang="en-US" sz="1600" dirty="0">
                <a:solidFill>
                  <a:srgbClr val="800000"/>
                </a:solidFill>
                <a:latin typeface="Calibri" charset="0"/>
                <a:ea typeface="Calibri" charset="0"/>
                <a:cs typeface="Calibri" charset="0"/>
              </a:rPr>
              <a:t>&lt;</a:t>
            </a:r>
            <a:r>
              <a:rPr lang="en-US" sz="1600" dirty="0" err="1">
                <a:solidFill>
                  <a:srgbClr val="267F99"/>
                </a:solidFill>
                <a:latin typeface="Calibri" charset="0"/>
                <a:ea typeface="Calibri" charset="0"/>
                <a:cs typeface="Calibri" charset="0"/>
              </a:rPr>
              <a:t>ListItem</a:t>
            </a:r>
            <a:r>
              <a:rPr lang="en-US" sz="1600" dirty="0">
                <a:solidFill>
                  <a:srgbClr val="000000"/>
                </a:solidFill>
                <a:latin typeface="Calibri" charset="0"/>
                <a:ea typeface="Calibri" charset="0"/>
                <a:cs typeface="Calibri" charset="0"/>
              </a:rPr>
              <a:t> </a:t>
            </a:r>
            <a:r>
              <a:rPr lang="en-US" sz="1600" dirty="0" err="1">
                <a:solidFill>
                  <a:srgbClr val="FF0000"/>
                </a:solidFill>
                <a:latin typeface="Calibri" charset="0"/>
                <a:ea typeface="Calibri" charset="0"/>
                <a:cs typeface="Calibri" charset="0"/>
              </a:rPr>
              <a:t>itemId</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item</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id</a:t>
            </a:r>
            <a:r>
              <a:rPr lang="en-US" sz="1600" dirty="0">
                <a:solidFill>
                  <a:srgbClr val="0000FF"/>
                </a:solidFill>
                <a:latin typeface="Calibri" charset="0"/>
                <a:ea typeface="Calibri" charset="0"/>
                <a:cs typeface="Calibri" charset="0"/>
              </a:rPr>
              <a:t>}</a:t>
            </a:r>
            <a:r>
              <a:rPr lang="en-US" sz="1600" dirty="0">
                <a:solidFill>
                  <a:srgbClr val="000000"/>
                </a:solidFill>
                <a:latin typeface="Calibri" charset="0"/>
                <a:ea typeface="Calibri" charset="0"/>
                <a:cs typeface="Calibri" charset="0"/>
              </a:rPr>
              <a:t> 	</a:t>
            </a:r>
            <a:r>
              <a:rPr lang="en-US" sz="1600" dirty="0" err="1">
                <a:solidFill>
                  <a:srgbClr val="FF0000"/>
                </a:solidFill>
                <a:latin typeface="Calibri" charset="0"/>
                <a:ea typeface="Calibri" charset="0"/>
                <a:cs typeface="Calibri" charset="0"/>
              </a:rPr>
              <a:t>itemHandler</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a:t>
            </a:r>
            <a:r>
              <a:rPr lang="en-US" sz="1600" dirty="0" err="1">
                <a:solidFill>
                  <a:srgbClr val="0000FF"/>
                </a:solidFill>
                <a:latin typeface="Calibri" charset="0"/>
                <a:ea typeface="Calibri" charset="0"/>
                <a:cs typeface="Calibri" charset="0"/>
              </a:rPr>
              <a:t>this</a:t>
            </a:r>
            <a:r>
              <a:rPr lang="en-US" sz="1600" dirty="0" err="1">
                <a:solidFill>
                  <a:srgbClr val="000000"/>
                </a:solidFill>
                <a:latin typeface="Calibri" charset="0"/>
                <a:ea typeface="Calibri" charset="0"/>
                <a:cs typeface="Calibri" charset="0"/>
              </a:rPr>
              <a:t>.</a:t>
            </a:r>
            <a:r>
              <a:rPr lang="en-US" sz="1600" dirty="0" err="1">
                <a:solidFill>
                  <a:srgbClr val="795E26"/>
                </a:solidFill>
                <a:latin typeface="Calibri" charset="0"/>
                <a:ea typeface="Calibri" charset="0"/>
                <a:cs typeface="Calibri" charset="0"/>
              </a:rPr>
              <a:t>displayName</a:t>
            </a:r>
            <a:r>
              <a:rPr lang="en-US" sz="1600" dirty="0">
                <a:solidFill>
                  <a:srgbClr val="0000FF"/>
                </a:solidFill>
                <a:latin typeface="Calibri" charset="0"/>
                <a:ea typeface="Calibri" charset="0"/>
                <a:cs typeface="Calibri" charset="0"/>
              </a:rPr>
              <a:t>}</a:t>
            </a:r>
            <a:r>
              <a:rPr lang="en-US" sz="1600" dirty="0">
                <a:solidFill>
                  <a:srgbClr val="000000"/>
                </a:solidFill>
                <a:latin typeface="Calibri" charset="0"/>
                <a:ea typeface="Calibri" charset="0"/>
                <a:cs typeface="Calibri" charset="0"/>
              </a:rPr>
              <a:t> </a:t>
            </a:r>
            <a:r>
              <a:rPr lang="en-US" sz="1600" dirty="0">
                <a:solidFill>
                  <a:srgbClr val="800000"/>
                </a:solidFill>
                <a:latin typeface="Calibri" charset="0"/>
                <a:ea typeface="Calibri" charset="0"/>
                <a:cs typeface="Calibri" charset="0"/>
              </a:rPr>
              <a:t>/&gt;</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   &lt;/div&gt;</a:t>
            </a:r>
            <a:r>
              <a:rPr lang="en-US" sz="1600" dirty="0">
                <a:solidFill>
                  <a:srgbClr val="000000"/>
                </a:solidFill>
                <a:latin typeface="Calibri" charset="0"/>
                <a:ea typeface="Calibri" charset="0"/>
                <a:cs typeface="Calibri" charset="0"/>
              </a:rPr>
              <a:t>)</a:t>
            </a:r>
          </a:p>
          <a:p>
            <a:r>
              <a:rPr lang="en-US" sz="1600" dirty="0">
                <a:solidFill>
                  <a:srgbClr val="000000"/>
                </a:solidFill>
                <a:latin typeface="Calibri" charset="0"/>
                <a:ea typeface="Calibri" charset="0"/>
                <a:cs typeface="Calibri" charset="0"/>
              </a:rPr>
              <a:t>}}</a:t>
            </a:r>
          </a:p>
        </p:txBody>
      </p:sp>
      <p:sp>
        <p:nvSpPr>
          <p:cNvPr id="3" name="Rectangle 2"/>
          <p:cNvSpPr/>
          <p:nvPr/>
        </p:nvSpPr>
        <p:spPr>
          <a:xfrm>
            <a:off x="5652120" y="2132856"/>
            <a:ext cx="2952328" cy="3785652"/>
          </a:xfrm>
          <a:prstGeom prst="rect">
            <a:avLst/>
          </a:prstGeom>
          <a:ln>
            <a:solidFill>
              <a:schemeClr val="accent1"/>
            </a:solidFill>
          </a:ln>
        </p:spPr>
        <p:txBody>
          <a:bodyPr wrap="square">
            <a:spAutoFit/>
          </a:bodyPr>
          <a:lstStyle/>
          <a:p>
            <a:r>
              <a:rPr lang="en-US" sz="1600" dirty="0">
                <a:solidFill>
                  <a:srgbClr val="AF00DB"/>
                </a:solidFill>
                <a:latin typeface="Calibri" charset="0"/>
                <a:ea typeface="Calibri" charset="0"/>
                <a:cs typeface="Calibri" charset="0"/>
              </a:rPr>
              <a:t>export</a:t>
            </a:r>
            <a:r>
              <a:rPr lang="en-US" sz="1600" dirty="0">
                <a:solidFill>
                  <a:srgbClr val="000000"/>
                </a:solidFill>
                <a:latin typeface="Calibri" charset="0"/>
                <a:ea typeface="Calibri" charset="0"/>
                <a:cs typeface="Calibri" charset="0"/>
              </a:rPr>
              <a:t> </a:t>
            </a:r>
            <a:r>
              <a:rPr lang="en-US" sz="1600" dirty="0">
                <a:solidFill>
                  <a:srgbClr val="AF00DB"/>
                </a:solidFill>
                <a:latin typeface="Calibri" charset="0"/>
                <a:ea typeface="Calibri" charset="0"/>
                <a:cs typeface="Calibri" charset="0"/>
              </a:rPr>
              <a:t>default</a:t>
            </a:r>
            <a:r>
              <a:rPr lang="en-US" sz="1600" dirty="0">
                <a:solidFill>
                  <a:srgbClr val="000000"/>
                </a:solidFill>
                <a:latin typeface="Calibri" charset="0"/>
                <a:ea typeface="Calibri" charset="0"/>
                <a:cs typeface="Calibri" charset="0"/>
              </a:rPr>
              <a:t> </a:t>
            </a:r>
            <a:r>
              <a:rPr lang="en-US" sz="1600" dirty="0">
                <a:solidFill>
                  <a:srgbClr val="0000FF"/>
                </a:solidFill>
                <a:latin typeface="Calibri" charset="0"/>
                <a:ea typeface="Calibri" charset="0"/>
                <a:cs typeface="Calibri" charset="0"/>
              </a:rPr>
              <a:t>class</a:t>
            </a:r>
            <a:r>
              <a:rPr lang="en-US" sz="1600" dirty="0">
                <a:solidFill>
                  <a:srgbClr val="000000"/>
                </a:solidFill>
                <a:latin typeface="Calibri" charset="0"/>
                <a:ea typeface="Calibri" charset="0"/>
                <a:cs typeface="Calibri" charset="0"/>
              </a:rPr>
              <a:t> </a:t>
            </a:r>
            <a:r>
              <a:rPr lang="en-US" sz="1600" dirty="0" err="1">
                <a:solidFill>
                  <a:srgbClr val="267F99"/>
                </a:solidFill>
                <a:latin typeface="Calibri" charset="0"/>
                <a:ea typeface="Calibri" charset="0"/>
                <a:cs typeface="Calibri" charset="0"/>
              </a:rPr>
              <a:t>ListItem</a:t>
            </a:r>
            <a:r>
              <a:rPr lang="en-US" sz="1600" dirty="0">
                <a:solidFill>
                  <a:srgbClr val="000000"/>
                </a:solidFill>
                <a:latin typeface="Calibri" charset="0"/>
                <a:ea typeface="Calibri" charset="0"/>
                <a:cs typeface="Calibri" charset="0"/>
              </a:rPr>
              <a:t> </a:t>
            </a:r>
            <a:r>
              <a:rPr lang="en-US" sz="1600" dirty="0">
                <a:solidFill>
                  <a:srgbClr val="0000FF"/>
                </a:solidFill>
                <a:latin typeface="Calibri" charset="0"/>
                <a:ea typeface="Calibri" charset="0"/>
                <a:cs typeface="Calibri" charset="0"/>
              </a:rPr>
              <a:t>extends</a:t>
            </a:r>
            <a:r>
              <a:rPr lang="en-US" sz="1600" dirty="0">
                <a:solidFill>
                  <a:srgbClr val="000000"/>
                </a:solidFill>
                <a:latin typeface="Calibri" charset="0"/>
                <a:ea typeface="Calibri" charset="0"/>
                <a:cs typeface="Calibri" charset="0"/>
              </a:rPr>
              <a:t> </a:t>
            </a:r>
            <a:r>
              <a:rPr lang="en-US" sz="1600" dirty="0">
                <a:solidFill>
                  <a:srgbClr val="267F99"/>
                </a:solidFill>
                <a:latin typeface="Calibri" charset="0"/>
                <a:ea typeface="Calibri" charset="0"/>
                <a:cs typeface="Calibri" charset="0"/>
              </a:rPr>
              <a:t>Component</a:t>
            </a:r>
            <a:r>
              <a:rPr lang="en-US" sz="1600" dirty="0">
                <a:solidFill>
                  <a:srgbClr val="000000"/>
                </a:solidFill>
                <a:latin typeface="Calibri" charset="0"/>
                <a:ea typeface="Calibri" charset="0"/>
                <a:cs typeface="Calibri" charset="0"/>
              </a:rPr>
              <a:t> {</a:t>
            </a:r>
          </a:p>
          <a:p>
            <a:r>
              <a:rPr lang="en-US" sz="1600" dirty="0">
                <a:solidFill>
                  <a:srgbClr val="795E26"/>
                </a:solidFill>
                <a:latin typeface="Calibri" charset="0"/>
                <a:ea typeface="Calibri" charset="0"/>
                <a:cs typeface="Calibri" charset="0"/>
              </a:rPr>
              <a:t>render</a:t>
            </a:r>
            <a:r>
              <a:rPr lang="en-US" sz="1600" dirty="0">
                <a:solidFill>
                  <a:srgbClr val="000000"/>
                </a:solidFill>
                <a:latin typeface="Calibri" charset="0"/>
                <a:ea typeface="Calibri" charset="0"/>
                <a:cs typeface="Calibri" charset="0"/>
              </a:rPr>
              <a:t>() {</a:t>
            </a:r>
          </a:p>
          <a:p>
            <a:r>
              <a:rPr lang="en-US" sz="1600" dirty="0">
                <a:solidFill>
                  <a:srgbClr val="AF00DB"/>
                </a:solidFill>
                <a:latin typeface="Calibri" charset="0"/>
                <a:ea typeface="Calibri" charset="0"/>
                <a:cs typeface="Calibri" charset="0"/>
              </a:rPr>
              <a:t>return</a:t>
            </a:r>
            <a:r>
              <a:rPr lang="en-US" sz="1600" dirty="0">
                <a:solidFill>
                  <a:srgbClr val="000000"/>
                </a:solidFill>
                <a:latin typeface="Calibri" charset="0"/>
                <a:ea typeface="Calibri" charset="0"/>
                <a:cs typeface="Calibri" charset="0"/>
              </a:rPr>
              <a:t> (</a:t>
            </a:r>
          </a:p>
          <a:p>
            <a:r>
              <a:rPr lang="en-US" sz="1600" dirty="0">
                <a:solidFill>
                  <a:srgbClr val="800000"/>
                </a:solidFill>
                <a:latin typeface="Calibri" charset="0"/>
                <a:ea typeface="Calibri" charset="0"/>
                <a:cs typeface="Calibri" charset="0"/>
              </a:rPr>
              <a:t>&lt;div&gt;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&lt;h1</a:t>
            </a:r>
            <a:r>
              <a:rPr lang="en-US" sz="1600" dirty="0">
                <a:solidFill>
                  <a:srgbClr val="000000"/>
                </a:solidFill>
                <a:latin typeface="Calibri" charset="0"/>
                <a:ea typeface="Calibri" charset="0"/>
                <a:cs typeface="Calibri" charset="0"/>
              </a:rPr>
              <a:t> </a:t>
            </a:r>
            <a:r>
              <a:rPr lang="en-US" sz="1600" dirty="0" err="1">
                <a:solidFill>
                  <a:srgbClr val="FF0000"/>
                </a:solidFill>
                <a:latin typeface="Calibri" charset="0"/>
                <a:ea typeface="Calibri" charset="0"/>
                <a:cs typeface="Calibri" charset="0"/>
              </a:rPr>
              <a:t>onClick</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=&gt;</a:t>
            </a:r>
            <a:r>
              <a:rPr lang="en-US" sz="1600" dirty="0" err="1">
                <a:solidFill>
                  <a:srgbClr val="0000FF"/>
                </a:solidFill>
                <a:latin typeface="Calibri" charset="0"/>
                <a:ea typeface="Calibri" charset="0"/>
                <a:cs typeface="Calibri" charset="0"/>
              </a:rPr>
              <a:t>this</a:t>
            </a:r>
            <a:r>
              <a:rPr lang="en-US" sz="1600" dirty="0" err="1">
                <a:solidFill>
                  <a:srgbClr val="000000"/>
                </a:solidFill>
                <a:latin typeface="Calibri" charset="0"/>
                <a:ea typeface="Calibri" charset="0"/>
                <a:cs typeface="Calibri" charset="0"/>
              </a:rPr>
              <a:t>.</a:t>
            </a:r>
            <a:r>
              <a:rPr lang="en-US" sz="1600" dirty="0" err="1">
                <a:solidFill>
                  <a:srgbClr val="328267"/>
                </a:solidFill>
                <a:latin typeface="Calibri" charset="0"/>
                <a:ea typeface="Calibri" charset="0"/>
                <a:cs typeface="Calibri" charset="0"/>
              </a:rPr>
              <a:t>props</a:t>
            </a:r>
            <a:r>
              <a:rPr lang="en-US" sz="1600" dirty="0" err="1">
                <a:solidFill>
                  <a:srgbClr val="000000"/>
                </a:solidFill>
                <a:latin typeface="Calibri" charset="0"/>
                <a:ea typeface="Calibri" charset="0"/>
                <a:cs typeface="Calibri" charset="0"/>
              </a:rPr>
              <a:t>.</a:t>
            </a:r>
            <a:r>
              <a:rPr lang="en-US" sz="1600" dirty="0" err="1">
                <a:solidFill>
                  <a:srgbClr val="795E26"/>
                </a:solidFill>
                <a:latin typeface="Calibri" charset="0"/>
                <a:ea typeface="Calibri" charset="0"/>
                <a:cs typeface="Calibri" charset="0"/>
              </a:rPr>
              <a:t>itemHandler</a:t>
            </a:r>
            <a:r>
              <a:rPr lang="en-US" sz="1600" dirty="0">
                <a:solidFill>
                  <a:srgbClr val="000000"/>
                </a:solidFill>
                <a:latin typeface="Calibri" charset="0"/>
                <a:ea typeface="Calibri" charset="0"/>
                <a:cs typeface="Calibri" charset="0"/>
              </a:rPr>
              <a:t>(</a:t>
            </a:r>
            <a:r>
              <a:rPr lang="en-US" sz="1600" dirty="0" err="1">
                <a:solidFill>
                  <a:srgbClr val="0000FF"/>
                </a:solidFill>
                <a:latin typeface="Calibri" charset="0"/>
                <a:ea typeface="Calibri" charset="0"/>
                <a:cs typeface="Calibri" charset="0"/>
              </a:rPr>
              <a:t>this</a:t>
            </a:r>
            <a:r>
              <a:rPr lang="en-US" sz="1600" dirty="0" err="1">
                <a:solidFill>
                  <a:srgbClr val="000000"/>
                </a:solidFill>
                <a:latin typeface="Calibri" charset="0"/>
                <a:ea typeface="Calibri" charset="0"/>
                <a:cs typeface="Calibri" charset="0"/>
              </a:rPr>
              <a:t>.</a:t>
            </a:r>
            <a:r>
              <a:rPr lang="en-US" sz="1600" dirty="0" err="1">
                <a:solidFill>
                  <a:srgbClr val="328267"/>
                </a:solidFill>
                <a:latin typeface="Calibri" charset="0"/>
                <a:ea typeface="Calibri" charset="0"/>
                <a:cs typeface="Calibri" charset="0"/>
              </a:rPr>
              <a:t>props</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itemId</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a:t>
            </a:r>
            <a:r>
              <a:rPr lang="en-US" sz="1600" dirty="0">
                <a:solidFill>
                  <a:srgbClr val="800000"/>
                </a:solidFill>
                <a:latin typeface="Calibri" charset="0"/>
                <a:ea typeface="Calibri" charset="0"/>
                <a:cs typeface="Calibri" charset="0"/>
              </a:rPr>
              <a:t>&gt;</a:t>
            </a:r>
            <a:r>
              <a:rPr lang="en-US" sz="1600" dirty="0">
                <a:solidFill>
                  <a:srgbClr val="000000"/>
                </a:solidFill>
                <a:latin typeface="Calibri" charset="0"/>
                <a:ea typeface="Calibri" charset="0"/>
                <a:cs typeface="Calibri" charset="0"/>
              </a:rPr>
              <a:t>Item : </a:t>
            </a:r>
            <a:r>
              <a:rPr lang="en-US" sz="1600" dirty="0">
                <a:solidFill>
                  <a:srgbClr val="0000FF"/>
                </a:solidFill>
                <a:latin typeface="Calibri" charset="0"/>
                <a:ea typeface="Calibri" charset="0"/>
                <a:cs typeface="Calibri" charset="0"/>
              </a:rPr>
              <a:t>{</a:t>
            </a:r>
            <a:r>
              <a:rPr lang="en-US" sz="1600" dirty="0" err="1">
                <a:solidFill>
                  <a:srgbClr val="0000FF"/>
                </a:solidFill>
                <a:latin typeface="Calibri" charset="0"/>
                <a:ea typeface="Calibri" charset="0"/>
                <a:cs typeface="Calibri" charset="0"/>
              </a:rPr>
              <a:t>this</a:t>
            </a:r>
            <a:r>
              <a:rPr lang="en-US" sz="1600" dirty="0" err="1">
                <a:solidFill>
                  <a:srgbClr val="000000"/>
                </a:solidFill>
                <a:latin typeface="Calibri" charset="0"/>
                <a:ea typeface="Calibri" charset="0"/>
                <a:cs typeface="Calibri" charset="0"/>
              </a:rPr>
              <a:t>.</a:t>
            </a:r>
            <a:r>
              <a:rPr lang="en-US" sz="1600" dirty="0" err="1">
                <a:solidFill>
                  <a:srgbClr val="328267"/>
                </a:solidFill>
                <a:latin typeface="Calibri" charset="0"/>
                <a:ea typeface="Calibri" charset="0"/>
                <a:cs typeface="Calibri" charset="0"/>
              </a:rPr>
              <a:t>props</a:t>
            </a:r>
            <a:r>
              <a:rPr lang="en-US" sz="1600" dirty="0" err="1">
                <a:solidFill>
                  <a:srgbClr val="000000"/>
                </a:solidFill>
                <a:latin typeface="Calibri" charset="0"/>
                <a:ea typeface="Calibri" charset="0"/>
                <a:cs typeface="Calibri" charset="0"/>
              </a:rPr>
              <a:t>.</a:t>
            </a:r>
            <a:r>
              <a:rPr lang="en-US" sz="1600" dirty="0" err="1">
                <a:solidFill>
                  <a:srgbClr val="001080"/>
                </a:solidFill>
                <a:latin typeface="Calibri" charset="0"/>
                <a:ea typeface="Calibri" charset="0"/>
                <a:cs typeface="Calibri" charset="0"/>
              </a:rPr>
              <a:t>itemId</a:t>
            </a:r>
            <a:r>
              <a:rPr lang="en-US" sz="1600" dirty="0">
                <a:solidFill>
                  <a:srgbClr val="0000FF"/>
                </a:solidFill>
                <a:latin typeface="Calibri" charset="0"/>
                <a:ea typeface="Calibri" charset="0"/>
                <a:cs typeface="Calibri" charset="0"/>
              </a:rPr>
              <a:t>}</a:t>
            </a:r>
            <a:r>
              <a:rPr lang="en-US" sz="1600" dirty="0">
                <a:solidFill>
                  <a:srgbClr val="800000"/>
                </a:solidFill>
                <a:latin typeface="Calibri" charset="0"/>
                <a:ea typeface="Calibri" charset="0"/>
                <a:cs typeface="Calibri" charset="0"/>
              </a:rPr>
              <a:t>&lt;/h1&gt;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&lt;/div&gt;</a:t>
            </a:r>
            <a:endParaRPr lang="en-US" sz="1600" dirty="0">
              <a:solidFill>
                <a:srgbClr val="000000"/>
              </a:solidFill>
              <a:latin typeface="Calibri" charset="0"/>
              <a:ea typeface="Calibri" charset="0"/>
              <a:cs typeface="Calibri" charset="0"/>
            </a:endParaRPr>
          </a:p>
          <a:p>
            <a:r>
              <a:rPr lang="en-US" sz="1600" dirty="0">
                <a:solidFill>
                  <a:srgbClr val="000000"/>
                </a:solidFill>
                <a:latin typeface="Calibri" charset="0"/>
                <a:ea typeface="Calibri" charset="0"/>
                <a:cs typeface="Calibri" charset="0"/>
              </a:rPr>
              <a:t>)</a:t>
            </a:r>
          </a:p>
          <a:p>
            <a:r>
              <a:rPr lang="en-US" sz="1600" dirty="0">
                <a:solidFill>
                  <a:srgbClr val="000000"/>
                </a:solidFill>
                <a:latin typeface="Calibri" charset="0"/>
                <a:ea typeface="Calibri" charset="0"/>
                <a:cs typeface="Calibri" charset="0"/>
              </a:rPr>
              <a:t>}</a:t>
            </a:r>
          </a:p>
          <a:p>
            <a:r>
              <a:rPr lang="en-US" sz="1600" dirty="0">
                <a:solidFill>
                  <a:srgbClr val="000000"/>
                </a:solidFill>
                <a:latin typeface="Calibri" charset="0"/>
                <a:ea typeface="Calibri" charset="0"/>
                <a:cs typeface="Calibri" charset="0"/>
              </a:rPr>
              <a:t>}</a:t>
            </a:r>
          </a:p>
          <a:p>
            <a:br>
              <a:rPr lang="en-US" sz="1600" dirty="0">
                <a:solidFill>
                  <a:srgbClr val="000000"/>
                </a:solidFill>
                <a:latin typeface="Calibri" charset="0"/>
                <a:ea typeface="Calibri" charset="0"/>
                <a:cs typeface="Calibri" charset="0"/>
              </a:rPr>
            </a:br>
            <a:endParaRPr lang="en-US" sz="1600"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17227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Conditional Rendering</a:t>
            </a:r>
          </a:p>
        </p:txBody>
      </p:sp>
      <p:sp>
        <p:nvSpPr>
          <p:cNvPr id="9" name="Content Placeholder 2"/>
          <p:cNvSpPr>
            <a:spLocks noGrp="1"/>
          </p:cNvSpPr>
          <p:nvPr>
            <p:ph sz="quarter" idx="1"/>
          </p:nvPr>
        </p:nvSpPr>
        <p:spPr>
          <a:xfrm>
            <a:off x="611560" y="1052735"/>
            <a:ext cx="8136904" cy="5400601"/>
          </a:xfrm>
        </p:spPr>
        <p:txBody>
          <a:bodyPr/>
          <a:lstStyle/>
          <a:p>
            <a:r>
              <a:rPr lang="en-US" dirty="0"/>
              <a:t>Use JavaScript operators like if or the conditional operator to create elements representing the current state, and let React update the UI to match them.</a:t>
            </a:r>
          </a:p>
          <a:p>
            <a:r>
              <a:rPr lang="en-US" dirty="0"/>
              <a:t>There are following approaches</a:t>
            </a:r>
          </a:p>
          <a:p>
            <a:pPr lvl="1"/>
            <a:r>
              <a:rPr lang="en-US" sz="1800" dirty="0"/>
              <a:t>If-else</a:t>
            </a:r>
          </a:p>
          <a:p>
            <a:pPr lvl="1"/>
            <a:r>
              <a:rPr lang="en-US" sz="1800" dirty="0"/>
              <a:t>Ternary</a:t>
            </a:r>
          </a:p>
          <a:p>
            <a:pPr lvl="1"/>
            <a:r>
              <a:rPr lang="en-US" sz="1800" dirty="0"/>
              <a:t>Element variables</a:t>
            </a:r>
          </a:p>
          <a:p>
            <a:pPr lvl="1"/>
            <a:r>
              <a:rPr lang="en-US" sz="1800" dirty="0"/>
              <a:t>Short circuit operators</a:t>
            </a:r>
          </a:p>
          <a:p>
            <a:pPr lvl="1"/>
            <a:endParaRPr lang="en-US" sz="1800" dirty="0"/>
          </a:p>
        </p:txBody>
      </p:sp>
    </p:spTree>
    <p:extLst>
      <p:ext uri="{BB962C8B-B14F-4D97-AF65-F5344CB8AC3E}">
        <p14:creationId xmlns:p14="http://schemas.microsoft.com/office/powerpoint/2010/main" val="92814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Introduction</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Open source front end </a:t>
            </a:r>
            <a:r>
              <a:rPr lang="en-US" dirty="0" err="1"/>
              <a:t>javascript</a:t>
            </a:r>
            <a:r>
              <a:rPr lang="en-US" dirty="0"/>
              <a:t> library for building User Interface</a:t>
            </a:r>
          </a:p>
          <a:p>
            <a:r>
              <a:rPr lang="en-US" dirty="0"/>
              <a:t>Maintained by </a:t>
            </a:r>
            <a:r>
              <a:rPr lang="en-US" dirty="0" err="1"/>
              <a:t>facebook</a:t>
            </a:r>
            <a:endParaRPr lang="en-US" dirty="0"/>
          </a:p>
          <a:p>
            <a:r>
              <a:rPr lang="en-US" dirty="0"/>
              <a:t>Helps in building the user-friendly single page application for web and mobile apps</a:t>
            </a:r>
          </a:p>
          <a:p>
            <a:r>
              <a:rPr lang="en-US" dirty="0"/>
              <a:t>React is the ‘V’ in the MVC which stands for view, whereas the architecture is provided by </a:t>
            </a:r>
            <a:r>
              <a:rPr lang="en-US" b="1" dirty="0" err="1"/>
              <a:t>Redux</a:t>
            </a:r>
            <a:r>
              <a:rPr lang="en-US" dirty="0"/>
              <a:t> or </a:t>
            </a:r>
            <a:r>
              <a:rPr lang="en-US" b="1" dirty="0"/>
              <a:t>Flux</a:t>
            </a:r>
          </a:p>
          <a:p>
            <a:r>
              <a:rPr lang="en-US" dirty="0"/>
              <a:t>React native is used to develop mobile apps.</a:t>
            </a:r>
          </a:p>
          <a:p>
            <a:r>
              <a:rPr lang="en-US" dirty="0"/>
              <a:t>It is declarative and efficient</a:t>
            </a:r>
          </a:p>
          <a:p>
            <a:r>
              <a:rPr lang="en-US" dirty="0"/>
              <a:t>Helps to design and develop complex UIs from small and isolated pieces of code using  “components”</a:t>
            </a:r>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Using If-Else</a:t>
            </a:r>
          </a:p>
        </p:txBody>
      </p:sp>
      <p:sp>
        <p:nvSpPr>
          <p:cNvPr id="9" name="Content Placeholder 2"/>
          <p:cNvSpPr>
            <a:spLocks noGrp="1"/>
          </p:cNvSpPr>
          <p:nvPr>
            <p:ph sz="quarter" idx="1"/>
          </p:nvPr>
        </p:nvSpPr>
        <p:spPr>
          <a:xfrm>
            <a:off x="395536" y="894730"/>
            <a:ext cx="8424936" cy="2822302"/>
          </a:xfrm>
        </p:spPr>
        <p:txBody>
          <a:bodyPr/>
          <a:lstStyle/>
          <a:p>
            <a:r>
              <a:rPr lang="en-US" dirty="0"/>
              <a:t>Create a </a:t>
            </a:r>
            <a:r>
              <a:rPr lang="en-US" dirty="0" err="1"/>
              <a:t>UserGreeting.js</a:t>
            </a:r>
            <a:r>
              <a:rPr lang="en-US" dirty="0"/>
              <a:t> with a state as follows:</a:t>
            </a:r>
          </a:p>
          <a:p>
            <a:r>
              <a:rPr lang="en-US" dirty="0"/>
              <a:t>Render the following and lets make it conditional</a:t>
            </a:r>
          </a:p>
          <a:p>
            <a:endParaRPr lang="en-US" dirty="0"/>
          </a:p>
          <a:p>
            <a:endParaRPr lang="en-US" dirty="0"/>
          </a:p>
          <a:p>
            <a:endParaRPr lang="en-US" dirty="0"/>
          </a:p>
          <a:p>
            <a:endParaRPr lang="en-US" dirty="0"/>
          </a:p>
          <a:p>
            <a:endParaRPr lang="en-US" dirty="0"/>
          </a:p>
          <a:p>
            <a:r>
              <a:rPr lang="en-US" dirty="0"/>
              <a:t>To conditionally render messages use if-else as follows:</a:t>
            </a:r>
          </a:p>
          <a:p>
            <a:r>
              <a:rPr lang="en-US" dirty="0"/>
              <a:t>If-Else do now work inside the JSX</a:t>
            </a:r>
          </a:p>
        </p:txBody>
      </p:sp>
      <p:sp>
        <p:nvSpPr>
          <p:cNvPr id="2" name="Rectangle 1"/>
          <p:cNvSpPr/>
          <p:nvPr/>
        </p:nvSpPr>
        <p:spPr>
          <a:xfrm>
            <a:off x="5755871" y="894730"/>
            <a:ext cx="1728192" cy="923330"/>
          </a:xfrm>
          <a:prstGeom prst="rect">
            <a:avLst/>
          </a:prstGeom>
          <a:ln>
            <a:solidFill>
              <a:schemeClr val="accent1"/>
            </a:solidFill>
          </a:ln>
        </p:spPr>
        <p:txBody>
          <a:bodyPr wrap="square">
            <a:spAutoFit/>
          </a:bodyPr>
          <a:lstStyle/>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a:solidFill>
                  <a:srgbClr val="000000"/>
                </a:solidFill>
                <a:latin typeface="Calibri" charset="0"/>
                <a:ea typeface="Calibri" charset="0"/>
                <a:cs typeface="Calibri" charset="0"/>
              </a:rPr>
              <a:t> = {</a:t>
            </a:r>
          </a:p>
          <a:p>
            <a:r>
              <a:rPr lang="en-US" dirty="0" err="1">
                <a:solidFill>
                  <a:srgbClr val="001080"/>
                </a:solidFill>
                <a:latin typeface="Calibri" charset="0"/>
                <a:ea typeface="Calibri" charset="0"/>
                <a:cs typeface="Calibri" charset="0"/>
              </a:rPr>
              <a:t>isLoggedIn:</a:t>
            </a:r>
            <a:r>
              <a:rPr lang="en-US" dirty="0" err="1">
                <a:solidFill>
                  <a:srgbClr val="0000FF"/>
                </a:solidFill>
                <a:latin typeface="Calibri" charset="0"/>
                <a:ea typeface="Calibri" charset="0"/>
                <a:cs typeface="Calibri" charset="0"/>
              </a:rPr>
              <a:t>false</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3" name="Rectangle 2"/>
          <p:cNvSpPr/>
          <p:nvPr/>
        </p:nvSpPr>
        <p:spPr>
          <a:xfrm>
            <a:off x="1387319" y="1818060"/>
            <a:ext cx="2502024" cy="1200329"/>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a:t>
            </a:r>
            <a:r>
              <a:rPr lang="en-US" dirty="0" err="1">
                <a:solidFill>
                  <a:srgbClr val="000000"/>
                </a:solidFill>
                <a:latin typeface="Calibri" charset="0"/>
                <a:ea typeface="Calibri" charset="0"/>
                <a:cs typeface="Calibri" charset="0"/>
              </a:rPr>
              <a:t>Shalini</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Guest</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b="0" dirty="0">
              <a:solidFill>
                <a:srgbClr val="000000"/>
              </a:solidFill>
              <a:effectLst/>
              <a:latin typeface="Calibri" charset="0"/>
              <a:ea typeface="Calibri" charset="0"/>
              <a:cs typeface="Calibri" charset="0"/>
            </a:endParaRPr>
          </a:p>
        </p:txBody>
      </p:sp>
      <p:sp>
        <p:nvSpPr>
          <p:cNvPr id="7" name="Rectangle 6"/>
          <p:cNvSpPr/>
          <p:nvPr/>
        </p:nvSpPr>
        <p:spPr>
          <a:xfrm>
            <a:off x="2150451" y="4149080"/>
            <a:ext cx="3460137" cy="1477328"/>
          </a:xfrm>
          <a:prstGeom prst="rect">
            <a:avLst/>
          </a:prstGeom>
          <a:ln>
            <a:solidFill>
              <a:schemeClr val="accent1"/>
            </a:solidFill>
          </a:ln>
        </p:spPr>
        <p:txBody>
          <a:bodyPr wrap="square">
            <a:spAutoFit/>
          </a:bodyPr>
          <a:lstStyle/>
          <a:p>
            <a:r>
              <a:rPr lang="en-US" dirty="0">
                <a:solidFill>
                  <a:srgbClr val="795E26"/>
                </a:solidFill>
                <a:latin typeface="Calibri" charset="0"/>
                <a:ea typeface="Calibri" charset="0"/>
                <a:cs typeface="Calibri" charset="0"/>
              </a:rPr>
              <a:t>render</a:t>
            </a:r>
            <a:r>
              <a:rPr lang="en-US" dirty="0">
                <a:solidFill>
                  <a:srgbClr val="000000"/>
                </a:solidFill>
                <a:latin typeface="Calibri" charset="0"/>
                <a:ea typeface="Calibri" charset="0"/>
                <a:cs typeface="Calibri" charset="0"/>
              </a:rPr>
              <a:t>() {</a:t>
            </a:r>
          </a:p>
          <a:p>
            <a:r>
              <a:rPr lang="en-US" dirty="0">
                <a:solidFill>
                  <a:srgbClr val="AF00DB"/>
                </a:solidFill>
                <a:latin typeface="Calibri" charset="0"/>
                <a:ea typeface="Calibri" charset="0"/>
                <a:cs typeface="Calibri" charset="0"/>
              </a:rPr>
              <a:t>if</a:t>
            </a:r>
            <a:r>
              <a:rPr lang="en-US" dirty="0">
                <a:solidFill>
                  <a:srgbClr val="000000"/>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isLoggedIn</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a:t>
            </a:r>
            <a:r>
              <a:rPr lang="en-US" dirty="0" err="1">
                <a:solidFill>
                  <a:srgbClr val="000000"/>
                </a:solidFill>
                <a:latin typeface="Calibri" charset="0"/>
                <a:ea typeface="Calibri" charset="0"/>
                <a:cs typeface="Calibri" charset="0"/>
              </a:rPr>
              <a:t>Shalini</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else</a:t>
            </a:r>
            <a:r>
              <a:rPr lang="en-US" dirty="0">
                <a:solidFill>
                  <a:srgbClr val="000000"/>
                </a:solidFill>
                <a:latin typeface="Calibri" charset="0"/>
                <a:ea typeface="Calibri" charset="0"/>
                <a:cs typeface="Calibri" charset="0"/>
              </a:rPr>
              <a:t> </a:t>
            </a:r>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Guest</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21126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Element Variables</a:t>
            </a:r>
          </a:p>
        </p:txBody>
      </p:sp>
      <p:sp>
        <p:nvSpPr>
          <p:cNvPr id="9" name="Content Placeholder 2"/>
          <p:cNvSpPr>
            <a:spLocks noGrp="1"/>
          </p:cNvSpPr>
          <p:nvPr>
            <p:ph sz="quarter" idx="1"/>
          </p:nvPr>
        </p:nvSpPr>
        <p:spPr>
          <a:xfrm>
            <a:off x="395536" y="894730"/>
            <a:ext cx="8280920" cy="1382142"/>
          </a:xfrm>
        </p:spPr>
        <p:txBody>
          <a:bodyPr/>
          <a:lstStyle/>
          <a:p>
            <a:r>
              <a:rPr lang="en-US" dirty="0"/>
              <a:t>Use variables to store elements. </a:t>
            </a:r>
          </a:p>
          <a:p>
            <a:r>
              <a:rPr lang="en-US" dirty="0"/>
              <a:t>This can help conditionally render a part of the component while the rest of the output doesn’t change.</a:t>
            </a:r>
          </a:p>
          <a:p>
            <a:r>
              <a:rPr lang="en-US" dirty="0"/>
              <a:t>The same code can be rendered using element variables as follows:</a:t>
            </a:r>
          </a:p>
        </p:txBody>
      </p:sp>
      <p:sp>
        <p:nvSpPr>
          <p:cNvPr id="2" name="Rectangle 1"/>
          <p:cNvSpPr/>
          <p:nvPr/>
        </p:nvSpPr>
        <p:spPr>
          <a:xfrm>
            <a:off x="2375756" y="2492896"/>
            <a:ext cx="4320480" cy="1754326"/>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message</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if</a:t>
            </a:r>
            <a:r>
              <a:rPr lang="en-US" dirty="0">
                <a:solidFill>
                  <a:srgbClr val="000000"/>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isLoggedIn</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	message</a:t>
            </a:r>
            <a:r>
              <a:rPr lang="en-US" dirty="0">
                <a:solidFill>
                  <a:srgbClr val="000000"/>
                </a:solidFill>
                <a:latin typeface="Calibri" charset="0"/>
                <a:ea typeface="Calibri" charset="0"/>
                <a:cs typeface="Calibri" charset="0"/>
              </a:rPr>
              <a:t>=</a:t>
            </a:r>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a:t>
            </a:r>
            <a:r>
              <a:rPr lang="en-US" dirty="0" err="1">
                <a:solidFill>
                  <a:srgbClr val="000000"/>
                </a:solidFill>
                <a:latin typeface="Calibri" charset="0"/>
                <a:ea typeface="Calibri" charset="0"/>
                <a:cs typeface="Calibri" charset="0"/>
              </a:rPr>
              <a:t>Shalini</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else</a:t>
            </a:r>
            <a:endParaRPr lang="en-US" dirty="0">
              <a:solidFill>
                <a:srgbClr val="000000"/>
              </a:solidFill>
              <a:latin typeface="Calibri" charset="0"/>
              <a:ea typeface="Calibri" charset="0"/>
              <a:cs typeface="Calibri" charset="0"/>
            </a:endParaRPr>
          </a:p>
          <a:p>
            <a:r>
              <a:rPr lang="en-US" dirty="0">
                <a:solidFill>
                  <a:srgbClr val="001080"/>
                </a:solidFill>
                <a:latin typeface="Calibri" charset="0"/>
                <a:ea typeface="Calibri" charset="0"/>
                <a:cs typeface="Calibri" charset="0"/>
              </a:rPr>
              <a:t>	message</a:t>
            </a:r>
            <a:r>
              <a:rPr lang="en-US" dirty="0">
                <a:solidFill>
                  <a:srgbClr val="000000"/>
                </a:solidFill>
                <a:latin typeface="Calibri" charset="0"/>
                <a:ea typeface="Calibri" charset="0"/>
                <a:cs typeface="Calibri" charset="0"/>
              </a:rPr>
              <a:t>=</a:t>
            </a:r>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Guest</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&lt;div&gt;</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message</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&lt;/div&gt;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87682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Ternary Operator</a:t>
            </a:r>
          </a:p>
        </p:txBody>
      </p:sp>
      <p:sp>
        <p:nvSpPr>
          <p:cNvPr id="9" name="Content Placeholder 2"/>
          <p:cNvSpPr>
            <a:spLocks noGrp="1"/>
          </p:cNvSpPr>
          <p:nvPr>
            <p:ph sz="quarter" idx="1"/>
          </p:nvPr>
        </p:nvSpPr>
        <p:spPr>
          <a:xfrm>
            <a:off x="395536" y="894730"/>
            <a:ext cx="8280920" cy="806078"/>
          </a:xfrm>
        </p:spPr>
        <p:txBody>
          <a:bodyPr/>
          <a:lstStyle/>
          <a:p>
            <a:r>
              <a:rPr lang="en-US" dirty="0"/>
              <a:t>Another method for conditionally rendering elements inline is to use the JavaScript conditional operator condition ? true : false.</a:t>
            </a:r>
          </a:p>
        </p:txBody>
      </p:sp>
      <p:sp>
        <p:nvSpPr>
          <p:cNvPr id="2" name="Rectangle 1"/>
          <p:cNvSpPr/>
          <p:nvPr/>
        </p:nvSpPr>
        <p:spPr>
          <a:xfrm>
            <a:off x="2249996" y="1600820"/>
            <a:ext cx="4572000" cy="1477328"/>
          </a:xfrm>
          <a:prstGeom prst="rect">
            <a:avLst/>
          </a:prstGeom>
        </p:spPr>
        <p:txBody>
          <a:bodyPr>
            <a:spAutoFit/>
          </a:bodyPr>
          <a:lstStyle/>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isLoggedIn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a:t>
            </a:r>
            <a:r>
              <a:rPr lang="en-US" dirty="0" err="1">
                <a:solidFill>
                  <a:srgbClr val="000000"/>
                </a:solidFill>
                <a:latin typeface="Calibri" charset="0"/>
                <a:ea typeface="Calibri" charset="0"/>
                <a:cs typeface="Calibri" charset="0"/>
              </a:rPr>
              <a:t>Shalini</a:t>
            </a:r>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Guest</a:t>
            </a:r>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Title 1"/>
          <p:cNvSpPr txBox="1">
            <a:spLocks/>
          </p:cNvSpPr>
          <p:nvPr/>
        </p:nvSpPr>
        <p:spPr bwMode="auto">
          <a:xfrm>
            <a:off x="251520" y="2938934"/>
            <a:ext cx="72580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Short-circuit Operator &amp;&amp;</a:t>
            </a:r>
          </a:p>
        </p:txBody>
      </p:sp>
      <p:sp>
        <p:nvSpPr>
          <p:cNvPr id="7" name="Content Placeholder 2"/>
          <p:cNvSpPr txBox="1">
            <a:spLocks/>
          </p:cNvSpPr>
          <p:nvPr/>
        </p:nvSpPr>
        <p:spPr bwMode="auto">
          <a:xfrm>
            <a:off x="395536" y="3645024"/>
            <a:ext cx="8280920" cy="8060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&amp;&amp; operator can be handy for conditionally including an element.</a:t>
            </a:r>
          </a:p>
          <a:p>
            <a:r>
              <a:rPr lang="en-US" dirty="0"/>
              <a:t>It </a:t>
            </a:r>
            <a:r>
              <a:rPr lang="en-US" dirty="0" err="1"/>
              <a:t>dispalys</a:t>
            </a:r>
            <a:r>
              <a:rPr lang="en-US" dirty="0"/>
              <a:t> message if condition is true else displays nothing</a:t>
            </a:r>
          </a:p>
        </p:txBody>
      </p:sp>
      <p:sp>
        <p:nvSpPr>
          <p:cNvPr id="3" name="Rectangle 2"/>
          <p:cNvSpPr/>
          <p:nvPr/>
        </p:nvSpPr>
        <p:spPr>
          <a:xfrm>
            <a:off x="2401922" y="4472962"/>
            <a:ext cx="2957195" cy="1200329"/>
          </a:xfrm>
          <a:prstGeom prst="rect">
            <a:avLst/>
          </a:prstGeom>
        </p:spPr>
        <p:txBody>
          <a:bodyPr wrap="square">
            <a:spAutoFit/>
          </a:bodyPr>
          <a:lstStyle/>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isLoggedIn</a:t>
            </a:r>
            <a:r>
              <a:rPr lang="en-US" dirty="0">
                <a:solidFill>
                  <a:srgbClr val="000000"/>
                </a:solidFill>
                <a:latin typeface="Calibri" charset="0"/>
                <a:ea typeface="Calibri" charset="0"/>
                <a:cs typeface="Calibri" charset="0"/>
              </a:rPr>
              <a:t> &amp;&amp;</a:t>
            </a: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Hello </a:t>
            </a:r>
            <a:r>
              <a:rPr lang="en-US" dirty="0" err="1">
                <a:solidFill>
                  <a:srgbClr val="000000"/>
                </a:solidFill>
                <a:latin typeface="Calibri" charset="0"/>
                <a:ea typeface="Calibri" charset="0"/>
                <a:cs typeface="Calibri" charset="0"/>
              </a:rPr>
              <a:t>Shalini</a:t>
            </a:r>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5423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List Rendering</a:t>
            </a:r>
          </a:p>
        </p:txBody>
      </p:sp>
      <p:sp>
        <p:nvSpPr>
          <p:cNvPr id="9" name="Content Placeholder 2"/>
          <p:cNvSpPr>
            <a:spLocks noGrp="1"/>
          </p:cNvSpPr>
          <p:nvPr>
            <p:ph sz="quarter" idx="1"/>
          </p:nvPr>
        </p:nvSpPr>
        <p:spPr>
          <a:xfrm>
            <a:off x="395536" y="894730"/>
            <a:ext cx="8280920" cy="1454150"/>
          </a:xfrm>
        </p:spPr>
        <p:txBody>
          <a:bodyPr/>
          <a:lstStyle/>
          <a:p>
            <a:r>
              <a:rPr lang="en-US" dirty="0"/>
              <a:t>Rendering multiple elements loop through the numbers array using the JavaScript map() function. </a:t>
            </a:r>
          </a:p>
          <a:p>
            <a:r>
              <a:rPr lang="en-US" dirty="0"/>
              <a:t>We return a &lt;li&gt; element for each item. Finally, we assign the resulting array of elements to </a:t>
            </a:r>
            <a:r>
              <a:rPr lang="en-US" dirty="0" err="1"/>
              <a:t>listItems</a:t>
            </a:r>
            <a:r>
              <a:rPr lang="en-US" dirty="0"/>
              <a:t>:</a:t>
            </a:r>
          </a:p>
          <a:p>
            <a:r>
              <a:rPr lang="en-US" dirty="0"/>
              <a:t>Add following code in </a:t>
            </a:r>
            <a:r>
              <a:rPr lang="en-US" dirty="0" err="1"/>
              <a:t>App.js</a:t>
            </a:r>
            <a:endParaRPr lang="en-US" dirty="0"/>
          </a:p>
          <a:p>
            <a:endParaRPr lang="en-US" dirty="0"/>
          </a:p>
          <a:p>
            <a:endParaRPr lang="en-US" dirty="0"/>
          </a:p>
        </p:txBody>
      </p:sp>
      <p:sp>
        <p:nvSpPr>
          <p:cNvPr id="4" name="Rectangle 3"/>
          <p:cNvSpPr/>
          <p:nvPr/>
        </p:nvSpPr>
        <p:spPr>
          <a:xfrm>
            <a:off x="620586" y="2780928"/>
            <a:ext cx="3240360" cy="3139321"/>
          </a:xfrm>
          <a:prstGeom prst="rect">
            <a:avLst/>
          </a:prstGeom>
          <a:ln>
            <a:solidFill>
              <a:schemeClr val="accent1"/>
            </a:solidFill>
          </a:ln>
        </p:spPr>
        <p:txBody>
          <a:bodyPr wrap="square">
            <a:spAutoFit/>
          </a:bodyPr>
          <a:lstStyle/>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numbers</a:t>
            </a:r>
            <a:r>
              <a:rPr lang="en-US" dirty="0">
                <a:solidFill>
                  <a:srgbClr val="000000"/>
                </a:solidFill>
                <a:latin typeface="Calibri" charset="0"/>
                <a:ea typeface="Calibri" charset="0"/>
                <a:cs typeface="Calibri" charset="0"/>
              </a:rPr>
              <a:t> = [</a:t>
            </a:r>
            <a:r>
              <a:rPr lang="en-US" dirty="0">
                <a:solidFill>
                  <a:srgbClr val="098658"/>
                </a:solidFill>
                <a:latin typeface="Calibri" charset="0"/>
                <a:ea typeface="Calibri" charset="0"/>
                <a:cs typeface="Calibri" charset="0"/>
              </a:rPr>
              <a:t>1</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2</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3</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4</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5</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listItems</a:t>
            </a:r>
            <a:r>
              <a:rPr lang="en-US" dirty="0">
                <a:solidFill>
                  <a:srgbClr val="000000"/>
                </a:solidFill>
                <a:latin typeface="Calibri" charset="0"/>
                <a:ea typeface="Calibri" charset="0"/>
                <a:cs typeface="Calibri" charset="0"/>
              </a:rPr>
              <a:t> = </a:t>
            </a:r>
            <a:r>
              <a:rPr lang="en-US" dirty="0" err="1">
                <a:solidFill>
                  <a:srgbClr val="328267"/>
                </a:solidFill>
                <a:latin typeface="Calibri" charset="0"/>
                <a:ea typeface="Calibri" charset="0"/>
                <a:cs typeface="Calibri" charset="0"/>
              </a:rPr>
              <a:t>numbers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map</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number</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&lt;li&gt;</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number</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&lt;/li&gt;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ul</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0000FF"/>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listItems</a:t>
            </a:r>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ul</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Rectangle 4"/>
          <p:cNvSpPr/>
          <p:nvPr/>
        </p:nvSpPr>
        <p:spPr>
          <a:xfrm>
            <a:off x="4427984" y="2765918"/>
            <a:ext cx="4032448" cy="3416320"/>
          </a:xfrm>
          <a:prstGeom prst="rect">
            <a:avLst/>
          </a:prstGeom>
          <a:ln>
            <a:solidFill>
              <a:schemeClr val="accent1"/>
            </a:solidFill>
          </a:ln>
        </p:spPr>
        <p:txBody>
          <a:bodyPr wrap="square">
            <a:spAutoFit/>
          </a:bodyPr>
          <a:lstStyle/>
          <a:p>
            <a:r>
              <a:rPr lang="en-US" dirty="0">
                <a:solidFill>
                  <a:srgbClr val="AF00DB"/>
                </a:solidFill>
                <a:latin typeface="Calibri" charset="0"/>
                <a:ea typeface="Calibri" charset="0"/>
                <a:cs typeface="Calibri" charset="0"/>
              </a:rPr>
              <a:t>//OR  </a:t>
            </a:r>
            <a:r>
              <a:rPr lang="en-US" dirty="0" err="1">
                <a:solidFill>
                  <a:srgbClr val="AF00DB"/>
                </a:solidFill>
                <a:latin typeface="Calibri" charset="0"/>
                <a:ea typeface="Calibri" charset="0"/>
                <a:cs typeface="Calibri" charset="0"/>
              </a:rPr>
              <a:t>embediing</a:t>
            </a:r>
            <a:r>
              <a:rPr lang="en-US" dirty="0">
                <a:solidFill>
                  <a:srgbClr val="AF00DB"/>
                </a:solidFill>
                <a:latin typeface="Calibri" charset="0"/>
                <a:ea typeface="Calibri" charset="0"/>
                <a:cs typeface="Calibri" charset="0"/>
              </a:rPr>
              <a:t> map in JSX</a:t>
            </a:r>
          </a:p>
          <a:p>
            <a:r>
              <a:rPr lang="en-US" dirty="0">
                <a:solidFill>
                  <a:srgbClr val="AF00DB"/>
                </a:solidFill>
                <a:latin typeface="Calibri" charset="0"/>
                <a:ea typeface="Calibri" charset="0"/>
                <a:cs typeface="Calibri" charset="0"/>
              </a:rPr>
              <a:t>//wrap the call in {} and then to display //the value again wrap in {}</a:t>
            </a:r>
          </a:p>
          <a:p>
            <a:endParaRPr lang="en-US" dirty="0">
              <a:solidFill>
                <a:srgbClr val="AF00DB"/>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pPr lvl="1"/>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ul</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pPr lvl="1"/>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pPr lvl="1"/>
            <a:r>
              <a:rPr lang="en-US" dirty="0" err="1">
                <a:solidFill>
                  <a:srgbClr val="328267"/>
                </a:solidFill>
                <a:latin typeface="Calibri" charset="0"/>
                <a:ea typeface="Calibri" charset="0"/>
                <a:cs typeface="Calibri" charset="0"/>
              </a:rPr>
              <a:t>numbers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map</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no</a:t>
            </a:r>
            <a:r>
              <a:rPr lang="en-US" dirty="0">
                <a:solidFill>
                  <a:srgbClr val="0000FF"/>
                </a:solidFill>
                <a:latin typeface="Calibri" charset="0"/>
                <a:ea typeface="Calibri" charset="0"/>
                <a:cs typeface="Calibri" charset="0"/>
              </a:rPr>
              <a:t>=&gt;</a:t>
            </a:r>
            <a:r>
              <a:rPr lang="en-US" dirty="0">
                <a:solidFill>
                  <a:srgbClr val="800000"/>
                </a:solidFill>
                <a:latin typeface="Calibri" charset="0"/>
                <a:ea typeface="Calibri" charset="0"/>
                <a:cs typeface="Calibri" charset="0"/>
              </a:rPr>
              <a:t>&lt;li&gt;</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no</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&lt;/li&gt;</a:t>
            </a:r>
            <a:r>
              <a:rPr lang="en-US" dirty="0">
                <a:solidFill>
                  <a:srgbClr val="000000"/>
                </a:solidFill>
                <a:latin typeface="Calibri" charset="0"/>
                <a:ea typeface="Calibri" charset="0"/>
                <a:cs typeface="Calibri" charset="0"/>
              </a:rPr>
              <a:t>)</a:t>
            </a:r>
          </a:p>
          <a:p>
            <a:pPr lvl="1"/>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pPr lvl="1"/>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ul</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4289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List Of components</a:t>
            </a:r>
          </a:p>
        </p:txBody>
      </p:sp>
      <p:sp>
        <p:nvSpPr>
          <p:cNvPr id="2" name="Rectangle 1"/>
          <p:cNvSpPr/>
          <p:nvPr/>
        </p:nvSpPr>
        <p:spPr>
          <a:xfrm>
            <a:off x="467544" y="894730"/>
            <a:ext cx="6408712" cy="3693319"/>
          </a:xfrm>
          <a:prstGeom prst="rect">
            <a:avLst/>
          </a:prstGeom>
        </p:spPr>
        <p:txBody>
          <a:bodyPr wrap="square">
            <a:spAutoFit/>
          </a:bodyPr>
          <a:lstStyle/>
          <a:p>
            <a:pPr marL="285750" indent="-285750">
              <a:buFont typeface="Arial" charset="0"/>
              <a:buChar char="•"/>
            </a:pPr>
            <a:r>
              <a:rPr lang="en-US" dirty="0"/>
              <a:t>Create a </a:t>
            </a:r>
            <a:r>
              <a:rPr lang="en-US" dirty="0" err="1"/>
              <a:t>PersonsList.js</a:t>
            </a:r>
            <a:r>
              <a:rPr lang="en-US" dirty="0"/>
              <a:t> with list of person objects as follows:</a:t>
            </a:r>
          </a:p>
          <a:p>
            <a:pPr marL="285750" indent="-285750">
              <a:buFont typeface="Arial" charset="0"/>
              <a:buChar char="•"/>
            </a:pPr>
            <a:r>
              <a:rPr lang="en-US" dirty="0"/>
              <a:t>Create a person component and display all the person</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endParaRPr lang="en-US" dirty="0"/>
          </a:p>
          <a:p>
            <a:pPr marL="285750" indent="-285750">
              <a:buFont typeface="Arial" charset="0"/>
              <a:buChar char="•"/>
            </a:pPr>
            <a:r>
              <a:rPr lang="en-US" dirty="0"/>
              <a:t>From </a:t>
            </a:r>
            <a:r>
              <a:rPr lang="en-US" dirty="0" err="1"/>
              <a:t>personlist</a:t>
            </a:r>
            <a:r>
              <a:rPr lang="en-US" dirty="0"/>
              <a:t>, invoke the Person and pass person object as follows:</a:t>
            </a:r>
          </a:p>
        </p:txBody>
      </p:sp>
      <p:sp>
        <p:nvSpPr>
          <p:cNvPr id="3" name="Rectangle 2"/>
          <p:cNvSpPr/>
          <p:nvPr/>
        </p:nvSpPr>
        <p:spPr>
          <a:xfrm>
            <a:off x="7086905" y="188640"/>
            <a:ext cx="1781944" cy="5355312"/>
          </a:xfrm>
          <a:prstGeom prst="rect">
            <a:avLst/>
          </a:prstGeom>
          <a:ln>
            <a:solidFill>
              <a:schemeClr val="accent1"/>
            </a:solidFill>
          </a:ln>
        </p:spPr>
        <p:txBody>
          <a:bodyPr wrap="square">
            <a:spAutoFit/>
          </a:bodyPr>
          <a:lstStyle/>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persons</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id:</a:t>
            </a:r>
            <a:r>
              <a:rPr lang="en-US" dirty="0">
                <a:solidFill>
                  <a:srgbClr val="098658"/>
                </a:solidFill>
                <a:latin typeface="Calibri" charset="0"/>
                <a:ea typeface="Calibri" charset="0"/>
                <a:cs typeface="Calibri" charset="0"/>
              </a:rPr>
              <a:t>1</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name:</a:t>
            </a:r>
            <a:r>
              <a:rPr lang="en-US" dirty="0" err="1">
                <a:solidFill>
                  <a:srgbClr val="A31515"/>
                </a:solidFill>
                <a:latin typeface="Calibri" charset="0"/>
                <a:ea typeface="Calibri" charset="0"/>
                <a:cs typeface="Calibri" charset="0"/>
              </a:rPr>
              <a:t>"Tom</a:t>
            </a:r>
            <a:r>
              <a:rPr lang="en-US" dirty="0">
                <a:solidFill>
                  <a:srgbClr val="A31515"/>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age:</a:t>
            </a:r>
            <a:r>
              <a:rPr lang="en-US" dirty="0">
                <a:solidFill>
                  <a:srgbClr val="098658"/>
                </a:solidFill>
                <a:latin typeface="Calibri" charset="0"/>
                <a:ea typeface="Calibri" charset="0"/>
                <a:cs typeface="Calibri" charset="0"/>
              </a:rPr>
              <a:t>34</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skill:</a:t>
            </a:r>
            <a:r>
              <a:rPr lang="en-US" dirty="0" err="1">
                <a:solidFill>
                  <a:srgbClr val="A31515"/>
                </a:solidFill>
                <a:latin typeface="Calibri" charset="0"/>
                <a:ea typeface="Calibri" charset="0"/>
                <a:cs typeface="Calibri" charset="0"/>
              </a:rPr>
              <a:t>"Angular</a:t>
            </a:r>
            <a:r>
              <a:rPr lang="en-US" dirty="0">
                <a:solidFill>
                  <a:srgbClr val="A31515"/>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id:</a:t>
            </a:r>
            <a:r>
              <a:rPr lang="en-US" dirty="0">
                <a:solidFill>
                  <a:srgbClr val="098658"/>
                </a:solidFill>
                <a:latin typeface="Calibri" charset="0"/>
                <a:ea typeface="Calibri" charset="0"/>
                <a:cs typeface="Calibri" charset="0"/>
              </a:rPr>
              <a:t>1</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name:</a:t>
            </a:r>
            <a:r>
              <a:rPr lang="en-US" dirty="0" err="1">
                <a:solidFill>
                  <a:srgbClr val="A31515"/>
                </a:solidFill>
                <a:latin typeface="Calibri" charset="0"/>
                <a:ea typeface="Calibri" charset="0"/>
                <a:cs typeface="Calibri" charset="0"/>
              </a:rPr>
              <a:t>"Riya</a:t>
            </a:r>
            <a:r>
              <a:rPr lang="en-US" dirty="0">
                <a:solidFill>
                  <a:srgbClr val="A31515"/>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age:</a:t>
            </a:r>
            <a:r>
              <a:rPr lang="en-US" dirty="0">
                <a:solidFill>
                  <a:srgbClr val="098658"/>
                </a:solidFill>
                <a:latin typeface="Calibri" charset="0"/>
                <a:ea typeface="Calibri" charset="0"/>
                <a:cs typeface="Calibri" charset="0"/>
              </a:rPr>
              <a:t>24</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skill:</a:t>
            </a:r>
            <a:r>
              <a:rPr lang="en-US" dirty="0" err="1">
                <a:solidFill>
                  <a:srgbClr val="A31515"/>
                </a:solidFill>
                <a:latin typeface="Calibri" charset="0"/>
                <a:ea typeface="Calibri" charset="0"/>
                <a:cs typeface="Calibri" charset="0"/>
              </a:rPr>
              <a:t>"React</a:t>
            </a:r>
            <a:r>
              <a:rPr lang="en-US" dirty="0">
                <a:solidFill>
                  <a:srgbClr val="A31515"/>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id:</a:t>
            </a:r>
            <a:r>
              <a:rPr lang="en-US" dirty="0">
                <a:solidFill>
                  <a:srgbClr val="098658"/>
                </a:solidFill>
                <a:latin typeface="Calibri" charset="0"/>
                <a:ea typeface="Calibri" charset="0"/>
                <a:cs typeface="Calibri" charset="0"/>
              </a:rPr>
              <a:t>1</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name:</a:t>
            </a:r>
            <a:r>
              <a:rPr lang="en-US" dirty="0">
                <a:solidFill>
                  <a:srgbClr val="A31515"/>
                </a:solidFill>
                <a:latin typeface="Calibri" charset="0"/>
                <a:ea typeface="Calibri" charset="0"/>
                <a:cs typeface="Calibri" charset="0"/>
              </a:rPr>
              <a:t>"</a:t>
            </a:r>
            <a:r>
              <a:rPr lang="en-US" dirty="0" err="1">
                <a:solidFill>
                  <a:srgbClr val="A31515"/>
                </a:solidFill>
                <a:latin typeface="Calibri" charset="0"/>
                <a:ea typeface="Calibri" charset="0"/>
                <a:cs typeface="Calibri" charset="0"/>
              </a:rPr>
              <a:t>Sia</a:t>
            </a:r>
            <a:r>
              <a:rPr lang="en-US" dirty="0">
                <a:solidFill>
                  <a:srgbClr val="A31515"/>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age:</a:t>
            </a:r>
            <a:r>
              <a:rPr lang="en-US" dirty="0">
                <a:solidFill>
                  <a:srgbClr val="098658"/>
                </a:solidFill>
                <a:latin typeface="Calibri" charset="0"/>
                <a:ea typeface="Calibri" charset="0"/>
                <a:cs typeface="Calibri" charset="0"/>
              </a:rPr>
              <a:t>35</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skill:</a:t>
            </a:r>
            <a:r>
              <a:rPr lang="en-US" dirty="0">
                <a:solidFill>
                  <a:srgbClr val="A31515"/>
                </a:solidFill>
                <a:latin typeface="Calibri" charset="0"/>
                <a:ea typeface="Calibri" charset="0"/>
                <a:cs typeface="Calibri" charset="0"/>
              </a:rPr>
              <a:t>"</a:t>
            </a:r>
            <a:r>
              <a:rPr lang="en-US" dirty="0" err="1">
                <a:solidFill>
                  <a:srgbClr val="A31515"/>
                </a:solidFill>
                <a:latin typeface="Calibri" charset="0"/>
                <a:ea typeface="Calibri" charset="0"/>
                <a:cs typeface="Calibri" charset="0"/>
              </a:rPr>
              <a:t>Vue</a:t>
            </a:r>
            <a:r>
              <a:rPr lang="en-US" dirty="0">
                <a:solidFill>
                  <a:srgbClr val="A31515"/>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4" name="Rectangle 3"/>
          <p:cNvSpPr/>
          <p:nvPr/>
        </p:nvSpPr>
        <p:spPr>
          <a:xfrm>
            <a:off x="827584" y="1590667"/>
            <a:ext cx="3517743" cy="2308324"/>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function</a:t>
            </a:r>
            <a:r>
              <a:rPr lang="en-US" dirty="0">
                <a:solidFill>
                  <a:srgbClr val="000000"/>
                </a:solidFill>
                <a:latin typeface="Calibri" charset="0"/>
                <a:ea typeface="Calibri" charset="0"/>
                <a:cs typeface="Calibri" charset="0"/>
              </a:rPr>
              <a:t> </a:t>
            </a:r>
            <a:r>
              <a:rPr lang="en-US" dirty="0">
                <a:solidFill>
                  <a:srgbClr val="795E26"/>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 {</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&lt;li&gt;</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person</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name</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person</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age</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person</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skill</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&lt;/li&gt;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Rectangle 4"/>
          <p:cNvSpPr/>
          <p:nvPr/>
        </p:nvSpPr>
        <p:spPr>
          <a:xfrm>
            <a:off x="1259632" y="4528289"/>
            <a:ext cx="4409323" cy="2031325"/>
          </a:xfrm>
          <a:prstGeom prst="rect">
            <a:avLst/>
          </a:prstGeom>
          <a:ln>
            <a:solidFill>
              <a:schemeClr val="accent1"/>
            </a:solidFill>
          </a:ln>
        </p:spPr>
        <p:txBody>
          <a:bodyPr wrap="square">
            <a:spAutoFit/>
          </a:bodyPr>
          <a:lstStyle/>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personList</a:t>
            </a:r>
            <a:r>
              <a:rPr lang="en-US" dirty="0">
                <a:solidFill>
                  <a:srgbClr val="000000"/>
                </a:solidFill>
                <a:latin typeface="Calibri" charset="0"/>
                <a:ea typeface="Calibri" charset="0"/>
                <a:cs typeface="Calibri" charset="0"/>
              </a:rPr>
              <a:t> = </a:t>
            </a:r>
            <a:r>
              <a:rPr lang="en-US" dirty="0" err="1">
                <a:solidFill>
                  <a:srgbClr val="328267"/>
                </a:solidFill>
                <a:latin typeface="Calibri" charset="0"/>
                <a:ea typeface="Calibri" charset="0"/>
                <a:cs typeface="Calibri" charset="0"/>
              </a:rPr>
              <a:t>persons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map</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a:solidFill>
                  <a:srgbClr val="267F99"/>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person</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ul</a:t>
            </a:r>
            <a:r>
              <a:rPr lang="en-US" dirty="0">
                <a:solidFill>
                  <a:srgbClr val="800000"/>
                </a:solidFill>
                <a:latin typeface="Calibri" charset="0"/>
                <a:ea typeface="Calibri" charset="0"/>
                <a:cs typeface="Calibri" charset="0"/>
              </a:rPr>
              <a:t>&gt;</a:t>
            </a:r>
            <a:r>
              <a:rPr lang="en-US" dirty="0">
                <a:solidFill>
                  <a:srgbClr val="0000FF"/>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personList</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ul</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84476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List And keys</a:t>
            </a:r>
          </a:p>
        </p:txBody>
      </p:sp>
      <p:sp>
        <p:nvSpPr>
          <p:cNvPr id="2" name="Rectangle 1"/>
          <p:cNvSpPr/>
          <p:nvPr/>
        </p:nvSpPr>
        <p:spPr>
          <a:xfrm>
            <a:off x="467544" y="894730"/>
            <a:ext cx="8424936" cy="1477328"/>
          </a:xfrm>
          <a:prstGeom prst="rect">
            <a:avLst/>
          </a:prstGeom>
        </p:spPr>
        <p:txBody>
          <a:bodyPr wrap="square">
            <a:spAutoFit/>
          </a:bodyPr>
          <a:lstStyle/>
          <a:p>
            <a:pPr marL="285750" indent="-285750">
              <a:buFont typeface="Arial" charset="0"/>
              <a:buChar char="•"/>
            </a:pPr>
            <a:r>
              <a:rPr lang="en-US" dirty="0"/>
              <a:t>A warning “a key should be provided for list items” is given by React, see in console. </a:t>
            </a:r>
          </a:p>
          <a:p>
            <a:pPr marL="285750" indent="-285750">
              <a:buFont typeface="Arial" charset="0"/>
              <a:buChar char="•"/>
            </a:pPr>
            <a:r>
              <a:rPr lang="en-US" dirty="0"/>
              <a:t>A “key” is a special string attribute need to include when creating lists of elements. </a:t>
            </a:r>
          </a:p>
          <a:p>
            <a:pPr marL="285750" indent="-285750">
              <a:buFont typeface="Arial" charset="0"/>
              <a:buChar char="•"/>
            </a:pPr>
            <a:r>
              <a:rPr lang="en-US" dirty="0"/>
              <a:t>Keys help React identify which items have changed, are added, or are removed. </a:t>
            </a:r>
          </a:p>
          <a:p>
            <a:pPr marL="285750" indent="-285750">
              <a:buFont typeface="Arial" charset="0"/>
              <a:buChar char="•"/>
            </a:pPr>
            <a:r>
              <a:rPr lang="en-US" dirty="0"/>
              <a:t>Keys should be given to the elements inside the array to give the elements a stable identity and should be unique</a:t>
            </a:r>
          </a:p>
        </p:txBody>
      </p:sp>
      <p:sp>
        <p:nvSpPr>
          <p:cNvPr id="7" name="Rectangle 6"/>
          <p:cNvSpPr/>
          <p:nvPr/>
        </p:nvSpPr>
        <p:spPr>
          <a:xfrm>
            <a:off x="2051720" y="2564904"/>
            <a:ext cx="4572000" cy="369332"/>
          </a:xfrm>
          <a:prstGeom prst="rect">
            <a:avLst/>
          </a:prstGeom>
          <a:ln>
            <a:solidFill>
              <a:schemeClr val="accent1"/>
            </a:solidFill>
          </a:ln>
        </p:spPr>
        <p:txBody>
          <a:bodyPr>
            <a:spAutoFit/>
          </a:bodyPr>
          <a:lstStyle/>
          <a:p>
            <a:r>
              <a:rPr lang="en-US" dirty="0">
                <a:solidFill>
                  <a:srgbClr val="800000"/>
                </a:solidFill>
                <a:latin typeface="Calibri" charset="0"/>
                <a:ea typeface="Calibri" charset="0"/>
                <a:cs typeface="Calibri" charset="0"/>
              </a:rPr>
              <a:t>&lt;</a:t>
            </a:r>
            <a:r>
              <a:rPr lang="en-US" dirty="0">
                <a:solidFill>
                  <a:srgbClr val="267F99"/>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person</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key</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person</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id</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1277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Styling React Components</a:t>
            </a:r>
          </a:p>
        </p:txBody>
      </p:sp>
      <p:sp>
        <p:nvSpPr>
          <p:cNvPr id="2" name="Rectangle 1"/>
          <p:cNvSpPr/>
          <p:nvPr/>
        </p:nvSpPr>
        <p:spPr>
          <a:xfrm>
            <a:off x="467544" y="894730"/>
            <a:ext cx="8424936" cy="5632311"/>
          </a:xfrm>
          <a:prstGeom prst="rect">
            <a:avLst/>
          </a:prstGeom>
        </p:spPr>
        <p:txBody>
          <a:bodyPr wrap="square">
            <a:spAutoFit/>
          </a:bodyPr>
          <a:lstStyle/>
          <a:p>
            <a:pPr marL="285750" indent="-285750">
              <a:buFont typeface="Arial" charset="0"/>
              <a:buChar char="•"/>
            </a:pPr>
            <a:r>
              <a:rPr lang="en-US" dirty="0"/>
              <a:t>To style react component there are following options:</a:t>
            </a:r>
          </a:p>
          <a:p>
            <a:pPr marL="285750" indent="-285750">
              <a:buFont typeface="Arial" charset="0"/>
              <a:buChar char="•"/>
            </a:pPr>
            <a:r>
              <a:rPr lang="en-US" dirty="0"/>
              <a:t>CSS </a:t>
            </a:r>
            <a:r>
              <a:rPr lang="en-US" dirty="0" err="1"/>
              <a:t>stylesheets</a:t>
            </a:r>
            <a:br>
              <a:rPr lang="en-US" dirty="0"/>
            </a:br>
            <a:r>
              <a:rPr lang="en-US" dirty="0"/>
              <a:t>Create a </a:t>
            </a:r>
            <a:r>
              <a:rPr lang="en-US" dirty="0" err="1"/>
              <a:t>styles.css</a:t>
            </a:r>
            <a:r>
              <a:rPr lang="en-US" dirty="0"/>
              <a:t> and import in </a:t>
            </a:r>
            <a:r>
              <a:rPr lang="en-US" dirty="0" err="1"/>
              <a:t>js</a:t>
            </a:r>
            <a:r>
              <a:rPr lang="en-US" dirty="0"/>
              <a:t> file need to use.</a:t>
            </a:r>
            <a:br>
              <a:rPr lang="en-US" dirty="0"/>
            </a:br>
            <a:r>
              <a:rPr lang="en-US" dirty="0"/>
              <a:t> import './</a:t>
            </a:r>
            <a:r>
              <a:rPr lang="en-US" dirty="0" err="1"/>
              <a:t>styles.css</a:t>
            </a:r>
            <a:r>
              <a:rPr lang="en-US" dirty="0"/>
              <a:t>';</a:t>
            </a:r>
            <a:br>
              <a:rPr lang="en-US" dirty="0"/>
            </a:br>
            <a:r>
              <a:rPr lang="en-US" dirty="0"/>
              <a:t>To apply styles  use </a:t>
            </a:r>
            <a:r>
              <a:rPr lang="en-US" dirty="0" err="1"/>
              <a:t>className</a:t>
            </a:r>
            <a:br>
              <a:rPr lang="en-US" dirty="0"/>
            </a:br>
            <a:r>
              <a:rPr lang="en-US" dirty="0"/>
              <a:t> &lt;h1 </a:t>
            </a:r>
            <a:r>
              <a:rPr lang="en-US" dirty="0" err="1"/>
              <a:t>className</a:t>
            </a:r>
            <a:r>
              <a:rPr lang="en-US" dirty="0"/>
              <a:t>='error'&gt;Error &lt;/h1&gt;</a:t>
            </a:r>
          </a:p>
          <a:p>
            <a:pPr marL="285750" indent="-285750">
              <a:buFont typeface="Arial" charset="0"/>
              <a:buChar char="•"/>
            </a:pPr>
            <a:r>
              <a:rPr lang="en-US" dirty="0"/>
              <a:t>Inline styling</a:t>
            </a:r>
            <a:br>
              <a:rPr lang="en-US" dirty="0"/>
            </a:br>
            <a:r>
              <a:rPr lang="en-US" dirty="0"/>
              <a:t>Create an object with styles and include using style attribute</a:t>
            </a:r>
            <a:br>
              <a:rPr lang="en-US" dirty="0"/>
            </a:br>
            <a:r>
              <a:rPr lang="en-US" dirty="0"/>
              <a:t> </a:t>
            </a:r>
            <a:r>
              <a:rPr lang="en-US" dirty="0" err="1"/>
              <a:t>const</a:t>
            </a:r>
            <a:r>
              <a:rPr lang="en-US" dirty="0"/>
              <a:t> heading={</a:t>
            </a:r>
            <a:br>
              <a:rPr lang="en-US" dirty="0"/>
            </a:br>
            <a:r>
              <a:rPr lang="en-US" dirty="0" err="1"/>
              <a:t>color:'bisque</a:t>
            </a:r>
            <a:r>
              <a:rPr lang="en-US" dirty="0"/>
              <a:t>’,</a:t>
            </a:r>
            <a:br>
              <a:rPr lang="en-US" dirty="0"/>
            </a:br>
            <a:r>
              <a:rPr lang="en-US" dirty="0"/>
              <a:t>fontSize:'30px’}</a:t>
            </a:r>
            <a:br>
              <a:rPr lang="en-US" dirty="0"/>
            </a:br>
            <a:r>
              <a:rPr lang="en-US" dirty="0"/>
              <a:t> &lt;h2 style={heading}&gt;Heading Inline style&lt;/h2&gt;</a:t>
            </a:r>
          </a:p>
          <a:p>
            <a:pPr marL="285750" indent="-285750">
              <a:buFont typeface="Arial" charset="0"/>
              <a:buChar char="•"/>
            </a:pPr>
            <a:r>
              <a:rPr lang="en-US" dirty="0"/>
              <a:t>CSS Modules</a:t>
            </a:r>
            <a:br>
              <a:rPr lang="en-US" dirty="0"/>
            </a:br>
            <a:r>
              <a:rPr lang="en-US" dirty="0"/>
              <a:t>Create a file </a:t>
            </a:r>
            <a:r>
              <a:rPr lang="en-US" dirty="0" err="1"/>
              <a:t>App.module.css</a:t>
            </a:r>
            <a:r>
              <a:rPr lang="en-US" dirty="0"/>
              <a:t> and add styles</a:t>
            </a:r>
            <a:br>
              <a:rPr lang="en-US" dirty="0"/>
            </a:br>
            <a:r>
              <a:rPr lang="en-US" dirty="0"/>
              <a:t>In </a:t>
            </a:r>
            <a:r>
              <a:rPr lang="en-US" dirty="0" err="1"/>
              <a:t>App.js</a:t>
            </a:r>
            <a:r>
              <a:rPr lang="en-US" dirty="0"/>
              <a:t> import </a:t>
            </a:r>
            <a:r>
              <a:rPr lang="en-US" dirty="0" err="1"/>
              <a:t>styles.css</a:t>
            </a:r>
            <a:r>
              <a:rPr lang="en-US" dirty="0"/>
              <a:t> and </a:t>
            </a:r>
            <a:r>
              <a:rPr lang="en-US" dirty="0" err="1"/>
              <a:t>App.module.css</a:t>
            </a:r>
            <a:br>
              <a:rPr lang="en-US" dirty="0"/>
            </a:br>
            <a:r>
              <a:rPr lang="en-US" dirty="0"/>
              <a:t>import './components/</a:t>
            </a:r>
            <a:r>
              <a:rPr lang="en-US" dirty="0" err="1"/>
              <a:t>styles.css</a:t>
            </a:r>
            <a:r>
              <a:rPr lang="en-US" dirty="0"/>
              <a:t>’</a:t>
            </a:r>
            <a:br>
              <a:rPr lang="en-US" dirty="0"/>
            </a:br>
            <a:r>
              <a:rPr lang="en-US" dirty="0"/>
              <a:t>import styles from './</a:t>
            </a:r>
            <a:r>
              <a:rPr lang="en-US" dirty="0" err="1"/>
              <a:t>App.module.css</a:t>
            </a:r>
            <a:r>
              <a:rPr lang="en-US" dirty="0"/>
              <a:t>'; [ Different syntax to import modules ]</a:t>
            </a:r>
          </a:p>
          <a:p>
            <a:pPr marL="285750" indent="-285750">
              <a:buFont typeface="Arial" charset="0"/>
              <a:buChar char="•"/>
            </a:pPr>
            <a:r>
              <a:rPr lang="en-US" dirty="0"/>
              <a:t>Modules provide encapsulation by having file level scope as it is imported using styles property</a:t>
            </a:r>
          </a:p>
          <a:p>
            <a:pPr marL="285750" indent="-285750">
              <a:buFont typeface="Arial" charset="0"/>
              <a:buChar char="•"/>
            </a:pPr>
            <a:endParaRPr lang="en-US" dirty="0"/>
          </a:p>
        </p:txBody>
      </p:sp>
    </p:spTree>
    <p:extLst>
      <p:ext uri="{BB962C8B-B14F-4D97-AF65-F5344CB8AC3E}">
        <p14:creationId xmlns:p14="http://schemas.microsoft.com/office/powerpoint/2010/main" val="18599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Form Controlled Components</a:t>
            </a:r>
          </a:p>
        </p:txBody>
      </p:sp>
      <p:sp>
        <p:nvSpPr>
          <p:cNvPr id="2" name="Rectangle 1"/>
          <p:cNvSpPr/>
          <p:nvPr/>
        </p:nvSpPr>
        <p:spPr>
          <a:xfrm>
            <a:off x="467544" y="894730"/>
            <a:ext cx="8424936" cy="5078313"/>
          </a:xfrm>
          <a:prstGeom prst="rect">
            <a:avLst/>
          </a:prstGeom>
        </p:spPr>
        <p:txBody>
          <a:bodyPr wrap="square">
            <a:spAutoFit/>
          </a:bodyPr>
          <a:lstStyle/>
          <a:p>
            <a:pPr marL="285750" indent="-285750">
              <a:buFont typeface="Arial" charset="0"/>
              <a:buChar char="•"/>
            </a:pPr>
            <a:r>
              <a:rPr lang="en-US" dirty="0"/>
              <a:t>HTML form elements work a little bit differently from other DOM elements in React, because form elements naturally keep some internal state.</a:t>
            </a:r>
          </a:p>
          <a:p>
            <a:pPr marL="285750" indent="-285750">
              <a:buFont typeface="Arial" charset="0"/>
              <a:buChar char="•"/>
            </a:pPr>
            <a:r>
              <a:rPr lang="en-US" dirty="0"/>
              <a:t>The standard way to achieve state of form controls is with a technique called “controlled components”.</a:t>
            </a:r>
          </a:p>
          <a:p>
            <a:pPr marL="285750" indent="-285750">
              <a:buFont typeface="Arial" charset="0"/>
              <a:buChar char="•"/>
            </a:pPr>
            <a:r>
              <a:rPr lang="en-US" dirty="0"/>
              <a:t>In HTML, form elements such as &lt;input&gt;, &lt;</a:t>
            </a:r>
            <a:r>
              <a:rPr lang="en-US" dirty="0" err="1"/>
              <a:t>textarea</a:t>
            </a:r>
            <a:r>
              <a:rPr lang="en-US" dirty="0"/>
              <a:t>&gt;, and &lt;select&gt; typically maintain their own state and update it based on user input. In React, mutable state is typically kept in the state property of components, and only updated with </a:t>
            </a:r>
            <a:r>
              <a:rPr lang="en-US" dirty="0" err="1"/>
              <a:t>setState</a:t>
            </a:r>
            <a:r>
              <a:rPr lang="en-US" dirty="0"/>
              <a:t>().</a:t>
            </a:r>
          </a:p>
          <a:p>
            <a:pPr marL="285750" indent="-285750">
              <a:buFont typeface="Arial" charset="0"/>
              <a:buChar char="•"/>
            </a:pPr>
            <a:r>
              <a:rPr lang="en-US" dirty="0"/>
              <a:t>Create a form component and add state for textbox</a:t>
            </a:r>
            <a:br>
              <a:rPr lang="en-US" dirty="0"/>
            </a:br>
            <a:r>
              <a:rPr lang="en-US" dirty="0" err="1"/>
              <a:t>this.state</a:t>
            </a:r>
            <a:r>
              <a:rPr lang="en-US" dirty="0"/>
              <a:t> = {value: ''};</a:t>
            </a:r>
          </a:p>
          <a:p>
            <a:pPr marL="285750" indent="-285750">
              <a:buFont typeface="Arial" charset="0"/>
              <a:buChar char="•"/>
            </a:pPr>
            <a:r>
              <a:rPr lang="en-US" dirty="0"/>
              <a:t>Add textbox as follows and handle the change event:</a:t>
            </a:r>
            <a:br>
              <a:rPr lang="en-US" dirty="0"/>
            </a:br>
            <a:r>
              <a:rPr lang="en-US" dirty="0"/>
              <a:t>&lt;form </a:t>
            </a:r>
            <a:r>
              <a:rPr lang="en-US" dirty="0" err="1"/>
              <a:t>onSubmit</a:t>
            </a:r>
            <a:r>
              <a:rPr lang="en-US" dirty="0"/>
              <a:t>={</a:t>
            </a:r>
            <a:r>
              <a:rPr lang="en-US" dirty="0" err="1"/>
              <a:t>this.handleSubmit</a:t>
            </a:r>
            <a:r>
              <a:rPr lang="en-US" dirty="0"/>
              <a:t>}&gt;</a:t>
            </a:r>
            <a:br>
              <a:rPr lang="en-US" dirty="0"/>
            </a:br>
            <a:r>
              <a:rPr lang="en-US" dirty="0"/>
              <a:t>&lt;label&gt;Name:</a:t>
            </a:r>
            <a:br>
              <a:rPr lang="en-US" dirty="0"/>
            </a:br>
            <a:r>
              <a:rPr lang="en-US" dirty="0"/>
              <a:t>&lt;input type="text" value={</a:t>
            </a:r>
            <a:r>
              <a:rPr lang="en-US" dirty="0" err="1"/>
              <a:t>this.state.value</a:t>
            </a:r>
            <a:r>
              <a:rPr lang="en-US" dirty="0"/>
              <a:t>} </a:t>
            </a:r>
            <a:r>
              <a:rPr lang="en-US" dirty="0" err="1"/>
              <a:t>onChange</a:t>
            </a:r>
            <a:r>
              <a:rPr lang="en-US" dirty="0"/>
              <a:t>={</a:t>
            </a:r>
            <a:r>
              <a:rPr lang="en-US" dirty="0" err="1"/>
              <a:t>this.handleChange</a:t>
            </a:r>
            <a:r>
              <a:rPr lang="en-US" dirty="0"/>
              <a:t>} /&gt;&lt;/label&gt;</a:t>
            </a:r>
            <a:br>
              <a:rPr lang="en-US" dirty="0"/>
            </a:br>
            <a:r>
              <a:rPr lang="en-US" dirty="0"/>
              <a:t>&lt;input type="submit" value="Submit" /&gt;&lt;/form&gt;</a:t>
            </a:r>
            <a:br>
              <a:rPr lang="en-US" dirty="0"/>
            </a:br>
            <a:br>
              <a:rPr lang="en-US" dirty="0"/>
            </a:br>
            <a:r>
              <a:rPr lang="en-US" dirty="0" err="1"/>
              <a:t>handleChange</a:t>
            </a:r>
            <a:r>
              <a:rPr lang="en-US" dirty="0"/>
              <a:t>=(event)=&gt; {</a:t>
            </a:r>
            <a:br>
              <a:rPr lang="en-US" dirty="0"/>
            </a:br>
            <a:r>
              <a:rPr lang="en-US" dirty="0" err="1"/>
              <a:t>this.setState</a:t>
            </a:r>
            <a:r>
              <a:rPr lang="en-US" dirty="0"/>
              <a:t>({value: </a:t>
            </a:r>
            <a:r>
              <a:rPr lang="en-US" dirty="0" err="1"/>
              <a:t>event.target.value</a:t>
            </a:r>
            <a:r>
              <a:rPr lang="en-US" dirty="0"/>
              <a:t>});</a:t>
            </a:r>
            <a:br>
              <a:rPr lang="en-US" dirty="0"/>
            </a:br>
            <a:r>
              <a:rPr lang="en-US" dirty="0"/>
              <a:t>}</a:t>
            </a:r>
          </a:p>
        </p:txBody>
      </p:sp>
    </p:spTree>
    <p:extLst>
      <p:ext uri="{BB962C8B-B14F-4D97-AF65-F5344CB8AC3E}">
        <p14:creationId xmlns:p14="http://schemas.microsoft.com/office/powerpoint/2010/main" val="11902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TextArea</a:t>
            </a:r>
            <a:endParaRPr lang="en-US" dirty="0"/>
          </a:p>
        </p:txBody>
      </p:sp>
      <p:sp>
        <p:nvSpPr>
          <p:cNvPr id="2" name="Rectangle 1"/>
          <p:cNvSpPr/>
          <p:nvPr/>
        </p:nvSpPr>
        <p:spPr>
          <a:xfrm>
            <a:off x="467544" y="894730"/>
            <a:ext cx="8424936" cy="646331"/>
          </a:xfrm>
          <a:prstGeom prst="rect">
            <a:avLst/>
          </a:prstGeom>
        </p:spPr>
        <p:txBody>
          <a:bodyPr wrap="square">
            <a:spAutoFit/>
          </a:bodyPr>
          <a:lstStyle/>
          <a:p>
            <a:pPr marL="285750" indent="-285750">
              <a:buFont typeface="Arial" charset="0"/>
              <a:buChar char="•"/>
            </a:pPr>
            <a:r>
              <a:rPr lang="en-US" dirty="0"/>
              <a:t>In React, a &lt;</a:t>
            </a:r>
            <a:r>
              <a:rPr lang="en-US" dirty="0" err="1"/>
              <a:t>textarea</a:t>
            </a:r>
            <a:r>
              <a:rPr lang="en-US" dirty="0"/>
              <a:t>&gt; uses a value attribute instead. This way, a form using a &lt;</a:t>
            </a:r>
            <a:r>
              <a:rPr lang="en-US" dirty="0" err="1"/>
              <a:t>textarea</a:t>
            </a:r>
            <a:r>
              <a:rPr lang="en-US" dirty="0"/>
              <a:t>&gt; can be written very similarly to a form that uses a single-line input:</a:t>
            </a:r>
          </a:p>
        </p:txBody>
      </p:sp>
      <p:sp>
        <p:nvSpPr>
          <p:cNvPr id="4" name="Title 1"/>
          <p:cNvSpPr txBox="1">
            <a:spLocks/>
          </p:cNvSpPr>
          <p:nvPr/>
        </p:nvSpPr>
        <p:spPr bwMode="auto">
          <a:xfrm>
            <a:off x="251520" y="1541061"/>
            <a:ext cx="72580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Select</a:t>
            </a:r>
          </a:p>
        </p:txBody>
      </p:sp>
      <p:sp>
        <p:nvSpPr>
          <p:cNvPr id="5" name="Rectangle 4"/>
          <p:cNvSpPr/>
          <p:nvPr/>
        </p:nvSpPr>
        <p:spPr>
          <a:xfrm>
            <a:off x="467544" y="2247151"/>
            <a:ext cx="8424936" cy="923330"/>
          </a:xfrm>
          <a:prstGeom prst="rect">
            <a:avLst/>
          </a:prstGeom>
        </p:spPr>
        <p:txBody>
          <a:bodyPr wrap="square">
            <a:spAutoFit/>
          </a:bodyPr>
          <a:lstStyle/>
          <a:p>
            <a:pPr marL="285750" indent="-285750">
              <a:buFont typeface="Arial" charset="0"/>
              <a:buChar char="•"/>
            </a:pPr>
            <a:r>
              <a:rPr lang="en-US" dirty="0"/>
              <a:t>React, instead of using selected attribute, uses a value attribute on the root select tag. This is more convenient in a controlled component because you only need to update it in one place</a:t>
            </a:r>
          </a:p>
        </p:txBody>
      </p:sp>
      <p:sp>
        <p:nvSpPr>
          <p:cNvPr id="3" name="Rectangle 2"/>
          <p:cNvSpPr/>
          <p:nvPr/>
        </p:nvSpPr>
        <p:spPr>
          <a:xfrm>
            <a:off x="1403648" y="3429000"/>
            <a:ext cx="6552728" cy="3139321"/>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&lt;select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fruit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onChange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handleChangeFruit</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pPr lvl="1"/>
            <a:r>
              <a:rPr lang="en-US" dirty="0">
                <a:solidFill>
                  <a:srgbClr val="800000"/>
                </a:solidFill>
                <a:latin typeface="Calibri" charset="0"/>
                <a:ea typeface="Calibri" charset="0"/>
                <a:cs typeface="Calibri" charset="0"/>
              </a:rPr>
              <a:t>&lt;option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"grapefruit"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Grapefruit</a:t>
            </a:r>
            <a:r>
              <a:rPr lang="en-US" dirty="0">
                <a:solidFill>
                  <a:srgbClr val="800000"/>
                </a:solidFill>
                <a:latin typeface="Calibri" charset="0"/>
                <a:ea typeface="Calibri" charset="0"/>
                <a:cs typeface="Calibri" charset="0"/>
              </a:rPr>
              <a:t>&lt;/option&gt;</a:t>
            </a:r>
            <a:endParaRPr lang="en-US" dirty="0">
              <a:solidFill>
                <a:srgbClr val="000000"/>
              </a:solidFill>
              <a:latin typeface="Calibri" charset="0"/>
              <a:ea typeface="Calibri" charset="0"/>
              <a:cs typeface="Calibri" charset="0"/>
            </a:endParaRPr>
          </a:p>
          <a:p>
            <a:pPr lvl="1"/>
            <a:r>
              <a:rPr lang="en-US" dirty="0">
                <a:solidFill>
                  <a:srgbClr val="800000"/>
                </a:solidFill>
                <a:latin typeface="Calibri" charset="0"/>
                <a:ea typeface="Calibri" charset="0"/>
                <a:cs typeface="Calibri" charset="0"/>
              </a:rPr>
              <a:t>&lt;option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"lime"</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Lime</a:t>
            </a:r>
            <a:r>
              <a:rPr lang="en-US" dirty="0">
                <a:solidFill>
                  <a:srgbClr val="800000"/>
                </a:solidFill>
                <a:latin typeface="Calibri" charset="0"/>
                <a:ea typeface="Calibri" charset="0"/>
                <a:cs typeface="Calibri" charset="0"/>
              </a:rPr>
              <a:t>&lt;/option&gt;</a:t>
            </a:r>
            <a:endParaRPr lang="en-US" dirty="0">
              <a:solidFill>
                <a:srgbClr val="000000"/>
              </a:solidFill>
              <a:latin typeface="Calibri" charset="0"/>
              <a:ea typeface="Calibri" charset="0"/>
              <a:cs typeface="Calibri" charset="0"/>
            </a:endParaRPr>
          </a:p>
          <a:p>
            <a:pPr lvl="1"/>
            <a:r>
              <a:rPr lang="en-US" dirty="0">
                <a:solidFill>
                  <a:srgbClr val="800000"/>
                </a:solidFill>
                <a:latin typeface="Calibri" charset="0"/>
                <a:ea typeface="Calibri" charset="0"/>
                <a:cs typeface="Calibri" charset="0"/>
              </a:rPr>
              <a:t>&lt;option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"coconut"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Coconut</a:t>
            </a:r>
            <a:r>
              <a:rPr lang="en-US" dirty="0">
                <a:solidFill>
                  <a:srgbClr val="800000"/>
                </a:solidFill>
                <a:latin typeface="Calibri" charset="0"/>
                <a:ea typeface="Calibri" charset="0"/>
                <a:cs typeface="Calibri" charset="0"/>
              </a:rPr>
              <a:t>&lt;/option&gt;</a:t>
            </a:r>
            <a:endParaRPr lang="en-US" dirty="0">
              <a:solidFill>
                <a:srgbClr val="000000"/>
              </a:solidFill>
              <a:latin typeface="Calibri" charset="0"/>
              <a:ea typeface="Calibri" charset="0"/>
              <a:cs typeface="Calibri" charset="0"/>
            </a:endParaRPr>
          </a:p>
          <a:p>
            <a:pPr lvl="1"/>
            <a:r>
              <a:rPr lang="en-US" dirty="0">
                <a:solidFill>
                  <a:srgbClr val="800000"/>
                </a:solidFill>
                <a:latin typeface="Calibri" charset="0"/>
                <a:ea typeface="Calibri" charset="0"/>
                <a:cs typeface="Calibri" charset="0"/>
              </a:rPr>
              <a:t>&lt;option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"mango"</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Mango</a:t>
            </a:r>
            <a:r>
              <a:rPr lang="en-US" dirty="0">
                <a:solidFill>
                  <a:srgbClr val="800000"/>
                </a:solidFill>
                <a:latin typeface="Calibri" charset="0"/>
                <a:ea typeface="Calibri" charset="0"/>
                <a:cs typeface="Calibri" charset="0"/>
              </a:rPr>
              <a:t>&lt;/option&gt;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&lt;/select&gt;</a:t>
            </a:r>
          </a:p>
          <a:p>
            <a:endParaRPr lang="en-US" b="0" dirty="0">
              <a:solidFill>
                <a:srgbClr val="800000"/>
              </a:solidFill>
              <a:effectLst/>
              <a:latin typeface="Calibri" charset="0"/>
              <a:ea typeface="Calibri" charset="0"/>
              <a:cs typeface="Calibri" charset="0"/>
            </a:endParaRPr>
          </a:p>
          <a:p>
            <a:r>
              <a:rPr lang="en-US" dirty="0" err="1"/>
              <a:t>handleChangeFruit</a:t>
            </a:r>
            <a:r>
              <a:rPr lang="en-US" dirty="0"/>
              <a:t>=(event)=&gt; {</a:t>
            </a:r>
          </a:p>
          <a:p>
            <a:r>
              <a:rPr lang="en-US" dirty="0" err="1"/>
              <a:t>this.setState</a:t>
            </a:r>
            <a:r>
              <a:rPr lang="en-US" dirty="0"/>
              <a:t>({fruit: </a:t>
            </a:r>
            <a:r>
              <a:rPr lang="en-US" dirty="0" err="1"/>
              <a:t>event.target.value</a:t>
            </a:r>
            <a:r>
              <a:rPr lang="en-US" dirty="0"/>
              <a:t>});</a:t>
            </a:r>
          </a:p>
          <a:p>
            <a:r>
              <a:rPr lang="en-US"/>
              <a:t>}</a:t>
            </a:r>
          </a:p>
          <a:p>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3126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CheckBox</a:t>
            </a:r>
            <a:endParaRPr lang="en-US" dirty="0"/>
          </a:p>
        </p:txBody>
      </p:sp>
      <p:sp>
        <p:nvSpPr>
          <p:cNvPr id="2" name="Rectangle 1"/>
          <p:cNvSpPr/>
          <p:nvPr/>
        </p:nvSpPr>
        <p:spPr>
          <a:xfrm>
            <a:off x="467544" y="894730"/>
            <a:ext cx="8424936" cy="923330"/>
          </a:xfrm>
          <a:prstGeom prst="rect">
            <a:avLst/>
          </a:prstGeom>
        </p:spPr>
        <p:txBody>
          <a:bodyPr wrap="square">
            <a:spAutoFit/>
          </a:bodyPr>
          <a:lstStyle/>
          <a:p>
            <a:pPr marL="285750" indent="-285750">
              <a:buFont typeface="Arial" charset="0"/>
              <a:buChar char="•"/>
            </a:pPr>
            <a:r>
              <a:rPr lang="en-US" dirty="0"/>
              <a:t>When you need to handle multiple controlled input elements, you can add a name attribute to each element and let the handler function choose what to do based on the value of </a:t>
            </a:r>
            <a:r>
              <a:rPr lang="en-US" dirty="0" err="1"/>
              <a:t>event.target.name</a:t>
            </a:r>
            <a:r>
              <a:rPr lang="en-US" dirty="0"/>
              <a:t>.</a:t>
            </a:r>
          </a:p>
        </p:txBody>
      </p:sp>
      <p:sp>
        <p:nvSpPr>
          <p:cNvPr id="7" name="Rectangle 6"/>
          <p:cNvSpPr/>
          <p:nvPr/>
        </p:nvSpPr>
        <p:spPr>
          <a:xfrm>
            <a:off x="2051720" y="1988840"/>
            <a:ext cx="3960440" cy="1477328"/>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&lt;input</a:t>
            </a:r>
            <a:endParaRPr lang="en-US" dirty="0">
              <a:solidFill>
                <a:srgbClr val="000000"/>
              </a:solidFill>
              <a:latin typeface="Calibri" charset="0"/>
              <a:ea typeface="Calibri" charset="0"/>
              <a:cs typeface="Calibri" charset="0"/>
            </a:endParaRPr>
          </a:p>
          <a:p>
            <a:r>
              <a:rPr lang="en-US" dirty="0">
                <a:solidFill>
                  <a:srgbClr val="FF0000"/>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"read"</a:t>
            </a:r>
            <a:endParaRPr lang="en-US" dirty="0">
              <a:solidFill>
                <a:srgbClr val="000000"/>
              </a:solidFill>
              <a:latin typeface="Calibri" charset="0"/>
              <a:ea typeface="Calibri" charset="0"/>
              <a:cs typeface="Calibri" charset="0"/>
            </a:endParaRPr>
          </a:p>
          <a:p>
            <a:r>
              <a:rPr lang="en-US" dirty="0">
                <a:solidFill>
                  <a:srgbClr val="FF0000"/>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"checkbox"</a:t>
            </a:r>
            <a:endParaRPr lang="en-US" dirty="0">
              <a:solidFill>
                <a:srgbClr val="000000"/>
              </a:solidFill>
              <a:latin typeface="Calibri" charset="0"/>
              <a:ea typeface="Calibri" charset="0"/>
              <a:cs typeface="Calibri" charset="0"/>
            </a:endParaRPr>
          </a:p>
          <a:p>
            <a:r>
              <a:rPr lang="en-US" dirty="0">
                <a:solidFill>
                  <a:srgbClr val="FF0000"/>
                </a:solidFill>
                <a:latin typeface="Calibri" charset="0"/>
                <a:ea typeface="Calibri" charset="0"/>
                <a:cs typeface="Calibri" charset="0"/>
              </a:rPr>
              <a:t>checked</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read</a:t>
            </a:r>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err="1">
                <a:solidFill>
                  <a:srgbClr val="FF0000"/>
                </a:solidFill>
                <a:latin typeface="Calibri" charset="0"/>
                <a:ea typeface="Calibri" charset="0"/>
                <a:cs typeface="Calibri" charset="0"/>
              </a:rPr>
              <a:t>onChange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handleInputChange</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/&gt;</a:t>
            </a:r>
            <a:endParaRPr lang="en-US" b="0" dirty="0">
              <a:solidFill>
                <a:srgbClr val="000000"/>
              </a:solidFill>
              <a:effectLst/>
              <a:latin typeface="Calibri" charset="0"/>
              <a:ea typeface="Calibri" charset="0"/>
              <a:cs typeface="Calibri" charset="0"/>
            </a:endParaRPr>
          </a:p>
        </p:txBody>
      </p:sp>
      <p:sp>
        <p:nvSpPr>
          <p:cNvPr id="8" name="Rectangle 7"/>
          <p:cNvSpPr/>
          <p:nvPr/>
        </p:nvSpPr>
        <p:spPr>
          <a:xfrm>
            <a:off x="935596" y="3636948"/>
            <a:ext cx="7488832" cy="2585323"/>
          </a:xfrm>
          <a:prstGeom prst="rect">
            <a:avLst/>
          </a:prstGeom>
          <a:ln>
            <a:solidFill>
              <a:schemeClr val="accent1"/>
            </a:solidFill>
          </a:ln>
        </p:spPr>
        <p:txBody>
          <a:bodyPr wrap="square">
            <a:spAutoFit/>
          </a:bodyPr>
          <a:lstStyle/>
          <a:p>
            <a:r>
              <a:rPr lang="en-US" dirty="0" err="1">
                <a:solidFill>
                  <a:srgbClr val="795E26"/>
                </a:solidFill>
                <a:latin typeface="Calibri" charset="0"/>
                <a:ea typeface="Calibri" charset="0"/>
                <a:cs typeface="Calibri" charset="0"/>
              </a:rPr>
              <a:t>handleInputChange</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event</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target</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event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target</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 = </a:t>
            </a:r>
            <a:r>
              <a:rPr lang="en-US" dirty="0" err="1">
                <a:solidFill>
                  <a:srgbClr val="328267"/>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 === </a:t>
            </a:r>
            <a:r>
              <a:rPr lang="en-US" dirty="0">
                <a:solidFill>
                  <a:srgbClr val="A31515"/>
                </a:solidFill>
                <a:latin typeface="Calibri" charset="0"/>
                <a:ea typeface="Calibri" charset="0"/>
                <a:cs typeface="Calibri" charset="0"/>
              </a:rPr>
              <a:t>'checkbox'</a:t>
            </a:r>
            <a:r>
              <a:rPr lang="en-US" dirty="0">
                <a:solidFill>
                  <a:srgbClr val="000000"/>
                </a:solidFill>
                <a:latin typeface="Calibri" charset="0"/>
                <a:ea typeface="Calibri" charset="0"/>
                <a:cs typeface="Calibri" charset="0"/>
              </a:rPr>
              <a:t> ? </a:t>
            </a:r>
            <a:r>
              <a:rPr lang="en-US" dirty="0" err="1">
                <a:solidFill>
                  <a:srgbClr val="328267"/>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checked</a:t>
            </a:r>
            <a:r>
              <a:rPr lang="en-US" dirty="0">
                <a:solidFill>
                  <a:srgbClr val="000000"/>
                </a:solidFill>
                <a:latin typeface="Calibri" charset="0"/>
                <a:ea typeface="Calibri" charset="0"/>
                <a:cs typeface="Calibri" charset="0"/>
              </a:rPr>
              <a:t> : </a:t>
            </a:r>
            <a:r>
              <a:rPr lang="en-US" dirty="0" err="1">
                <a:solidFill>
                  <a:srgbClr val="328267"/>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 = </a:t>
            </a:r>
            <a:r>
              <a:rPr lang="en-US" dirty="0" err="1">
                <a:solidFill>
                  <a:srgbClr val="328267"/>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328267"/>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setState</a:t>
            </a:r>
            <a:r>
              <a:rPr lang="en-US" dirty="0">
                <a:solidFill>
                  <a:srgbClr val="000000"/>
                </a:solidFill>
                <a:latin typeface="Calibri" charset="0"/>
                <a:ea typeface="Calibri" charset="0"/>
                <a:cs typeface="Calibri" charset="0"/>
              </a:rPr>
              <a:t>({</a:t>
            </a:r>
          </a:p>
          <a:p>
            <a:r>
              <a:rPr lang="en-US" dirty="0">
                <a:solidFill>
                  <a:srgbClr val="001080"/>
                </a:solidFill>
                <a:latin typeface="Calibri" charset="0"/>
                <a:ea typeface="Calibri" charset="0"/>
                <a:cs typeface="Calibri" charset="0"/>
              </a:rPr>
              <a:t>[</a:t>
            </a:r>
            <a:r>
              <a:rPr lang="en-US" dirty="0">
                <a:solidFill>
                  <a:srgbClr val="328267"/>
                </a:solidFill>
                <a:latin typeface="Calibri" charset="0"/>
                <a:ea typeface="Calibri" charset="0"/>
                <a:cs typeface="Calibri" charset="0"/>
              </a:rPr>
              <a:t>name</a:t>
            </a:r>
            <a:r>
              <a:rPr lang="en-US" dirty="0">
                <a:solidFill>
                  <a:srgbClr val="001080"/>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value</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3" name="Rectangle 2">
            <a:extLst>
              <a:ext uri="{FF2B5EF4-FFF2-40B4-BE49-F238E27FC236}">
                <a16:creationId xmlns:a16="http://schemas.microsoft.com/office/drawing/2014/main" id="{932BBC81-D68B-FA43-83D6-F6966DF2A84A}"/>
              </a:ext>
            </a:extLst>
          </p:cNvPr>
          <p:cNvSpPr/>
          <p:nvPr/>
        </p:nvSpPr>
        <p:spPr>
          <a:xfrm>
            <a:off x="6444208" y="1818060"/>
            <a:ext cx="1858201" cy="369332"/>
          </a:xfrm>
          <a:prstGeom prst="rect">
            <a:avLst/>
          </a:prstGeom>
          <a:ln>
            <a:solidFill>
              <a:schemeClr val="accent1"/>
            </a:solidFill>
          </a:ln>
        </p:spPr>
        <p:txBody>
          <a:bodyPr wrap="none">
            <a:spAutoFit/>
          </a:bodyPr>
          <a:lstStyle/>
          <a:p>
            <a:r>
              <a:rPr lang="en-US" dirty="0">
                <a:solidFill>
                  <a:srgbClr val="001080"/>
                </a:solidFill>
                <a:latin typeface="Menlo" panose="020B0609030804020204" pitchFamily="49" charset="0"/>
              </a:rPr>
              <a:t>{</a:t>
            </a:r>
            <a:r>
              <a:rPr lang="en-US" dirty="0" err="1">
                <a:solidFill>
                  <a:srgbClr val="001080"/>
                </a:solidFill>
                <a:latin typeface="Menlo" panose="020B0609030804020204" pitchFamily="49" charset="0"/>
              </a:rPr>
              <a:t>read:</a:t>
            </a:r>
            <a:r>
              <a:rPr lang="en-US" dirty="0" err="1">
                <a:solidFill>
                  <a:srgbClr val="0000FF"/>
                </a:solidFill>
                <a:latin typeface="Menlo" panose="020B0609030804020204" pitchFamily="49" charset="0"/>
              </a:rPr>
              <a:t>false</a:t>
            </a:r>
            <a:r>
              <a:rPr lang="en-US" dirty="0">
                <a:solidFill>
                  <a:srgbClr val="000000"/>
                </a:solidFill>
                <a:latin typeface="Menlo" panose="020B0609030804020204" pitchFamily="49" charset="0"/>
              </a:rPr>
              <a:t>}</a:t>
            </a:r>
            <a:endParaRPr lang="en-US"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7406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Advantages &amp; Features</a:t>
            </a:r>
          </a:p>
        </p:txBody>
      </p:sp>
      <p:sp>
        <p:nvSpPr>
          <p:cNvPr id="10" name="Content Placeholder 2"/>
          <p:cNvSpPr>
            <a:spLocks noGrp="1"/>
          </p:cNvSpPr>
          <p:nvPr>
            <p:ph sz="quarter" idx="1"/>
          </p:nvPr>
        </p:nvSpPr>
        <p:spPr>
          <a:xfrm>
            <a:off x="233363" y="1112838"/>
            <a:ext cx="8587109" cy="5484514"/>
          </a:xfrm>
        </p:spPr>
        <p:txBody>
          <a:bodyPr>
            <a:normAutofit/>
          </a:bodyPr>
          <a:lstStyle/>
          <a:p>
            <a:r>
              <a:rPr lang="en-US" dirty="0"/>
              <a:t>Shallow learning curve</a:t>
            </a:r>
          </a:p>
          <a:p>
            <a:r>
              <a:rPr lang="en-US" dirty="0"/>
              <a:t>Simplicity of virtual DOM </a:t>
            </a:r>
          </a:p>
          <a:p>
            <a:r>
              <a:rPr lang="en-US" dirty="0"/>
              <a:t>Diffing</a:t>
            </a:r>
          </a:p>
          <a:p>
            <a:endParaRPr lang="en-US" dirty="0"/>
          </a:p>
          <a:p>
            <a:endParaRPr lang="en-US" dirty="0"/>
          </a:p>
          <a:p>
            <a:endParaRPr lang="en-US" dirty="0"/>
          </a:p>
          <a:p>
            <a:endParaRPr lang="en-US" dirty="0"/>
          </a:p>
          <a:p>
            <a:r>
              <a:rPr lang="en-US" dirty="0"/>
              <a:t>Performance </a:t>
            </a:r>
            <a:r>
              <a:rPr lang="mr-IN" dirty="0"/>
              <a:t>–</a:t>
            </a:r>
            <a:r>
              <a:rPr lang="en-US" dirty="0"/>
              <a:t> Superior rendering speed</a:t>
            </a:r>
          </a:p>
          <a:p>
            <a:r>
              <a:rPr lang="en-US" dirty="0"/>
              <a:t>Size - Lightweight</a:t>
            </a:r>
          </a:p>
          <a:p>
            <a:r>
              <a:rPr lang="en-US" dirty="0"/>
              <a:t>Debugging </a:t>
            </a:r>
            <a:r>
              <a:rPr lang="mr-IN" dirty="0"/>
              <a:t>–</a:t>
            </a:r>
            <a:r>
              <a:rPr lang="en-US" dirty="0"/>
              <a:t> Compile time</a:t>
            </a:r>
          </a:p>
          <a:p>
            <a:pPr marL="0" indent="0">
              <a:buNone/>
            </a:pPr>
            <a:endParaRPr lang="en-US" dirty="0"/>
          </a:p>
          <a:p>
            <a:pPr marL="0" indent="0">
              <a:buNone/>
            </a:pPr>
            <a:r>
              <a:rPr lang="en-US" b="1" dirty="0"/>
              <a:t>Limitations</a:t>
            </a:r>
          </a:p>
          <a:p>
            <a:r>
              <a:rPr lang="en-US" dirty="0"/>
              <a:t>React only covers View and Model layers of an application, hence making it dependent on some framework or the other to complete the tooling set for development.</a:t>
            </a:r>
          </a:p>
        </p:txBody>
      </p:sp>
      <p:pic>
        <p:nvPicPr>
          <p:cNvPr id="1026" name="Picture 2" descr="irtual DOM - ReactJS Tutorial - Edureka"/>
          <p:cNvPicPr>
            <a:picLocks noChangeAspect="1" noChangeArrowheads="1"/>
          </p:cNvPicPr>
          <p:nvPr/>
        </p:nvPicPr>
        <p:blipFill rotWithShape="1">
          <a:blip r:embed="rId3">
            <a:extLst>
              <a:ext uri="{28A0092B-C50C-407E-A947-70E740481C1C}">
                <a14:useLocalDpi xmlns:a14="http://schemas.microsoft.com/office/drawing/2010/main" val="0"/>
              </a:ext>
            </a:extLst>
          </a:blip>
          <a:srcRect l="15521" t="1590" r="13367"/>
          <a:stretch/>
        </p:blipFill>
        <p:spPr bwMode="auto">
          <a:xfrm>
            <a:off x="3419872" y="476672"/>
            <a:ext cx="5047639"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11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Radio</a:t>
            </a:r>
          </a:p>
        </p:txBody>
      </p:sp>
      <p:sp>
        <p:nvSpPr>
          <p:cNvPr id="2" name="Rectangle 1"/>
          <p:cNvSpPr/>
          <p:nvPr/>
        </p:nvSpPr>
        <p:spPr>
          <a:xfrm>
            <a:off x="467544" y="894730"/>
            <a:ext cx="8424936" cy="1477328"/>
          </a:xfrm>
          <a:prstGeom prst="rect">
            <a:avLst/>
          </a:prstGeom>
        </p:spPr>
        <p:txBody>
          <a:bodyPr wrap="square">
            <a:spAutoFit/>
          </a:bodyPr>
          <a:lstStyle/>
          <a:p>
            <a:pPr marL="285750" indent="-285750">
              <a:buFont typeface="Arial" charset="0"/>
              <a:buChar char="•"/>
            </a:pPr>
            <a:r>
              <a:rPr lang="en-US" dirty="0"/>
              <a:t>Radio buttons work in a group hence the name attribute should have same value for a group of buttons since only 1 can be selected at a given point of time.</a:t>
            </a:r>
          </a:p>
          <a:p>
            <a:pPr marL="285750" indent="-285750">
              <a:buFont typeface="Arial" charset="0"/>
              <a:buChar char="•"/>
            </a:pPr>
            <a:r>
              <a:rPr lang="en-US" dirty="0"/>
              <a:t>Assign a value attribute with different values for different radio buttons and checked attribute will be true or false based on the gender state in class </a:t>
            </a:r>
          </a:p>
          <a:p>
            <a:pPr marL="285750" indent="-285750">
              <a:buFont typeface="Arial" charset="0"/>
              <a:buChar char="•"/>
            </a:pPr>
            <a:r>
              <a:rPr lang="en-US" dirty="0"/>
              <a:t>Event handler changes the value of gender based on value attribute</a:t>
            </a:r>
          </a:p>
        </p:txBody>
      </p:sp>
      <p:sp>
        <p:nvSpPr>
          <p:cNvPr id="3" name="Rectangle 2"/>
          <p:cNvSpPr/>
          <p:nvPr/>
        </p:nvSpPr>
        <p:spPr>
          <a:xfrm>
            <a:off x="467544" y="2465611"/>
            <a:ext cx="8208912" cy="2308324"/>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&lt;div</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className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a:t>
            </a:r>
            <a:r>
              <a:rPr lang="en-US" dirty="0" err="1">
                <a:solidFill>
                  <a:srgbClr val="A31515"/>
                </a:solidFill>
                <a:latin typeface="Calibri" charset="0"/>
                <a:ea typeface="Calibri" charset="0"/>
                <a:cs typeface="Calibri" charset="0"/>
              </a:rPr>
              <a:t>formgroup</a:t>
            </a:r>
            <a:r>
              <a:rPr lang="en-US" dirty="0">
                <a:solidFill>
                  <a:srgbClr val="A31515"/>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Gender</a:t>
            </a:r>
          </a:p>
          <a:p>
            <a:r>
              <a:rPr lang="en-US" dirty="0">
                <a:solidFill>
                  <a:srgbClr val="800000"/>
                </a:solidFill>
                <a:latin typeface="Calibri" charset="0"/>
                <a:ea typeface="Calibri" charset="0"/>
                <a:cs typeface="Calibri" charset="0"/>
              </a:rPr>
              <a:t>&lt;label&gt;</a:t>
            </a:r>
            <a:r>
              <a:rPr lang="en-US" dirty="0">
                <a:solidFill>
                  <a:srgbClr val="000000"/>
                </a:solidFill>
                <a:latin typeface="Calibri" charset="0"/>
                <a:ea typeface="Calibri" charset="0"/>
                <a:cs typeface="Calibri" charset="0"/>
              </a:rPr>
              <a:t>Male </a:t>
            </a:r>
            <a:r>
              <a:rPr lang="en-US" dirty="0">
                <a:solidFill>
                  <a:srgbClr val="800000"/>
                </a:solidFill>
                <a:latin typeface="Calibri" charset="0"/>
                <a:ea typeface="Calibri" charset="0"/>
                <a:cs typeface="Calibri" charset="0"/>
              </a:rPr>
              <a:t>&lt;/label&gt;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&lt;input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'radio’</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'gender'</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'male’</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checked</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gender</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'male'</a:t>
            </a:r>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err="1">
                <a:solidFill>
                  <a:srgbClr val="FF0000"/>
                </a:solidFill>
                <a:latin typeface="Calibri" charset="0"/>
                <a:ea typeface="Calibri" charset="0"/>
                <a:cs typeface="Calibri" charset="0"/>
              </a:rPr>
              <a:t>onChange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handleChange</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&lt;label&gt;</a:t>
            </a:r>
            <a:r>
              <a:rPr lang="en-US" dirty="0" err="1">
                <a:solidFill>
                  <a:srgbClr val="000000"/>
                </a:solidFill>
                <a:latin typeface="Calibri" charset="0"/>
                <a:ea typeface="Calibri" charset="0"/>
                <a:cs typeface="Calibri" charset="0"/>
              </a:rPr>
              <a:t>FeMale</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&lt;/label&gt;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&lt;input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'radio’</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'gender'</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a:t>
            </a:r>
            <a:r>
              <a:rPr lang="en-US" dirty="0" err="1">
                <a:solidFill>
                  <a:srgbClr val="A31515"/>
                </a:solidFill>
                <a:latin typeface="Calibri" charset="0"/>
                <a:ea typeface="Calibri" charset="0"/>
                <a:cs typeface="Calibri" charset="0"/>
              </a:rPr>
              <a:t>fe</a:t>
            </a:r>
            <a:r>
              <a:rPr lang="en-US" dirty="0">
                <a:solidFill>
                  <a:srgbClr val="A31515"/>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checked</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gender</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a:t>
            </a:r>
            <a:r>
              <a:rPr lang="en-US" dirty="0" err="1">
                <a:solidFill>
                  <a:srgbClr val="A31515"/>
                </a:solidFill>
                <a:latin typeface="Calibri" charset="0"/>
                <a:ea typeface="Calibri" charset="0"/>
                <a:cs typeface="Calibri" charset="0"/>
              </a:rPr>
              <a:t>fe</a:t>
            </a:r>
            <a:r>
              <a:rPr lang="en-US" dirty="0">
                <a:solidFill>
                  <a:srgbClr val="A31515"/>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err="1">
                <a:solidFill>
                  <a:srgbClr val="FF0000"/>
                </a:solidFill>
                <a:latin typeface="Calibri" charset="0"/>
                <a:ea typeface="Calibri" charset="0"/>
                <a:cs typeface="Calibri" charset="0"/>
              </a:rPr>
              <a:t>onChange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handleChange</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b="0" dirty="0">
              <a:solidFill>
                <a:srgbClr val="000000"/>
              </a:solidFill>
              <a:effectLst/>
              <a:latin typeface="Calibri" charset="0"/>
              <a:ea typeface="Calibri" charset="0"/>
              <a:cs typeface="Calibri" charset="0"/>
            </a:endParaRPr>
          </a:p>
        </p:txBody>
      </p:sp>
      <p:sp>
        <p:nvSpPr>
          <p:cNvPr id="4" name="Rectangle 3"/>
          <p:cNvSpPr/>
          <p:nvPr/>
        </p:nvSpPr>
        <p:spPr>
          <a:xfrm>
            <a:off x="2987824" y="422144"/>
            <a:ext cx="2790056" cy="369332"/>
          </a:xfrm>
          <a:prstGeom prst="rect">
            <a:avLst/>
          </a:prstGeom>
          <a:ln>
            <a:solidFill>
              <a:schemeClr val="accent1"/>
            </a:solidFill>
          </a:ln>
        </p:spPr>
        <p:txBody>
          <a:bodyPr wrap="square">
            <a:spAutoFit/>
          </a:bodyPr>
          <a:lstStyle/>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a:solidFill>
                  <a:srgbClr val="000000"/>
                </a:solidFill>
                <a:latin typeface="Calibri" charset="0"/>
                <a:ea typeface="Calibri" charset="0"/>
                <a:cs typeface="Calibri" charset="0"/>
              </a:rPr>
              <a:t> ={</a:t>
            </a:r>
            <a:r>
              <a:rPr lang="en-US" dirty="0" err="1">
                <a:solidFill>
                  <a:srgbClr val="001080"/>
                </a:solidFill>
                <a:latin typeface="Calibri" charset="0"/>
                <a:ea typeface="Calibri" charset="0"/>
                <a:cs typeface="Calibri" charset="0"/>
              </a:rPr>
              <a:t>gender:</a:t>
            </a:r>
            <a:r>
              <a:rPr lang="en-US" dirty="0" err="1">
                <a:solidFill>
                  <a:srgbClr val="A31515"/>
                </a:solidFill>
                <a:latin typeface="Calibri" charset="0"/>
                <a:ea typeface="Calibri" charset="0"/>
                <a:cs typeface="Calibri" charset="0"/>
              </a:rPr>
              <a:t>'male</a:t>
            </a:r>
            <a:r>
              <a:rPr lang="en-US" dirty="0">
                <a:solidFill>
                  <a:srgbClr val="A31515"/>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Rectangle 4"/>
          <p:cNvSpPr/>
          <p:nvPr/>
        </p:nvSpPr>
        <p:spPr>
          <a:xfrm>
            <a:off x="467545" y="4924019"/>
            <a:ext cx="8208912" cy="1754326"/>
          </a:xfrm>
          <a:prstGeom prst="rect">
            <a:avLst/>
          </a:prstGeom>
          <a:ln>
            <a:solidFill>
              <a:schemeClr val="accent1"/>
            </a:solidFill>
          </a:ln>
        </p:spPr>
        <p:txBody>
          <a:bodyPr wrap="square">
            <a:spAutoFit/>
          </a:bodyPr>
          <a:lstStyle/>
          <a:p>
            <a:r>
              <a:rPr lang="en-US" dirty="0" err="1">
                <a:solidFill>
                  <a:srgbClr val="795E26"/>
                </a:solidFill>
                <a:latin typeface="Calibri" charset="0"/>
                <a:ea typeface="Calibri" charset="0"/>
                <a:cs typeface="Calibri" charset="0"/>
              </a:rPr>
              <a:t>handleChange</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event</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targetName</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event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name</a:t>
            </a:r>
            <a:r>
              <a:rPr lang="en-US" dirty="0">
                <a:solidFill>
                  <a:srgbClr val="000000"/>
                </a:solidFill>
                <a:latin typeface="Calibri" charset="0"/>
                <a:ea typeface="Calibri" charset="0"/>
                <a:cs typeface="Calibri" charset="0"/>
              </a:rPr>
              <a:t> </a:t>
            </a:r>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event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type</a:t>
            </a:r>
            <a:endParaRPr lang="en-US" dirty="0">
              <a:solidFill>
                <a:srgbClr val="000000"/>
              </a:solidFill>
              <a:latin typeface="Calibri" charset="0"/>
              <a:ea typeface="Calibri" charset="0"/>
              <a:cs typeface="Calibri" charset="0"/>
            </a:endParaRP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 = </a:t>
            </a:r>
            <a:r>
              <a:rPr lang="en-US" dirty="0">
                <a:solidFill>
                  <a:srgbClr val="328267"/>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 == </a:t>
            </a:r>
            <a:r>
              <a:rPr lang="en-US" dirty="0">
                <a:solidFill>
                  <a:srgbClr val="A31515"/>
                </a:solidFill>
                <a:latin typeface="Calibri" charset="0"/>
                <a:ea typeface="Calibri" charset="0"/>
                <a:cs typeface="Calibri" charset="0"/>
              </a:rPr>
              <a:t>'checkbox'</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event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checked</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event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target</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value</a:t>
            </a:r>
            <a:endParaRPr lang="en-US" dirty="0">
              <a:solidFill>
                <a:srgbClr val="000000"/>
              </a:solidFill>
              <a:latin typeface="Calibri" charset="0"/>
              <a:ea typeface="Calibri" charset="0"/>
              <a:cs typeface="Calibri" charset="0"/>
            </a:endParaRP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setState</a:t>
            </a:r>
            <a:r>
              <a:rPr lang="en-US" dirty="0">
                <a:solidFill>
                  <a:srgbClr val="000000"/>
                </a:solidFill>
                <a:latin typeface="Calibri" charset="0"/>
                <a:ea typeface="Calibri" charset="0"/>
                <a:cs typeface="Calibri" charset="0"/>
              </a:rPr>
              <a:t>({</a:t>
            </a:r>
          </a:p>
          <a:p>
            <a:r>
              <a:rPr lang="en-US">
                <a:solidFill>
                  <a:srgbClr val="00108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targetName</a:t>
            </a:r>
            <a:r>
              <a:rPr lang="en-US" dirty="0">
                <a:solidFill>
                  <a:srgbClr val="001080"/>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value</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3664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Component </a:t>
            </a:r>
            <a:r>
              <a:rPr lang="en-US" dirty="0" err="1"/>
              <a:t>LifeCycle</a:t>
            </a:r>
            <a:r>
              <a:rPr lang="en-US" dirty="0"/>
              <a:t> </a:t>
            </a:r>
          </a:p>
        </p:txBody>
      </p:sp>
      <p:sp>
        <p:nvSpPr>
          <p:cNvPr id="2" name="Rectangle 1"/>
          <p:cNvSpPr/>
          <p:nvPr/>
        </p:nvSpPr>
        <p:spPr>
          <a:xfrm>
            <a:off x="467544" y="894730"/>
            <a:ext cx="8424936" cy="5632311"/>
          </a:xfrm>
          <a:prstGeom prst="rect">
            <a:avLst/>
          </a:prstGeom>
        </p:spPr>
        <p:txBody>
          <a:bodyPr wrap="square">
            <a:spAutoFit/>
          </a:bodyPr>
          <a:lstStyle/>
          <a:p>
            <a:pPr marL="285750" indent="-285750">
              <a:buFont typeface="Arial" charset="0"/>
              <a:buChar char="•"/>
            </a:pPr>
            <a:r>
              <a:rPr lang="en-US" dirty="0"/>
              <a:t>It’s very important to free up resources taken by the components when they are destroyed.</a:t>
            </a:r>
          </a:p>
          <a:p>
            <a:pPr marL="285750" indent="-285750">
              <a:buFont typeface="Arial" charset="0"/>
              <a:buChar char="•"/>
            </a:pPr>
            <a:r>
              <a:rPr lang="en-US" dirty="0"/>
              <a:t>All the life-cycle methods are inside the component itself</a:t>
            </a:r>
          </a:p>
          <a:p>
            <a:pPr marL="285750" indent="-285750">
              <a:buFont typeface="Arial" charset="0"/>
              <a:buChar char="•"/>
            </a:pPr>
            <a:r>
              <a:rPr lang="en-US" dirty="0"/>
              <a:t>A component life cycle is divided into  following stages</a:t>
            </a:r>
          </a:p>
          <a:p>
            <a:pPr marL="285750" indent="-285750">
              <a:buFont typeface="Arial" charset="0"/>
              <a:buChar char="•"/>
            </a:pPr>
            <a:r>
              <a:rPr lang="en-US" dirty="0"/>
              <a:t>Initialization: This is the first stage of the component life </a:t>
            </a:r>
            <a:r>
              <a:rPr lang="en-US" dirty="0" err="1"/>
              <a:t>cycle.Here</a:t>
            </a:r>
            <a:r>
              <a:rPr lang="en-US" dirty="0"/>
              <a:t> it will have the default props and the state at the initial level.</a:t>
            </a:r>
          </a:p>
          <a:p>
            <a:pPr marL="285750" indent="-285750">
              <a:buFont typeface="Arial" charset="0"/>
              <a:buChar char="•"/>
            </a:pPr>
            <a:r>
              <a:rPr lang="en-US" dirty="0"/>
              <a:t>Mounting - The Component is rendered inside the dom. We having exposure to following methods in the mounting state.</a:t>
            </a:r>
          </a:p>
          <a:p>
            <a:pPr marL="742950" lvl="1" indent="-285750">
              <a:buFont typeface="Arial" charset="0"/>
              <a:buChar char="•"/>
            </a:pPr>
            <a:r>
              <a:rPr lang="en-US" dirty="0" err="1"/>
              <a:t>componentDidMount</a:t>
            </a:r>
            <a:r>
              <a:rPr lang="en-US" dirty="0"/>
              <a:t>(): This is also called when the Component is just added to the dom.</a:t>
            </a:r>
          </a:p>
          <a:p>
            <a:pPr marL="742950" lvl="1" indent="-285750">
              <a:buFont typeface="Arial" charset="0"/>
              <a:buChar char="•"/>
            </a:pPr>
            <a:r>
              <a:rPr lang="en-US" dirty="0"/>
              <a:t>render(): You have this method for all the components created. It returns the Html node.</a:t>
            </a:r>
          </a:p>
          <a:p>
            <a:pPr marL="285750" indent="-285750">
              <a:buFont typeface="Arial" charset="0"/>
              <a:buChar char="•"/>
            </a:pPr>
            <a:r>
              <a:rPr lang="en-US" dirty="0"/>
              <a:t>Update : the </a:t>
            </a:r>
            <a:r>
              <a:rPr lang="en-US" dirty="0" err="1"/>
              <a:t>dom</a:t>
            </a:r>
            <a:r>
              <a:rPr lang="en-US" dirty="0"/>
              <a:t> is interacted by a user and update</a:t>
            </a:r>
          </a:p>
          <a:p>
            <a:pPr marL="742950" lvl="1" indent="-285750">
              <a:buFont typeface="Arial" charset="0"/>
              <a:buChar char="•"/>
            </a:pPr>
            <a:r>
              <a:rPr lang="en-US" dirty="0" err="1"/>
              <a:t>shouldComponentUpdate</a:t>
            </a:r>
            <a:r>
              <a:rPr lang="en-US" dirty="0"/>
              <a:t>() : called when the component is updated.</a:t>
            </a:r>
          </a:p>
          <a:p>
            <a:pPr marL="742950" lvl="1" indent="-285750">
              <a:buFont typeface="Arial" charset="0"/>
              <a:buChar char="•"/>
            </a:pPr>
            <a:r>
              <a:rPr lang="en-US" dirty="0" err="1"/>
              <a:t>componentDidUpdate</a:t>
            </a:r>
            <a:r>
              <a:rPr lang="en-US" dirty="0"/>
              <a:t>() : after the component is updated.</a:t>
            </a:r>
          </a:p>
          <a:p>
            <a:pPr marL="285750" indent="-285750">
              <a:buFont typeface="Arial" charset="0"/>
              <a:buChar char="•"/>
            </a:pPr>
            <a:r>
              <a:rPr lang="en-US" dirty="0" err="1"/>
              <a:t>UnMounting</a:t>
            </a:r>
            <a:r>
              <a:rPr lang="en-US" dirty="0"/>
              <a:t> : this state comes into the picture when the Component is not required or removed. Following are the methods available in </a:t>
            </a:r>
            <a:r>
              <a:rPr lang="en-US" dirty="0" err="1"/>
              <a:t>unmount</a:t>
            </a:r>
            <a:r>
              <a:rPr lang="en-US" dirty="0"/>
              <a:t> state:</a:t>
            </a:r>
          </a:p>
          <a:p>
            <a:pPr marL="742950" lvl="1" indent="-285750">
              <a:buFont typeface="Arial" charset="0"/>
              <a:buChar char="•"/>
            </a:pPr>
            <a:r>
              <a:rPr lang="en-US" dirty="0" err="1"/>
              <a:t>componentwillUnmount</a:t>
            </a:r>
            <a:r>
              <a:rPr lang="en-US" dirty="0"/>
              <a:t>(): called when the Component is removed or destroyed.</a:t>
            </a:r>
          </a:p>
          <a:p>
            <a:pPr marL="285750" indent="-285750">
              <a:buFont typeface="Arial" charset="0"/>
              <a:buChar char="•"/>
            </a:pPr>
            <a:endParaRPr lang="en-US" dirty="0"/>
          </a:p>
        </p:txBody>
      </p:sp>
    </p:spTree>
    <p:extLst>
      <p:ext uri="{BB962C8B-B14F-4D97-AF65-F5344CB8AC3E}">
        <p14:creationId xmlns:p14="http://schemas.microsoft.com/office/powerpoint/2010/main" val="138644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Component </a:t>
            </a:r>
            <a:r>
              <a:rPr lang="en-US" dirty="0" err="1"/>
              <a:t>LifeCycle</a:t>
            </a:r>
            <a:r>
              <a:rPr lang="en-US" dirty="0"/>
              <a:t>  Example</a:t>
            </a:r>
          </a:p>
        </p:txBody>
      </p:sp>
      <p:sp>
        <p:nvSpPr>
          <p:cNvPr id="2" name="Rectangle 1"/>
          <p:cNvSpPr/>
          <p:nvPr/>
        </p:nvSpPr>
        <p:spPr>
          <a:xfrm>
            <a:off x="467544" y="894730"/>
            <a:ext cx="8424936" cy="1477328"/>
          </a:xfrm>
          <a:prstGeom prst="rect">
            <a:avLst/>
          </a:prstGeom>
        </p:spPr>
        <p:txBody>
          <a:bodyPr wrap="square">
            <a:spAutoFit/>
          </a:bodyPr>
          <a:lstStyle/>
          <a:p>
            <a:pPr marL="285750" indent="-285750">
              <a:buFont typeface="Arial" charset="0"/>
              <a:buChar char="•"/>
            </a:pPr>
            <a:r>
              <a:rPr lang="en-US" dirty="0"/>
              <a:t>Lets update the Clock component so it works as a timer.</a:t>
            </a:r>
          </a:p>
          <a:p>
            <a:pPr marL="285750" indent="-285750">
              <a:buFont typeface="Arial" charset="0"/>
              <a:buChar char="•"/>
            </a:pPr>
            <a:r>
              <a:rPr lang="en-US" dirty="0"/>
              <a:t>set up a timer whenever the Clock is rendered to the DOM for the first time. This is called “mounting” in React.</a:t>
            </a:r>
          </a:p>
          <a:p>
            <a:pPr marL="285750" indent="-285750">
              <a:buFont typeface="Arial" charset="0"/>
              <a:buChar char="•"/>
            </a:pPr>
            <a:r>
              <a:rPr lang="en-US" dirty="0"/>
              <a:t>Clear that timer whenever the DOM produced by the Clock is removed. This is called “</a:t>
            </a:r>
            <a:r>
              <a:rPr lang="en-US" dirty="0" err="1"/>
              <a:t>unmounting</a:t>
            </a:r>
            <a:r>
              <a:rPr lang="en-US" dirty="0"/>
              <a:t>” in React.</a:t>
            </a:r>
          </a:p>
        </p:txBody>
      </p:sp>
      <p:sp>
        <p:nvSpPr>
          <p:cNvPr id="3" name="Rectangle 2"/>
          <p:cNvSpPr/>
          <p:nvPr/>
        </p:nvSpPr>
        <p:spPr>
          <a:xfrm>
            <a:off x="3707904" y="2564904"/>
            <a:ext cx="4104456" cy="3970318"/>
          </a:xfrm>
          <a:prstGeom prst="rect">
            <a:avLst/>
          </a:prstGeom>
          <a:ln>
            <a:solidFill>
              <a:schemeClr val="accent1"/>
            </a:solidFill>
          </a:ln>
        </p:spPr>
        <p:txBody>
          <a:bodyPr wrap="square">
            <a:spAutoFit/>
          </a:bodyPr>
          <a:lstStyle/>
          <a:p>
            <a:r>
              <a:rPr lang="en-US" dirty="0" err="1">
                <a:solidFill>
                  <a:srgbClr val="795E26"/>
                </a:solidFill>
                <a:latin typeface="Calibri" charset="0"/>
                <a:ea typeface="Calibri" charset="0"/>
                <a:cs typeface="Calibri" charset="0"/>
              </a:rPr>
              <a:t>componentDidMount</a:t>
            </a:r>
            <a:r>
              <a:rPr lang="en-US" dirty="0">
                <a:solidFill>
                  <a:srgbClr val="000000"/>
                </a:solidFill>
                <a:latin typeface="Calibri" charset="0"/>
                <a:ea typeface="Calibri" charset="0"/>
                <a:cs typeface="Calibri" charset="0"/>
              </a:rPr>
              <a:t>() {</a:t>
            </a:r>
          </a:p>
          <a:p>
            <a:pPr lvl="1"/>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timerID</a:t>
            </a:r>
            <a:r>
              <a:rPr lang="en-US" dirty="0">
                <a:solidFill>
                  <a:srgbClr val="000000"/>
                </a:solidFill>
                <a:latin typeface="Calibri" charset="0"/>
                <a:ea typeface="Calibri" charset="0"/>
                <a:cs typeface="Calibri" charset="0"/>
              </a:rPr>
              <a:t> = </a:t>
            </a:r>
            <a:r>
              <a:rPr lang="en-US" dirty="0" err="1">
                <a:solidFill>
                  <a:srgbClr val="795E26"/>
                </a:solidFill>
                <a:latin typeface="Calibri" charset="0"/>
                <a:ea typeface="Calibri" charset="0"/>
                <a:cs typeface="Calibri" charset="0"/>
              </a:rPr>
              <a:t>setInterval</a:t>
            </a:r>
            <a:r>
              <a:rPr lang="en-US" dirty="0">
                <a:solidFill>
                  <a:srgbClr val="000000"/>
                </a:solidFill>
                <a:latin typeface="Calibri" charset="0"/>
                <a:ea typeface="Calibri" charset="0"/>
                <a:cs typeface="Calibri" charset="0"/>
              </a:rPr>
              <a:t>(</a:t>
            </a:r>
          </a:p>
          <a:p>
            <a:pPr lvl="1"/>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 </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tick</a:t>
            </a:r>
            <a:r>
              <a:rPr lang="en-US" dirty="0">
                <a:solidFill>
                  <a:srgbClr val="000000"/>
                </a:solidFill>
                <a:latin typeface="Calibri" charset="0"/>
                <a:ea typeface="Calibri" charset="0"/>
                <a:cs typeface="Calibri" charset="0"/>
              </a:rPr>
              <a:t>(),</a:t>
            </a:r>
          </a:p>
          <a:p>
            <a:pPr lvl="1"/>
            <a:r>
              <a:rPr lang="en-US" dirty="0">
                <a:solidFill>
                  <a:srgbClr val="098658"/>
                </a:solidFill>
                <a:latin typeface="Calibri" charset="0"/>
                <a:ea typeface="Calibri" charset="0"/>
                <a:cs typeface="Calibri" charset="0"/>
              </a:rPr>
              <a:t>1000</a:t>
            </a:r>
            <a:endParaRPr lang="en-US" dirty="0">
              <a:solidFill>
                <a:srgbClr val="000000"/>
              </a:solidFill>
              <a:latin typeface="Calibri" charset="0"/>
              <a:ea typeface="Calibri" charset="0"/>
              <a:cs typeface="Calibri" charset="0"/>
            </a:endParaRPr>
          </a:p>
          <a:p>
            <a:pPr lvl="1"/>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err="1">
                <a:solidFill>
                  <a:srgbClr val="795E26"/>
                </a:solidFill>
                <a:latin typeface="Calibri" charset="0"/>
                <a:ea typeface="Calibri" charset="0"/>
                <a:cs typeface="Calibri" charset="0"/>
              </a:rPr>
              <a:t>componentWillUnmount</a:t>
            </a:r>
            <a:r>
              <a:rPr lang="en-US" dirty="0">
                <a:solidFill>
                  <a:srgbClr val="000000"/>
                </a:solidFill>
                <a:latin typeface="Calibri" charset="0"/>
                <a:ea typeface="Calibri" charset="0"/>
                <a:cs typeface="Calibri" charset="0"/>
              </a:rPr>
              <a:t>() {</a:t>
            </a:r>
          </a:p>
          <a:p>
            <a:r>
              <a:rPr lang="en-US" dirty="0">
                <a:solidFill>
                  <a:srgbClr val="795E26"/>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clearInterval</a:t>
            </a:r>
            <a:r>
              <a:rPr lang="en-US" dirty="0">
                <a:solidFill>
                  <a:srgbClr val="000000"/>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timerID</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a:solidFill>
                  <a:srgbClr val="795E26"/>
                </a:solidFill>
                <a:latin typeface="Calibri" charset="0"/>
                <a:ea typeface="Calibri" charset="0"/>
                <a:cs typeface="Calibri" charset="0"/>
              </a:rPr>
              <a:t>tick</a:t>
            </a:r>
            <a:r>
              <a:rPr lang="en-US" dirty="0">
                <a:solidFill>
                  <a:srgbClr val="000000"/>
                </a:solidFill>
                <a:latin typeface="Calibri" charset="0"/>
                <a:ea typeface="Calibri" charset="0"/>
                <a:cs typeface="Calibri" charset="0"/>
              </a:rPr>
              <a:t>() {</a:t>
            </a:r>
          </a:p>
          <a:p>
            <a:pPr lvl="1"/>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setState</a:t>
            </a:r>
            <a:r>
              <a:rPr lang="en-US" dirty="0">
                <a:solidFill>
                  <a:srgbClr val="000000"/>
                </a:solidFill>
                <a:latin typeface="Calibri" charset="0"/>
                <a:ea typeface="Calibri" charset="0"/>
                <a:cs typeface="Calibri" charset="0"/>
              </a:rPr>
              <a:t>({</a:t>
            </a:r>
          </a:p>
          <a:p>
            <a:pPr lvl="1"/>
            <a:r>
              <a:rPr lang="en-US" dirty="0">
                <a:solidFill>
                  <a:srgbClr val="001080"/>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new</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Date</a:t>
            </a:r>
            <a:r>
              <a:rPr lang="en-US" dirty="0">
                <a:solidFill>
                  <a:srgbClr val="000000"/>
                </a:solidFill>
                <a:latin typeface="Calibri" charset="0"/>
                <a:ea typeface="Calibri" charset="0"/>
                <a:cs typeface="Calibri" charset="0"/>
              </a:rPr>
              <a:t>()</a:t>
            </a:r>
          </a:p>
          <a:p>
            <a:pPr lvl="1"/>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5203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23528" y="962447"/>
            <a:ext cx="8352928" cy="5490889"/>
          </a:xfrm>
        </p:spPr>
        <p:txBody>
          <a:bodyPr/>
          <a:lstStyle/>
          <a:p>
            <a:r>
              <a:rPr lang="en-US" dirty="0">
                <a:hlinkClick r:id="rId3"/>
              </a:rPr>
              <a:t>https://reactjs.org/docs/hello-world.html</a:t>
            </a:r>
            <a:r>
              <a:rPr lang="en-US" dirty="0"/>
              <a:t> - STEP BY STEP GUIDE</a:t>
            </a:r>
          </a:p>
          <a:p>
            <a:r>
              <a:rPr lang="en-US" dirty="0">
                <a:hlinkClick r:id="rId4"/>
              </a:rPr>
              <a:t>https://reactjs.org/tutorial/tutorial.html</a:t>
            </a:r>
            <a:r>
              <a:rPr lang="en-US" dirty="0"/>
              <a:t> - TICTACTOE GAME</a:t>
            </a:r>
          </a:p>
          <a:p>
            <a:r>
              <a:rPr lang="en-US" dirty="0">
                <a:hlinkClick r:id="rId5"/>
              </a:rPr>
              <a:t>https://reactjs.org/</a:t>
            </a:r>
            <a:endParaRPr lang="en-US" dirty="0"/>
          </a:p>
          <a:p>
            <a:r>
              <a:rPr lang="en-US" sz="1800" dirty="0"/>
              <a:t>To create a html file - </a:t>
            </a:r>
            <a:r>
              <a:rPr lang="en-US" dirty="0">
                <a:hlinkClick r:id="rId6"/>
              </a:rPr>
              <a:t>https://raw.githubusercontent.com/reactjs/reactjs.org/master/static/html/single-file-example.html</a:t>
            </a:r>
            <a:endParaRPr lang="en-US" dirty="0"/>
          </a:p>
          <a:p>
            <a:r>
              <a:rPr lang="en-US" sz="1800" dirty="0"/>
              <a:t>Try different ways of creating a simple react app</a:t>
            </a:r>
            <a:br>
              <a:rPr lang="en-US" sz="1800" dirty="0"/>
            </a:br>
            <a:r>
              <a:rPr lang="en-US" dirty="0">
                <a:hlinkClick r:id="rId7"/>
              </a:rPr>
              <a:t>https://reactjs.org/docs/add-react-to-a-website.html#optional-try-react-with-jsx</a:t>
            </a:r>
            <a:endParaRPr lang="en-US" dirty="0"/>
          </a:p>
          <a:p>
            <a:r>
              <a:rPr lang="en-US" dirty="0">
                <a:hlinkClick r:id="rId8"/>
              </a:rPr>
              <a:t>https://mindmajix.com/react-js-tutorial</a:t>
            </a:r>
            <a:r>
              <a:rPr lang="en-US" dirty="0"/>
              <a:t> - React from scratch adding dependencies on our own</a:t>
            </a:r>
          </a:p>
          <a:p>
            <a:r>
              <a:rPr lang="en-US" dirty="0">
                <a:hlinkClick r:id="rId9"/>
              </a:rPr>
              <a:t>https://scotch.io/courses/getting-started-with-react/passing-props-through-children</a:t>
            </a:r>
            <a:r>
              <a:rPr lang="en-US" dirty="0"/>
              <a:t> - small application</a:t>
            </a:r>
          </a:p>
          <a:p>
            <a:r>
              <a:rPr lang="en-US" dirty="0">
                <a:hlinkClick r:id="rId10"/>
              </a:rPr>
              <a:t>https://reactjs.org/docs/typechecking-with-proptypes.html</a:t>
            </a:r>
            <a:endParaRPr lang="en-US" dirty="0"/>
          </a:p>
          <a:p>
            <a:r>
              <a:rPr lang="en-US" dirty="0">
                <a:hlinkClick r:id="rId11"/>
              </a:rPr>
              <a:t>https://tech.amikelive.com/node-830/reactjs-changing-default-port-3000-in-create-react-app/</a:t>
            </a:r>
            <a:r>
              <a:rPr lang="en-US" dirty="0"/>
              <a:t> - change default port</a:t>
            </a:r>
          </a:p>
        </p:txBody>
      </p:sp>
    </p:spTree>
    <p:extLst>
      <p:ext uri="{BB962C8B-B14F-4D97-AF65-F5344CB8AC3E}">
        <p14:creationId xmlns:p14="http://schemas.microsoft.com/office/powerpoint/2010/main" val="31903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23528" y="962447"/>
            <a:ext cx="8352928" cy="5490889"/>
          </a:xfrm>
        </p:spPr>
        <p:txBody>
          <a:bodyPr/>
          <a:lstStyle/>
          <a:p>
            <a:r>
              <a:rPr lang="en-US" dirty="0">
                <a:hlinkClick r:id="rId3"/>
              </a:rPr>
              <a:t>https://www.telerik.com/blogs/lets-build-a-financial-dashboard-with-react</a:t>
            </a:r>
            <a:r>
              <a:rPr lang="en-US" dirty="0"/>
              <a:t> – from scratch</a:t>
            </a:r>
          </a:p>
          <a:p>
            <a:r>
              <a:rPr lang="en-US" dirty="0">
                <a:hlinkClick r:id="rId4"/>
              </a:rPr>
              <a:t>https://www.telerik.com/kendo-react-ui/components/sample-applications/finance-application/</a:t>
            </a:r>
            <a:endParaRPr lang="en-US" dirty="0"/>
          </a:p>
          <a:p>
            <a:r>
              <a:rPr lang="en-US" dirty="0">
                <a:hlinkClick r:id="rId5"/>
              </a:rPr>
              <a:t>https://reactjsexample.com/charts-dedicated-to-finance-with-react-js/</a:t>
            </a:r>
            <a:endParaRPr lang="en-US" dirty="0"/>
          </a:p>
          <a:p>
            <a:r>
              <a:rPr lang="en-US" dirty="0">
                <a:hlinkClick r:id="rId6"/>
              </a:rPr>
              <a:t>https://reactjs.org/community/examples.html</a:t>
            </a:r>
            <a:endParaRPr lang="en-US" dirty="0"/>
          </a:p>
          <a:p>
            <a:r>
              <a:rPr lang="it-IT" dirty="0">
                <a:hlinkClick r:id="rId7"/>
              </a:rPr>
              <a:t>https://www.freecodecamp.org/news/portfolio-app-using-react-618814e35843/</a:t>
            </a:r>
            <a:r>
              <a:rPr lang="it-IT" dirty="0"/>
              <a:t> </a:t>
            </a:r>
          </a:p>
          <a:p>
            <a:r>
              <a:rPr lang="it-IT" dirty="0">
                <a:hlinkClick r:id="rId8"/>
              </a:rPr>
              <a:t>https://www.golangprograms.com/react-js-projects-for-beginners/search-autocomplete-in-react-js.html</a:t>
            </a:r>
            <a:r>
              <a:rPr lang="it-IT"/>
              <a:t> </a:t>
            </a:r>
            <a:endParaRPr lang="it-IT" sz="1800" dirty="0"/>
          </a:p>
        </p:txBody>
      </p:sp>
    </p:spTree>
    <p:extLst>
      <p:ext uri="{BB962C8B-B14F-4D97-AF65-F5344CB8AC3E}">
        <p14:creationId xmlns:p14="http://schemas.microsoft.com/office/powerpoint/2010/main" val="340477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Terminologies</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JSX </a:t>
            </a:r>
            <a:r>
              <a:rPr lang="mr-IN" dirty="0"/>
              <a:t>–</a:t>
            </a:r>
            <a:r>
              <a:rPr lang="en-US" dirty="0"/>
              <a:t> JavaScript Extension [HTML + JS ]</a:t>
            </a:r>
          </a:p>
          <a:p>
            <a:r>
              <a:rPr lang="en-US" dirty="0"/>
              <a:t>Components </a:t>
            </a:r>
            <a:r>
              <a:rPr lang="mr-IN" dirty="0"/>
              <a:t>–</a:t>
            </a:r>
            <a:r>
              <a:rPr lang="en-US" dirty="0"/>
              <a:t> Helps in reusable piece of code</a:t>
            </a:r>
          </a:p>
          <a:p>
            <a:r>
              <a:rPr lang="en-US" dirty="0"/>
              <a:t>Flux and Unidirectional data flow </a:t>
            </a:r>
          </a:p>
          <a:p>
            <a:r>
              <a:rPr lang="en-US" dirty="0"/>
              <a:t>License</a:t>
            </a:r>
          </a:p>
          <a:p>
            <a:r>
              <a:rPr lang="en-US" dirty="0" err="1"/>
              <a:t>JavScript</a:t>
            </a:r>
            <a:r>
              <a:rPr lang="en-US" dirty="0"/>
              <a:t> Expressions : {}</a:t>
            </a:r>
          </a:p>
          <a:p>
            <a:r>
              <a:rPr lang="en-US" dirty="0"/>
              <a:t>ES6 </a:t>
            </a:r>
            <a:r>
              <a:rPr lang="mr-IN" dirty="0"/>
              <a:t>–</a:t>
            </a:r>
            <a:r>
              <a:rPr lang="en-US" dirty="0"/>
              <a:t> Not completely supported by browsers</a:t>
            </a:r>
          </a:p>
          <a:p>
            <a:r>
              <a:rPr lang="en-US" dirty="0"/>
              <a:t>ES5 - widely accepted by all modern browsers. Tools are used to convert ES6 to ES5 during runtime</a:t>
            </a:r>
          </a:p>
          <a:p>
            <a:endParaRPr lang="en-US" dirty="0"/>
          </a:p>
          <a:p>
            <a:endParaRPr lang="en-US" dirty="0"/>
          </a:p>
        </p:txBody>
      </p:sp>
    </p:spTree>
    <p:extLst>
      <p:ext uri="{BB962C8B-B14F-4D97-AF65-F5344CB8AC3E}">
        <p14:creationId xmlns:p14="http://schemas.microsoft.com/office/powerpoint/2010/main" val="173658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 Modules / Libraries</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err="1"/>
              <a:t>NodeJs</a:t>
            </a:r>
            <a:r>
              <a:rPr lang="en-US" dirty="0"/>
              <a:t> / NPM</a:t>
            </a:r>
          </a:p>
          <a:p>
            <a:r>
              <a:rPr lang="en-US" dirty="0" err="1"/>
              <a:t>WebPack</a:t>
            </a:r>
            <a:r>
              <a:rPr lang="en-US" dirty="0"/>
              <a:t> </a:t>
            </a:r>
            <a:r>
              <a:rPr lang="mr-IN" dirty="0"/>
              <a:t>–</a:t>
            </a:r>
            <a:r>
              <a:rPr lang="en-US" dirty="0"/>
              <a:t> Module bundler generates a build file joining all the dependencies</a:t>
            </a:r>
          </a:p>
          <a:p>
            <a:r>
              <a:rPr lang="en-US" sz="1800" dirty="0"/>
              <a:t>Babel </a:t>
            </a:r>
            <a:r>
              <a:rPr lang="mr-IN" sz="1800" dirty="0"/>
              <a:t>–</a:t>
            </a:r>
            <a:r>
              <a:rPr lang="en-US" sz="1800" dirty="0"/>
              <a:t> </a:t>
            </a:r>
            <a:r>
              <a:rPr lang="en-US" sz="1800" dirty="0" err="1"/>
              <a:t>Javascript</a:t>
            </a:r>
            <a:r>
              <a:rPr lang="en-US" sz="1800" dirty="0"/>
              <a:t> compiler and </a:t>
            </a:r>
            <a:r>
              <a:rPr lang="en-US" sz="1800" dirty="0" err="1"/>
              <a:t>transpiler</a:t>
            </a:r>
            <a:r>
              <a:rPr lang="en-US" dirty="0"/>
              <a:t> to convert ES6 to ES5</a:t>
            </a:r>
            <a:endParaRPr lang="en-US" sz="1800" dirty="0"/>
          </a:p>
          <a:p>
            <a:r>
              <a:rPr lang="en-US" dirty="0" err="1"/>
              <a:t>ReactJS</a:t>
            </a:r>
            <a:r>
              <a:rPr lang="en-US" dirty="0"/>
              <a:t>  - To create UI</a:t>
            </a:r>
          </a:p>
          <a:p>
            <a:r>
              <a:rPr lang="en-US" sz="1800" dirty="0" err="1"/>
              <a:t>ReactDOM</a:t>
            </a:r>
            <a:r>
              <a:rPr lang="en-US" sz="1800" dirty="0"/>
              <a:t> </a:t>
            </a:r>
            <a:r>
              <a:rPr lang="mr-IN" sz="1800" dirty="0"/>
              <a:t>–</a:t>
            </a:r>
            <a:r>
              <a:rPr lang="en-US" sz="1800" dirty="0"/>
              <a:t> To manipulate DOM</a:t>
            </a:r>
          </a:p>
          <a:p>
            <a:r>
              <a:rPr lang="en-US" dirty="0"/>
              <a:t>Create-react-app </a:t>
            </a:r>
            <a:r>
              <a:rPr lang="mr-IN" dirty="0"/>
              <a:t>–</a:t>
            </a:r>
            <a:r>
              <a:rPr lang="en-US" dirty="0"/>
              <a:t> React Skeleton</a:t>
            </a:r>
          </a:p>
          <a:p>
            <a:r>
              <a:rPr lang="en-US" sz="1800" dirty="0"/>
              <a:t>React Native </a:t>
            </a:r>
            <a:r>
              <a:rPr lang="mr-IN" sz="1800" dirty="0"/>
              <a:t>–</a:t>
            </a:r>
            <a:r>
              <a:rPr lang="en-US" sz="1800" dirty="0"/>
              <a:t> To create mobile apps</a:t>
            </a:r>
          </a:p>
        </p:txBody>
      </p:sp>
    </p:spTree>
    <p:extLst>
      <p:ext uri="{BB962C8B-B14F-4D97-AF65-F5344CB8AC3E}">
        <p14:creationId xmlns:p14="http://schemas.microsoft.com/office/powerpoint/2010/main" val="476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 Installation</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Download </a:t>
            </a:r>
            <a:r>
              <a:rPr lang="en-US" dirty="0" err="1"/>
              <a:t>NodeJS</a:t>
            </a:r>
            <a:r>
              <a:rPr lang="en-US" dirty="0"/>
              <a:t> - </a:t>
            </a:r>
            <a:r>
              <a:rPr lang="en-US" dirty="0">
                <a:hlinkClick r:id="rId3"/>
              </a:rPr>
              <a:t>https://nodejs.org/en/</a:t>
            </a:r>
            <a:endParaRPr lang="en-US" dirty="0"/>
          </a:p>
          <a:p>
            <a:r>
              <a:rPr lang="en-US" dirty="0"/>
              <a:t>Visual Studio Code - </a:t>
            </a:r>
            <a:r>
              <a:rPr lang="en-US" dirty="0">
                <a:hlinkClick r:id="rId4"/>
              </a:rPr>
              <a:t>https://code.visualstudio.com/download</a:t>
            </a:r>
            <a:endParaRPr lang="en-US" dirty="0"/>
          </a:p>
          <a:p>
            <a:endParaRPr lang="en-US" dirty="0"/>
          </a:p>
          <a:p>
            <a:r>
              <a:rPr lang="en-US" dirty="0"/>
              <a:t>Manually adding libraries :</a:t>
            </a:r>
            <a:br>
              <a:rPr lang="en-US" dirty="0"/>
            </a:br>
            <a:r>
              <a:rPr lang="en-US" dirty="0"/>
              <a:t>&lt;script </a:t>
            </a:r>
            <a:r>
              <a:rPr lang="en-US" dirty="0" err="1"/>
              <a:t>src</a:t>
            </a:r>
            <a:r>
              <a:rPr lang="en-US" dirty="0"/>
              <a:t>="https://</a:t>
            </a:r>
            <a:r>
              <a:rPr lang="en-US" dirty="0" err="1"/>
              <a:t>unpkg.com</a:t>
            </a:r>
            <a:r>
              <a:rPr lang="en-US" dirty="0"/>
              <a:t>/react@16/</a:t>
            </a:r>
            <a:r>
              <a:rPr lang="en-US" dirty="0" err="1"/>
              <a:t>umd</a:t>
            </a:r>
            <a:r>
              <a:rPr lang="en-US" dirty="0"/>
              <a:t>/</a:t>
            </a:r>
            <a:r>
              <a:rPr lang="en-US" dirty="0" err="1"/>
              <a:t>react.development.js</a:t>
            </a:r>
            <a:r>
              <a:rPr lang="en-US" dirty="0"/>
              <a:t>"&gt;&lt;/script&gt;</a:t>
            </a:r>
            <a:br>
              <a:rPr lang="en-US" dirty="0"/>
            </a:br>
            <a:r>
              <a:rPr lang="en-US" dirty="0"/>
              <a:t>&lt;script </a:t>
            </a:r>
            <a:r>
              <a:rPr lang="en-US" dirty="0" err="1"/>
              <a:t>src</a:t>
            </a:r>
            <a:r>
              <a:rPr lang="en-US" dirty="0"/>
              <a:t>="https://</a:t>
            </a:r>
            <a:r>
              <a:rPr lang="en-US" dirty="0" err="1"/>
              <a:t>unpkg.com</a:t>
            </a:r>
            <a:r>
              <a:rPr lang="en-US" dirty="0"/>
              <a:t>/react-dom@16/</a:t>
            </a:r>
            <a:r>
              <a:rPr lang="en-US" dirty="0" err="1"/>
              <a:t>umd</a:t>
            </a:r>
            <a:r>
              <a:rPr lang="en-US" dirty="0"/>
              <a:t>/react-</a:t>
            </a:r>
            <a:r>
              <a:rPr lang="en-US" dirty="0" err="1"/>
              <a:t>dom.development.js</a:t>
            </a:r>
            <a:r>
              <a:rPr lang="en-US" dirty="0"/>
              <a:t>"&gt;&lt;/script&gt; </a:t>
            </a:r>
            <a:br>
              <a:rPr lang="en-US" dirty="0"/>
            </a:br>
            <a:r>
              <a:rPr lang="en-US" dirty="0"/>
              <a:t>&lt;script </a:t>
            </a:r>
            <a:r>
              <a:rPr lang="en-US" dirty="0" err="1"/>
              <a:t>src</a:t>
            </a:r>
            <a:r>
              <a:rPr lang="en-US" dirty="0"/>
              <a:t>="https://</a:t>
            </a:r>
            <a:r>
              <a:rPr lang="en-US" dirty="0" err="1"/>
              <a:t>unpkg.com</a:t>
            </a:r>
            <a:r>
              <a:rPr lang="en-US" dirty="0"/>
              <a:t>/babel-standalone@6.15.0/</a:t>
            </a:r>
            <a:r>
              <a:rPr lang="en-US" dirty="0" err="1"/>
              <a:t>babel.min.js</a:t>
            </a:r>
            <a:r>
              <a:rPr lang="en-US" dirty="0"/>
              <a:t>"&gt;&lt;/script&gt;</a:t>
            </a:r>
          </a:p>
          <a:p>
            <a:endParaRPr lang="en-US" dirty="0"/>
          </a:p>
          <a:p>
            <a:r>
              <a:rPr lang="en-US" dirty="0"/>
              <a:t>Quick Start</a:t>
            </a:r>
            <a:br>
              <a:rPr lang="en-US" dirty="0"/>
            </a:br>
            <a:r>
              <a:rPr lang="en-US" dirty="0" err="1"/>
              <a:t>npx</a:t>
            </a:r>
            <a:r>
              <a:rPr lang="en-US" dirty="0"/>
              <a:t> create-react-app &lt;</a:t>
            </a:r>
            <a:r>
              <a:rPr lang="en-US" dirty="0" err="1"/>
              <a:t>appname</a:t>
            </a:r>
            <a:r>
              <a:rPr lang="en-US" dirty="0"/>
              <a:t>&gt;</a:t>
            </a:r>
          </a:p>
          <a:p>
            <a:pPr marL="0" indent="0">
              <a:buNone/>
            </a:pPr>
            <a:endParaRPr lang="en-US" b="1" dirty="0"/>
          </a:p>
        </p:txBody>
      </p:sp>
    </p:spTree>
    <p:extLst>
      <p:ext uri="{BB962C8B-B14F-4D97-AF65-F5344CB8AC3E}">
        <p14:creationId xmlns:p14="http://schemas.microsoft.com/office/powerpoint/2010/main" val="4199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Online Playgrounds</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To play around with react any of the </a:t>
            </a:r>
            <a:r>
              <a:rPr lang="en-US" dirty="0" err="1"/>
              <a:t>onliine</a:t>
            </a:r>
            <a:r>
              <a:rPr lang="en-US" dirty="0"/>
              <a:t> code playground can be used</a:t>
            </a:r>
          </a:p>
          <a:p>
            <a:r>
              <a:rPr lang="en-US" dirty="0" err="1"/>
              <a:t>CodePen</a:t>
            </a:r>
            <a:r>
              <a:rPr lang="en-US" dirty="0"/>
              <a:t> - </a:t>
            </a:r>
            <a:r>
              <a:rPr lang="en-US" dirty="0">
                <a:hlinkClick r:id="rId3"/>
              </a:rPr>
              <a:t>https://codepen.io/pen?&amp;editable=true&amp;editors=0010</a:t>
            </a:r>
            <a:endParaRPr lang="en-US" dirty="0"/>
          </a:p>
          <a:p>
            <a:r>
              <a:rPr lang="en-US" sz="1800" dirty="0" err="1"/>
              <a:t>CodeSandBox</a:t>
            </a:r>
            <a:r>
              <a:rPr lang="en-US" sz="1800" dirty="0"/>
              <a:t> - </a:t>
            </a:r>
            <a:r>
              <a:rPr lang="en-US" dirty="0">
                <a:hlinkClick r:id="rId4"/>
              </a:rPr>
              <a:t>https://codesandbox.io/s/new</a:t>
            </a:r>
            <a:endParaRPr lang="en-US" sz="1800" dirty="0"/>
          </a:p>
          <a:p>
            <a:r>
              <a:rPr lang="en-US" dirty="0"/>
              <a:t>Glitch - </a:t>
            </a:r>
            <a:r>
              <a:rPr lang="en-US" dirty="0">
                <a:hlinkClick r:id="rId5"/>
              </a:rPr>
              <a:t>https://glitch.com/edit/#!/traveling-shell-jaw?path=README.md%3A1%3A0</a:t>
            </a:r>
            <a:endParaRPr lang="en-US" dirty="0"/>
          </a:p>
          <a:p>
            <a:r>
              <a:rPr lang="en-US" sz="1800" dirty="0" err="1"/>
              <a:t>Stackblitz</a:t>
            </a:r>
            <a:r>
              <a:rPr lang="en-US" sz="1800" dirty="0"/>
              <a:t> - </a:t>
            </a:r>
            <a:r>
              <a:rPr lang="en-US" dirty="0">
                <a:hlinkClick r:id="rId6"/>
              </a:rPr>
              <a:t>https://stackblitz.com/edit/react-zr2eve</a:t>
            </a:r>
            <a:endParaRPr lang="en-US" sz="1800" dirty="0"/>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FIRST REACT SCRIPT</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Add the following code in a html file and run on browser</a:t>
            </a:r>
          </a:p>
        </p:txBody>
      </p:sp>
      <p:sp>
        <p:nvSpPr>
          <p:cNvPr id="2" name="Rectangle 1"/>
          <p:cNvSpPr/>
          <p:nvPr/>
        </p:nvSpPr>
        <p:spPr>
          <a:xfrm>
            <a:off x="467544" y="1494160"/>
            <a:ext cx="7776864" cy="4770537"/>
          </a:xfrm>
          <a:prstGeom prst="rect">
            <a:avLst/>
          </a:prstGeom>
          <a:ln>
            <a:solidFill>
              <a:schemeClr val="accent1"/>
            </a:solidFill>
          </a:ln>
        </p:spPr>
        <p:txBody>
          <a:bodyPr wrap="square">
            <a:spAutoFit/>
          </a:bodyPr>
          <a:lstStyle/>
          <a:p>
            <a:r>
              <a:rPr lang="en-US" sz="1600" dirty="0">
                <a:solidFill>
                  <a:srgbClr val="800000"/>
                </a:solidFill>
                <a:latin typeface="Calibri" charset="0"/>
                <a:ea typeface="Calibri" charset="0"/>
                <a:cs typeface="Calibri" charset="0"/>
              </a:rPr>
              <a:t>&lt;!DOCTYPE</a:t>
            </a:r>
            <a:r>
              <a:rPr lang="en-US" sz="1600" dirty="0">
                <a:solidFill>
                  <a:srgbClr val="000000"/>
                </a:solidFill>
                <a:latin typeface="Calibri" charset="0"/>
                <a:ea typeface="Calibri" charset="0"/>
                <a:cs typeface="Calibri" charset="0"/>
              </a:rPr>
              <a:t> </a:t>
            </a:r>
            <a:r>
              <a:rPr lang="en-US" sz="1600" dirty="0">
                <a:solidFill>
                  <a:srgbClr val="FF0000"/>
                </a:solidFill>
                <a:latin typeface="Calibri" charset="0"/>
                <a:ea typeface="Calibri" charset="0"/>
                <a:cs typeface="Calibri" charset="0"/>
              </a:rPr>
              <a:t>html</a:t>
            </a:r>
            <a:r>
              <a:rPr lang="en-US" sz="1600" dirty="0">
                <a:solidFill>
                  <a:srgbClr val="800000"/>
                </a:solidFill>
                <a:latin typeface="Calibri" charset="0"/>
                <a:ea typeface="Calibri" charset="0"/>
                <a:cs typeface="Calibri" charset="0"/>
              </a:rPr>
              <a:t>&gt;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&lt;html&gt;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&lt;head&gt;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&lt;meta</a:t>
            </a:r>
            <a:r>
              <a:rPr lang="en-US" sz="1600" dirty="0">
                <a:solidFill>
                  <a:srgbClr val="000000"/>
                </a:solidFill>
                <a:latin typeface="Calibri" charset="0"/>
                <a:ea typeface="Calibri" charset="0"/>
                <a:cs typeface="Calibri" charset="0"/>
              </a:rPr>
              <a:t> </a:t>
            </a:r>
            <a:r>
              <a:rPr lang="en-US" sz="1600" dirty="0">
                <a:solidFill>
                  <a:srgbClr val="FF0000"/>
                </a:solidFill>
                <a:latin typeface="Calibri" charset="0"/>
                <a:ea typeface="Calibri" charset="0"/>
                <a:cs typeface="Calibri" charset="0"/>
              </a:rPr>
              <a:t>charset</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"UTF-8"</a:t>
            </a:r>
            <a:r>
              <a:rPr lang="en-US" sz="1600" dirty="0">
                <a:solidFill>
                  <a:srgbClr val="000000"/>
                </a:solidFill>
                <a:latin typeface="Calibri" charset="0"/>
                <a:ea typeface="Calibri" charset="0"/>
                <a:cs typeface="Calibri" charset="0"/>
              </a:rPr>
              <a:t> </a:t>
            </a:r>
            <a:r>
              <a:rPr lang="en-US" sz="1600" dirty="0">
                <a:solidFill>
                  <a:srgbClr val="800000"/>
                </a:solidFill>
                <a:latin typeface="Calibri" charset="0"/>
                <a:ea typeface="Calibri" charset="0"/>
                <a:cs typeface="Calibri" charset="0"/>
              </a:rPr>
              <a:t>/&gt;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&lt;title&gt;</a:t>
            </a:r>
            <a:r>
              <a:rPr lang="en-US" sz="1600" dirty="0">
                <a:solidFill>
                  <a:srgbClr val="000000"/>
                </a:solidFill>
                <a:latin typeface="Calibri" charset="0"/>
                <a:ea typeface="Calibri" charset="0"/>
                <a:cs typeface="Calibri" charset="0"/>
              </a:rPr>
              <a:t>Hello World</a:t>
            </a:r>
            <a:r>
              <a:rPr lang="en-US" sz="1600" dirty="0">
                <a:solidFill>
                  <a:srgbClr val="800000"/>
                </a:solidFill>
                <a:latin typeface="Calibri" charset="0"/>
                <a:ea typeface="Calibri" charset="0"/>
                <a:cs typeface="Calibri" charset="0"/>
              </a:rPr>
              <a:t>&lt;/title&gt;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&lt;script</a:t>
            </a:r>
            <a:r>
              <a:rPr lang="en-US" sz="1600" dirty="0">
                <a:solidFill>
                  <a:srgbClr val="000000"/>
                </a:solidFill>
                <a:latin typeface="Calibri" charset="0"/>
                <a:ea typeface="Calibri" charset="0"/>
                <a:cs typeface="Calibri" charset="0"/>
              </a:rPr>
              <a:t> </a:t>
            </a:r>
            <a:r>
              <a:rPr lang="en-US" sz="1600" dirty="0" err="1">
                <a:solidFill>
                  <a:srgbClr val="FF0000"/>
                </a:solidFill>
                <a:latin typeface="Calibri" charset="0"/>
                <a:ea typeface="Calibri" charset="0"/>
                <a:cs typeface="Calibri" charset="0"/>
              </a:rPr>
              <a:t>src</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"https://</a:t>
            </a:r>
            <a:r>
              <a:rPr lang="en-US" sz="1600" dirty="0" err="1">
                <a:solidFill>
                  <a:srgbClr val="0000FF"/>
                </a:solidFill>
                <a:latin typeface="Calibri" charset="0"/>
                <a:ea typeface="Calibri" charset="0"/>
                <a:cs typeface="Calibri" charset="0"/>
              </a:rPr>
              <a:t>unpkg.com</a:t>
            </a:r>
            <a:r>
              <a:rPr lang="en-US" sz="1600" dirty="0">
                <a:solidFill>
                  <a:srgbClr val="0000FF"/>
                </a:solidFill>
                <a:latin typeface="Calibri" charset="0"/>
                <a:ea typeface="Calibri" charset="0"/>
                <a:cs typeface="Calibri" charset="0"/>
              </a:rPr>
              <a:t>/react@16/</a:t>
            </a:r>
            <a:r>
              <a:rPr lang="en-US" sz="1600" dirty="0" err="1">
                <a:solidFill>
                  <a:srgbClr val="0000FF"/>
                </a:solidFill>
                <a:latin typeface="Calibri" charset="0"/>
                <a:ea typeface="Calibri" charset="0"/>
                <a:cs typeface="Calibri" charset="0"/>
              </a:rPr>
              <a:t>umd</a:t>
            </a:r>
            <a:r>
              <a:rPr lang="en-US" sz="1600" dirty="0">
                <a:solidFill>
                  <a:srgbClr val="0000FF"/>
                </a:solidFill>
                <a:latin typeface="Calibri" charset="0"/>
                <a:ea typeface="Calibri" charset="0"/>
                <a:cs typeface="Calibri" charset="0"/>
              </a:rPr>
              <a:t>/</a:t>
            </a:r>
            <a:r>
              <a:rPr lang="en-US" sz="1600" dirty="0" err="1">
                <a:solidFill>
                  <a:srgbClr val="0000FF"/>
                </a:solidFill>
                <a:latin typeface="Calibri" charset="0"/>
                <a:ea typeface="Calibri" charset="0"/>
                <a:cs typeface="Calibri" charset="0"/>
              </a:rPr>
              <a:t>react.development.js</a:t>
            </a:r>
            <a:r>
              <a:rPr lang="en-US" sz="1600" dirty="0">
                <a:solidFill>
                  <a:srgbClr val="0000FF"/>
                </a:solidFill>
                <a:latin typeface="Calibri" charset="0"/>
                <a:ea typeface="Calibri" charset="0"/>
                <a:cs typeface="Calibri" charset="0"/>
              </a:rPr>
              <a:t>"</a:t>
            </a:r>
            <a:r>
              <a:rPr lang="en-US" sz="1600" dirty="0">
                <a:solidFill>
                  <a:srgbClr val="800000"/>
                </a:solidFill>
                <a:latin typeface="Calibri" charset="0"/>
                <a:ea typeface="Calibri" charset="0"/>
                <a:cs typeface="Calibri" charset="0"/>
              </a:rPr>
              <a:t>&gt;&lt;/script&gt;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&lt;script</a:t>
            </a:r>
            <a:r>
              <a:rPr lang="en-US" sz="1600" dirty="0">
                <a:solidFill>
                  <a:srgbClr val="000000"/>
                </a:solidFill>
                <a:latin typeface="Calibri" charset="0"/>
                <a:ea typeface="Calibri" charset="0"/>
                <a:cs typeface="Calibri" charset="0"/>
              </a:rPr>
              <a:t> </a:t>
            </a:r>
            <a:r>
              <a:rPr lang="en-US" sz="1600" dirty="0" err="1">
                <a:solidFill>
                  <a:srgbClr val="FF0000"/>
                </a:solidFill>
                <a:latin typeface="Calibri" charset="0"/>
                <a:ea typeface="Calibri" charset="0"/>
                <a:cs typeface="Calibri" charset="0"/>
              </a:rPr>
              <a:t>src</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"https://</a:t>
            </a:r>
            <a:r>
              <a:rPr lang="en-US" sz="1600" dirty="0" err="1">
                <a:solidFill>
                  <a:srgbClr val="0000FF"/>
                </a:solidFill>
                <a:latin typeface="Calibri" charset="0"/>
                <a:ea typeface="Calibri" charset="0"/>
                <a:cs typeface="Calibri" charset="0"/>
              </a:rPr>
              <a:t>unpkg.com</a:t>
            </a:r>
            <a:r>
              <a:rPr lang="en-US" sz="1600" dirty="0">
                <a:solidFill>
                  <a:srgbClr val="0000FF"/>
                </a:solidFill>
                <a:latin typeface="Calibri" charset="0"/>
                <a:ea typeface="Calibri" charset="0"/>
                <a:cs typeface="Calibri" charset="0"/>
              </a:rPr>
              <a:t>/react-dom@16/</a:t>
            </a:r>
            <a:r>
              <a:rPr lang="en-US" sz="1600" dirty="0" err="1">
                <a:solidFill>
                  <a:srgbClr val="0000FF"/>
                </a:solidFill>
                <a:latin typeface="Calibri" charset="0"/>
                <a:ea typeface="Calibri" charset="0"/>
                <a:cs typeface="Calibri" charset="0"/>
              </a:rPr>
              <a:t>umd</a:t>
            </a:r>
            <a:r>
              <a:rPr lang="en-US" sz="1600" dirty="0">
                <a:solidFill>
                  <a:srgbClr val="0000FF"/>
                </a:solidFill>
                <a:latin typeface="Calibri" charset="0"/>
                <a:ea typeface="Calibri" charset="0"/>
                <a:cs typeface="Calibri" charset="0"/>
              </a:rPr>
              <a:t>/react-</a:t>
            </a:r>
            <a:r>
              <a:rPr lang="en-US" sz="1600" dirty="0" err="1">
                <a:solidFill>
                  <a:srgbClr val="0000FF"/>
                </a:solidFill>
                <a:latin typeface="Calibri" charset="0"/>
                <a:ea typeface="Calibri" charset="0"/>
                <a:cs typeface="Calibri" charset="0"/>
              </a:rPr>
              <a:t>dom.development.js</a:t>
            </a:r>
            <a:r>
              <a:rPr lang="en-US" sz="1600" dirty="0">
                <a:solidFill>
                  <a:srgbClr val="0000FF"/>
                </a:solidFill>
                <a:latin typeface="Calibri" charset="0"/>
                <a:ea typeface="Calibri" charset="0"/>
                <a:cs typeface="Calibri" charset="0"/>
              </a:rPr>
              <a:t>"</a:t>
            </a:r>
            <a:r>
              <a:rPr lang="en-US" sz="1600" dirty="0">
                <a:solidFill>
                  <a:srgbClr val="800000"/>
                </a:solidFill>
                <a:latin typeface="Calibri" charset="0"/>
                <a:ea typeface="Calibri" charset="0"/>
                <a:cs typeface="Calibri" charset="0"/>
              </a:rPr>
              <a:t>&gt;&lt;/script&gt;</a:t>
            </a:r>
            <a:r>
              <a:rPr lang="en-US" sz="1600" dirty="0">
                <a:solidFill>
                  <a:srgbClr val="000000"/>
                </a:solidFill>
                <a:latin typeface="Calibri" charset="0"/>
                <a:ea typeface="Calibri" charset="0"/>
                <a:cs typeface="Calibri" charset="0"/>
              </a:rPr>
              <a:t> </a:t>
            </a:r>
          </a:p>
          <a:p>
            <a:r>
              <a:rPr lang="en-US" sz="1600" dirty="0">
                <a:solidFill>
                  <a:srgbClr val="800000"/>
                </a:solidFill>
                <a:latin typeface="Calibri" charset="0"/>
                <a:ea typeface="Calibri" charset="0"/>
                <a:cs typeface="Calibri" charset="0"/>
              </a:rPr>
              <a:t>&lt;script</a:t>
            </a:r>
            <a:r>
              <a:rPr lang="en-US" sz="1600" dirty="0">
                <a:solidFill>
                  <a:srgbClr val="000000"/>
                </a:solidFill>
                <a:latin typeface="Calibri" charset="0"/>
                <a:ea typeface="Calibri" charset="0"/>
                <a:cs typeface="Calibri" charset="0"/>
              </a:rPr>
              <a:t> </a:t>
            </a:r>
            <a:r>
              <a:rPr lang="en-US" sz="1600" dirty="0" err="1">
                <a:solidFill>
                  <a:srgbClr val="FF0000"/>
                </a:solidFill>
                <a:latin typeface="Calibri" charset="0"/>
                <a:ea typeface="Calibri" charset="0"/>
                <a:cs typeface="Calibri" charset="0"/>
              </a:rPr>
              <a:t>src</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"https://</a:t>
            </a:r>
            <a:r>
              <a:rPr lang="en-US" sz="1600" dirty="0" err="1">
                <a:solidFill>
                  <a:srgbClr val="0000FF"/>
                </a:solidFill>
                <a:latin typeface="Calibri" charset="0"/>
                <a:ea typeface="Calibri" charset="0"/>
                <a:cs typeface="Calibri" charset="0"/>
              </a:rPr>
              <a:t>unpkg.com</a:t>
            </a:r>
            <a:r>
              <a:rPr lang="en-US" sz="1600" dirty="0">
                <a:solidFill>
                  <a:srgbClr val="0000FF"/>
                </a:solidFill>
                <a:latin typeface="Calibri" charset="0"/>
                <a:ea typeface="Calibri" charset="0"/>
                <a:cs typeface="Calibri" charset="0"/>
              </a:rPr>
              <a:t>/babel-standalone@6.15.0/</a:t>
            </a:r>
            <a:r>
              <a:rPr lang="en-US" sz="1600" dirty="0" err="1">
                <a:solidFill>
                  <a:srgbClr val="0000FF"/>
                </a:solidFill>
                <a:latin typeface="Calibri" charset="0"/>
                <a:ea typeface="Calibri" charset="0"/>
                <a:cs typeface="Calibri" charset="0"/>
              </a:rPr>
              <a:t>babel.min.js</a:t>
            </a:r>
            <a:r>
              <a:rPr lang="en-US" sz="1600" dirty="0">
                <a:solidFill>
                  <a:srgbClr val="0000FF"/>
                </a:solidFill>
                <a:latin typeface="Calibri" charset="0"/>
                <a:ea typeface="Calibri" charset="0"/>
                <a:cs typeface="Calibri" charset="0"/>
              </a:rPr>
              <a:t>"</a:t>
            </a:r>
            <a:r>
              <a:rPr lang="en-US" sz="1600" dirty="0">
                <a:solidFill>
                  <a:srgbClr val="800000"/>
                </a:solidFill>
                <a:latin typeface="Calibri" charset="0"/>
                <a:ea typeface="Calibri" charset="0"/>
                <a:cs typeface="Calibri" charset="0"/>
              </a:rPr>
              <a:t>&gt;&lt;/script&gt;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&lt;/head&gt;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&lt;body&gt;</a:t>
            </a:r>
            <a:r>
              <a:rPr lang="en-US" sz="1600" dirty="0">
                <a:solidFill>
                  <a:srgbClr val="000000"/>
                </a:solidFill>
                <a:latin typeface="Calibri" charset="0"/>
                <a:ea typeface="Calibri" charset="0"/>
                <a:cs typeface="Calibri" charset="0"/>
              </a:rPr>
              <a:t> </a:t>
            </a:r>
          </a:p>
          <a:p>
            <a:pPr lvl="1"/>
            <a:r>
              <a:rPr lang="en-US" sz="1600" dirty="0">
                <a:solidFill>
                  <a:srgbClr val="800000"/>
                </a:solidFill>
                <a:latin typeface="Calibri" charset="0"/>
                <a:ea typeface="Calibri" charset="0"/>
                <a:cs typeface="Calibri" charset="0"/>
              </a:rPr>
              <a:t>&lt;div</a:t>
            </a:r>
            <a:r>
              <a:rPr lang="en-US" sz="1600" dirty="0">
                <a:solidFill>
                  <a:srgbClr val="000000"/>
                </a:solidFill>
                <a:latin typeface="Calibri" charset="0"/>
                <a:ea typeface="Calibri" charset="0"/>
                <a:cs typeface="Calibri" charset="0"/>
              </a:rPr>
              <a:t> </a:t>
            </a:r>
            <a:r>
              <a:rPr lang="en-US" sz="1600" dirty="0">
                <a:solidFill>
                  <a:srgbClr val="FF0000"/>
                </a:solidFill>
                <a:latin typeface="Calibri" charset="0"/>
                <a:ea typeface="Calibri" charset="0"/>
                <a:cs typeface="Calibri" charset="0"/>
              </a:rPr>
              <a:t>id</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"app"</a:t>
            </a:r>
            <a:r>
              <a:rPr lang="en-US" sz="1600" dirty="0">
                <a:solidFill>
                  <a:srgbClr val="800000"/>
                </a:solidFill>
                <a:latin typeface="Calibri" charset="0"/>
                <a:ea typeface="Calibri" charset="0"/>
                <a:cs typeface="Calibri" charset="0"/>
              </a:rPr>
              <a:t>&gt;&lt;/div&gt;</a:t>
            </a:r>
            <a:endParaRPr lang="en-US" sz="1600" dirty="0">
              <a:solidFill>
                <a:srgbClr val="000000"/>
              </a:solidFill>
              <a:latin typeface="Calibri" charset="0"/>
              <a:ea typeface="Calibri" charset="0"/>
              <a:cs typeface="Calibri" charset="0"/>
            </a:endParaRPr>
          </a:p>
          <a:p>
            <a:pPr lvl="1"/>
            <a:r>
              <a:rPr lang="en-US" sz="1600" dirty="0">
                <a:solidFill>
                  <a:srgbClr val="800000"/>
                </a:solidFill>
                <a:latin typeface="Calibri" charset="0"/>
                <a:ea typeface="Calibri" charset="0"/>
                <a:cs typeface="Calibri" charset="0"/>
              </a:rPr>
              <a:t>&lt;script</a:t>
            </a:r>
            <a:r>
              <a:rPr lang="en-US" sz="1600" dirty="0">
                <a:solidFill>
                  <a:srgbClr val="000000"/>
                </a:solidFill>
                <a:latin typeface="Calibri" charset="0"/>
                <a:ea typeface="Calibri" charset="0"/>
                <a:cs typeface="Calibri" charset="0"/>
              </a:rPr>
              <a:t> </a:t>
            </a:r>
            <a:r>
              <a:rPr lang="en-US" sz="1600" dirty="0">
                <a:solidFill>
                  <a:srgbClr val="FF0000"/>
                </a:solidFill>
                <a:latin typeface="Calibri" charset="0"/>
                <a:ea typeface="Calibri" charset="0"/>
                <a:cs typeface="Calibri" charset="0"/>
              </a:rPr>
              <a:t>type</a:t>
            </a:r>
            <a:r>
              <a:rPr lang="en-US" sz="1600" dirty="0">
                <a:solidFill>
                  <a:srgbClr val="000000"/>
                </a:solidFill>
                <a:latin typeface="Calibri" charset="0"/>
                <a:ea typeface="Calibri" charset="0"/>
                <a:cs typeface="Calibri" charset="0"/>
              </a:rPr>
              <a:t>=</a:t>
            </a:r>
            <a:r>
              <a:rPr lang="en-US" sz="1600" dirty="0">
                <a:solidFill>
                  <a:srgbClr val="0000FF"/>
                </a:solidFill>
                <a:latin typeface="Calibri" charset="0"/>
                <a:ea typeface="Calibri" charset="0"/>
                <a:cs typeface="Calibri" charset="0"/>
              </a:rPr>
              <a:t>"text/babel"</a:t>
            </a:r>
            <a:r>
              <a:rPr lang="en-US" sz="1600" dirty="0">
                <a:solidFill>
                  <a:srgbClr val="800000"/>
                </a:solidFill>
                <a:latin typeface="Calibri" charset="0"/>
                <a:ea typeface="Calibri" charset="0"/>
                <a:cs typeface="Calibri" charset="0"/>
              </a:rPr>
              <a:t>&gt;</a:t>
            </a:r>
            <a:endParaRPr lang="en-US" sz="1600" dirty="0">
              <a:solidFill>
                <a:srgbClr val="000000"/>
              </a:solidFill>
              <a:latin typeface="Calibri" charset="0"/>
              <a:ea typeface="Calibri" charset="0"/>
              <a:cs typeface="Calibri" charset="0"/>
            </a:endParaRPr>
          </a:p>
          <a:p>
            <a:pPr lvl="2"/>
            <a:r>
              <a:rPr lang="en-US" sz="1600" dirty="0" err="1">
                <a:solidFill>
                  <a:srgbClr val="001080"/>
                </a:solidFill>
                <a:latin typeface="Calibri" charset="0"/>
                <a:ea typeface="Calibri" charset="0"/>
                <a:cs typeface="Calibri" charset="0"/>
              </a:rPr>
              <a:t>ReactDOM</a:t>
            </a:r>
            <a:r>
              <a:rPr lang="en-US" sz="1600" dirty="0" err="1">
                <a:solidFill>
                  <a:srgbClr val="000000"/>
                </a:solidFill>
                <a:latin typeface="Calibri" charset="0"/>
                <a:ea typeface="Calibri" charset="0"/>
                <a:cs typeface="Calibri" charset="0"/>
              </a:rPr>
              <a:t>.</a:t>
            </a:r>
            <a:r>
              <a:rPr lang="en-US" sz="1600" dirty="0" err="1">
                <a:solidFill>
                  <a:srgbClr val="795E26"/>
                </a:solidFill>
                <a:latin typeface="Calibri" charset="0"/>
                <a:ea typeface="Calibri" charset="0"/>
                <a:cs typeface="Calibri" charset="0"/>
              </a:rPr>
              <a:t>render</a:t>
            </a:r>
            <a:r>
              <a:rPr lang="en-US" sz="1600" dirty="0">
                <a:solidFill>
                  <a:srgbClr val="000000"/>
                </a:solidFill>
                <a:latin typeface="Calibri" charset="0"/>
                <a:ea typeface="Calibri" charset="0"/>
                <a:cs typeface="Calibri" charset="0"/>
              </a:rPr>
              <a:t>(</a:t>
            </a:r>
          </a:p>
          <a:p>
            <a:pPr lvl="2"/>
            <a:r>
              <a:rPr lang="en-US" sz="1600" dirty="0">
                <a:solidFill>
                  <a:srgbClr val="800000"/>
                </a:solidFill>
                <a:latin typeface="Calibri" charset="0"/>
                <a:ea typeface="Calibri" charset="0"/>
                <a:cs typeface="Calibri" charset="0"/>
              </a:rPr>
              <a:t>&lt;h1&gt;</a:t>
            </a:r>
            <a:r>
              <a:rPr lang="en-US" sz="1600" dirty="0">
                <a:solidFill>
                  <a:srgbClr val="000000"/>
                </a:solidFill>
                <a:latin typeface="Calibri" charset="0"/>
                <a:ea typeface="Calibri" charset="0"/>
                <a:cs typeface="Calibri" charset="0"/>
              </a:rPr>
              <a:t>Hello, from US!</a:t>
            </a:r>
            <a:r>
              <a:rPr lang="en-US" sz="1600" dirty="0">
                <a:solidFill>
                  <a:srgbClr val="800000"/>
                </a:solidFill>
                <a:latin typeface="Calibri" charset="0"/>
                <a:ea typeface="Calibri" charset="0"/>
                <a:cs typeface="Calibri" charset="0"/>
              </a:rPr>
              <a:t>&lt;/h1&gt;</a:t>
            </a:r>
            <a:r>
              <a:rPr lang="en-US" sz="1600" dirty="0">
                <a:solidFill>
                  <a:srgbClr val="000000"/>
                </a:solidFill>
                <a:latin typeface="Calibri" charset="0"/>
                <a:ea typeface="Calibri" charset="0"/>
                <a:cs typeface="Calibri" charset="0"/>
              </a:rPr>
              <a:t>,</a:t>
            </a:r>
          </a:p>
          <a:p>
            <a:pPr lvl="2"/>
            <a:r>
              <a:rPr lang="en-US" sz="1600" dirty="0" err="1">
                <a:solidFill>
                  <a:srgbClr val="001080"/>
                </a:solidFill>
                <a:latin typeface="Calibri" charset="0"/>
                <a:ea typeface="Calibri" charset="0"/>
                <a:cs typeface="Calibri" charset="0"/>
              </a:rPr>
              <a:t>document</a:t>
            </a:r>
            <a:r>
              <a:rPr lang="en-US" sz="1600" dirty="0" err="1">
                <a:solidFill>
                  <a:srgbClr val="000000"/>
                </a:solidFill>
                <a:latin typeface="Calibri" charset="0"/>
                <a:ea typeface="Calibri" charset="0"/>
                <a:cs typeface="Calibri" charset="0"/>
              </a:rPr>
              <a:t>.</a:t>
            </a:r>
            <a:r>
              <a:rPr lang="en-US" sz="1600" dirty="0" err="1">
                <a:solidFill>
                  <a:srgbClr val="795E26"/>
                </a:solidFill>
                <a:latin typeface="Calibri" charset="0"/>
                <a:ea typeface="Calibri" charset="0"/>
                <a:cs typeface="Calibri" charset="0"/>
              </a:rPr>
              <a:t>getElementById</a:t>
            </a:r>
            <a:r>
              <a:rPr lang="en-US" sz="1600" dirty="0">
                <a:solidFill>
                  <a:srgbClr val="000000"/>
                </a:solidFill>
                <a:latin typeface="Calibri" charset="0"/>
                <a:ea typeface="Calibri" charset="0"/>
                <a:cs typeface="Calibri" charset="0"/>
              </a:rPr>
              <a:t>(</a:t>
            </a:r>
            <a:r>
              <a:rPr lang="en-US" sz="1600" dirty="0">
                <a:solidFill>
                  <a:srgbClr val="A31515"/>
                </a:solidFill>
                <a:latin typeface="Calibri" charset="0"/>
                <a:ea typeface="Calibri" charset="0"/>
                <a:cs typeface="Calibri" charset="0"/>
              </a:rPr>
              <a:t>'app'</a:t>
            </a:r>
            <a:r>
              <a:rPr lang="en-US" sz="1600" dirty="0">
                <a:solidFill>
                  <a:srgbClr val="000000"/>
                </a:solidFill>
                <a:latin typeface="Calibri" charset="0"/>
                <a:ea typeface="Calibri" charset="0"/>
                <a:cs typeface="Calibri" charset="0"/>
              </a:rPr>
              <a:t>)</a:t>
            </a:r>
          </a:p>
          <a:p>
            <a:pPr lvl="2"/>
            <a:r>
              <a:rPr lang="en-US" sz="1600" dirty="0">
                <a:solidFill>
                  <a:srgbClr val="000000"/>
                </a:solidFill>
                <a:latin typeface="Calibri" charset="0"/>
                <a:ea typeface="Calibri" charset="0"/>
                <a:cs typeface="Calibri" charset="0"/>
              </a:rPr>
              <a:t>);</a:t>
            </a:r>
          </a:p>
          <a:p>
            <a:pPr lvl="1"/>
            <a:r>
              <a:rPr lang="en-US" sz="1600" dirty="0">
                <a:solidFill>
                  <a:srgbClr val="800000"/>
                </a:solidFill>
                <a:latin typeface="Calibri" charset="0"/>
                <a:ea typeface="Calibri" charset="0"/>
                <a:cs typeface="Calibri" charset="0"/>
              </a:rPr>
              <a:t>&lt;/script&gt;</a:t>
            </a:r>
            <a:r>
              <a:rPr lang="en-US" sz="1600" dirty="0">
                <a:solidFill>
                  <a:srgbClr val="000000"/>
                </a:solidFill>
                <a:latin typeface="Calibri" charset="0"/>
                <a:ea typeface="Calibri" charset="0"/>
                <a:cs typeface="Calibri" charset="0"/>
              </a:rPr>
              <a:t> </a:t>
            </a:r>
          </a:p>
          <a:p>
            <a:r>
              <a:rPr lang="en-US" sz="1600" dirty="0">
                <a:solidFill>
                  <a:srgbClr val="800000"/>
                </a:solidFill>
                <a:latin typeface="Calibri" charset="0"/>
                <a:ea typeface="Calibri" charset="0"/>
                <a:cs typeface="Calibri" charset="0"/>
              </a:rPr>
              <a:t>&lt;/body&gt;</a:t>
            </a:r>
            <a:endParaRPr lang="en-US" sz="1600" dirty="0">
              <a:solidFill>
                <a:srgbClr val="000000"/>
              </a:solidFill>
              <a:latin typeface="Calibri" charset="0"/>
              <a:ea typeface="Calibri" charset="0"/>
              <a:cs typeface="Calibri" charset="0"/>
            </a:endParaRPr>
          </a:p>
          <a:p>
            <a:r>
              <a:rPr lang="en-US" sz="1600" dirty="0">
                <a:solidFill>
                  <a:srgbClr val="800000"/>
                </a:solidFill>
                <a:latin typeface="Calibri" charset="0"/>
                <a:ea typeface="Calibri" charset="0"/>
                <a:cs typeface="Calibri" charset="0"/>
              </a:rPr>
              <a:t>&lt;/html&gt;</a:t>
            </a:r>
            <a:endParaRPr lang="en-US" sz="1600"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41442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49343</TotalTime>
  <Words>7162</Words>
  <Application>Microsoft Macintosh PowerPoint</Application>
  <PresentationFormat>On-screen Show (4:3)</PresentationFormat>
  <Paragraphs>737</Paragraphs>
  <Slides>46</Slides>
  <Notes>44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Courier New</vt:lpstr>
      <vt:lpstr>Menlo</vt:lpstr>
      <vt:lpstr>Tahoma</vt:lpstr>
      <vt:lpstr>2_CT-Master</vt:lpstr>
      <vt:lpstr>3_CT-Master</vt:lpstr>
      <vt:lpstr>REACTJS &amp; REACT-DOM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Available Scripts</vt:lpstr>
      <vt:lpstr>JSX Introduction</vt:lpstr>
      <vt:lpstr>Rendering Elements</vt:lpstr>
      <vt:lpstr>PowerPoint Presentation</vt:lpstr>
      <vt:lpstr>PowerPoint Presentation</vt:lpstr>
      <vt:lpstr>Functional Component</vt:lpstr>
      <vt:lpstr>Class Component</vt:lpstr>
      <vt:lpstr>State</vt:lpstr>
      <vt:lpstr>Add State</vt:lpstr>
      <vt:lpstr>Event Handling</vt:lpstr>
      <vt:lpstr>Change State</vt:lpstr>
      <vt:lpstr>setState</vt:lpstr>
      <vt:lpstr>Clock with Functional Component</vt:lpstr>
      <vt:lpstr>Destructuring</vt:lpstr>
      <vt:lpstr>Methods as Props</vt:lpstr>
      <vt:lpstr>Conditional Rendering</vt:lpstr>
      <vt:lpstr>Using If-Else</vt:lpstr>
      <vt:lpstr>Element Variables</vt:lpstr>
      <vt:lpstr>Ternary Operator</vt:lpstr>
      <vt:lpstr>List Rendering</vt:lpstr>
      <vt:lpstr>List Of components</vt:lpstr>
      <vt:lpstr>List And keys</vt:lpstr>
      <vt:lpstr>Styling React Components</vt:lpstr>
      <vt:lpstr>Form Controlled Components</vt:lpstr>
      <vt:lpstr>TextArea</vt:lpstr>
      <vt:lpstr>CheckBox</vt:lpstr>
      <vt:lpstr>Radio</vt:lpstr>
      <vt:lpstr>Component LifeCycle </vt:lpstr>
      <vt:lpstr>Component LifeCycle  Example</vt:lpstr>
      <vt:lpstr>References</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2108</cp:revision>
  <dcterms:created xsi:type="dcterms:W3CDTF">2012-01-30T11:39:54Z</dcterms:created>
  <dcterms:modified xsi:type="dcterms:W3CDTF">2022-04-06T14:16:28Z</dcterms:modified>
</cp:coreProperties>
</file>