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0"/>
  </p:notesMasterIdLst>
  <p:sldIdLst>
    <p:sldId id="256" r:id="rId3"/>
    <p:sldId id="321" r:id="rId4"/>
    <p:sldId id="746" r:id="rId5"/>
    <p:sldId id="737" r:id="rId6"/>
    <p:sldId id="747" r:id="rId7"/>
    <p:sldId id="748" r:id="rId8"/>
    <p:sldId id="745" r:id="rId9"/>
    <p:sldId id="740" r:id="rId10"/>
    <p:sldId id="474" r:id="rId11"/>
    <p:sldId id="739" r:id="rId12"/>
    <p:sldId id="500" r:id="rId13"/>
    <p:sldId id="726" r:id="rId14"/>
    <p:sldId id="323" r:id="rId15"/>
    <p:sldId id="731" r:id="rId16"/>
    <p:sldId id="732" r:id="rId17"/>
    <p:sldId id="752" r:id="rId18"/>
    <p:sldId id="742" r:id="rId19"/>
    <p:sldId id="758" r:id="rId20"/>
    <p:sldId id="749" r:id="rId21"/>
    <p:sldId id="754" r:id="rId22"/>
    <p:sldId id="757" r:id="rId23"/>
    <p:sldId id="755" r:id="rId24"/>
    <p:sldId id="756" r:id="rId25"/>
    <p:sldId id="759" r:id="rId26"/>
    <p:sldId id="735" r:id="rId27"/>
    <p:sldId id="367" r:id="rId28"/>
    <p:sldId id="36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5220"/>
    <a:srgbClr val="7B9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36" autoAdjust="0"/>
    <p:restoredTop sz="79173" autoAdjust="0"/>
  </p:normalViewPr>
  <p:slideViewPr>
    <p:cSldViewPr>
      <p:cViewPr varScale="1">
        <p:scale>
          <a:sx n="88" d="100"/>
          <a:sy n="88" d="100"/>
        </p:scale>
        <p:origin x="1888" y="176"/>
      </p:cViewPr>
      <p:guideLst/>
    </p:cSldViewPr>
  </p:slideViewPr>
  <p:outlineViewPr>
    <p:cViewPr>
      <p:scale>
        <a:sx n="33" d="100"/>
        <a:sy n="33" d="100"/>
      </p:scale>
      <p:origin x="0" y="-53488"/>
    </p:cViewPr>
  </p:outlin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F96E9-0C4B-4E81-8D96-2A4B7C1E58CE}" type="datetimeFigureOut">
              <a:rPr lang="en-US" smtClean="0"/>
              <a:t>5/5/22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2E9E3-F7E0-4F64-A85D-DE32A7B411A1}" type="slidenum">
              <a:rPr lang="en-US" smtClean="0"/>
              <a:t>‹#›</a:t>
            </a:fld>
            <a:endParaRPr lang="en-US"/>
          </a:p>
        </p:txBody>
      </p:sp>
    </p:spTree>
    <p:extLst>
      <p:ext uri="{BB962C8B-B14F-4D97-AF65-F5344CB8AC3E}">
        <p14:creationId xmlns:p14="http://schemas.microsoft.com/office/powerpoint/2010/main" val="406092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st.github.com/gaearon/faa67b76a6c47adbab04f739cba7ceda"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css-tricks.com/what-are-higher-order-components-in-reac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medium.com/@soorajchandran/introduction-to-higher-order-components-hoc-in-react-383c9343a3aa"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reacttraining.com/react-router/web/example/auth-workflow"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reacttraining.com/react-router/web/example/auth-workflow"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reacttraining.com/react-router/web/example/auth-workflow"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indmajix.com/react-js-vs-angular-js"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telerik.com/kendo-react-ui/components/"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reactrouter.com/web/guides/primary-components/TODO"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reactrouter.com/web/guides/primary-components/TODO"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reactrouter.com/web/guides/primary-components/TODO"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edium.com/technofunnel/working-with-react-pure-components-166ded26ae48"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edium.com/technofunnel/working-with-react-pure-components-166ded26ae48"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edium.com/technofunnel/working-with-react-pure-components-166ded26ae48"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edium.com/technofunnel/working-with-react-pure-components-166ded26ae48"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reactjs.org/docs/components-and-props.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reactjs.org/docs/forwarding-refs.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blog.logrocket.com/cleaning-up-the-dom-with-forwardref-in-react/" TargetMode="External"/><Relationship Id="rId4" Type="http://schemas.openxmlformats.org/officeDocument/2006/relationships/hyperlink" Target="https://bit.dev/"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a:t>
            </a:fld>
            <a:endParaRPr lang="en-US"/>
          </a:p>
        </p:txBody>
      </p:sp>
    </p:spTree>
    <p:extLst>
      <p:ext uri="{BB962C8B-B14F-4D97-AF65-F5344CB8AC3E}">
        <p14:creationId xmlns:p14="http://schemas.microsoft.com/office/powerpoint/2010/main" val="1157274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11</a:t>
            </a:fld>
            <a:endParaRPr lang="en-US"/>
          </a:p>
        </p:txBody>
      </p:sp>
    </p:spTree>
    <p:extLst>
      <p:ext uri="{BB962C8B-B14F-4D97-AF65-F5344CB8AC3E}">
        <p14:creationId xmlns:p14="http://schemas.microsoft.com/office/powerpoint/2010/main" val="488429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12</a:t>
            </a:fld>
            <a:endParaRPr lang="en-US"/>
          </a:p>
        </p:txBody>
      </p:sp>
    </p:spTree>
    <p:extLst>
      <p:ext uri="{BB962C8B-B14F-4D97-AF65-F5344CB8AC3E}">
        <p14:creationId xmlns:p14="http://schemas.microsoft.com/office/powerpoint/2010/main" val="790912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https://gist.github.com/gaearon/faa67b76a6c47adbab04f739cba7ceda</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13</a:t>
            </a:fld>
            <a:endParaRPr lang="en-US"/>
          </a:p>
        </p:txBody>
      </p:sp>
    </p:spTree>
    <p:extLst>
      <p:ext uri="{BB962C8B-B14F-4D97-AF65-F5344CB8AC3E}">
        <p14:creationId xmlns:p14="http://schemas.microsoft.com/office/powerpoint/2010/main" val="1254458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https://css-tricks.com/what-are-higher-order-components-in-react/</a:t>
            </a:r>
            <a:endParaRPr lang="en-US" dirty="0"/>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14</a:t>
            </a:fld>
            <a:endParaRPr lang="en-US"/>
          </a:p>
        </p:txBody>
      </p:sp>
    </p:spTree>
    <p:extLst>
      <p:ext uri="{BB962C8B-B14F-4D97-AF65-F5344CB8AC3E}">
        <p14:creationId xmlns:p14="http://schemas.microsoft.com/office/powerpoint/2010/main" val="1750150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https://medium.com/@soorajchandran/introduction-to-higher-order-components-hoc-in-react-383c9343a3aa</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15</a:t>
            </a:fld>
            <a:endParaRPr lang="en-US"/>
          </a:p>
        </p:txBody>
      </p:sp>
    </p:spTree>
    <p:extLst>
      <p:ext uri="{BB962C8B-B14F-4D97-AF65-F5344CB8AC3E}">
        <p14:creationId xmlns:p14="http://schemas.microsoft.com/office/powerpoint/2010/main" val="785020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16</a:t>
            </a:fld>
            <a:endParaRPr lang="en-US"/>
          </a:p>
        </p:txBody>
      </p:sp>
    </p:spTree>
    <p:extLst>
      <p:ext uri="{BB962C8B-B14F-4D97-AF65-F5344CB8AC3E}">
        <p14:creationId xmlns:p14="http://schemas.microsoft.com/office/powerpoint/2010/main" val="4019094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https://reacttraining.com/react-router/web/example/auth-workflow</a:t>
            </a:r>
            <a:endParaRPr lang="en-US" dirty="0"/>
          </a:p>
          <a:p>
            <a:endParaRPr lang="en-US" dirty="0"/>
          </a:p>
          <a:p>
            <a:r>
              <a:rPr lang="en-US" sz="1200" b="0" i="0" kern="1200" dirty="0">
                <a:solidFill>
                  <a:schemeClr val="tx1"/>
                </a:solidFill>
                <a:effectLst/>
                <a:latin typeface="+mn-lt"/>
                <a:ea typeface="+mn-ea"/>
                <a:cs typeface="+mn-cs"/>
              </a:rPr>
              <a:t>One important thing to note is that a </a:t>
            </a:r>
            <a:r>
              <a:rPr lang="en-US" dirty="0"/>
              <a:t>&lt;Route path&gt;</a:t>
            </a:r>
            <a:r>
              <a:rPr lang="en-US" sz="1200" b="0" i="0" kern="1200" dirty="0">
                <a:solidFill>
                  <a:schemeClr val="tx1"/>
                </a:solidFill>
                <a:effectLst/>
                <a:latin typeface="+mn-lt"/>
                <a:ea typeface="+mn-ea"/>
                <a:cs typeface="+mn-cs"/>
              </a:rPr>
              <a:t> matches the </a:t>
            </a:r>
            <a:r>
              <a:rPr lang="en-US" sz="1200" b="1" i="0" kern="1200" dirty="0">
                <a:solidFill>
                  <a:schemeClr val="tx1"/>
                </a:solidFill>
                <a:effectLst/>
                <a:latin typeface="+mn-lt"/>
                <a:ea typeface="+mn-ea"/>
                <a:cs typeface="+mn-cs"/>
              </a:rPr>
              <a:t>beginning</a:t>
            </a:r>
            <a:r>
              <a:rPr lang="en-US" sz="1200" b="0" i="0" kern="1200" dirty="0">
                <a:solidFill>
                  <a:schemeClr val="tx1"/>
                </a:solidFill>
                <a:effectLst/>
                <a:latin typeface="+mn-lt"/>
                <a:ea typeface="+mn-ea"/>
                <a:cs typeface="+mn-cs"/>
              </a:rPr>
              <a:t> of the URL, not the whole thing. So a </a:t>
            </a:r>
            <a:r>
              <a:rPr lang="en-US" dirty="0"/>
              <a:t>&lt;Route path="/"&gt;</a:t>
            </a:r>
            <a:r>
              <a:rPr lang="en-US" sz="1200" b="0" i="0" kern="1200" dirty="0">
                <a:solidFill>
                  <a:schemeClr val="tx1"/>
                </a:solidFill>
                <a:effectLst/>
                <a:latin typeface="+mn-lt"/>
                <a:ea typeface="+mn-ea"/>
                <a:cs typeface="+mn-cs"/>
              </a:rPr>
              <a:t> will </a:t>
            </a:r>
            <a:r>
              <a:rPr lang="en-US" sz="1200" b="1" i="0" kern="1200" dirty="0">
                <a:solidFill>
                  <a:schemeClr val="tx1"/>
                </a:solidFill>
                <a:effectLst/>
                <a:latin typeface="+mn-lt"/>
                <a:ea typeface="+mn-ea"/>
                <a:cs typeface="+mn-cs"/>
              </a:rPr>
              <a:t>always</a:t>
            </a:r>
            <a:r>
              <a:rPr lang="en-US" sz="1200" b="0" i="0" kern="1200" dirty="0">
                <a:solidFill>
                  <a:schemeClr val="tx1"/>
                </a:solidFill>
                <a:effectLst/>
                <a:latin typeface="+mn-lt"/>
                <a:ea typeface="+mn-ea"/>
                <a:cs typeface="+mn-cs"/>
              </a:rPr>
              <a:t> match the URL. Because of this, we typically put this </a:t>
            </a:r>
            <a:r>
              <a:rPr lang="en-US" dirty="0"/>
              <a:t>&lt;Route&gt;</a:t>
            </a:r>
            <a:r>
              <a:rPr lang="en-US" sz="1200" b="0" i="0" kern="1200" dirty="0">
                <a:solidFill>
                  <a:schemeClr val="tx1"/>
                </a:solidFill>
                <a:effectLst/>
                <a:latin typeface="+mn-lt"/>
                <a:ea typeface="+mn-ea"/>
                <a:cs typeface="+mn-cs"/>
              </a:rPr>
              <a:t> last in our </a:t>
            </a:r>
            <a:r>
              <a:rPr lang="en-US" dirty="0"/>
              <a:t>&lt;Switch&gt;</a:t>
            </a:r>
            <a:r>
              <a:rPr lang="en-US" sz="1200" b="0" i="0" kern="1200" dirty="0">
                <a:solidFill>
                  <a:schemeClr val="tx1"/>
                </a:solidFill>
                <a:effectLst/>
                <a:latin typeface="+mn-lt"/>
                <a:ea typeface="+mn-ea"/>
                <a:cs typeface="+mn-cs"/>
              </a:rPr>
              <a:t>. Another possible solution is to use </a:t>
            </a:r>
            <a:r>
              <a:rPr lang="en-US" dirty="0"/>
              <a:t>&lt;Route exact path="/"&gt;</a:t>
            </a:r>
            <a:r>
              <a:rPr lang="en-US" sz="1200" b="0" i="0" kern="1200" dirty="0">
                <a:solidFill>
                  <a:schemeClr val="tx1"/>
                </a:solidFill>
                <a:effectLst/>
                <a:latin typeface="+mn-lt"/>
                <a:ea typeface="+mn-ea"/>
                <a:cs typeface="+mn-cs"/>
              </a:rPr>
              <a:t> which </a:t>
            </a:r>
            <a:r>
              <a:rPr lang="en-US" sz="1200" b="1" i="0" kern="1200" dirty="0">
                <a:solidFill>
                  <a:schemeClr val="tx1"/>
                </a:solidFill>
                <a:effectLst/>
                <a:latin typeface="+mn-lt"/>
                <a:ea typeface="+mn-ea"/>
                <a:cs typeface="+mn-cs"/>
              </a:rPr>
              <a:t>does</a:t>
            </a:r>
            <a:r>
              <a:rPr lang="en-US" sz="1200" b="0" i="0" kern="1200" dirty="0">
                <a:solidFill>
                  <a:schemeClr val="tx1"/>
                </a:solidFill>
                <a:effectLst/>
                <a:latin typeface="+mn-lt"/>
                <a:ea typeface="+mn-ea"/>
                <a:cs typeface="+mn-cs"/>
              </a:rPr>
              <a:t> match the entire URL</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17</a:t>
            </a:fld>
            <a:endParaRPr lang="en-US"/>
          </a:p>
        </p:txBody>
      </p:sp>
    </p:spTree>
    <p:extLst>
      <p:ext uri="{BB962C8B-B14F-4D97-AF65-F5344CB8AC3E}">
        <p14:creationId xmlns:p14="http://schemas.microsoft.com/office/powerpoint/2010/main" val="685879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https://reacttraining.com/react-router/web/example/auth-workflow</a:t>
            </a:r>
            <a:endParaRPr lang="en-US" dirty="0"/>
          </a:p>
          <a:p>
            <a:endParaRPr lang="en-US" dirty="0"/>
          </a:p>
          <a:p>
            <a:r>
              <a:rPr lang="en-US" sz="1200" b="0" i="0" kern="1200" dirty="0">
                <a:solidFill>
                  <a:schemeClr val="tx1"/>
                </a:solidFill>
                <a:effectLst/>
                <a:latin typeface="+mn-lt"/>
                <a:ea typeface="+mn-ea"/>
                <a:cs typeface="+mn-cs"/>
              </a:rPr>
              <a:t>One important thing to note is that a </a:t>
            </a:r>
            <a:r>
              <a:rPr lang="en-US" dirty="0"/>
              <a:t>&lt;Route path&gt;</a:t>
            </a:r>
            <a:r>
              <a:rPr lang="en-US" sz="1200" b="0" i="0" kern="1200" dirty="0">
                <a:solidFill>
                  <a:schemeClr val="tx1"/>
                </a:solidFill>
                <a:effectLst/>
                <a:latin typeface="+mn-lt"/>
                <a:ea typeface="+mn-ea"/>
                <a:cs typeface="+mn-cs"/>
              </a:rPr>
              <a:t> matches the </a:t>
            </a:r>
            <a:r>
              <a:rPr lang="en-US" sz="1200" b="1" i="0" kern="1200" dirty="0">
                <a:solidFill>
                  <a:schemeClr val="tx1"/>
                </a:solidFill>
                <a:effectLst/>
                <a:latin typeface="+mn-lt"/>
                <a:ea typeface="+mn-ea"/>
                <a:cs typeface="+mn-cs"/>
              </a:rPr>
              <a:t>beginning</a:t>
            </a:r>
            <a:r>
              <a:rPr lang="en-US" sz="1200" b="0" i="0" kern="1200" dirty="0">
                <a:solidFill>
                  <a:schemeClr val="tx1"/>
                </a:solidFill>
                <a:effectLst/>
                <a:latin typeface="+mn-lt"/>
                <a:ea typeface="+mn-ea"/>
                <a:cs typeface="+mn-cs"/>
              </a:rPr>
              <a:t> of the URL, not the whole thing. So a </a:t>
            </a:r>
            <a:r>
              <a:rPr lang="en-US" dirty="0"/>
              <a:t>&lt;Route path="/"&gt;</a:t>
            </a:r>
            <a:r>
              <a:rPr lang="en-US" sz="1200" b="0" i="0" kern="1200" dirty="0">
                <a:solidFill>
                  <a:schemeClr val="tx1"/>
                </a:solidFill>
                <a:effectLst/>
                <a:latin typeface="+mn-lt"/>
                <a:ea typeface="+mn-ea"/>
                <a:cs typeface="+mn-cs"/>
              </a:rPr>
              <a:t> will </a:t>
            </a:r>
            <a:r>
              <a:rPr lang="en-US" sz="1200" b="1" i="0" kern="1200" dirty="0">
                <a:solidFill>
                  <a:schemeClr val="tx1"/>
                </a:solidFill>
                <a:effectLst/>
                <a:latin typeface="+mn-lt"/>
                <a:ea typeface="+mn-ea"/>
                <a:cs typeface="+mn-cs"/>
              </a:rPr>
              <a:t>always</a:t>
            </a:r>
            <a:r>
              <a:rPr lang="en-US" sz="1200" b="0" i="0" kern="1200" dirty="0">
                <a:solidFill>
                  <a:schemeClr val="tx1"/>
                </a:solidFill>
                <a:effectLst/>
                <a:latin typeface="+mn-lt"/>
                <a:ea typeface="+mn-ea"/>
                <a:cs typeface="+mn-cs"/>
              </a:rPr>
              <a:t> match the URL. Because of this, we typically put this </a:t>
            </a:r>
            <a:r>
              <a:rPr lang="en-US" dirty="0"/>
              <a:t>&lt;Route&gt;</a:t>
            </a:r>
            <a:r>
              <a:rPr lang="en-US" sz="1200" b="0" i="0" kern="1200" dirty="0">
                <a:solidFill>
                  <a:schemeClr val="tx1"/>
                </a:solidFill>
                <a:effectLst/>
                <a:latin typeface="+mn-lt"/>
                <a:ea typeface="+mn-ea"/>
                <a:cs typeface="+mn-cs"/>
              </a:rPr>
              <a:t> last in our </a:t>
            </a:r>
            <a:r>
              <a:rPr lang="en-US" dirty="0"/>
              <a:t>&lt;Switch&gt;</a:t>
            </a:r>
            <a:r>
              <a:rPr lang="en-US" sz="1200" b="0" i="0" kern="1200" dirty="0">
                <a:solidFill>
                  <a:schemeClr val="tx1"/>
                </a:solidFill>
                <a:effectLst/>
                <a:latin typeface="+mn-lt"/>
                <a:ea typeface="+mn-ea"/>
                <a:cs typeface="+mn-cs"/>
              </a:rPr>
              <a:t>. Another possible solution is to use </a:t>
            </a:r>
            <a:r>
              <a:rPr lang="en-US" dirty="0"/>
              <a:t>&lt;Route exact path="/"&gt;</a:t>
            </a:r>
            <a:r>
              <a:rPr lang="en-US" sz="1200" b="0" i="0" kern="1200" dirty="0">
                <a:solidFill>
                  <a:schemeClr val="tx1"/>
                </a:solidFill>
                <a:effectLst/>
                <a:latin typeface="+mn-lt"/>
                <a:ea typeface="+mn-ea"/>
                <a:cs typeface="+mn-cs"/>
              </a:rPr>
              <a:t> which </a:t>
            </a:r>
            <a:r>
              <a:rPr lang="en-US" sz="1200" b="1" i="0" kern="1200" dirty="0">
                <a:solidFill>
                  <a:schemeClr val="tx1"/>
                </a:solidFill>
                <a:effectLst/>
                <a:latin typeface="+mn-lt"/>
                <a:ea typeface="+mn-ea"/>
                <a:cs typeface="+mn-cs"/>
              </a:rPr>
              <a:t>does</a:t>
            </a:r>
            <a:r>
              <a:rPr lang="en-US" sz="1200" b="0" i="0" kern="1200" dirty="0">
                <a:solidFill>
                  <a:schemeClr val="tx1"/>
                </a:solidFill>
                <a:effectLst/>
                <a:latin typeface="+mn-lt"/>
                <a:ea typeface="+mn-ea"/>
                <a:cs typeface="+mn-cs"/>
              </a:rPr>
              <a:t> match the entire URL</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18</a:t>
            </a:fld>
            <a:endParaRPr lang="en-US"/>
          </a:p>
        </p:txBody>
      </p:sp>
    </p:spTree>
    <p:extLst>
      <p:ext uri="{BB962C8B-B14F-4D97-AF65-F5344CB8AC3E}">
        <p14:creationId xmlns:p14="http://schemas.microsoft.com/office/powerpoint/2010/main" val="1717691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https://reacttraining.com/react-router/web/example/auth-workflow</a:t>
            </a:r>
            <a:endParaRPr lang="en-US" dirty="0"/>
          </a:p>
          <a:p>
            <a:endParaRPr lang="en-US" dirty="0"/>
          </a:p>
          <a:p>
            <a:r>
              <a:rPr lang="en-US" dirty="0"/>
              <a:t>https://</a:t>
            </a:r>
            <a:r>
              <a:rPr lang="en-US" dirty="0" err="1"/>
              <a:t>reactrouter.com</a:t>
            </a:r>
            <a:r>
              <a:rPr lang="en-US" dirty="0"/>
              <a:t>/web/guides/quick-start</a:t>
            </a:r>
          </a:p>
        </p:txBody>
      </p:sp>
      <p:sp>
        <p:nvSpPr>
          <p:cNvPr id="4" name="Slide Number Placeholder 3"/>
          <p:cNvSpPr>
            <a:spLocks noGrp="1"/>
          </p:cNvSpPr>
          <p:nvPr>
            <p:ph type="sldNum" sz="quarter" idx="10"/>
          </p:nvPr>
        </p:nvSpPr>
        <p:spPr/>
        <p:txBody>
          <a:bodyPr/>
          <a:lstStyle/>
          <a:p>
            <a:fld id="{0922E9E3-F7E0-4F64-A85D-DE32A7B411A1}" type="slidenum">
              <a:rPr lang="en-US" smtClean="0"/>
              <a:t>19</a:t>
            </a:fld>
            <a:endParaRPr lang="en-US"/>
          </a:p>
        </p:txBody>
      </p:sp>
    </p:spTree>
    <p:extLst>
      <p:ext uri="{BB962C8B-B14F-4D97-AF65-F5344CB8AC3E}">
        <p14:creationId xmlns:p14="http://schemas.microsoft.com/office/powerpoint/2010/main" val="1005971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 &lt;Switch&gt;</a:t>
            </a:r>
          </a:p>
          <a:p>
            <a:r>
              <a:rPr lang="en-US" sz="1200" b="0" kern="1200" dirty="0">
                <a:solidFill>
                  <a:schemeClr val="tx1"/>
                </a:solidFill>
                <a:effectLst/>
                <a:latin typeface="+mn-lt"/>
                <a:ea typeface="+mn-ea"/>
                <a:cs typeface="+mn-cs"/>
              </a:rPr>
              <a:t>{/* If the current URL is /about, this route is rendered</a:t>
            </a:r>
          </a:p>
          <a:p>
            <a:r>
              <a:rPr lang="en-US" sz="1200" b="0" kern="1200" dirty="0">
                <a:solidFill>
                  <a:schemeClr val="tx1"/>
                </a:solidFill>
                <a:effectLst/>
                <a:latin typeface="+mn-lt"/>
                <a:ea typeface="+mn-ea"/>
                <a:cs typeface="+mn-cs"/>
              </a:rPr>
              <a:t>while the rest are ignored */}</a:t>
            </a:r>
          </a:p>
          <a:p>
            <a:r>
              <a:rPr lang="en-US" sz="1200" b="0" kern="1200" dirty="0">
                <a:solidFill>
                  <a:schemeClr val="tx1"/>
                </a:solidFill>
                <a:effectLst/>
                <a:latin typeface="+mn-lt"/>
                <a:ea typeface="+mn-ea"/>
                <a:cs typeface="+mn-cs"/>
              </a:rPr>
              <a:t>&lt;Route path="/about"&gt;</a:t>
            </a:r>
          </a:p>
          <a:p>
            <a:r>
              <a:rPr lang="en-US" sz="1200" b="0" kern="1200" dirty="0">
                <a:solidFill>
                  <a:schemeClr val="tx1"/>
                </a:solidFill>
                <a:effectLst/>
                <a:latin typeface="+mn-lt"/>
                <a:ea typeface="+mn-ea"/>
                <a:cs typeface="+mn-cs"/>
              </a:rPr>
              <a:t>&lt;About /&gt;</a:t>
            </a:r>
          </a:p>
          <a:p>
            <a:r>
              <a:rPr lang="en-US" sz="1200" b="0" kern="1200" dirty="0">
                <a:solidFill>
                  <a:schemeClr val="tx1"/>
                </a:solidFill>
                <a:effectLst/>
                <a:latin typeface="+mn-lt"/>
                <a:ea typeface="+mn-ea"/>
                <a:cs typeface="+mn-cs"/>
              </a:rPr>
              <a:t>&lt;/Route&gt;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Note how these two routes are ordered. The more specific</a:t>
            </a:r>
          </a:p>
          <a:p>
            <a:r>
              <a:rPr lang="en-US" sz="1200" b="0" kern="1200" dirty="0">
                <a:solidFill>
                  <a:schemeClr val="tx1"/>
                </a:solidFill>
                <a:effectLst/>
                <a:latin typeface="+mn-lt"/>
                <a:ea typeface="+mn-ea"/>
                <a:cs typeface="+mn-cs"/>
              </a:rPr>
              <a:t>path="/contact/:id" comes before path="/contact" so that</a:t>
            </a:r>
          </a:p>
          <a:p>
            <a:r>
              <a:rPr lang="en-US" sz="1200" b="0" kern="1200" dirty="0">
                <a:solidFill>
                  <a:schemeClr val="tx1"/>
                </a:solidFill>
                <a:effectLst/>
                <a:latin typeface="+mn-lt"/>
                <a:ea typeface="+mn-ea"/>
                <a:cs typeface="+mn-cs"/>
              </a:rPr>
              <a:t>route will render when viewing an individual contact */}</a:t>
            </a:r>
          </a:p>
          <a:p>
            <a:r>
              <a:rPr lang="en-US" sz="1200" b="0" kern="1200" dirty="0">
                <a:solidFill>
                  <a:schemeClr val="tx1"/>
                </a:solidFill>
                <a:effectLst/>
                <a:latin typeface="+mn-lt"/>
                <a:ea typeface="+mn-ea"/>
                <a:cs typeface="+mn-cs"/>
              </a:rPr>
              <a:t>&lt;Route path="/contact/:id"&gt;</a:t>
            </a:r>
          </a:p>
          <a:p>
            <a:r>
              <a:rPr lang="en-US" sz="1200" b="0" kern="1200" dirty="0">
                <a:solidFill>
                  <a:schemeClr val="tx1"/>
                </a:solidFill>
                <a:effectLst/>
                <a:latin typeface="+mn-lt"/>
                <a:ea typeface="+mn-ea"/>
                <a:cs typeface="+mn-cs"/>
              </a:rPr>
              <a:t>&lt;Contact /&gt;</a:t>
            </a:r>
          </a:p>
          <a:p>
            <a:r>
              <a:rPr lang="en-US" sz="1200" b="0" kern="1200" dirty="0">
                <a:solidFill>
                  <a:schemeClr val="tx1"/>
                </a:solidFill>
                <a:effectLst/>
                <a:latin typeface="+mn-lt"/>
                <a:ea typeface="+mn-ea"/>
                <a:cs typeface="+mn-cs"/>
              </a:rPr>
              <a:t>&lt;/Route&gt;</a:t>
            </a:r>
          </a:p>
          <a:p>
            <a:r>
              <a:rPr lang="en-US" sz="1200" b="0" kern="1200" dirty="0">
                <a:solidFill>
                  <a:schemeClr val="tx1"/>
                </a:solidFill>
                <a:effectLst/>
                <a:latin typeface="+mn-lt"/>
                <a:ea typeface="+mn-ea"/>
                <a:cs typeface="+mn-cs"/>
              </a:rPr>
              <a:t>&lt;Route path="/contact"&gt;</a:t>
            </a:r>
          </a:p>
          <a:p>
            <a:r>
              <a:rPr lang="en-US" sz="1200" b="0" kern="1200" dirty="0">
                <a:solidFill>
                  <a:schemeClr val="tx1"/>
                </a:solidFill>
                <a:effectLst/>
                <a:latin typeface="+mn-lt"/>
                <a:ea typeface="+mn-ea"/>
                <a:cs typeface="+mn-cs"/>
              </a:rPr>
              <a:t>&lt;</a:t>
            </a:r>
            <a:r>
              <a:rPr lang="en-US" sz="1200" b="0" kern="1200" dirty="0" err="1">
                <a:solidFill>
                  <a:schemeClr val="tx1"/>
                </a:solidFill>
                <a:effectLst/>
                <a:latin typeface="+mn-lt"/>
                <a:ea typeface="+mn-ea"/>
                <a:cs typeface="+mn-cs"/>
              </a:rPr>
              <a:t>AllContacts</a:t>
            </a:r>
            <a:r>
              <a:rPr lang="en-US" sz="1200" b="0" kern="1200" dirty="0">
                <a:solidFill>
                  <a:schemeClr val="tx1"/>
                </a:solidFill>
                <a:effectLst/>
                <a:latin typeface="+mn-lt"/>
                <a:ea typeface="+mn-ea"/>
                <a:cs typeface="+mn-cs"/>
              </a:rPr>
              <a:t> /&gt;</a:t>
            </a:r>
          </a:p>
          <a:p>
            <a:r>
              <a:rPr lang="en-US" sz="1200" b="0" kern="1200" dirty="0">
                <a:solidFill>
                  <a:schemeClr val="tx1"/>
                </a:solidFill>
                <a:effectLst/>
                <a:latin typeface="+mn-lt"/>
                <a:ea typeface="+mn-ea"/>
                <a:cs typeface="+mn-cs"/>
              </a:rPr>
              <a:t>&lt;/Route&gt;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If none of the previous routes render anything,</a:t>
            </a:r>
          </a:p>
          <a:p>
            <a:r>
              <a:rPr lang="en-US" sz="1200" b="0" kern="1200" dirty="0">
                <a:solidFill>
                  <a:schemeClr val="tx1"/>
                </a:solidFill>
                <a:effectLst/>
                <a:latin typeface="+mn-lt"/>
                <a:ea typeface="+mn-ea"/>
                <a:cs typeface="+mn-cs"/>
              </a:rPr>
              <a:t>this route acts as a fallback.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Important: A route with path="/" will *always* match</a:t>
            </a:r>
          </a:p>
          <a:p>
            <a:r>
              <a:rPr lang="en-US" sz="1200" b="0" kern="1200" dirty="0">
                <a:solidFill>
                  <a:schemeClr val="tx1"/>
                </a:solidFill>
                <a:effectLst/>
                <a:latin typeface="+mn-lt"/>
                <a:ea typeface="+mn-ea"/>
                <a:cs typeface="+mn-cs"/>
              </a:rPr>
              <a:t>the URL because all URLs begin with a /. So that's</a:t>
            </a:r>
          </a:p>
          <a:p>
            <a:r>
              <a:rPr lang="en-US" sz="1200" b="0" kern="1200" dirty="0">
                <a:solidFill>
                  <a:schemeClr val="tx1"/>
                </a:solidFill>
                <a:effectLst/>
                <a:latin typeface="+mn-lt"/>
                <a:ea typeface="+mn-ea"/>
                <a:cs typeface="+mn-cs"/>
              </a:rPr>
              <a:t>why we put this one last of all */}</a:t>
            </a:r>
          </a:p>
          <a:p>
            <a:r>
              <a:rPr lang="en-US" sz="1200" b="0" kern="1200" dirty="0">
                <a:solidFill>
                  <a:schemeClr val="tx1"/>
                </a:solidFill>
                <a:effectLst/>
                <a:latin typeface="+mn-lt"/>
                <a:ea typeface="+mn-ea"/>
                <a:cs typeface="+mn-cs"/>
              </a:rPr>
              <a:t>&lt;Route path="/"&gt;</a:t>
            </a:r>
          </a:p>
          <a:p>
            <a:r>
              <a:rPr lang="en-US" sz="1200" b="0" kern="1200" dirty="0">
                <a:solidFill>
                  <a:schemeClr val="tx1"/>
                </a:solidFill>
                <a:effectLst/>
                <a:latin typeface="+mn-lt"/>
                <a:ea typeface="+mn-ea"/>
                <a:cs typeface="+mn-cs"/>
              </a:rPr>
              <a:t>&lt;Home /&gt;</a:t>
            </a:r>
          </a:p>
          <a:p>
            <a:r>
              <a:rPr lang="en-US" sz="1200" b="0" kern="1200" dirty="0">
                <a:solidFill>
                  <a:schemeClr val="tx1"/>
                </a:solidFill>
                <a:effectLst/>
                <a:latin typeface="+mn-lt"/>
                <a:ea typeface="+mn-ea"/>
                <a:cs typeface="+mn-cs"/>
              </a:rPr>
              <a:t>&lt;/Route&gt;</a:t>
            </a:r>
          </a:p>
          <a:p>
            <a:r>
              <a:rPr lang="en-US" sz="1200" b="0" kern="1200">
                <a:solidFill>
                  <a:schemeClr val="tx1"/>
                </a:solidFill>
                <a:effectLst/>
                <a:latin typeface="+mn-lt"/>
                <a:ea typeface="+mn-ea"/>
                <a:cs typeface="+mn-cs"/>
              </a:rPr>
              <a:t>&lt;/Switch&gt; */}</a:t>
            </a:r>
          </a:p>
        </p:txBody>
      </p:sp>
      <p:sp>
        <p:nvSpPr>
          <p:cNvPr id="4" name="Slide Number Placeholder 3"/>
          <p:cNvSpPr>
            <a:spLocks noGrp="1"/>
          </p:cNvSpPr>
          <p:nvPr>
            <p:ph type="sldNum" sz="quarter" idx="10"/>
          </p:nvPr>
        </p:nvSpPr>
        <p:spPr/>
        <p:txBody>
          <a:bodyPr/>
          <a:lstStyle/>
          <a:p>
            <a:fld id="{0922E9E3-F7E0-4F64-A85D-DE32A7B411A1}" type="slidenum">
              <a:rPr lang="en-US" smtClean="0"/>
              <a:t>20</a:t>
            </a:fld>
            <a:endParaRPr lang="en-US"/>
          </a:p>
        </p:txBody>
      </p:sp>
    </p:spTree>
    <p:extLst>
      <p:ext uri="{BB962C8B-B14F-4D97-AF65-F5344CB8AC3E}">
        <p14:creationId xmlns:p14="http://schemas.microsoft.com/office/powerpoint/2010/main" val="726829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https://mindmajix.com/react-js-vs-angular-js</a:t>
            </a:r>
            <a:endParaRPr lang="en-US" dirty="0"/>
          </a:p>
          <a:p>
            <a:r>
              <a:rPr lang="en-US" dirty="0">
                <a:hlinkClick r:id="rId4"/>
              </a:rPr>
              <a:t>https://www.telerik.com/kendo-react-ui</a:t>
            </a:r>
            <a:r>
              <a:rPr lang="en-US">
                <a:hlinkClick r:id="rId4"/>
              </a:rPr>
              <a:t>/components/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a:t>
            </a:fld>
            <a:endParaRPr lang="en-US"/>
          </a:p>
        </p:txBody>
      </p:sp>
    </p:spTree>
    <p:extLst>
      <p:ext uri="{BB962C8B-B14F-4D97-AF65-F5344CB8AC3E}">
        <p14:creationId xmlns:p14="http://schemas.microsoft.com/office/powerpoint/2010/main" val="412838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 &lt;Switch&gt;</a:t>
            </a:r>
          </a:p>
          <a:p>
            <a:r>
              <a:rPr lang="en-US" sz="1200" b="0" kern="1200" dirty="0">
                <a:solidFill>
                  <a:schemeClr val="tx1"/>
                </a:solidFill>
                <a:effectLst/>
                <a:latin typeface="+mn-lt"/>
                <a:ea typeface="+mn-ea"/>
                <a:cs typeface="+mn-cs"/>
              </a:rPr>
              <a:t>{/* If the current URL is /about, this route is rendered</a:t>
            </a:r>
          </a:p>
          <a:p>
            <a:r>
              <a:rPr lang="en-US" sz="1200" b="0" kern="1200" dirty="0">
                <a:solidFill>
                  <a:schemeClr val="tx1"/>
                </a:solidFill>
                <a:effectLst/>
                <a:latin typeface="+mn-lt"/>
                <a:ea typeface="+mn-ea"/>
                <a:cs typeface="+mn-cs"/>
              </a:rPr>
              <a:t>while the rest are ignored */}</a:t>
            </a:r>
          </a:p>
          <a:p>
            <a:r>
              <a:rPr lang="en-US" sz="1200" b="0" kern="1200" dirty="0">
                <a:solidFill>
                  <a:schemeClr val="tx1"/>
                </a:solidFill>
                <a:effectLst/>
                <a:latin typeface="+mn-lt"/>
                <a:ea typeface="+mn-ea"/>
                <a:cs typeface="+mn-cs"/>
              </a:rPr>
              <a:t>&lt;Route path="/about"&gt;</a:t>
            </a:r>
          </a:p>
          <a:p>
            <a:r>
              <a:rPr lang="en-US" sz="1200" b="0" kern="1200" dirty="0">
                <a:solidFill>
                  <a:schemeClr val="tx1"/>
                </a:solidFill>
                <a:effectLst/>
                <a:latin typeface="+mn-lt"/>
                <a:ea typeface="+mn-ea"/>
                <a:cs typeface="+mn-cs"/>
              </a:rPr>
              <a:t>&lt;About /&gt;</a:t>
            </a:r>
          </a:p>
          <a:p>
            <a:r>
              <a:rPr lang="en-US" sz="1200" b="0" kern="1200" dirty="0">
                <a:solidFill>
                  <a:schemeClr val="tx1"/>
                </a:solidFill>
                <a:effectLst/>
                <a:latin typeface="+mn-lt"/>
                <a:ea typeface="+mn-ea"/>
                <a:cs typeface="+mn-cs"/>
              </a:rPr>
              <a:t>&lt;/Route&gt;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Note how these two routes are ordered. The more specific</a:t>
            </a:r>
          </a:p>
          <a:p>
            <a:r>
              <a:rPr lang="en-US" sz="1200" b="0" kern="1200" dirty="0">
                <a:solidFill>
                  <a:schemeClr val="tx1"/>
                </a:solidFill>
                <a:effectLst/>
                <a:latin typeface="+mn-lt"/>
                <a:ea typeface="+mn-ea"/>
                <a:cs typeface="+mn-cs"/>
              </a:rPr>
              <a:t>path="/contact/:id" comes before path="/contact" so that</a:t>
            </a:r>
          </a:p>
          <a:p>
            <a:r>
              <a:rPr lang="en-US" sz="1200" b="0" kern="1200" dirty="0">
                <a:solidFill>
                  <a:schemeClr val="tx1"/>
                </a:solidFill>
                <a:effectLst/>
                <a:latin typeface="+mn-lt"/>
                <a:ea typeface="+mn-ea"/>
                <a:cs typeface="+mn-cs"/>
              </a:rPr>
              <a:t>route will render when viewing an individual contact */}</a:t>
            </a:r>
          </a:p>
          <a:p>
            <a:r>
              <a:rPr lang="en-US" sz="1200" b="0" kern="1200" dirty="0">
                <a:solidFill>
                  <a:schemeClr val="tx1"/>
                </a:solidFill>
                <a:effectLst/>
                <a:latin typeface="+mn-lt"/>
                <a:ea typeface="+mn-ea"/>
                <a:cs typeface="+mn-cs"/>
              </a:rPr>
              <a:t>&lt;Route path="/contact/:id"&gt;</a:t>
            </a:r>
          </a:p>
          <a:p>
            <a:r>
              <a:rPr lang="en-US" sz="1200" b="0" kern="1200" dirty="0">
                <a:solidFill>
                  <a:schemeClr val="tx1"/>
                </a:solidFill>
                <a:effectLst/>
                <a:latin typeface="+mn-lt"/>
                <a:ea typeface="+mn-ea"/>
                <a:cs typeface="+mn-cs"/>
              </a:rPr>
              <a:t>&lt;Contact /&gt;</a:t>
            </a:r>
          </a:p>
          <a:p>
            <a:r>
              <a:rPr lang="en-US" sz="1200" b="0" kern="1200" dirty="0">
                <a:solidFill>
                  <a:schemeClr val="tx1"/>
                </a:solidFill>
                <a:effectLst/>
                <a:latin typeface="+mn-lt"/>
                <a:ea typeface="+mn-ea"/>
                <a:cs typeface="+mn-cs"/>
              </a:rPr>
              <a:t>&lt;/Route&gt;</a:t>
            </a:r>
          </a:p>
          <a:p>
            <a:r>
              <a:rPr lang="en-US" sz="1200" b="0" kern="1200" dirty="0">
                <a:solidFill>
                  <a:schemeClr val="tx1"/>
                </a:solidFill>
                <a:effectLst/>
                <a:latin typeface="+mn-lt"/>
                <a:ea typeface="+mn-ea"/>
                <a:cs typeface="+mn-cs"/>
              </a:rPr>
              <a:t>&lt;Route path="/contact"&gt;</a:t>
            </a:r>
          </a:p>
          <a:p>
            <a:r>
              <a:rPr lang="en-US" sz="1200" b="0" kern="1200" dirty="0">
                <a:solidFill>
                  <a:schemeClr val="tx1"/>
                </a:solidFill>
                <a:effectLst/>
                <a:latin typeface="+mn-lt"/>
                <a:ea typeface="+mn-ea"/>
                <a:cs typeface="+mn-cs"/>
              </a:rPr>
              <a:t>&lt;</a:t>
            </a:r>
            <a:r>
              <a:rPr lang="en-US" sz="1200" b="0" kern="1200" dirty="0" err="1">
                <a:solidFill>
                  <a:schemeClr val="tx1"/>
                </a:solidFill>
                <a:effectLst/>
                <a:latin typeface="+mn-lt"/>
                <a:ea typeface="+mn-ea"/>
                <a:cs typeface="+mn-cs"/>
              </a:rPr>
              <a:t>AllContacts</a:t>
            </a:r>
            <a:r>
              <a:rPr lang="en-US" sz="1200" b="0" kern="1200" dirty="0">
                <a:solidFill>
                  <a:schemeClr val="tx1"/>
                </a:solidFill>
                <a:effectLst/>
                <a:latin typeface="+mn-lt"/>
                <a:ea typeface="+mn-ea"/>
                <a:cs typeface="+mn-cs"/>
              </a:rPr>
              <a:t> /&gt;</a:t>
            </a:r>
          </a:p>
          <a:p>
            <a:r>
              <a:rPr lang="en-US" sz="1200" b="0" kern="1200" dirty="0">
                <a:solidFill>
                  <a:schemeClr val="tx1"/>
                </a:solidFill>
                <a:effectLst/>
                <a:latin typeface="+mn-lt"/>
                <a:ea typeface="+mn-ea"/>
                <a:cs typeface="+mn-cs"/>
              </a:rPr>
              <a:t>&lt;/Route&gt;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If none of the previous routes render anything,</a:t>
            </a:r>
          </a:p>
          <a:p>
            <a:r>
              <a:rPr lang="en-US" sz="1200" b="0" kern="1200" dirty="0">
                <a:solidFill>
                  <a:schemeClr val="tx1"/>
                </a:solidFill>
                <a:effectLst/>
                <a:latin typeface="+mn-lt"/>
                <a:ea typeface="+mn-ea"/>
                <a:cs typeface="+mn-cs"/>
              </a:rPr>
              <a:t>this route acts as a fallback.</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Important: A route with path="/" will *always* match</a:t>
            </a:r>
          </a:p>
          <a:p>
            <a:r>
              <a:rPr lang="en-US" sz="1200" b="0" kern="1200" dirty="0">
                <a:solidFill>
                  <a:schemeClr val="tx1"/>
                </a:solidFill>
                <a:effectLst/>
                <a:latin typeface="+mn-lt"/>
                <a:ea typeface="+mn-ea"/>
                <a:cs typeface="+mn-cs"/>
              </a:rPr>
              <a:t>the URL because all URLs begin with a /. So that's</a:t>
            </a:r>
          </a:p>
          <a:p>
            <a:r>
              <a:rPr lang="en-US" sz="1200" b="0" kern="1200" dirty="0">
                <a:solidFill>
                  <a:schemeClr val="tx1"/>
                </a:solidFill>
                <a:effectLst/>
                <a:latin typeface="+mn-lt"/>
                <a:ea typeface="+mn-ea"/>
                <a:cs typeface="+mn-cs"/>
              </a:rPr>
              <a:t>why we put this one last of all */}</a:t>
            </a:r>
          </a:p>
          <a:p>
            <a:r>
              <a:rPr lang="en-US" sz="1200" b="0" kern="1200" dirty="0">
                <a:solidFill>
                  <a:schemeClr val="tx1"/>
                </a:solidFill>
                <a:effectLst/>
                <a:latin typeface="+mn-lt"/>
                <a:ea typeface="+mn-ea"/>
                <a:cs typeface="+mn-cs"/>
              </a:rPr>
              <a:t>&lt;Route path="/"&gt;</a:t>
            </a:r>
          </a:p>
          <a:p>
            <a:r>
              <a:rPr lang="en-US" sz="1200" b="0" kern="1200" dirty="0">
                <a:solidFill>
                  <a:schemeClr val="tx1"/>
                </a:solidFill>
                <a:effectLst/>
                <a:latin typeface="+mn-lt"/>
                <a:ea typeface="+mn-ea"/>
                <a:cs typeface="+mn-cs"/>
              </a:rPr>
              <a:t>&lt;Home /&gt;</a:t>
            </a:r>
          </a:p>
          <a:p>
            <a:r>
              <a:rPr lang="en-US" sz="1200" b="0" kern="1200" dirty="0">
                <a:solidFill>
                  <a:schemeClr val="tx1"/>
                </a:solidFill>
                <a:effectLst/>
                <a:latin typeface="+mn-lt"/>
                <a:ea typeface="+mn-ea"/>
                <a:cs typeface="+mn-cs"/>
              </a:rPr>
              <a:t>&lt;/Route&gt;</a:t>
            </a:r>
          </a:p>
          <a:p>
            <a:r>
              <a:rPr lang="en-US" sz="1200" b="0" kern="1200">
                <a:solidFill>
                  <a:schemeClr val="tx1"/>
                </a:solidFill>
                <a:effectLst/>
                <a:latin typeface="+mn-lt"/>
                <a:ea typeface="+mn-ea"/>
                <a:cs typeface="+mn-cs"/>
              </a:rPr>
              <a:t>&lt;/Switch&gt; */}</a:t>
            </a:r>
          </a:p>
        </p:txBody>
      </p:sp>
      <p:sp>
        <p:nvSpPr>
          <p:cNvPr id="4" name="Slide Number Placeholder 3"/>
          <p:cNvSpPr>
            <a:spLocks noGrp="1"/>
          </p:cNvSpPr>
          <p:nvPr>
            <p:ph type="sldNum" sz="quarter" idx="10"/>
          </p:nvPr>
        </p:nvSpPr>
        <p:spPr/>
        <p:txBody>
          <a:bodyPr/>
          <a:lstStyle/>
          <a:p>
            <a:fld id="{0922E9E3-F7E0-4F64-A85D-DE32A7B411A1}" type="slidenum">
              <a:rPr lang="en-US" smtClean="0"/>
              <a:t>21</a:t>
            </a:fld>
            <a:endParaRPr lang="en-US"/>
          </a:p>
        </p:txBody>
      </p:sp>
    </p:spTree>
    <p:extLst>
      <p:ext uri="{BB962C8B-B14F-4D97-AF65-F5344CB8AC3E}">
        <p14:creationId xmlns:p14="http://schemas.microsoft.com/office/powerpoint/2010/main" val="3420722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Note: Although React Router does support rendering </a:t>
            </a:r>
            <a:r>
              <a:rPr lang="en-US" dirty="0"/>
              <a:t>&lt;Route&gt;</a:t>
            </a:r>
            <a:r>
              <a:rPr lang="en-US" sz="1200" b="0" i="0" kern="1200" dirty="0">
                <a:solidFill>
                  <a:schemeClr val="tx1"/>
                </a:solidFill>
                <a:effectLst/>
                <a:latin typeface="+mn-lt"/>
                <a:ea typeface="+mn-ea"/>
                <a:cs typeface="+mn-cs"/>
              </a:rPr>
              <a:t> elements outside of a </a:t>
            </a:r>
            <a:r>
              <a:rPr lang="en-US" dirty="0"/>
              <a:t>&lt;Switch&gt;</a:t>
            </a:r>
            <a:r>
              <a:rPr lang="en-US" sz="1200" b="0" i="0" kern="1200" dirty="0">
                <a:solidFill>
                  <a:schemeClr val="tx1"/>
                </a:solidFill>
                <a:effectLst/>
                <a:latin typeface="+mn-lt"/>
                <a:ea typeface="+mn-ea"/>
                <a:cs typeface="+mn-cs"/>
              </a:rPr>
              <a:t>, as of version 5.1 we recommend you use </a:t>
            </a:r>
            <a:r>
              <a:rPr lang="en-US" sz="1200" b="0" i="0" u="none" strike="noStrike" kern="1200" dirty="0">
                <a:solidFill>
                  <a:schemeClr val="tx1"/>
                </a:solidFill>
                <a:effectLst/>
                <a:latin typeface="+mn-lt"/>
                <a:ea typeface="+mn-ea"/>
                <a:cs typeface="+mn-cs"/>
                <a:hlinkClick r:id="rId3"/>
              </a:rPr>
              <a:t>the useRouteMatch hook</a:t>
            </a:r>
            <a:r>
              <a:rPr lang="en-US" sz="1200" b="0" i="0" kern="1200" dirty="0">
                <a:solidFill>
                  <a:schemeClr val="tx1"/>
                </a:solidFill>
                <a:effectLst/>
                <a:latin typeface="+mn-lt"/>
                <a:ea typeface="+mn-ea"/>
                <a:cs typeface="+mn-cs"/>
              </a:rPr>
              <a:t> instead. Additionally, we do not recommend you render a </a:t>
            </a:r>
            <a:r>
              <a:rPr lang="en-US" dirty="0"/>
              <a:t>&lt;Route&gt;</a:t>
            </a:r>
            <a:r>
              <a:rPr lang="en-US" sz="1200" b="0" i="0" kern="1200" dirty="0">
                <a:solidFill>
                  <a:schemeClr val="tx1"/>
                </a:solidFill>
                <a:effectLst/>
                <a:latin typeface="+mn-lt"/>
                <a:ea typeface="+mn-ea"/>
                <a:cs typeface="+mn-cs"/>
              </a:rPr>
              <a:t> without a </a:t>
            </a:r>
            <a:r>
              <a:rPr lang="en-US" dirty="0"/>
              <a:t>path</a:t>
            </a:r>
            <a:r>
              <a:rPr lang="en-US" sz="1200" b="0" i="0" kern="1200" dirty="0">
                <a:solidFill>
                  <a:schemeClr val="tx1"/>
                </a:solidFill>
                <a:effectLst/>
                <a:latin typeface="+mn-lt"/>
                <a:ea typeface="+mn-ea"/>
                <a:cs typeface="+mn-cs"/>
              </a:rPr>
              <a:t> and instead suggest you use </a:t>
            </a:r>
            <a:r>
              <a:rPr lang="en-US" sz="1200" b="0" i="0" u="none" strike="noStrike" kern="1200" dirty="0">
                <a:solidFill>
                  <a:schemeClr val="tx1"/>
                </a:solidFill>
                <a:effectLst/>
                <a:latin typeface="+mn-lt"/>
                <a:ea typeface="+mn-ea"/>
                <a:cs typeface="+mn-cs"/>
                <a:hlinkClick r:id="rId3"/>
              </a:rPr>
              <a:t>a hook</a:t>
            </a:r>
            <a:r>
              <a:rPr lang="en-US" sz="1200" b="0" i="0" kern="1200" dirty="0">
                <a:solidFill>
                  <a:schemeClr val="tx1"/>
                </a:solidFill>
                <a:effectLst/>
                <a:latin typeface="+mn-lt"/>
                <a:ea typeface="+mn-ea"/>
                <a:cs typeface="+mn-cs"/>
              </a:rPr>
              <a:t> to get access to whatever variables you need.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22</a:t>
            </a:fld>
            <a:endParaRPr lang="en-US"/>
          </a:p>
        </p:txBody>
      </p:sp>
    </p:spTree>
    <p:extLst>
      <p:ext uri="{BB962C8B-B14F-4D97-AF65-F5344CB8AC3E}">
        <p14:creationId xmlns:p14="http://schemas.microsoft.com/office/powerpoint/2010/main" val="887682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Note: Although React Router does support rendering </a:t>
            </a:r>
            <a:r>
              <a:rPr lang="en-US" dirty="0"/>
              <a:t>&lt;Route&gt;</a:t>
            </a:r>
            <a:r>
              <a:rPr lang="en-US" sz="1200" b="0" i="0" kern="1200" dirty="0">
                <a:solidFill>
                  <a:schemeClr val="tx1"/>
                </a:solidFill>
                <a:effectLst/>
                <a:latin typeface="+mn-lt"/>
                <a:ea typeface="+mn-ea"/>
                <a:cs typeface="+mn-cs"/>
              </a:rPr>
              <a:t> elements outside of a </a:t>
            </a:r>
            <a:r>
              <a:rPr lang="en-US" dirty="0"/>
              <a:t>&lt;Switch&gt;</a:t>
            </a:r>
            <a:r>
              <a:rPr lang="en-US" sz="1200" b="0" i="0" kern="1200" dirty="0">
                <a:solidFill>
                  <a:schemeClr val="tx1"/>
                </a:solidFill>
                <a:effectLst/>
                <a:latin typeface="+mn-lt"/>
                <a:ea typeface="+mn-ea"/>
                <a:cs typeface="+mn-cs"/>
              </a:rPr>
              <a:t>, as of version 5.1 we recommend you use </a:t>
            </a:r>
            <a:r>
              <a:rPr lang="en-US" sz="1200" b="0" i="0" u="none" strike="noStrike" kern="1200" dirty="0">
                <a:solidFill>
                  <a:schemeClr val="tx1"/>
                </a:solidFill>
                <a:effectLst/>
                <a:latin typeface="+mn-lt"/>
                <a:ea typeface="+mn-ea"/>
                <a:cs typeface="+mn-cs"/>
                <a:hlinkClick r:id="rId3"/>
              </a:rPr>
              <a:t>the useRouteMatch hook</a:t>
            </a:r>
            <a:r>
              <a:rPr lang="en-US" sz="1200" b="0" i="0" kern="1200" dirty="0">
                <a:solidFill>
                  <a:schemeClr val="tx1"/>
                </a:solidFill>
                <a:effectLst/>
                <a:latin typeface="+mn-lt"/>
                <a:ea typeface="+mn-ea"/>
                <a:cs typeface="+mn-cs"/>
              </a:rPr>
              <a:t> instead. Additionally, we do not recommend you render a </a:t>
            </a:r>
            <a:r>
              <a:rPr lang="en-US" dirty="0"/>
              <a:t>&lt;Route&gt;</a:t>
            </a:r>
            <a:r>
              <a:rPr lang="en-US" sz="1200" b="0" i="0" kern="1200" dirty="0">
                <a:solidFill>
                  <a:schemeClr val="tx1"/>
                </a:solidFill>
                <a:effectLst/>
                <a:latin typeface="+mn-lt"/>
                <a:ea typeface="+mn-ea"/>
                <a:cs typeface="+mn-cs"/>
              </a:rPr>
              <a:t> without a </a:t>
            </a:r>
            <a:r>
              <a:rPr lang="en-US" dirty="0"/>
              <a:t>path</a:t>
            </a:r>
            <a:r>
              <a:rPr lang="en-US" sz="1200" b="0" i="0" kern="1200" dirty="0">
                <a:solidFill>
                  <a:schemeClr val="tx1"/>
                </a:solidFill>
                <a:effectLst/>
                <a:latin typeface="+mn-lt"/>
                <a:ea typeface="+mn-ea"/>
                <a:cs typeface="+mn-cs"/>
              </a:rPr>
              <a:t> and instead suggest you use </a:t>
            </a:r>
            <a:r>
              <a:rPr lang="en-US" sz="1200" b="0" i="0" u="none" strike="noStrike" kern="1200" dirty="0">
                <a:solidFill>
                  <a:schemeClr val="tx1"/>
                </a:solidFill>
                <a:effectLst/>
                <a:latin typeface="+mn-lt"/>
                <a:ea typeface="+mn-ea"/>
                <a:cs typeface="+mn-cs"/>
                <a:hlinkClick r:id="rId3"/>
              </a:rPr>
              <a:t>a hook</a:t>
            </a:r>
            <a:r>
              <a:rPr lang="en-US" sz="1200" b="0" i="0" kern="1200" dirty="0">
                <a:solidFill>
                  <a:schemeClr val="tx1"/>
                </a:solidFill>
                <a:effectLst/>
                <a:latin typeface="+mn-lt"/>
                <a:ea typeface="+mn-ea"/>
                <a:cs typeface="+mn-cs"/>
              </a:rPr>
              <a:t> to get access to whatever variables you need.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23</a:t>
            </a:fld>
            <a:endParaRPr lang="en-US"/>
          </a:p>
        </p:txBody>
      </p:sp>
    </p:spTree>
    <p:extLst>
      <p:ext uri="{BB962C8B-B14F-4D97-AF65-F5344CB8AC3E}">
        <p14:creationId xmlns:p14="http://schemas.microsoft.com/office/powerpoint/2010/main" val="3315612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Note: Although React Router does support rendering </a:t>
            </a:r>
            <a:r>
              <a:rPr lang="en-US" dirty="0"/>
              <a:t>&lt;Route&gt;</a:t>
            </a:r>
            <a:r>
              <a:rPr lang="en-US" sz="1200" b="0" i="0" kern="1200" dirty="0">
                <a:solidFill>
                  <a:schemeClr val="tx1"/>
                </a:solidFill>
                <a:effectLst/>
                <a:latin typeface="+mn-lt"/>
                <a:ea typeface="+mn-ea"/>
                <a:cs typeface="+mn-cs"/>
              </a:rPr>
              <a:t> elements outside of a </a:t>
            </a:r>
            <a:r>
              <a:rPr lang="en-US" dirty="0"/>
              <a:t>&lt;Switch&gt;</a:t>
            </a:r>
            <a:r>
              <a:rPr lang="en-US" sz="1200" b="0" i="0" kern="1200" dirty="0">
                <a:solidFill>
                  <a:schemeClr val="tx1"/>
                </a:solidFill>
                <a:effectLst/>
                <a:latin typeface="+mn-lt"/>
                <a:ea typeface="+mn-ea"/>
                <a:cs typeface="+mn-cs"/>
              </a:rPr>
              <a:t>, as of version 5.1 we recommend you use </a:t>
            </a:r>
            <a:r>
              <a:rPr lang="en-US" sz="1200" b="0" i="0" u="none" strike="noStrike" kern="1200" dirty="0">
                <a:solidFill>
                  <a:schemeClr val="tx1"/>
                </a:solidFill>
                <a:effectLst/>
                <a:latin typeface="+mn-lt"/>
                <a:ea typeface="+mn-ea"/>
                <a:cs typeface="+mn-cs"/>
                <a:hlinkClick r:id="rId3"/>
              </a:rPr>
              <a:t>the useRouteMatch hook</a:t>
            </a:r>
            <a:r>
              <a:rPr lang="en-US" sz="1200" b="0" i="0" kern="1200" dirty="0">
                <a:solidFill>
                  <a:schemeClr val="tx1"/>
                </a:solidFill>
                <a:effectLst/>
                <a:latin typeface="+mn-lt"/>
                <a:ea typeface="+mn-ea"/>
                <a:cs typeface="+mn-cs"/>
              </a:rPr>
              <a:t> instead. Additionally, we do not recommend you render a </a:t>
            </a:r>
            <a:r>
              <a:rPr lang="en-US" dirty="0"/>
              <a:t>&lt;Route&gt;</a:t>
            </a:r>
            <a:r>
              <a:rPr lang="en-US" sz="1200" b="0" i="0" kern="1200" dirty="0">
                <a:solidFill>
                  <a:schemeClr val="tx1"/>
                </a:solidFill>
                <a:effectLst/>
                <a:latin typeface="+mn-lt"/>
                <a:ea typeface="+mn-ea"/>
                <a:cs typeface="+mn-cs"/>
              </a:rPr>
              <a:t> without a </a:t>
            </a:r>
            <a:r>
              <a:rPr lang="en-US" dirty="0"/>
              <a:t>path</a:t>
            </a:r>
            <a:r>
              <a:rPr lang="en-US" sz="1200" b="0" i="0" kern="1200" dirty="0">
                <a:solidFill>
                  <a:schemeClr val="tx1"/>
                </a:solidFill>
                <a:effectLst/>
                <a:latin typeface="+mn-lt"/>
                <a:ea typeface="+mn-ea"/>
                <a:cs typeface="+mn-cs"/>
              </a:rPr>
              <a:t> and instead suggest you use </a:t>
            </a:r>
            <a:r>
              <a:rPr lang="en-US" sz="1200" b="0" i="0" u="none" strike="noStrike" kern="1200" dirty="0">
                <a:solidFill>
                  <a:schemeClr val="tx1"/>
                </a:solidFill>
                <a:effectLst/>
                <a:latin typeface="+mn-lt"/>
                <a:ea typeface="+mn-ea"/>
                <a:cs typeface="+mn-cs"/>
                <a:hlinkClick r:id="rId3"/>
              </a:rPr>
              <a:t>a hook</a:t>
            </a:r>
            <a:r>
              <a:rPr lang="en-US" sz="1200" b="0" i="0" kern="1200" dirty="0">
                <a:solidFill>
                  <a:schemeClr val="tx1"/>
                </a:solidFill>
                <a:effectLst/>
                <a:latin typeface="+mn-lt"/>
                <a:ea typeface="+mn-ea"/>
                <a:cs typeface="+mn-cs"/>
              </a:rPr>
              <a:t> to get access to whatever variables you need.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24</a:t>
            </a:fld>
            <a:endParaRPr lang="en-US"/>
          </a:p>
        </p:txBody>
      </p:sp>
    </p:spTree>
    <p:extLst>
      <p:ext uri="{BB962C8B-B14F-4D97-AF65-F5344CB8AC3E}">
        <p14:creationId xmlns:p14="http://schemas.microsoft.com/office/powerpoint/2010/main" val="30118498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25</a:t>
            </a:fld>
            <a:endParaRPr lang="en-US"/>
          </a:p>
        </p:txBody>
      </p:sp>
    </p:spTree>
    <p:extLst>
      <p:ext uri="{BB962C8B-B14F-4D97-AF65-F5344CB8AC3E}">
        <p14:creationId xmlns:p14="http://schemas.microsoft.com/office/powerpoint/2010/main" val="1953541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https://medium.com/technofunnel/working-with-react-pure-components-166ded26ae48</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Based on the concept of purity in functional programming paradigms, a function is said to be pure if:</a:t>
            </a:r>
          </a:p>
          <a:p>
            <a:r>
              <a:rPr lang="en-US" sz="1200" b="0" i="0" kern="1200" dirty="0">
                <a:solidFill>
                  <a:schemeClr val="tx1"/>
                </a:solidFill>
                <a:effectLst/>
                <a:latin typeface="+mn-lt"/>
                <a:ea typeface="+mn-ea"/>
                <a:cs typeface="+mn-cs"/>
              </a:rPr>
              <a:t>Its return value is only determined by its input values</a:t>
            </a:r>
          </a:p>
          <a:p>
            <a:r>
              <a:rPr lang="en-US" sz="1200" b="0" i="0" kern="1200" dirty="0">
                <a:solidFill>
                  <a:schemeClr val="tx1"/>
                </a:solidFill>
                <a:effectLst/>
                <a:latin typeface="+mn-lt"/>
                <a:ea typeface="+mn-ea"/>
                <a:cs typeface="+mn-cs"/>
              </a:rPr>
              <a:t>Its return value is always the same for the same input values</a:t>
            </a:r>
          </a:p>
        </p:txBody>
      </p:sp>
      <p:sp>
        <p:nvSpPr>
          <p:cNvPr id="4" name="Slide Number Placeholder 3"/>
          <p:cNvSpPr>
            <a:spLocks noGrp="1"/>
          </p:cNvSpPr>
          <p:nvPr>
            <p:ph type="sldNum" sz="quarter" idx="10"/>
          </p:nvPr>
        </p:nvSpPr>
        <p:spPr/>
        <p:txBody>
          <a:bodyPr/>
          <a:lstStyle/>
          <a:p>
            <a:fld id="{0922E9E3-F7E0-4F64-A85D-DE32A7B411A1}" type="slidenum">
              <a:rPr lang="en-US" smtClean="0"/>
              <a:t>3</a:t>
            </a:fld>
            <a:endParaRPr lang="en-US"/>
          </a:p>
        </p:txBody>
      </p:sp>
    </p:spTree>
    <p:extLst>
      <p:ext uri="{BB962C8B-B14F-4D97-AF65-F5344CB8AC3E}">
        <p14:creationId xmlns:p14="http://schemas.microsoft.com/office/powerpoint/2010/main" val="2319158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https://medium.com/technofunnel/working-with-react-pure-components-166ded26ae48</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Based on the concept of purity in functional programming paradigms, a function is said to be pure if:</a:t>
            </a:r>
          </a:p>
          <a:p>
            <a:r>
              <a:rPr lang="en-US" sz="1200" b="0" i="0" kern="1200" dirty="0">
                <a:solidFill>
                  <a:schemeClr val="tx1"/>
                </a:solidFill>
                <a:effectLst/>
                <a:latin typeface="+mn-lt"/>
                <a:ea typeface="+mn-ea"/>
                <a:cs typeface="+mn-cs"/>
              </a:rPr>
              <a:t>Its return value is only determined by its input values</a:t>
            </a:r>
          </a:p>
          <a:p>
            <a:r>
              <a:rPr lang="en-US" sz="1200" b="0" i="0" kern="1200" dirty="0">
                <a:solidFill>
                  <a:schemeClr val="tx1"/>
                </a:solidFill>
                <a:effectLst/>
                <a:latin typeface="+mn-lt"/>
                <a:ea typeface="+mn-ea"/>
                <a:cs typeface="+mn-cs"/>
              </a:rPr>
              <a:t>Its return value is always the same for the same input values</a:t>
            </a:r>
          </a:p>
        </p:txBody>
      </p:sp>
      <p:sp>
        <p:nvSpPr>
          <p:cNvPr id="4" name="Slide Number Placeholder 3"/>
          <p:cNvSpPr>
            <a:spLocks noGrp="1"/>
          </p:cNvSpPr>
          <p:nvPr>
            <p:ph type="sldNum" sz="quarter" idx="10"/>
          </p:nvPr>
        </p:nvSpPr>
        <p:spPr/>
        <p:txBody>
          <a:bodyPr/>
          <a:lstStyle/>
          <a:p>
            <a:fld id="{0922E9E3-F7E0-4F64-A85D-DE32A7B411A1}" type="slidenum">
              <a:rPr lang="en-US" smtClean="0"/>
              <a:t>4</a:t>
            </a:fld>
            <a:endParaRPr lang="en-US"/>
          </a:p>
        </p:txBody>
      </p:sp>
    </p:spTree>
    <p:extLst>
      <p:ext uri="{BB962C8B-B14F-4D97-AF65-F5344CB8AC3E}">
        <p14:creationId xmlns:p14="http://schemas.microsoft.com/office/powerpoint/2010/main" val="617782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https://medium.com/technofunnel/working-with-react-pure-components-166ded26ae48</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Based on the concept of purity in functional programming paradigms, a function is said to be pure if:</a:t>
            </a:r>
          </a:p>
          <a:p>
            <a:r>
              <a:rPr lang="en-US" sz="1200" b="0" i="0" kern="1200" dirty="0">
                <a:solidFill>
                  <a:schemeClr val="tx1"/>
                </a:solidFill>
                <a:effectLst/>
                <a:latin typeface="+mn-lt"/>
                <a:ea typeface="+mn-ea"/>
                <a:cs typeface="+mn-cs"/>
              </a:rPr>
              <a:t>Its return value is only determined by its input values</a:t>
            </a:r>
          </a:p>
          <a:p>
            <a:r>
              <a:rPr lang="en-US" sz="1200" b="0" i="0" kern="1200" dirty="0">
                <a:solidFill>
                  <a:schemeClr val="tx1"/>
                </a:solidFill>
                <a:effectLst/>
                <a:latin typeface="+mn-lt"/>
                <a:ea typeface="+mn-ea"/>
                <a:cs typeface="+mn-cs"/>
              </a:rPr>
              <a:t>Its return value is always the same for the same input values</a:t>
            </a:r>
          </a:p>
        </p:txBody>
      </p:sp>
      <p:sp>
        <p:nvSpPr>
          <p:cNvPr id="4" name="Slide Number Placeholder 3"/>
          <p:cNvSpPr>
            <a:spLocks noGrp="1"/>
          </p:cNvSpPr>
          <p:nvPr>
            <p:ph type="sldNum" sz="quarter" idx="10"/>
          </p:nvPr>
        </p:nvSpPr>
        <p:spPr/>
        <p:txBody>
          <a:bodyPr/>
          <a:lstStyle/>
          <a:p>
            <a:fld id="{0922E9E3-F7E0-4F64-A85D-DE32A7B411A1}" type="slidenum">
              <a:rPr lang="en-US" smtClean="0"/>
              <a:t>5</a:t>
            </a:fld>
            <a:endParaRPr lang="en-US"/>
          </a:p>
        </p:txBody>
      </p:sp>
    </p:spTree>
    <p:extLst>
      <p:ext uri="{BB962C8B-B14F-4D97-AF65-F5344CB8AC3E}">
        <p14:creationId xmlns:p14="http://schemas.microsoft.com/office/powerpoint/2010/main" val="3732736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https://medium.com/technofunnel/working-with-react-pure-components-166ded26ae48</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Based on the concept of purity in functional programming paradigms, a function is said to be pure if:</a:t>
            </a:r>
          </a:p>
          <a:p>
            <a:r>
              <a:rPr lang="en-US" sz="1200" b="0" i="0" kern="1200" dirty="0">
                <a:solidFill>
                  <a:schemeClr val="tx1"/>
                </a:solidFill>
                <a:effectLst/>
                <a:latin typeface="+mn-lt"/>
                <a:ea typeface="+mn-ea"/>
                <a:cs typeface="+mn-cs"/>
              </a:rPr>
              <a:t>Its return value is only determined by its input values</a:t>
            </a:r>
          </a:p>
          <a:p>
            <a:r>
              <a:rPr lang="en-US" sz="1200" b="0" i="0" kern="1200" dirty="0">
                <a:solidFill>
                  <a:schemeClr val="tx1"/>
                </a:solidFill>
                <a:effectLst/>
                <a:latin typeface="+mn-lt"/>
                <a:ea typeface="+mn-ea"/>
                <a:cs typeface="+mn-cs"/>
              </a:rPr>
              <a:t>Its return value is always the same for the same input values</a:t>
            </a:r>
          </a:p>
        </p:txBody>
      </p:sp>
      <p:sp>
        <p:nvSpPr>
          <p:cNvPr id="4" name="Slide Number Placeholder 3"/>
          <p:cNvSpPr>
            <a:spLocks noGrp="1"/>
          </p:cNvSpPr>
          <p:nvPr>
            <p:ph type="sldNum" sz="quarter" idx="10"/>
          </p:nvPr>
        </p:nvSpPr>
        <p:spPr/>
        <p:txBody>
          <a:bodyPr/>
          <a:lstStyle/>
          <a:p>
            <a:fld id="{0922E9E3-F7E0-4F64-A85D-DE32A7B411A1}" type="slidenum">
              <a:rPr lang="en-US" smtClean="0"/>
              <a:t>6</a:t>
            </a:fld>
            <a:endParaRPr lang="en-US"/>
          </a:p>
        </p:txBody>
      </p:sp>
    </p:spTree>
    <p:extLst>
      <p:ext uri="{BB962C8B-B14F-4D97-AF65-F5344CB8AC3E}">
        <p14:creationId xmlns:p14="http://schemas.microsoft.com/office/powerpoint/2010/main" val="4099293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typical React dataflow, </a:t>
            </a:r>
            <a:r>
              <a:rPr lang="en-US" sz="1200" b="0" i="0" u="none" strike="noStrike" kern="1200" dirty="0">
                <a:solidFill>
                  <a:schemeClr val="tx1"/>
                </a:solidFill>
                <a:effectLst/>
                <a:latin typeface="+mn-lt"/>
                <a:ea typeface="+mn-ea"/>
                <a:cs typeface="+mn-cs"/>
                <a:hlinkClick r:id="rId3"/>
              </a:rPr>
              <a:t>props</a:t>
            </a:r>
            <a:r>
              <a:rPr lang="en-US" sz="1200" b="0" i="0" kern="1200" dirty="0">
                <a:solidFill>
                  <a:schemeClr val="tx1"/>
                </a:solidFill>
                <a:effectLst/>
                <a:latin typeface="+mn-lt"/>
                <a:ea typeface="+mn-ea"/>
                <a:cs typeface="+mn-cs"/>
              </a:rPr>
              <a:t> are the only way that parent components interact with their children. To modify a child, you re-render it with new props. However, there are a few cases where you need to imperatively modify a child outside of the typical dataflow. The child to be modified could be an instance of a React component, or it could be a DOM element. For both of these cases, React provides an escape hatch.</a:t>
            </a:r>
          </a:p>
          <a:p>
            <a:endParaRPr lang="en-US" dirty="0"/>
          </a:p>
          <a:p>
            <a:r>
              <a:rPr lang="en-US" sz="1200" b="0" i="0" kern="1200" dirty="0">
                <a:solidFill>
                  <a:schemeClr val="tx1"/>
                </a:solidFill>
                <a:effectLst/>
                <a:latin typeface="+mn-lt"/>
                <a:ea typeface="+mn-ea"/>
                <a:cs typeface="+mn-cs"/>
              </a:rPr>
              <a:t>Avoid using refs for anything that can be done declaratively.</a:t>
            </a:r>
          </a:p>
          <a:p>
            <a:r>
              <a:rPr lang="en-US" sz="1200" b="0" i="0" kern="1200" dirty="0">
                <a:solidFill>
                  <a:schemeClr val="tx1"/>
                </a:solidFill>
                <a:effectLst/>
                <a:latin typeface="+mn-lt"/>
                <a:ea typeface="+mn-ea"/>
                <a:cs typeface="+mn-cs"/>
              </a:rPr>
              <a:t>For example, instead of exposing open() and close() methods on a Dialog component, pass an </a:t>
            </a:r>
            <a:r>
              <a:rPr lang="en-US" sz="1200" b="0" i="0" kern="1200" dirty="0" err="1">
                <a:solidFill>
                  <a:schemeClr val="tx1"/>
                </a:solidFill>
                <a:effectLst/>
                <a:latin typeface="+mn-lt"/>
                <a:ea typeface="+mn-ea"/>
                <a:cs typeface="+mn-cs"/>
              </a:rPr>
              <a:t>isOpen</a:t>
            </a:r>
            <a:r>
              <a:rPr lang="en-US" sz="1200" b="0" i="0" kern="1200" dirty="0">
                <a:solidFill>
                  <a:schemeClr val="tx1"/>
                </a:solidFill>
                <a:effectLst/>
                <a:latin typeface="+mn-lt"/>
                <a:ea typeface="+mn-ea"/>
                <a:cs typeface="+mn-cs"/>
              </a:rPr>
              <a:t> prop to it.</a:t>
            </a:r>
          </a:p>
          <a:p>
            <a:br>
              <a:rPr lang="en-US" dirty="0"/>
            </a:b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7</a:t>
            </a:fld>
            <a:endParaRPr lang="en-US"/>
          </a:p>
        </p:txBody>
      </p:sp>
    </p:spTree>
    <p:extLst>
      <p:ext uri="{BB962C8B-B14F-4D97-AF65-F5344CB8AC3E}">
        <p14:creationId xmlns:p14="http://schemas.microsoft.com/office/powerpoint/2010/main" val="4169786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9</a:t>
            </a:fld>
            <a:endParaRPr lang="en-US"/>
          </a:p>
        </p:txBody>
      </p:sp>
    </p:spTree>
    <p:extLst>
      <p:ext uri="{BB962C8B-B14F-4D97-AF65-F5344CB8AC3E}">
        <p14:creationId xmlns:p14="http://schemas.microsoft.com/office/powerpoint/2010/main" val="1014171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https://reactjs.org/docs/forwarding-refs.html</a:t>
            </a:r>
            <a:endParaRPr lang="en-US" dirty="0"/>
          </a:p>
          <a:p>
            <a:r>
              <a:rPr lang="en-US" dirty="0">
                <a:hlinkClick r:id="rId4"/>
              </a:rPr>
              <a:t>https://bit.dev/</a:t>
            </a:r>
            <a:endParaRPr lang="en-US" dirty="0"/>
          </a:p>
          <a:p>
            <a:r>
              <a:rPr lang="en-US" dirty="0">
                <a:hlinkClick r:id="rId5"/>
              </a:rPr>
              <a:t>https://blog.logrocket.com/cleaning-up-the-dom-with-forwardref-in-react/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10</a:t>
            </a:fld>
            <a:endParaRPr lang="en-US"/>
          </a:p>
        </p:txBody>
      </p:sp>
    </p:spTree>
    <p:extLst>
      <p:ext uri="{BB962C8B-B14F-4D97-AF65-F5344CB8AC3E}">
        <p14:creationId xmlns:p14="http://schemas.microsoft.com/office/powerpoint/2010/main" val="302369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5" name="Rectangle 12"/>
          <p:cNvSpPr>
            <a:spLocks noChangeArrowheads="1"/>
          </p:cNvSpPr>
          <p:nvPr/>
        </p:nvSpPr>
        <p:spPr bwMode="auto">
          <a:xfrm>
            <a:off x="387350" y="5834063"/>
            <a:ext cx="8272463" cy="549275"/>
          </a:xfrm>
          <a:prstGeom prst="rect">
            <a:avLst/>
          </a:prstGeom>
          <a:noFill/>
          <a:ln w="38100">
            <a:noFill/>
            <a:prstDash val="sysDot"/>
            <a:miter lim="800000"/>
            <a:headEnd/>
            <a:tailEnd/>
          </a:ln>
        </p:spPr>
        <p:txBody>
          <a:bodyPr>
            <a:spAutoFit/>
          </a:bodyPr>
          <a:lstStyle/>
          <a:p>
            <a:pPr algn="ctr" eaLnBrk="0" hangingPunct="0"/>
            <a:r>
              <a:rPr lang="en-US" sz="1000" b="0" dirty="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b="0"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dirty="0"/>
              <a:t>Topic 1</a:t>
            </a:r>
          </a:p>
          <a:p>
            <a:pPr lvl="1"/>
            <a:r>
              <a:rPr lang="en-US" dirty="0"/>
              <a:t>Sub Topic 1</a:t>
            </a:r>
          </a:p>
          <a:p>
            <a:pPr lvl="1"/>
            <a:r>
              <a:rPr lang="en-US" dirty="0"/>
              <a:t>Sub Topic 2</a:t>
            </a:r>
          </a:p>
          <a:p>
            <a:pPr lvl="0"/>
            <a:r>
              <a:rPr lang="en-US" dirty="0"/>
              <a:t>Topic 2</a:t>
            </a:r>
          </a:p>
          <a:p>
            <a:pPr lvl="1"/>
            <a:r>
              <a:rPr lang="en-US" dirty="0"/>
              <a:t>Sub Topic 1</a:t>
            </a:r>
          </a:p>
          <a:p>
            <a:pPr lvl="1"/>
            <a:r>
              <a:rPr lang="en-US" dirty="0"/>
              <a:t>Sub Topic 2</a:t>
            </a:r>
          </a:p>
          <a:p>
            <a:pPr lvl="0"/>
            <a:r>
              <a:rPr lang="en-US" dirty="0"/>
              <a:t>Topic 3</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Contents</a:t>
            </a:r>
          </a:p>
        </p:txBody>
      </p:sp>
    </p:spTree>
    <p:extLst>
      <p:ext uri="{BB962C8B-B14F-4D97-AF65-F5344CB8AC3E}">
        <p14:creationId xmlns:p14="http://schemas.microsoft.com/office/powerpoint/2010/main" val="143255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6339DDB-22EC-4E34-8912-0840B1FFAE16}" type="slidenum">
              <a:rPr lang="en-IN" smtClean="0"/>
              <a:pPr/>
              <a:t>‹#›</a:t>
            </a:fld>
            <a:endParaRPr lang="en-IN"/>
          </a:p>
        </p:txBody>
      </p:sp>
      <p:sp>
        <p:nvSpPr>
          <p:cNvPr id="7" name="Content Placeholder 2"/>
          <p:cNvSpPr>
            <a:spLocks noGrp="1"/>
          </p:cNvSpPr>
          <p:nvPr>
            <p:ph idx="1" hasCustomPrompt="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dirty="0"/>
              <a:t>Definitions or Key Notes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Tree>
    <p:extLst>
      <p:ext uri="{BB962C8B-B14F-4D97-AF65-F5344CB8AC3E}">
        <p14:creationId xmlns:p14="http://schemas.microsoft.com/office/powerpoint/2010/main" val="2007056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8DDC2B-2B06-4692-8F64-8F19407327E9}" type="datetimeFigureOut">
              <a:rPr lang="en-US" smtClean="0"/>
              <a:pPr/>
              <a:t>5/5/22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39DDB-22EC-4E34-8912-0840B1FFAE16}"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84095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
        <p:nvSpPr>
          <p:cNvPr id="3" name="Content Placeholder 2"/>
          <p:cNvSpPr>
            <a:spLocks noGrp="1"/>
          </p:cNvSpPr>
          <p:nvPr>
            <p:ph idx="1" hasCustomPrompt="1"/>
          </p:nvPr>
        </p:nvSpPr>
        <p:spPr>
          <a:xfrm>
            <a:off x="183600" y="900000"/>
            <a:ext cx="8820000" cy="5265056"/>
          </a:xfrm>
        </p:spPr>
        <p:txBody>
          <a:bodyPr/>
          <a:lstStyle>
            <a:lvl1pPr marL="0" indent="0">
              <a:buNone/>
              <a:defRPr sz="1800"/>
            </a:lvl1pPr>
            <a:lvl2pPr>
              <a:defRPr sz="1800"/>
            </a:lvl2pPr>
            <a:lvl3pPr>
              <a:defRPr sz="1600"/>
            </a:lvl3pPr>
            <a:lvl4pPr>
              <a:defRPr sz="1400"/>
            </a:lvl4pPr>
          </a:lstStyle>
          <a:p>
            <a:pPr lvl="0"/>
            <a:r>
              <a:rPr lang="en-US" dirty="0"/>
              <a:t>Text</a:t>
            </a:r>
          </a:p>
        </p:txBody>
      </p:sp>
    </p:spTree>
    <p:extLst>
      <p:ext uri="{BB962C8B-B14F-4D97-AF65-F5344CB8AC3E}">
        <p14:creationId xmlns:p14="http://schemas.microsoft.com/office/powerpoint/2010/main" val="5342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dirty="0"/>
              <a:t>Topic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7"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Demonstration</a:t>
            </a:r>
          </a:p>
        </p:txBody>
      </p:sp>
    </p:spTree>
    <p:extLst>
      <p:ext uri="{BB962C8B-B14F-4D97-AF65-F5344CB8AC3E}">
        <p14:creationId xmlns:p14="http://schemas.microsoft.com/office/powerpoint/2010/main" val="268908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dirty="0"/>
              <a:t>Heading/Thank You</a:t>
            </a:r>
          </a:p>
        </p:txBody>
      </p:sp>
    </p:spTree>
    <p:extLst>
      <p:ext uri="{BB962C8B-B14F-4D97-AF65-F5344CB8AC3E}">
        <p14:creationId xmlns:p14="http://schemas.microsoft.com/office/powerpoint/2010/main" val="30745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AutoShape 3"/>
          <p:cNvSpPr>
            <a:spLocks noChangeArrowheads="1"/>
          </p:cNvSpPr>
          <p:nvPr/>
        </p:nvSpPr>
        <p:spPr bwMode="auto">
          <a:xfrm>
            <a:off x="383834" y="2387337"/>
            <a:ext cx="8378028" cy="23400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200" b="0" dirty="0" err="1">
                <a:latin typeface="+mn-lt"/>
              </a:rPr>
              <a:t>SPFarm</a:t>
            </a:r>
            <a:r>
              <a:rPr lang="en-US" sz="1200" b="0" dirty="0">
                <a:latin typeface="+mn-lt"/>
              </a:rPr>
              <a:t> </a:t>
            </a:r>
            <a:r>
              <a:rPr lang="en-US" sz="1200" b="0" dirty="0" err="1">
                <a:latin typeface="+mn-lt"/>
              </a:rPr>
              <a:t>thisFarm</a:t>
            </a:r>
            <a:r>
              <a:rPr lang="en-US" sz="1200" b="0" dirty="0">
                <a:latin typeface="+mn-lt"/>
              </a:rPr>
              <a:t> = </a:t>
            </a:r>
            <a:r>
              <a:rPr lang="en-US" sz="1200" b="0" dirty="0" err="1">
                <a:latin typeface="+mn-lt"/>
              </a:rPr>
              <a:t>SPFarm.Local</a:t>
            </a:r>
            <a:r>
              <a:rPr lang="en-US" sz="1200" b="0" dirty="0">
                <a:latin typeface="+mn-lt"/>
              </a:rPr>
              <a:t>;</a:t>
            </a:r>
          </a:p>
          <a:p>
            <a:pPr defTabSz="457200">
              <a:lnSpc>
                <a:spcPct val="90000"/>
              </a:lnSpc>
              <a:tabLst>
                <a:tab pos="457200" algn="l"/>
              </a:tabLst>
              <a:defRPr/>
            </a:pPr>
            <a:r>
              <a:rPr lang="en-US" sz="1200" b="0" dirty="0">
                <a:latin typeface="+mn-lt"/>
              </a:rPr>
              <a:t>if (</a:t>
            </a:r>
            <a:r>
              <a:rPr lang="en-US" sz="1200" b="0" dirty="0" err="1">
                <a:latin typeface="+mn-lt"/>
              </a:rPr>
              <a:t>thisFarm.CurrentUserIsAdministrator</a:t>
            </a:r>
            <a:r>
              <a:rPr lang="en-US" sz="1200" b="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6"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Code Snippet</a:t>
            </a:r>
          </a:p>
        </p:txBody>
      </p:sp>
    </p:spTree>
    <p:extLst>
      <p:ext uri="{BB962C8B-B14F-4D97-AF65-F5344CB8AC3E}">
        <p14:creationId xmlns:p14="http://schemas.microsoft.com/office/powerpoint/2010/main" val="59016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p:cNvSpPr>
            <a:spLocks noGrp="1"/>
          </p:cNvSpPr>
          <p:nvPr>
            <p:ph type="pic" sz="quarter" idx="10"/>
          </p:nvPr>
        </p:nvSpPr>
        <p:spPr>
          <a:xfrm>
            <a:off x="477670" y="2565400"/>
            <a:ext cx="8475521" cy="3357563"/>
          </a:xfrm>
        </p:spPr>
        <p:txBody>
          <a:bodyPr/>
          <a:lstStyle/>
          <a:p>
            <a:r>
              <a:rPr lang="en-US"/>
              <a:t>Click icon to add picture</a:t>
            </a:r>
            <a:endParaRPr lang="en-IN" dirty="0"/>
          </a:p>
        </p:txBody>
      </p:sp>
    </p:spTree>
    <p:extLst>
      <p:ext uri="{BB962C8B-B14F-4D97-AF65-F5344CB8AC3E}">
        <p14:creationId xmlns:p14="http://schemas.microsoft.com/office/powerpoint/2010/main" val="343257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4"/>
          <p:cNvSpPr>
            <a:spLocks noGrp="1"/>
          </p:cNvSpPr>
          <p:nvPr>
            <p:ph type="pic" sz="quarter" idx="10"/>
          </p:nvPr>
        </p:nvSpPr>
        <p:spPr>
          <a:xfrm>
            <a:off x="4686176" y="900000"/>
            <a:ext cx="4140000" cy="5281612"/>
          </a:xfrm>
        </p:spPr>
        <p:txBody>
          <a:bodyPr/>
          <a:lstStyle/>
          <a:p>
            <a:r>
              <a:rPr lang="en-US"/>
              <a:t>Click icon to add picture</a:t>
            </a:r>
            <a:endParaRPr lang="en-IN"/>
          </a:p>
        </p:txBody>
      </p:sp>
      <p:sp>
        <p:nvSpPr>
          <p:cNvPr id="6"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Tree>
    <p:extLst>
      <p:ext uri="{BB962C8B-B14F-4D97-AF65-F5344CB8AC3E}">
        <p14:creationId xmlns:p14="http://schemas.microsoft.com/office/powerpoint/2010/main" val="240682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8" name="Table Placeholder 7"/>
          <p:cNvSpPr>
            <a:spLocks noGrp="1"/>
          </p:cNvSpPr>
          <p:nvPr>
            <p:ph type="tbl" sz="quarter" idx="10"/>
          </p:nvPr>
        </p:nvSpPr>
        <p:spPr>
          <a:xfrm>
            <a:off x="183600" y="900000"/>
            <a:ext cx="8820000" cy="5295900"/>
          </a:xfrm>
        </p:spPr>
        <p:txBody>
          <a:bodyPr/>
          <a:lstStyle/>
          <a:p>
            <a:r>
              <a:rPr lang="en-US"/>
              <a:t>Click icon to add table</a:t>
            </a:r>
            <a:endParaRPr lang="en-IN"/>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Table</a:t>
            </a:r>
          </a:p>
        </p:txBody>
      </p:sp>
    </p:spTree>
    <p:extLst>
      <p:ext uri="{BB962C8B-B14F-4D97-AF65-F5344CB8AC3E}">
        <p14:creationId xmlns:p14="http://schemas.microsoft.com/office/powerpoint/2010/main" val="78585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D68DDC2B-2B06-4692-8F64-8F19407327E9}" type="datetimeFigureOut">
              <a:rPr lang="en-US" smtClean="0"/>
              <a:pPr/>
              <a:t>5/5/22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86339DDB-22EC-4E34-8912-0840B1FFAE16}" type="slidenum">
              <a:rPr lang="en-IN" smtClean="0"/>
              <a:pPr/>
              <a:t>‹#›</a:t>
            </a:fld>
            <a:endParaRPr lang="en-IN"/>
          </a:p>
        </p:txBody>
      </p:sp>
      <p:sp>
        <p:nvSpPr>
          <p:cNvPr id="10" name="Slide Number Placeholder 4"/>
          <p:cNvSpPr txBox="1">
            <a:spLocks/>
          </p:cNvSpPr>
          <p:nvPr/>
        </p:nvSpPr>
        <p:spPr>
          <a:xfrm>
            <a:off x="6582768" y="6399566"/>
            <a:ext cx="2133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F60EF9-8C7E-4EAF-9370-6AF8151BDD05}"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5"/>
          <p:cNvSpPr txBox="1">
            <a:spLocks/>
          </p:cNvSpPr>
          <p:nvPr/>
        </p:nvSpPr>
        <p:spPr>
          <a:xfrm>
            <a:off x="8458200" y="6477000"/>
            <a:ext cx="457200" cy="276999"/>
          </a:xfrm>
          <a:prstGeom prst="rect">
            <a:avLst/>
          </a:prstGeom>
          <a:solidFill>
            <a:srgbClr val="262626"/>
          </a:solid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pPr/>
              <a:t>‹#›</a:t>
            </a:fld>
            <a:endParaRPr lang="en-IN" sz="1200" dirty="0"/>
          </a:p>
        </p:txBody>
      </p:sp>
    </p:spTree>
    <p:extLst>
      <p:ext uri="{BB962C8B-B14F-4D97-AF65-F5344CB8AC3E}">
        <p14:creationId xmlns:p14="http://schemas.microsoft.com/office/powerpoint/2010/main" val="5672700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reactjs.org/docs/refs-and-the-dom.html"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3000/#/route/subroute"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hyperlink" Target="http://localhost:3000/route/subroute"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8" Type="http://schemas.openxmlformats.org/officeDocument/2006/relationships/hyperlink" Target="https://reactrouter.com/docs/en/v6/getting-started/tutorial" TargetMode="External"/><Relationship Id="rId3" Type="http://schemas.openxmlformats.org/officeDocument/2006/relationships/hyperlink" Target="https://api.randomuser.me/?results=50" TargetMode="External"/><Relationship Id="rId7" Type="http://schemas.openxmlformats.org/officeDocument/2006/relationships/hyperlink" Target="https://blog.logrocket.com/react-router-v6/" TargetMode="External"/><Relationship Id="rId2" Type="http://schemas.openxmlformats.org/officeDocument/2006/relationships/notesSlide" Target="../notesSlides/notesSlide24.xml"/><Relationship Id="rId1" Type="http://schemas.openxmlformats.org/officeDocument/2006/relationships/slideLayout" Target="../slideLayouts/slideLayout14.xml"/><Relationship Id="rId6" Type="http://schemas.openxmlformats.org/officeDocument/2006/relationships/hyperlink" Target="https://www.freecodecamp.org/news/state-management-with-react-hooks/" TargetMode="External"/><Relationship Id="rId5" Type="http://schemas.openxmlformats.org/officeDocument/2006/relationships/hyperlink" Target="https://www.freecodecamp.org/news/how-to-build-a-movie-search-app-using-react-hooks-24eb72ddfaf7/" TargetMode="External"/><Relationship Id="rId4" Type="http://schemas.openxmlformats.org/officeDocument/2006/relationships/hyperlink" Target="https://reacttraining.com/react-router/web/guides/quick-start" TargetMode="External"/><Relationship Id="rId9" Type="http://schemas.openxmlformats.org/officeDocument/2006/relationships/hyperlink" Target="https://stackblitz.com/edit/github-agqlf5?file=src%2Froutes%2Finvoice.jsx"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a:t>REACTJS</a:t>
            </a:r>
            <a:br>
              <a:rPr lang="en-US" sz="7200" dirty="0"/>
            </a:br>
            <a:r>
              <a:rPr lang="en-US" sz="7200" dirty="0"/>
              <a:t>&amp;</a:t>
            </a:r>
            <a:br>
              <a:rPr lang="en-US" sz="7200" dirty="0"/>
            </a:br>
            <a:r>
              <a:rPr lang="en-US" sz="7200" dirty="0"/>
              <a:t>REACT-DOM</a:t>
            </a:r>
            <a:endParaRPr lang="en-IN" sz="7200" dirty="0"/>
          </a:p>
        </p:txBody>
      </p:sp>
      <p:sp>
        <p:nvSpPr>
          <p:cNvPr id="5" name="Content Placeholder 4"/>
          <p:cNvSpPr>
            <a:spLocks noGrp="1"/>
          </p:cNvSpPr>
          <p:nvPr>
            <p:ph sz="quarter" idx="10"/>
          </p:nvPr>
        </p:nvSpPr>
        <p:spPr>
          <a:xfrm>
            <a:off x="6186637" y="5019085"/>
            <a:ext cx="2805259" cy="980049"/>
          </a:xfrm>
        </p:spPr>
        <p:txBody>
          <a:bodyPr/>
          <a:lstStyle/>
          <a:p>
            <a:r>
              <a:rPr lang="en-US" sz="2800" dirty="0" err="1">
                <a:solidFill>
                  <a:schemeClr val="tx1"/>
                </a:solidFill>
              </a:rPr>
              <a:t>Shalini</a:t>
            </a:r>
            <a:r>
              <a:rPr lang="en-US" sz="2800" dirty="0">
                <a:solidFill>
                  <a:schemeClr val="tx1"/>
                </a:solidFill>
              </a:rPr>
              <a:t> Mittal</a:t>
            </a:r>
          </a:p>
          <a:p>
            <a:r>
              <a:rPr lang="en-US" sz="2800" dirty="0">
                <a:solidFill>
                  <a:schemeClr val="tx1"/>
                </a:solidFill>
              </a:rPr>
              <a:t>Corporate Trainer</a:t>
            </a:r>
            <a:endParaRPr lang="en-IN" sz="28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Forwarding Refs</a:t>
            </a:r>
          </a:p>
        </p:txBody>
      </p:sp>
      <p:sp>
        <p:nvSpPr>
          <p:cNvPr id="10" name="Content Placeholder 2"/>
          <p:cNvSpPr>
            <a:spLocks noGrp="1"/>
          </p:cNvSpPr>
          <p:nvPr>
            <p:ph sz="quarter" idx="1"/>
          </p:nvPr>
        </p:nvSpPr>
        <p:spPr>
          <a:xfrm>
            <a:off x="233363" y="1112838"/>
            <a:ext cx="8587109" cy="3226230"/>
          </a:xfrm>
        </p:spPr>
        <p:txBody>
          <a:bodyPr>
            <a:normAutofit/>
          </a:bodyPr>
          <a:lstStyle/>
          <a:p>
            <a:r>
              <a:rPr lang="en-US" dirty="0"/>
              <a:t>Ref forwarding is a technique for automatically passing a </a:t>
            </a:r>
            <a:r>
              <a:rPr lang="en-US" dirty="0">
                <a:hlinkClick r:id="rId3"/>
              </a:rPr>
              <a:t>ref</a:t>
            </a:r>
            <a:r>
              <a:rPr lang="en-US" dirty="0"/>
              <a:t> through a component to one of its children</a:t>
            </a:r>
          </a:p>
          <a:p>
            <a:r>
              <a:rPr lang="en-US" dirty="0"/>
              <a:t>it can be useful for some kinds of components, especially in reusable component libraries</a:t>
            </a:r>
          </a:p>
          <a:p>
            <a:r>
              <a:rPr lang="en-US" dirty="0"/>
              <a:t>Consider Fancy button as follows inside a component with some styles on it and this button needs to be reused in multiple react components.</a:t>
            </a:r>
          </a:p>
          <a:p>
            <a:r>
              <a:rPr lang="en-US" dirty="0"/>
              <a:t>Other components using </a:t>
            </a:r>
            <a:r>
              <a:rPr lang="en-US" dirty="0" err="1"/>
              <a:t>FancyButton</a:t>
            </a:r>
            <a:r>
              <a:rPr lang="en-US" dirty="0"/>
              <a:t> usually will not need to obtain a ref to the inner button DOM element. </a:t>
            </a:r>
          </a:p>
          <a:p>
            <a:r>
              <a:rPr lang="en-US" dirty="0"/>
              <a:t>Ref forwarding is an opt-in feature that lets some components take a ref they receive, and pass it further down (in other words, “forward” it) to a child.</a:t>
            </a:r>
          </a:p>
        </p:txBody>
      </p:sp>
      <p:sp>
        <p:nvSpPr>
          <p:cNvPr id="2" name="Rectangle 1"/>
          <p:cNvSpPr/>
          <p:nvPr/>
        </p:nvSpPr>
        <p:spPr>
          <a:xfrm>
            <a:off x="755576" y="4569900"/>
            <a:ext cx="2952328" cy="923330"/>
          </a:xfrm>
          <a:prstGeom prst="rect">
            <a:avLst/>
          </a:prstGeom>
          <a:ln>
            <a:solidFill>
              <a:schemeClr val="accent1"/>
            </a:solidFill>
          </a:ln>
        </p:spPr>
        <p:txBody>
          <a:bodyPr wrap="square">
            <a:spAutoFit/>
          </a:bodyPr>
          <a:lstStyle/>
          <a:p>
            <a:r>
              <a:rPr lang="en-US" dirty="0">
                <a:solidFill>
                  <a:srgbClr val="800000"/>
                </a:solidFill>
                <a:latin typeface="Calibri" charset="0"/>
                <a:ea typeface="Calibri" charset="0"/>
                <a:cs typeface="Calibri" charset="0"/>
              </a:rPr>
              <a:t>&lt;button</a:t>
            </a:r>
            <a:r>
              <a:rPr lang="en-US" dirty="0">
                <a:solidFill>
                  <a:srgbClr val="000000"/>
                </a:solidFill>
                <a:latin typeface="Calibri" charset="0"/>
                <a:ea typeface="Calibri" charset="0"/>
                <a:cs typeface="Calibri" charset="0"/>
              </a:rPr>
              <a:t> </a:t>
            </a:r>
            <a:r>
              <a:rPr lang="en-US" dirty="0" err="1">
                <a:solidFill>
                  <a:srgbClr val="FF0000"/>
                </a:solidFill>
                <a:latin typeface="Calibri" charset="0"/>
                <a:ea typeface="Calibri" charset="0"/>
                <a:cs typeface="Calibri" charset="0"/>
              </a:rPr>
              <a:t>className</a:t>
            </a:r>
            <a:r>
              <a:rPr lang="en-US" dirty="0">
                <a:solidFill>
                  <a:srgbClr val="000000"/>
                </a:solidFill>
                <a:latin typeface="Calibri" charset="0"/>
                <a:ea typeface="Calibri" charset="0"/>
                <a:cs typeface="Calibri" charset="0"/>
              </a:rPr>
              <a:t>=</a:t>
            </a:r>
            <a:r>
              <a:rPr lang="en-US" dirty="0">
                <a:solidFill>
                  <a:srgbClr val="A31515"/>
                </a:solidFill>
                <a:latin typeface="Calibri" charset="0"/>
                <a:ea typeface="Calibri" charset="0"/>
                <a:cs typeface="Calibri" charset="0"/>
              </a:rPr>
              <a:t>'fancy’</a:t>
            </a:r>
            <a:r>
              <a:rPr lang="en-US" dirty="0">
                <a:solidFill>
                  <a:srgbClr val="800000"/>
                </a:solidFill>
                <a:latin typeface="Calibri" charset="0"/>
                <a:ea typeface="Calibri" charset="0"/>
                <a:cs typeface="Calibri" charset="0"/>
              </a:rPr>
              <a:t>&gt;</a:t>
            </a:r>
            <a:endParaRPr lang="en-US" dirty="0">
              <a:solidFill>
                <a:srgbClr val="000000"/>
              </a:solidFill>
              <a:latin typeface="Calibri" charset="0"/>
              <a:ea typeface="Calibri" charset="0"/>
              <a:cs typeface="Calibri" charset="0"/>
            </a:endParaRPr>
          </a:p>
          <a:p>
            <a:r>
              <a:rPr lang="en-US" dirty="0">
                <a:solidFill>
                  <a:srgbClr val="0000FF"/>
                </a:solidFill>
                <a:latin typeface="Calibri" charset="0"/>
                <a:ea typeface="Calibri" charset="0"/>
                <a:cs typeface="Calibri" charset="0"/>
              </a:rPr>
              <a:t>Click</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&lt;/button&gt;</a:t>
            </a:r>
            <a:endParaRPr lang="en-US" b="0" dirty="0">
              <a:solidFill>
                <a:srgbClr val="000000"/>
              </a:solidFill>
              <a:effectLst/>
              <a:latin typeface="Calibri" charset="0"/>
              <a:ea typeface="Calibri" charset="0"/>
              <a:cs typeface="Calibri" charset="0"/>
            </a:endParaRPr>
          </a:p>
        </p:txBody>
      </p:sp>
      <p:sp>
        <p:nvSpPr>
          <p:cNvPr id="3" name="Rectangle 2"/>
          <p:cNvSpPr/>
          <p:nvPr/>
        </p:nvSpPr>
        <p:spPr>
          <a:xfrm>
            <a:off x="4156078" y="4339068"/>
            <a:ext cx="3822813" cy="2308324"/>
          </a:xfrm>
          <a:prstGeom prst="rect">
            <a:avLst/>
          </a:prstGeom>
          <a:ln>
            <a:solidFill>
              <a:schemeClr val="accent1"/>
            </a:solidFill>
          </a:ln>
        </p:spPr>
        <p:txBody>
          <a:bodyPr wrap="square">
            <a:spAutoFit/>
          </a:bodyPr>
          <a:lstStyle/>
          <a:p>
            <a:r>
              <a:rPr lang="en-US" dirty="0">
                <a:solidFill>
                  <a:srgbClr val="800000"/>
                </a:solidFill>
                <a:latin typeface="Calibri" charset="0"/>
                <a:ea typeface="Calibri" charset="0"/>
                <a:cs typeface="Calibri" charset="0"/>
              </a:rPr>
              <a:t>.fancy</a:t>
            </a:r>
            <a:r>
              <a:rPr lang="en-US" dirty="0">
                <a:solidFill>
                  <a:srgbClr val="000000"/>
                </a:solidFill>
                <a:latin typeface="Calibri" charset="0"/>
                <a:ea typeface="Calibri" charset="0"/>
                <a:cs typeface="Calibri" charset="0"/>
              </a:rPr>
              <a:t>{</a:t>
            </a:r>
            <a:r>
              <a:rPr lang="en-US" dirty="0" err="1">
                <a:solidFill>
                  <a:srgbClr val="FF0000"/>
                </a:solidFill>
                <a:latin typeface="Calibri" charset="0"/>
                <a:ea typeface="Calibri" charset="0"/>
                <a:cs typeface="Calibri" charset="0"/>
              </a:rPr>
              <a:t>color</a:t>
            </a:r>
            <a:r>
              <a:rPr lang="en-US" dirty="0" err="1">
                <a:solidFill>
                  <a:srgbClr val="000000"/>
                </a:solidFill>
                <a:latin typeface="Calibri" charset="0"/>
                <a:ea typeface="Calibri" charset="0"/>
                <a:cs typeface="Calibri" charset="0"/>
              </a:rPr>
              <a:t>:</a:t>
            </a:r>
            <a:r>
              <a:rPr lang="en-US" dirty="0" err="1">
                <a:solidFill>
                  <a:srgbClr val="0451A5"/>
                </a:solidFill>
                <a:latin typeface="Calibri" charset="0"/>
                <a:ea typeface="Calibri" charset="0"/>
                <a:cs typeface="Calibri" charset="0"/>
              </a:rPr>
              <a:t>white</a:t>
            </a:r>
            <a:r>
              <a:rPr lang="en-US" dirty="0">
                <a:solidFill>
                  <a:srgbClr val="000000"/>
                </a:solidFill>
                <a:latin typeface="Calibri" charset="0"/>
                <a:ea typeface="Calibri" charset="0"/>
                <a:cs typeface="Calibri" charset="0"/>
              </a:rPr>
              <a:t>;</a:t>
            </a:r>
          </a:p>
          <a:p>
            <a:r>
              <a:rPr lang="en-US" dirty="0">
                <a:solidFill>
                  <a:srgbClr val="FF0000"/>
                </a:solidFill>
                <a:latin typeface="Calibri" charset="0"/>
                <a:ea typeface="Calibri" charset="0"/>
                <a:cs typeface="Calibri" charset="0"/>
              </a:rPr>
              <a:t>background-color</a:t>
            </a:r>
            <a:r>
              <a:rPr lang="en-US" dirty="0">
                <a:solidFill>
                  <a:srgbClr val="000000"/>
                </a:solidFill>
                <a:latin typeface="Calibri" charset="0"/>
                <a:ea typeface="Calibri" charset="0"/>
                <a:cs typeface="Calibri" charset="0"/>
              </a:rPr>
              <a:t>: </a:t>
            </a:r>
            <a:r>
              <a:rPr lang="en-US" dirty="0">
                <a:solidFill>
                  <a:srgbClr val="0451A5"/>
                </a:solidFill>
                <a:latin typeface="Calibri" charset="0"/>
                <a:ea typeface="Calibri" charset="0"/>
                <a:cs typeface="Calibri" charset="0"/>
              </a:rPr>
              <a:t>black</a:t>
            </a:r>
            <a:r>
              <a:rPr lang="en-US" dirty="0">
                <a:solidFill>
                  <a:srgbClr val="000000"/>
                </a:solidFill>
                <a:latin typeface="Calibri" charset="0"/>
                <a:ea typeface="Calibri" charset="0"/>
                <a:cs typeface="Calibri" charset="0"/>
              </a:rPr>
              <a:t>;</a:t>
            </a:r>
          </a:p>
          <a:p>
            <a:r>
              <a:rPr lang="en-US" dirty="0">
                <a:solidFill>
                  <a:srgbClr val="FF0000"/>
                </a:solidFill>
                <a:latin typeface="Calibri" charset="0"/>
                <a:ea typeface="Calibri" charset="0"/>
                <a:cs typeface="Calibri" charset="0"/>
              </a:rPr>
              <a:t>padding</a:t>
            </a:r>
            <a:r>
              <a:rPr lang="en-US" dirty="0">
                <a:solidFill>
                  <a:srgbClr val="000000"/>
                </a:solidFill>
                <a:latin typeface="Calibri" charset="0"/>
                <a:ea typeface="Calibri" charset="0"/>
                <a:cs typeface="Calibri" charset="0"/>
              </a:rPr>
              <a:t>: </a:t>
            </a:r>
            <a:r>
              <a:rPr lang="en-US" dirty="0">
                <a:solidFill>
                  <a:srgbClr val="098658"/>
                </a:solidFill>
                <a:latin typeface="Calibri" charset="0"/>
                <a:ea typeface="Calibri" charset="0"/>
                <a:cs typeface="Calibri" charset="0"/>
              </a:rPr>
              <a:t>10px</a:t>
            </a:r>
            <a:r>
              <a:rPr lang="en-US" dirty="0">
                <a:solidFill>
                  <a:srgbClr val="000000"/>
                </a:solidFill>
                <a:latin typeface="Calibri" charset="0"/>
                <a:ea typeface="Calibri" charset="0"/>
                <a:cs typeface="Calibri" charset="0"/>
              </a:rPr>
              <a:t>;</a:t>
            </a:r>
          </a:p>
          <a:p>
            <a:r>
              <a:rPr lang="en-US" dirty="0">
                <a:solidFill>
                  <a:srgbClr val="FF0000"/>
                </a:solidFill>
                <a:latin typeface="Calibri" charset="0"/>
                <a:ea typeface="Calibri" charset="0"/>
                <a:cs typeface="Calibri" charset="0"/>
              </a:rPr>
              <a:t>border</a:t>
            </a:r>
            <a:r>
              <a:rPr lang="en-US" dirty="0">
                <a:solidFill>
                  <a:srgbClr val="000000"/>
                </a:solidFill>
                <a:latin typeface="Calibri" charset="0"/>
                <a:ea typeface="Calibri" charset="0"/>
                <a:cs typeface="Calibri" charset="0"/>
              </a:rPr>
              <a:t>:</a:t>
            </a:r>
            <a:r>
              <a:rPr lang="en-US" dirty="0">
                <a:solidFill>
                  <a:srgbClr val="098658"/>
                </a:solidFill>
                <a:latin typeface="Calibri" charset="0"/>
                <a:ea typeface="Calibri" charset="0"/>
                <a:cs typeface="Calibri" charset="0"/>
              </a:rPr>
              <a:t>1px</a:t>
            </a:r>
            <a:r>
              <a:rPr lang="en-US" dirty="0">
                <a:solidFill>
                  <a:srgbClr val="000000"/>
                </a:solidFill>
                <a:latin typeface="Calibri" charset="0"/>
                <a:ea typeface="Calibri" charset="0"/>
                <a:cs typeface="Calibri" charset="0"/>
              </a:rPr>
              <a:t> </a:t>
            </a:r>
            <a:r>
              <a:rPr lang="en-US" dirty="0">
                <a:solidFill>
                  <a:srgbClr val="0451A5"/>
                </a:solidFill>
                <a:latin typeface="Calibri" charset="0"/>
                <a:ea typeface="Calibri" charset="0"/>
                <a:cs typeface="Calibri" charset="0"/>
              </a:rPr>
              <a:t>solid</a:t>
            </a:r>
            <a:r>
              <a:rPr lang="en-US" dirty="0">
                <a:solidFill>
                  <a:srgbClr val="000000"/>
                </a:solidFill>
                <a:latin typeface="Calibri" charset="0"/>
                <a:ea typeface="Calibri" charset="0"/>
                <a:cs typeface="Calibri" charset="0"/>
              </a:rPr>
              <a:t> </a:t>
            </a:r>
            <a:r>
              <a:rPr lang="en-US" dirty="0" err="1">
                <a:solidFill>
                  <a:srgbClr val="795E26"/>
                </a:solidFill>
                <a:latin typeface="Calibri" charset="0"/>
                <a:ea typeface="Calibri" charset="0"/>
                <a:cs typeface="Calibri" charset="0"/>
              </a:rPr>
              <a:t>rgba</a:t>
            </a:r>
            <a:r>
              <a:rPr lang="en-US" dirty="0">
                <a:solidFill>
                  <a:srgbClr val="000000"/>
                </a:solidFill>
                <a:latin typeface="Calibri" charset="0"/>
                <a:ea typeface="Calibri" charset="0"/>
                <a:cs typeface="Calibri" charset="0"/>
              </a:rPr>
              <a:t>(</a:t>
            </a:r>
            <a:r>
              <a:rPr lang="en-US" dirty="0">
                <a:solidFill>
                  <a:srgbClr val="098658"/>
                </a:solidFill>
                <a:latin typeface="Calibri" charset="0"/>
                <a:ea typeface="Calibri" charset="0"/>
                <a:cs typeface="Calibri" charset="0"/>
              </a:rPr>
              <a:t>216</a:t>
            </a:r>
            <a:r>
              <a:rPr lang="en-US" dirty="0">
                <a:solidFill>
                  <a:srgbClr val="000000"/>
                </a:solidFill>
                <a:latin typeface="Calibri" charset="0"/>
                <a:ea typeface="Calibri" charset="0"/>
                <a:cs typeface="Calibri" charset="0"/>
              </a:rPr>
              <a:t>, </a:t>
            </a:r>
            <a:r>
              <a:rPr lang="en-US" dirty="0">
                <a:solidFill>
                  <a:srgbClr val="098658"/>
                </a:solidFill>
                <a:latin typeface="Calibri" charset="0"/>
                <a:ea typeface="Calibri" charset="0"/>
                <a:cs typeface="Calibri" charset="0"/>
              </a:rPr>
              <a:t>191</a:t>
            </a:r>
            <a:r>
              <a:rPr lang="en-US" dirty="0">
                <a:solidFill>
                  <a:srgbClr val="000000"/>
                </a:solidFill>
                <a:latin typeface="Calibri" charset="0"/>
                <a:ea typeface="Calibri" charset="0"/>
                <a:cs typeface="Calibri" charset="0"/>
              </a:rPr>
              <a:t>, </a:t>
            </a:r>
            <a:r>
              <a:rPr lang="en-US" dirty="0">
                <a:solidFill>
                  <a:srgbClr val="098658"/>
                </a:solidFill>
                <a:latin typeface="Calibri" charset="0"/>
                <a:ea typeface="Calibri" charset="0"/>
                <a:cs typeface="Calibri" charset="0"/>
              </a:rPr>
              <a:t>64</a:t>
            </a:r>
            <a:r>
              <a:rPr lang="en-US" dirty="0">
                <a:solidFill>
                  <a:srgbClr val="000000"/>
                </a:solidFill>
                <a:latin typeface="Calibri" charset="0"/>
                <a:ea typeface="Calibri" charset="0"/>
                <a:cs typeface="Calibri" charset="0"/>
              </a:rPr>
              <a:t>, </a:t>
            </a:r>
            <a:r>
              <a:rPr lang="en-US" dirty="0">
                <a:solidFill>
                  <a:srgbClr val="098658"/>
                </a:solidFill>
                <a:latin typeface="Calibri" charset="0"/>
                <a:ea typeface="Calibri" charset="0"/>
                <a:cs typeface="Calibri" charset="0"/>
              </a:rPr>
              <a:t>0.735</a:t>
            </a:r>
            <a:r>
              <a:rPr lang="en-US" dirty="0">
                <a:solidFill>
                  <a:srgbClr val="000000"/>
                </a:solidFill>
                <a:latin typeface="Calibri" charset="0"/>
                <a:ea typeface="Calibri" charset="0"/>
                <a:cs typeface="Calibri" charset="0"/>
              </a:rPr>
              <a:t>);</a:t>
            </a:r>
          </a:p>
          <a:p>
            <a:r>
              <a:rPr lang="en-US" dirty="0">
                <a:solidFill>
                  <a:srgbClr val="FF0000"/>
                </a:solidFill>
                <a:latin typeface="Calibri" charset="0"/>
                <a:ea typeface="Calibri" charset="0"/>
                <a:cs typeface="Calibri" charset="0"/>
              </a:rPr>
              <a:t>border-radius</a:t>
            </a:r>
            <a:r>
              <a:rPr lang="en-US" dirty="0">
                <a:solidFill>
                  <a:srgbClr val="000000"/>
                </a:solidFill>
                <a:latin typeface="Calibri" charset="0"/>
                <a:ea typeface="Calibri" charset="0"/>
                <a:cs typeface="Calibri" charset="0"/>
              </a:rPr>
              <a:t>: </a:t>
            </a:r>
            <a:r>
              <a:rPr lang="en-US" dirty="0">
                <a:solidFill>
                  <a:srgbClr val="098658"/>
                </a:solidFill>
                <a:latin typeface="Calibri" charset="0"/>
                <a:ea typeface="Calibri" charset="0"/>
                <a:cs typeface="Calibri" charset="0"/>
              </a:rPr>
              <a:t>2px</a:t>
            </a:r>
            <a:r>
              <a:rPr lang="en-US" dirty="0">
                <a:solidFill>
                  <a:srgbClr val="000000"/>
                </a:solidFill>
                <a:latin typeface="Calibri" charset="0"/>
                <a:ea typeface="Calibri" charset="0"/>
                <a:cs typeface="Calibri" charset="0"/>
              </a:rPr>
              <a:t>;</a:t>
            </a:r>
          </a:p>
          <a:p>
            <a:r>
              <a:rPr lang="en-US" dirty="0">
                <a:solidFill>
                  <a:srgbClr val="FF0000"/>
                </a:solidFill>
                <a:latin typeface="Calibri" charset="0"/>
                <a:ea typeface="Calibri" charset="0"/>
                <a:cs typeface="Calibri" charset="0"/>
              </a:rPr>
              <a:t>font-size</a:t>
            </a:r>
            <a:r>
              <a:rPr lang="en-US" dirty="0">
                <a:solidFill>
                  <a:srgbClr val="000000"/>
                </a:solidFill>
                <a:latin typeface="Calibri" charset="0"/>
                <a:ea typeface="Calibri" charset="0"/>
                <a:cs typeface="Calibri" charset="0"/>
              </a:rPr>
              <a:t>: </a:t>
            </a:r>
            <a:r>
              <a:rPr lang="en-US" dirty="0">
                <a:solidFill>
                  <a:srgbClr val="0451A5"/>
                </a:solidFill>
                <a:latin typeface="Calibri" charset="0"/>
                <a:ea typeface="Calibri" charset="0"/>
                <a:cs typeface="Calibri" charset="0"/>
              </a:rPr>
              <a:t>large</a:t>
            </a:r>
            <a:r>
              <a:rPr lang="en-US" dirty="0">
                <a:solidFill>
                  <a:srgbClr val="000000"/>
                </a:solidFill>
                <a:latin typeface="Calibri" charset="0"/>
                <a:ea typeface="Calibri" charset="0"/>
                <a:cs typeface="Calibri" charset="0"/>
              </a:rPr>
              <a:t>;</a:t>
            </a:r>
          </a:p>
          <a:p>
            <a:r>
              <a:rPr lang="en-US" dirty="0">
                <a:solidFill>
                  <a:srgbClr val="FF0000"/>
                </a:solidFill>
                <a:latin typeface="Calibri" charset="0"/>
                <a:ea typeface="Calibri" charset="0"/>
                <a:cs typeface="Calibri" charset="0"/>
              </a:rPr>
              <a:t>width</a:t>
            </a:r>
            <a:r>
              <a:rPr lang="en-US" dirty="0">
                <a:solidFill>
                  <a:srgbClr val="000000"/>
                </a:solidFill>
                <a:latin typeface="Calibri" charset="0"/>
                <a:ea typeface="Calibri" charset="0"/>
                <a:cs typeface="Calibri" charset="0"/>
              </a:rPr>
              <a:t>: </a:t>
            </a:r>
            <a:r>
              <a:rPr lang="en-US" dirty="0">
                <a:solidFill>
                  <a:srgbClr val="098658"/>
                </a:solidFill>
                <a:latin typeface="Calibri" charset="0"/>
                <a:ea typeface="Calibri" charset="0"/>
                <a:cs typeface="Calibri" charset="0"/>
              </a:rPr>
              <a:t>100px</a:t>
            </a:r>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Tree>
    <p:extLst>
      <p:ext uri="{BB962C8B-B14F-4D97-AF65-F5344CB8AC3E}">
        <p14:creationId xmlns:p14="http://schemas.microsoft.com/office/powerpoint/2010/main" val="173658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a:t>React.ForwardRef</a:t>
            </a:r>
            <a:endParaRPr lang="en-US" dirty="0"/>
          </a:p>
        </p:txBody>
      </p:sp>
      <p:sp>
        <p:nvSpPr>
          <p:cNvPr id="10" name="Content Placeholder 2"/>
          <p:cNvSpPr>
            <a:spLocks noGrp="1"/>
          </p:cNvSpPr>
          <p:nvPr>
            <p:ph sz="quarter" idx="1"/>
          </p:nvPr>
        </p:nvSpPr>
        <p:spPr>
          <a:xfrm>
            <a:off x="233363" y="1112838"/>
            <a:ext cx="8587109" cy="1452066"/>
          </a:xfrm>
        </p:spPr>
        <p:txBody>
          <a:bodyPr>
            <a:normAutofit/>
          </a:bodyPr>
          <a:lstStyle/>
          <a:p>
            <a:r>
              <a:rPr lang="en-US" dirty="0" err="1"/>
              <a:t>React.ForwardRef</a:t>
            </a:r>
            <a:r>
              <a:rPr lang="en-US" dirty="0"/>
              <a:t> is used to obtain the ref passed to it, and then forward it to the DOM button that it renders as follows:</a:t>
            </a:r>
          </a:p>
          <a:p>
            <a:r>
              <a:rPr lang="en-US" sz="1800" dirty="0"/>
              <a:t>Create a </a:t>
            </a:r>
            <a:r>
              <a:rPr lang="en-US" sz="1800" dirty="0" err="1"/>
              <a:t>LoginButton</a:t>
            </a:r>
            <a:r>
              <a:rPr lang="en-US" sz="1800" dirty="0"/>
              <a:t> component with </a:t>
            </a:r>
            <a:r>
              <a:rPr lang="en-US" sz="1800" dirty="0" err="1"/>
              <a:t>bref</a:t>
            </a:r>
            <a:r>
              <a:rPr lang="en-US" sz="1800" dirty="0"/>
              <a:t> as property.</a:t>
            </a:r>
          </a:p>
          <a:p>
            <a:r>
              <a:rPr lang="en-US" dirty="0"/>
              <a:t>Pass the ref to Fancy button using ref variable</a:t>
            </a:r>
            <a:endParaRPr lang="en-US" sz="1800" dirty="0"/>
          </a:p>
        </p:txBody>
      </p:sp>
      <p:sp>
        <p:nvSpPr>
          <p:cNvPr id="2" name="Rectangle 1"/>
          <p:cNvSpPr/>
          <p:nvPr/>
        </p:nvSpPr>
        <p:spPr>
          <a:xfrm>
            <a:off x="4526410" y="3073859"/>
            <a:ext cx="4572000" cy="3139321"/>
          </a:xfrm>
          <a:prstGeom prst="rect">
            <a:avLst/>
          </a:prstGeom>
          <a:ln>
            <a:solidFill>
              <a:schemeClr val="accent1"/>
            </a:solidFill>
          </a:ln>
        </p:spPr>
        <p:txBody>
          <a:bodyPr>
            <a:spAutoFit/>
          </a:bodyPr>
          <a:lstStyle/>
          <a:p>
            <a:r>
              <a:rPr lang="en-US" dirty="0" err="1">
                <a:solidFill>
                  <a:srgbClr val="0000FF"/>
                </a:solidFill>
                <a:latin typeface="Calibri" charset="0"/>
                <a:ea typeface="Calibri" charset="0"/>
                <a:cs typeface="Calibri" charset="0"/>
              </a:rPr>
              <a:t>const</a:t>
            </a:r>
            <a:r>
              <a:rPr lang="en-US" dirty="0">
                <a:solidFill>
                  <a:srgbClr val="000000"/>
                </a:solidFill>
                <a:latin typeface="Calibri" charset="0"/>
                <a:ea typeface="Calibri" charset="0"/>
                <a:cs typeface="Calibri" charset="0"/>
              </a:rPr>
              <a:t> </a:t>
            </a:r>
            <a:r>
              <a:rPr lang="en-US" dirty="0" err="1">
                <a:solidFill>
                  <a:srgbClr val="328267"/>
                </a:solidFill>
                <a:latin typeface="Calibri" charset="0"/>
                <a:ea typeface="Calibri" charset="0"/>
                <a:cs typeface="Calibri" charset="0"/>
              </a:rPr>
              <a:t>FancyButton</a:t>
            </a:r>
            <a:r>
              <a:rPr lang="en-US" dirty="0">
                <a:solidFill>
                  <a:srgbClr val="000000"/>
                </a:solidFill>
                <a:latin typeface="Calibri" charset="0"/>
                <a:ea typeface="Calibri" charset="0"/>
                <a:cs typeface="Calibri" charset="0"/>
              </a:rPr>
              <a:t>=</a:t>
            </a:r>
            <a:r>
              <a:rPr lang="en-US" dirty="0" err="1">
                <a:solidFill>
                  <a:srgbClr val="267F99"/>
                </a:solidFill>
                <a:latin typeface="Calibri" charset="0"/>
                <a:ea typeface="Calibri" charset="0"/>
                <a:cs typeface="Calibri" charset="0"/>
              </a:rPr>
              <a:t>React</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forwardRef</a:t>
            </a:r>
            <a:r>
              <a:rPr lang="en-US" dirty="0">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props</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ref</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=&gt;</a:t>
            </a:r>
            <a:r>
              <a:rPr lang="en-US" dirty="0">
                <a:solidFill>
                  <a:srgbClr val="000000"/>
                </a:solidFill>
                <a:latin typeface="Calibri" charset="0"/>
                <a:ea typeface="Calibri" charset="0"/>
                <a:cs typeface="Calibri" charset="0"/>
              </a:rPr>
              <a:t> {</a:t>
            </a:r>
          </a:p>
          <a:p>
            <a:r>
              <a:rPr lang="en-US" dirty="0" err="1">
                <a:solidFill>
                  <a:srgbClr val="001080"/>
                </a:solidFill>
                <a:latin typeface="Calibri" charset="0"/>
                <a:ea typeface="Calibri" charset="0"/>
                <a:cs typeface="Calibri" charset="0"/>
              </a:rPr>
              <a:t>console</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log</a:t>
            </a:r>
            <a:r>
              <a:rPr lang="en-US" dirty="0">
                <a:solidFill>
                  <a:srgbClr val="000000"/>
                </a:solidFill>
                <a:latin typeface="Calibri" charset="0"/>
                <a:ea typeface="Calibri" charset="0"/>
                <a:cs typeface="Calibri" charset="0"/>
              </a:rPr>
              <a:t>(</a:t>
            </a:r>
            <a:r>
              <a:rPr lang="en-US" dirty="0">
                <a:solidFill>
                  <a:srgbClr val="001080"/>
                </a:solidFill>
                <a:latin typeface="Calibri" charset="0"/>
                <a:ea typeface="Calibri" charset="0"/>
                <a:cs typeface="Calibri" charset="0"/>
              </a:rPr>
              <a:t>ref</a:t>
            </a:r>
            <a:r>
              <a:rPr lang="en-US" dirty="0">
                <a:solidFill>
                  <a:srgbClr val="000000"/>
                </a:solidFill>
                <a:latin typeface="Calibri" charset="0"/>
                <a:ea typeface="Calibri" charset="0"/>
                <a:cs typeface="Calibri" charset="0"/>
              </a:rPr>
              <a:t>)</a:t>
            </a:r>
          </a:p>
          <a:p>
            <a:r>
              <a:rPr lang="en-US" dirty="0">
                <a:solidFill>
                  <a:srgbClr val="AF00DB"/>
                </a:solidFill>
                <a:latin typeface="Calibri" charset="0"/>
                <a:ea typeface="Calibri" charset="0"/>
                <a:cs typeface="Calibri" charset="0"/>
              </a:rPr>
              <a:t>return</a:t>
            </a:r>
            <a:r>
              <a:rPr lang="en-US" dirty="0">
                <a:solidFill>
                  <a:srgbClr val="000000"/>
                </a:solidFill>
                <a:latin typeface="Calibri" charset="0"/>
                <a:ea typeface="Calibri" charset="0"/>
                <a:cs typeface="Calibri" charset="0"/>
              </a:rPr>
              <a:t> (</a:t>
            </a:r>
          </a:p>
          <a:p>
            <a:r>
              <a:rPr lang="en-US" dirty="0">
                <a:solidFill>
                  <a:srgbClr val="800000"/>
                </a:solidFill>
                <a:latin typeface="Calibri" charset="0"/>
                <a:ea typeface="Calibri" charset="0"/>
                <a:cs typeface="Calibri" charset="0"/>
              </a:rPr>
              <a:t>&lt;div&gt;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&lt;button</a:t>
            </a:r>
            <a:r>
              <a:rPr lang="en-US" dirty="0">
                <a:solidFill>
                  <a:srgbClr val="000000"/>
                </a:solidFill>
                <a:latin typeface="Calibri" charset="0"/>
                <a:ea typeface="Calibri" charset="0"/>
                <a:cs typeface="Calibri" charset="0"/>
              </a:rPr>
              <a:t> </a:t>
            </a:r>
            <a:r>
              <a:rPr lang="en-US" dirty="0">
                <a:solidFill>
                  <a:srgbClr val="FF0000"/>
                </a:solidFill>
                <a:latin typeface="Calibri" charset="0"/>
                <a:ea typeface="Calibri" charset="0"/>
                <a:cs typeface="Calibri" charset="0"/>
              </a:rPr>
              <a:t>id</a:t>
            </a:r>
            <a:r>
              <a:rPr lang="en-US" dirty="0">
                <a:solidFill>
                  <a:srgbClr val="000000"/>
                </a:solidFill>
                <a:latin typeface="Calibri" charset="0"/>
                <a:ea typeface="Calibri" charset="0"/>
                <a:cs typeface="Calibri" charset="0"/>
              </a:rPr>
              <a:t>=</a:t>
            </a:r>
            <a:r>
              <a:rPr lang="en-US" dirty="0">
                <a:solidFill>
                  <a:srgbClr val="A31515"/>
                </a:solidFill>
                <a:latin typeface="Calibri" charset="0"/>
                <a:ea typeface="Calibri" charset="0"/>
                <a:cs typeface="Calibri" charset="0"/>
              </a:rPr>
              <a:t>'b1'</a:t>
            </a:r>
            <a:r>
              <a:rPr lang="en-US" dirty="0">
                <a:solidFill>
                  <a:srgbClr val="000000"/>
                </a:solidFill>
                <a:latin typeface="Calibri" charset="0"/>
                <a:ea typeface="Calibri" charset="0"/>
                <a:cs typeface="Calibri" charset="0"/>
              </a:rPr>
              <a:t> </a:t>
            </a:r>
            <a:r>
              <a:rPr lang="en-US" dirty="0" err="1">
                <a:solidFill>
                  <a:srgbClr val="FF0000"/>
                </a:solidFill>
                <a:latin typeface="Calibri" charset="0"/>
                <a:ea typeface="Calibri" charset="0"/>
                <a:cs typeface="Calibri" charset="0"/>
              </a:rPr>
              <a:t>className</a:t>
            </a:r>
            <a:r>
              <a:rPr lang="en-US" dirty="0">
                <a:solidFill>
                  <a:srgbClr val="000000"/>
                </a:solidFill>
                <a:latin typeface="Calibri" charset="0"/>
                <a:ea typeface="Calibri" charset="0"/>
                <a:cs typeface="Calibri" charset="0"/>
              </a:rPr>
              <a:t>=</a:t>
            </a:r>
            <a:r>
              <a:rPr lang="en-US" dirty="0">
                <a:solidFill>
                  <a:srgbClr val="A31515"/>
                </a:solidFill>
                <a:latin typeface="Calibri" charset="0"/>
                <a:ea typeface="Calibri" charset="0"/>
                <a:cs typeface="Calibri" charset="0"/>
              </a:rPr>
              <a:t>'fancy'</a:t>
            </a:r>
            <a:r>
              <a:rPr lang="en-US" dirty="0">
                <a:solidFill>
                  <a:srgbClr val="000000"/>
                </a:solidFill>
                <a:latin typeface="Calibri" charset="0"/>
                <a:ea typeface="Calibri" charset="0"/>
                <a:cs typeface="Calibri" charset="0"/>
              </a:rPr>
              <a:t> </a:t>
            </a:r>
            <a:r>
              <a:rPr lang="en-US" dirty="0">
                <a:solidFill>
                  <a:srgbClr val="FF0000"/>
                </a:solidFill>
                <a:latin typeface="Calibri" charset="0"/>
                <a:ea typeface="Calibri" charset="0"/>
                <a:cs typeface="Calibri" charset="0"/>
              </a:rPr>
              <a:t>ref</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a:t>
            </a:r>
            <a:r>
              <a:rPr lang="en-US" dirty="0">
                <a:solidFill>
                  <a:srgbClr val="001080"/>
                </a:solidFill>
                <a:latin typeface="Calibri" charset="0"/>
                <a:ea typeface="Calibri" charset="0"/>
                <a:cs typeface="Calibri" charset="0"/>
              </a:rPr>
              <a:t>ref</a:t>
            </a:r>
            <a:r>
              <a:rPr lang="en-US" dirty="0">
                <a:solidFill>
                  <a:srgbClr val="0000FF"/>
                </a:solidFill>
                <a:latin typeface="Calibri" charset="0"/>
                <a:ea typeface="Calibri" charset="0"/>
                <a:cs typeface="Calibri" charset="0"/>
              </a:rPr>
              <a:t>}</a:t>
            </a:r>
            <a:r>
              <a:rPr lang="en-US" dirty="0">
                <a:solidFill>
                  <a:srgbClr val="800000"/>
                </a:solidFill>
                <a:latin typeface="Calibri" charset="0"/>
                <a:ea typeface="Calibri" charset="0"/>
                <a:cs typeface="Calibri" charset="0"/>
              </a:rPr>
              <a:t>&gt;</a:t>
            </a:r>
            <a:endParaRPr lang="en-US" dirty="0">
              <a:solidFill>
                <a:srgbClr val="000000"/>
              </a:solidFill>
              <a:latin typeface="Calibri" charset="0"/>
              <a:ea typeface="Calibri" charset="0"/>
              <a:cs typeface="Calibri" charset="0"/>
            </a:endParaRPr>
          </a:p>
          <a:p>
            <a:r>
              <a:rPr lang="en-US" dirty="0">
                <a:solidFill>
                  <a:srgbClr val="0000FF"/>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props</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children</a:t>
            </a:r>
            <a:r>
              <a:rPr lang="en-US" dirty="0">
                <a:solidFill>
                  <a:srgbClr val="0000FF"/>
                </a:solidFill>
                <a:latin typeface="Calibri" charset="0"/>
                <a:ea typeface="Calibri" charset="0"/>
                <a:cs typeface="Calibri" charset="0"/>
              </a:rPr>
              <a: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&lt;/button&gt;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&lt;/div&gt;</a:t>
            </a:r>
            <a:endParaRPr lang="en-US" dirty="0">
              <a:solidFill>
                <a:srgbClr val="000000"/>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
        <p:nvSpPr>
          <p:cNvPr id="3" name="Rectangle 2"/>
          <p:cNvSpPr/>
          <p:nvPr/>
        </p:nvSpPr>
        <p:spPr>
          <a:xfrm>
            <a:off x="6084168" y="1513719"/>
            <a:ext cx="2736304" cy="1200329"/>
          </a:xfrm>
          <a:prstGeom prst="rect">
            <a:avLst/>
          </a:prstGeom>
          <a:ln>
            <a:solidFill>
              <a:schemeClr val="accent1"/>
            </a:solidFill>
          </a:ln>
        </p:spPr>
        <p:txBody>
          <a:bodyPr wrap="square">
            <a:spAutoFit/>
          </a:bodyPr>
          <a:lstStyle/>
          <a:p>
            <a:r>
              <a:rPr lang="en-US" dirty="0">
                <a:solidFill>
                  <a:srgbClr val="0000FF"/>
                </a:solidFill>
                <a:latin typeface="Calibri" charset="0"/>
                <a:ea typeface="Calibri" charset="0"/>
                <a:cs typeface="Calibri" charset="0"/>
              </a:rPr>
              <a:t>constructor</a:t>
            </a:r>
            <a:r>
              <a:rPr lang="en-US" dirty="0">
                <a:solidFill>
                  <a:srgbClr val="000000"/>
                </a:solidFill>
                <a:latin typeface="Calibri" charset="0"/>
                <a:ea typeface="Calibri" charset="0"/>
                <a:cs typeface="Calibri" charset="0"/>
              </a:rPr>
              <a:t>(</a:t>
            </a:r>
            <a:r>
              <a:rPr lang="en-US" dirty="0">
                <a:solidFill>
                  <a:srgbClr val="001080"/>
                </a:solidFill>
                <a:latin typeface="Calibri" charset="0"/>
                <a:ea typeface="Calibri" charset="0"/>
                <a:cs typeface="Calibri" charset="0"/>
              </a:rPr>
              <a:t>props</a:t>
            </a:r>
            <a:r>
              <a:rPr lang="en-US" dirty="0">
                <a:solidFill>
                  <a:srgbClr val="000000"/>
                </a:solidFill>
                <a:latin typeface="Calibri" charset="0"/>
                <a:ea typeface="Calibri" charset="0"/>
                <a:cs typeface="Calibri" charset="0"/>
              </a:rPr>
              <a:t>) {</a:t>
            </a:r>
          </a:p>
          <a:p>
            <a:r>
              <a:rPr lang="en-US" dirty="0">
                <a:solidFill>
                  <a:srgbClr val="0000FF"/>
                </a:solidFill>
                <a:latin typeface="Calibri" charset="0"/>
                <a:ea typeface="Calibri" charset="0"/>
                <a:cs typeface="Calibri" charset="0"/>
              </a:rPr>
              <a:t>super</a:t>
            </a:r>
            <a:r>
              <a:rPr lang="en-US" dirty="0">
                <a:solidFill>
                  <a:srgbClr val="000000"/>
                </a:solidFill>
                <a:latin typeface="Calibri" charset="0"/>
                <a:ea typeface="Calibri" charset="0"/>
                <a:cs typeface="Calibri" charset="0"/>
              </a:rPr>
              <a:t>(</a:t>
            </a:r>
            <a:r>
              <a:rPr lang="en-US" dirty="0">
                <a:solidFill>
                  <a:srgbClr val="001080"/>
                </a:solidFill>
                <a:latin typeface="Calibri" charset="0"/>
                <a:ea typeface="Calibri" charset="0"/>
                <a:cs typeface="Calibri" charset="0"/>
              </a:rPr>
              <a:t>props</a:t>
            </a:r>
            <a:r>
              <a:rPr lang="en-US" dirty="0">
                <a:solidFill>
                  <a:srgbClr val="000000"/>
                </a:solidFill>
                <a:latin typeface="Calibri" charset="0"/>
                <a:ea typeface="Calibri" charset="0"/>
                <a:cs typeface="Calibri" charset="0"/>
              </a:rPr>
              <a:t>)</a:t>
            </a:r>
          </a:p>
          <a:p>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bref</a:t>
            </a:r>
            <a:r>
              <a:rPr lang="en-US" dirty="0">
                <a:solidFill>
                  <a:srgbClr val="000000"/>
                </a:solidFill>
                <a:latin typeface="Calibri" charset="0"/>
                <a:ea typeface="Calibri" charset="0"/>
                <a:cs typeface="Calibri" charset="0"/>
              </a:rPr>
              <a:t>=</a:t>
            </a:r>
            <a:r>
              <a:rPr lang="en-US" dirty="0" err="1">
                <a:solidFill>
                  <a:srgbClr val="267F99"/>
                </a:solidFill>
                <a:latin typeface="Calibri" charset="0"/>
                <a:ea typeface="Calibri" charset="0"/>
                <a:cs typeface="Calibri" charset="0"/>
              </a:rPr>
              <a:t>React</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createRef</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
        <p:nvSpPr>
          <p:cNvPr id="4" name="Rectangle 3"/>
          <p:cNvSpPr/>
          <p:nvPr/>
        </p:nvSpPr>
        <p:spPr>
          <a:xfrm>
            <a:off x="611560" y="2405824"/>
            <a:ext cx="4572000" cy="646331"/>
          </a:xfrm>
          <a:prstGeom prst="rect">
            <a:avLst/>
          </a:prstGeom>
        </p:spPr>
        <p:txBody>
          <a:bodyPr>
            <a:spAutoFit/>
          </a:bodyPr>
          <a:lstStyle/>
          <a:p>
            <a:r>
              <a:rPr lang="en-US" dirty="0">
                <a:solidFill>
                  <a:srgbClr val="800000"/>
                </a:solidFill>
                <a:latin typeface="Calibri" charset="0"/>
                <a:ea typeface="Calibri" charset="0"/>
                <a:cs typeface="Calibri" charset="0"/>
              </a:rPr>
              <a:t>&lt;</a:t>
            </a:r>
            <a:r>
              <a:rPr lang="en-US" dirty="0" err="1">
                <a:solidFill>
                  <a:srgbClr val="267F99"/>
                </a:solidFill>
                <a:latin typeface="Calibri" charset="0"/>
                <a:ea typeface="Calibri" charset="0"/>
                <a:cs typeface="Calibri" charset="0"/>
              </a:rPr>
              <a:t>FancyButton</a:t>
            </a:r>
            <a:r>
              <a:rPr lang="en-US" dirty="0">
                <a:solidFill>
                  <a:srgbClr val="000000"/>
                </a:solidFill>
                <a:latin typeface="Calibri" charset="0"/>
                <a:ea typeface="Calibri" charset="0"/>
                <a:cs typeface="Calibri" charset="0"/>
              </a:rPr>
              <a:t> </a:t>
            </a:r>
            <a:r>
              <a:rPr lang="en-US" dirty="0">
                <a:solidFill>
                  <a:srgbClr val="FF0000"/>
                </a:solidFill>
                <a:latin typeface="Calibri" charset="0"/>
                <a:ea typeface="Calibri" charset="0"/>
                <a:cs typeface="Calibri" charset="0"/>
              </a:rPr>
              <a:t>ref</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a:t>
            </a:r>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bref</a:t>
            </a:r>
            <a:r>
              <a:rPr lang="en-US" dirty="0">
                <a:solidFill>
                  <a:srgbClr val="0000FF"/>
                </a:solidFill>
                <a:latin typeface="Calibri" charset="0"/>
                <a:ea typeface="Calibri" charset="0"/>
                <a:cs typeface="Calibri" charset="0"/>
              </a:rPr>
              <a:t>}</a:t>
            </a:r>
            <a:r>
              <a:rPr lang="en-US" dirty="0">
                <a:solidFill>
                  <a:srgbClr val="800000"/>
                </a:solidFill>
                <a:latin typeface="Calibri" charset="0"/>
                <a:ea typeface="Calibri" charset="0"/>
                <a:cs typeface="Calibri" charset="0"/>
              </a:rPr>
              <a:t>&gt;</a:t>
            </a:r>
            <a:r>
              <a:rPr lang="en-US" dirty="0">
                <a:solidFill>
                  <a:srgbClr val="000000"/>
                </a:solidFill>
                <a:latin typeface="Calibri" charset="0"/>
                <a:ea typeface="Calibri" charset="0"/>
                <a:cs typeface="Calibri" charset="0"/>
              </a:rPr>
              <a:t>Login</a:t>
            </a:r>
            <a:r>
              <a:rPr lang="en-US" dirty="0">
                <a:solidFill>
                  <a:srgbClr val="800000"/>
                </a:solidFill>
                <a:latin typeface="Calibri" charset="0"/>
                <a:ea typeface="Calibri" charset="0"/>
                <a:cs typeface="Calibri" charset="0"/>
              </a:rPr>
              <a:t>&lt;/</a:t>
            </a:r>
            <a:r>
              <a:rPr lang="en-US" dirty="0" err="1">
                <a:solidFill>
                  <a:srgbClr val="267F99"/>
                </a:solidFill>
                <a:latin typeface="Calibri" charset="0"/>
                <a:ea typeface="Calibri" charset="0"/>
                <a:cs typeface="Calibri" charset="0"/>
              </a:rPr>
              <a:t>FancyButton</a:t>
            </a:r>
            <a:r>
              <a:rPr lang="en-US" dirty="0">
                <a:solidFill>
                  <a:srgbClr val="800000"/>
                </a:solidFill>
                <a:latin typeface="Calibri" charset="0"/>
                <a:ea typeface="Calibri" charset="0"/>
                <a:cs typeface="Calibri" charset="0"/>
              </a:rPr>
              <a:t>&gt;</a:t>
            </a:r>
            <a:endParaRPr lang="en-US" b="0" dirty="0">
              <a:solidFill>
                <a:srgbClr val="000000"/>
              </a:solidFill>
              <a:effectLst/>
              <a:latin typeface="Calibri" charset="0"/>
              <a:ea typeface="Calibri" charset="0"/>
              <a:cs typeface="Calibri" charset="0"/>
            </a:endParaRPr>
          </a:p>
        </p:txBody>
      </p:sp>
      <p:sp>
        <p:nvSpPr>
          <p:cNvPr id="7" name="Content Placeholder 2"/>
          <p:cNvSpPr txBox="1">
            <a:spLocks/>
          </p:cNvSpPr>
          <p:nvPr/>
        </p:nvSpPr>
        <p:spPr bwMode="auto">
          <a:xfrm>
            <a:off x="323529" y="3131857"/>
            <a:ext cx="3960439" cy="3249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1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Courier New" pitchFamily="49" charset="0"/>
              <a:buChar char="o"/>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Calibri" charset="0"/>
                <a:ea typeface="Calibri" charset="0"/>
                <a:cs typeface="Calibri" charset="0"/>
              </a:rPr>
              <a:t>React passes the ref to the (props, ref) =&gt; ... function inside </a:t>
            </a:r>
            <a:r>
              <a:rPr lang="en-US" dirty="0" err="1">
                <a:latin typeface="Calibri" charset="0"/>
                <a:ea typeface="Calibri" charset="0"/>
                <a:cs typeface="Calibri" charset="0"/>
              </a:rPr>
              <a:t>forwardRef</a:t>
            </a:r>
            <a:r>
              <a:rPr lang="en-US" dirty="0">
                <a:latin typeface="Calibri" charset="0"/>
                <a:ea typeface="Calibri" charset="0"/>
                <a:cs typeface="Calibri" charset="0"/>
              </a:rPr>
              <a:t> as a second argument.</a:t>
            </a:r>
          </a:p>
          <a:p>
            <a:r>
              <a:rPr lang="en-US" dirty="0">
                <a:latin typeface="Calibri" charset="0"/>
                <a:ea typeface="Calibri" charset="0"/>
                <a:cs typeface="Calibri" charset="0"/>
              </a:rPr>
              <a:t>We forward this ref argument down to &lt;button ref={ref}&gt; by specifying it as a JSX attribute.</a:t>
            </a:r>
          </a:p>
          <a:p>
            <a:r>
              <a:rPr lang="en-US" dirty="0">
                <a:latin typeface="Calibri" charset="0"/>
                <a:ea typeface="Calibri" charset="0"/>
                <a:cs typeface="Calibri" charset="0"/>
              </a:rPr>
              <a:t>When the ref is attached, </a:t>
            </a:r>
            <a:r>
              <a:rPr lang="en-US" dirty="0" err="1">
                <a:latin typeface="Calibri" charset="0"/>
                <a:ea typeface="Calibri" charset="0"/>
                <a:cs typeface="Calibri" charset="0"/>
              </a:rPr>
              <a:t>ref.current</a:t>
            </a:r>
            <a:r>
              <a:rPr lang="en-US" dirty="0">
                <a:latin typeface="Calibri" charset="0"/>
                <a:ea typeface="Calibri" charset="0"/>
                <a:cs typeface="Calibri" charset="0"/>
              </a:rPr>
              <a:t> will point to the &lt;button&gt; DOM node.</a:t>
            </a:r>
          </a:p>
          <a:p>
            <a:endParaRPr lang="en-US" dirty="0">
              <a:latin typeface="Calibri" charset="0"/>
              <a:ea typeface="Calibri" charset="0"/>
              <a:cs typeface="Calibri" charset="0"/>
            </a:endParaRPr>
          </a:p>
        </p:txBody>
      </p:sp>
    </p:spTree>
    <p:extLst>
      <p:ext uri="{BB962C8B-B14F-4D97-AF65-F5344CB8AC3E}">
        <p14:creationId xmlns:p14="http://schemas.microsoft.com/office/powerpoint/2010/main" val="47688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188640"/>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Fragments</a:t>
            </a:r>
          </a:p>
        </p:txBody>
      </p:sp>
      <p:sp>
        <p:nvSpPr>
          <p:cNvPr id="10" name="Content Placeholder 2"/>
          <p:cNvSpPr>
            <a:spLocks noGrp="1"/>
          </p:cNvSpPr>
          <p:nvPr>
            <p:ph sz="quarter" idx="1"/>
          </p:nvPr>
        </p:nvSpPr>
        <p:spPr>
          <a:xfrm>
            <a:off x="233363" y="980728"/>
            <a:ext cx="8587109" cy="2808312"/>
          </a:xfrm>
        </p:spPr>
        <p:txBody>
          <a:bodyPr>
            <a:noAutofit/>
          </a:bodyPr>
          <a:lstStyle/>
          <a:p>
            <a:r>
              <a:rPr lang="en-US" dirty="0"/>
              <a:t>A common pattern in React is for a component to return multiple elements.  These elements need to be wrapped around a div</a:t>
            </a:r>
          </a:p>
          <a:p>
            <a:r>
              <a:rPr lang="en-US" dirty="0"/>
              <a:t>Fragments let you group a list of children without adding extra nodes to the DOM.</a:t>
            </a:r>
            <a:endParaRPr lang="en-US" b="1" dirty="0"/>
          </a:p>
          <a:p>
            <a:r>
              <a:rPr lang="en-US" dirty="0"/>
              <a:t>For example consider </a:t>
            </a:r>
            <a:r>
              <a:rPr lang="en-US" dirty="0" err="1"/>
              <a:t>TableComponent</a:t>
            </a:r>
            <a:r>
              <a:rPr lang="en-US" dirty="0"/>
              <a:t> displays rows.</a:t>
            </a:r>
          </a:p>
          <a:p>
            <a:endParaRPr lang="en-US" dirty="0"/>
          </a:p>
          <a:p>
            <a:r>
              <a:rPr lang="en-US" dirty="0" err="1"/>
              <a:t>FragmentColumn</a:t>
            </a:r>
            <a:r>
              <a:rPr lang="en-US" dirty="0"/>
              <a:t> displays </a:t>
            </a:r>
            <a:r>
              <a:rPr lang="en-US" dirty="0" err="1"/>
              <a:t>colums</a:t>
            </a:r>
            <a:endParaRPr lang="en-US" dirty="0"/>
          </a:p>
          <a:p>
            <a:endParaRPr lang="en-US" dirty="0"/>
          </a:p>
          <a:p>
            <a:endParaRPr lang="en-US" dirty="0"/>
          </a:p>
          <a:p>
            <a:endParaRPr lang="en-US" dirty="0"/>
          </a:p>
          <a:p>
            <a:endParaRPr lang="en-US" dirty="0"/>
          </a:p>
          <a:p>
            <a:r>
              <a:rPr lang="en-US" dirty="0"/>
              <a:t>If a parent div </a:t>
            </a:r>
            <a:r>
              <a:rPr lang="en-US" dirty="0" err="1"/>
              <a:t>isused</a:t>
            </a:r>
            <a:r>
              <a:rPr lang="en-US" dirty="0"/>
              <a:t> inside the render() of &lt; </a:t>
            </a:r>
            <a:r>
              <a:rPr lang="en-US" dirty="0" err="1"/>
              <a:t>FragmentColumn</a:t>
            </a:r>
            <a:r>
              <a:rPr lang="en-US" dirty="0"/>
              <a:t> /&gt;, then the resulting HTML will be invalid as will result in following output:</a:t>
            </a:r>
            <a:br>
              <a:rPr lang="en-US" dirty="0"/>
            </a:br>
            <a:r>
              <a:rPr lang="en-US" dirty="0"/>
              <a:t>&lt;table&gt; &lt;</a:t>
            </a:r>
            <a:r>
              <a:rPr lang="en-US" dirty="0" err="1"/>
              <a:t>tr</a:t>
            </a:r>
            <a:r>
              <a:rPr lang="en-US" dirty="0"/>
              <a:t>&gt; &lt;div&gt; &lt;td&gt;Hello&lt;/td&gt; &lt;td&gt;World&lt;/td&gt; &lt;/div&gt; &lt;/</a:t>
            </a:r>
            <a:r>
              <a:rPr lang="en-US" dirty="0" err="1"/>
              <a:t>tr</a:t>
            </a:r>
            <a:r>
              <a:rPr lang="en-US" dirty="0"/>
              <a:t>&gt; &lt;/table&gt;</a:t>
            </a:r>
          </a:p>
          <a:p>
            <a:r>
              <a:rPr lang="en-US" dirty="0"/>
              <a:t>Solution wrap columns around </a:t>
            </a:r>
            <a:r>
              <a:rPr lang="en-US" dirty="0" err="1"/>
              <a:t>React.Fragment</a:t>
            </a:r>
            <a:r>
              <a:rPr lang="en-US" dirty="0"/>
              <a:t> and no extra element is added</a:t>
            </a:r>
            <a:br>
              <a:rPr lang="en-US" dirty="0"/>
            </a:br>
            <a:r>
              <a:rPr lang="en-US" dirty="0"/>
              <a:t>&lt;</a:t>
            </a:r>
            <a:r>
              <a:rPr lang="en-US" dirty="0" err="1"/>
              <a:t>React.Fragment</a:t>
            </a:r>
            <a:r>
              <a:rPr lang="en-US" dirty="0"/>
              <a:t>&gt; &lt;td&gt;Hello&lt;/td&gt; &lt;td&gt;World&lt;/td&gt; &lt;/</a:t>
            </a:r>
            <a:r>
              <a:rPr lang="en-US" dirty="0" err="1"/>
              <a:t>React.Fragment</a:t>
            </a:r>
            <a:r>
              <a:rPr lang="en-US" dirty="0"/>
              <a:t>&gt; </a:t>
            </a:r>
            <a:br>
              <a:rPr lang="en-US" dirty="0"/>
            </a:br>
            <a:endParaRPr lang="en-US" dirty="0"/>
          </a:p>
        </p:txBody>
      </p:sp>
      <p:sp>
        <p:nvSpPr>
          <p:cNvPr id="3" name="Rectangle 2"/>
          <p:cNvSpPr/>
          <p:nvPr/>
        </p:nvSpPr>
        <p:spPr>
          <a:xfrm>
            <a:off x="6012160" y="1994542"/>
            <a:ext cx="2574032" cy="1477328"/>
          </a:xfrm>
          <a:prstGeom prst="rect">
            <a:avLst/>
          </a:prstGeom>
          <a:ln>
            <a:solidFill>
              <a:schemeClr val="accent1"/>
            </a:solidFill>
          </a:ln>
        </p:spPr>
        <p:txBody>
          <a:bodyPr wrap="square">
            <a:spAutoFit/>
          </a:bodyPr>
          <a:lstStyle/>
          <a:p>
            <a:r>
              <a:rPr lang="en-US" dirty="0">
                <a:solidFill>
                  <a:srgbClr val="800000"/>
                </a:solidFill>
                <a:latin typeface="Calibri" charset="0"/>
                <a:ea typeface="Calibri" charset="0"/>
                <a:cs typeface="Calibri" charset="0"/>
              </a:rPr>
              <a:t>&lt;table&gt;&lt;</a:t>
            </a:r>
            <a:r>
              <a:rPr lang="en-US" dirty="0" err="1">
                <a:solidFill>
                  <a:srgbClr val="800000"/>
                </a:solidFill>
                <a:latin typeface="Calibri" charset="0"/>
                <a:ea typeface="Calibri" charset="0"/>
                <a:cs typeface="Calibri" charset="0"/>
              </a:rPr>
              <a:t>tbody</a:t>
            </a:r>
            <a:r>
              <a:rPr lang="en-US" dirty="0">
                <a:solidFill>
                  <a:srgbClr val="800000"/>
                </a:solidFill>
                <a:latin typeface="Calibri" charset="0"/>
                <a:ea typeface="Calibri" charset="0"/>
                <a:cs typeface="Calibri" charset="0"/>
              </a:rPr>
              <a:t>&gt;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a:t>
            </a:r>
            <a:r>
              <a:rPr lang="en-US" dirty="0" err="1">
                <a:solidFill>
                  <a:srgbClr val="800000"/>
                </a:solidFill>
                <a:latin typeface="Calibri" charset="0"/>
                <a:ea typeface="Calibri" charset="0"/>
                <a:cs typeface="Calibri" charset="0"/>
              </a:rPr>
              <a:t>tr</a:t>
            </a:r>
            <a:r>
              <a:rPr lang="en-US" dirty="0">
                <a:solidFill>
                  <a:srgbClr val="800000"/>
                </a:solidFill>
                <a:latin typeface="Calibri" charset="0"/>
                <a:ea typeface="Calibri" charset="0"/>
                <a:cs typeface="Calibri" charset="0"/>
              </a:rPr>
              <a:t>&gt;&lt;</a:t>
            </a:r>
            <a:r>
              <a:rPr lang="en-US" dirty="0" err="1">
                <a:solidFill>
                  <a:srgbClr val="267F99"/>
                </a:solidFill>
                <a:latin typeface="Calibri" charset="0"/>
                <a:ea typeface="Calibri" charset="0"/>
                <a:cs typeface="Calibri" charset="0"/>
              </a:rPr>
              <a:t>FragmentColumn</a:t>
            </a:r>
            <a:r>
              <a:rPr lang="en-US" dirty="0">
                <a:solidFill>
                  <a:srgbClr val="800000"/>
                </a:solidFill>
                <a:latin typeface="Calibri" charset="0"/>
                <a:ea typeface="Calibri" charset="0"/>
                <a:cs typeface="Calibri" charset="0"/>
              </a:rPr>
              <a:t>/&gt;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a:t>
            </a:r>
            <a:r>
              <a:rPr lang="en-US" dirty="0" err="1">
                <a:solidFill>
                  <a:srgbClr val="800000"/>
                </a:solidFill>
                <a:latin typeface="Calibri" charset="0"/>
                <a:ea typeface="Calibri" charset="0"/>
                <a:cs typeface="Calibri" charset="0"/>
              </a:rPr>
              <a:t>tr</a:t>
            </a:r>
            <a:r>
              <a:rPr lang="en-US" dirty="0">
                <a:solidFill>
                  <a:srgbClr val="800000"/>
                </a:solidFill>
                <a:latin typeface="Calibri" charset="0"/>
                <a:ea typeface="Calibri" charset="0"/>
                <a:cs typeface="Calibri" charset="0"/>
              </a:rPr>
              <a:t>&gt;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a:t>
            </a:r>
            <a:r>
              <a:rPr lang="en-US" dirty="0" err="1">
                <a:solidFill>
                  <a:srgbClr val="800000"/>
                </a:solidFill>
                <a:latin typeface="Calibri" charset="0"/>
                <a:ea typeface="Calibri" charset="0"/>
                <a:cs typeface="Calibri" charset="0"/>
              </a:rPr>
              <a:t>tbody</a:t>
            </a:r>
            <a:r>
              <a:rPr lang="en-US" dirty="0">
                <a:solidFill>
                  <a:srgbClr val="800000"/>
                </a:solidFill>
                <a:latin typeface="Calibri" charset="0"/>
                <a:ea typeface="Calibri" charset="0"/>
                <a:cs typeface="Calibri" charset="0"/>
              </a:rPr>
              <a:t>&gt;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&lt;/table&gt;</a:t>
            </a:r>
            <a:endParaRPr lang="en-US" b="0" dirty="0">
              <a:solidFill>
                <a:srgbClr val="000000"/>
              </a:solidFill>
              <a:effectLst/>
              <a:latin typeface="Calibri" charset="0"/>
              <a:ea typeface="Calibri" charset="0"/>
              <a:cs typeface="Calibri" charset="0"/>
            </a:endParaRPr>
          </a:p>
        </p:txBody>
      </p:sp>
      <p:sp>
        <p:nvSpPr>
          <p:cNvPr id="4" name="Rectangle 3"/>
          <p:cNvSpPr/>
          <p:nvPr/>
        </p:nvSpPr>
        <p:spPr>
          <a:xfrm>
            <a:off x="3347864" y="3068960"/>
            <a:ext cx="1997968" cy="1200329"/>
          </a:xfrm>
          <a:prstGeom prst="rect">
            <a:avLst/>
          </a:prstGeom>
          <a:ln>
            <a:solidFill>
              <a:schemeClr val="accent1"/>
            </a:solidFill>
          </a:ln>
        </p:spPr>
        <p:txBody>
          <a:bodyPr wrap="square">
            <a:spAutoFit/>
          </a:bodyPr>
          <a:lstStyle/>
          <a:p>
            <a:r>
              <a:rPr lang="en-US" dirty="0">
                <a:solidFill>
                  <a:srgbClr val="800000"/>
                </a:solidFill>
                <a:latin typeface="Calibri" charset="0"/>
                <a:ea typeface="Calibri" charset="0"/>
                <a:cs typeface="Calibri" charset="0"/>
              </a:rPr>
              <a:t>&lt;div&gt;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&lt;td&gt;</a:t>
            </a:r>
            <a:r>
              <a:rPr lang="en-US" dirty="0" err="1">
                <a:solidFill>
                  <a:srgbClr val="000000"/>
                </a:solidFill>
                <a:latin typeface="Calibri" charset="0"/>
                <a:ea typeface="Calibri" charset="0"/>
                <a:cs typeface="Calibri" charset="0"/>
              </a:rPr>
              <a:t>Shalini</a:t>
            </a:r>
            <a:r>
              <a:rPr lang="en-US" dirty="0">
                <a:solidFill>
                  <a:srgbClr val="800000"/>
                </a:solidFill>
                <a:latin typeface="Calibri" charset="0"/>
                <a:ea typeface="Calibri" charset="0"/>
                <a:cs typeface="Calibri" charset="0"/>
              </a:rPr>
              <a:t>&lt;/td&gt;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&lt;td&gt;</a:t>
            </a:r>
            <a:r>
              <a:rPr lang="en-US" dirty="0">
                <a:solidFill>
                  <a:srgbClr val="000000"/>
                </a:solidFill>
                <a:latin typeface="Calibri" charset="0"/>
                <a:ea typeface="Calibri" charset="0"/>
                <a:cs typeface="Calibri" charset="0"/>
              </a:rPr>
              <a:t>Mumbai</a:t>
            </a:r>
            <a:r>
              <a:rPr lang="en-US" dirty="0">
                <a:solidFill>
                  <a:srgbClr val="800000"/>
                </a:solidFill>
                <a:latin typeface="Calibri" charset="0"/>
                <a:ea typeface="Calibri" charset="0"/>
                <a:cs typeface="Calibri" charset="0"/>
              </a:rPr>
              <a:t>&lt;/td&gt;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&lt;/div&gt;</a:t>
            </a:r>
            <a:endParaRPr lang="en-US" b="0" dirty="0">
              <a:solidFill>
                <a:srgbClr val="000000"/>
              </a:solidFill>
              <a:effectLst/>
              <a:latin typeface="Calibri" charset="0"/>
              <a:ea typeface="Calibri" charset="0"/>
              <a:cs typeface="Calibri" charset="0"/>
            </a:endParaRPr>
          </a:p>
        </p:txBody>
      </p:sp>
    </p:spTree>
    <p:extLst>
      <p:ext uri="{BB962C8B-B14F-4D97-AF65-F5344CB8AC3E}">
        <p14:creationId xmlns:p14="http://schemas.microsoft.com/office/powerpoint/2010/main" val="41990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Keyed </a:t>
            </a:r>
            <a:r>
              <a:rPr lang="en-US" dirty="0" err="1"/>
              <a:t>Argments</a:t>
            </a:r>
            <a:r>
              <a:rPr lang="en-US" dirty="0"/>
              <a:t> </a:t>
            </a:r>
            <a:r>
              <a:rPr lang="en-US" dirty="0" err="1"/>
              <a:t>iN</a:t>
            </a:r>
            <a:r>
              <a:rPr lang="en-US" dirty="0"/>
              <a:t> Fragments</a:t>
            </a:r>
          </a:p>
        </p:txBody>
      </p:sp>
      <p:sp>
        <p:nvSpPr>
          <p:cNvPr id="10" name="Content Placeholder 2"/>
          <p:cNvSpPr>
            <a:spLocks noGrp="1"/>
          </p:cNvSpPr>
          <p:nvPr>
            <p:ph sz="quarter" idx="1"/>
          </p:nvPr>
        </p:nvSpPr>
        <p:spPr>
          <a:xfrm>
            <a:off x="233363" y="1112838"/>
            <a:ext cx="8587109" cy="1236042"/>
          </a:xfrm>
        </p:spPr>
        <p:txBody>
          <a:bodyPr>
            <a:normAutofit/>
          </a:bodyPr>
          <a:lstStyle/>
          <a:p>
            <a:r>
              <a:rPr lang="en-US" dirty="0"/>
              <a:t>Fragments declared with the explicit &lt;</a:t>
            </a:r>
            <a:r>
              <a:rPr lang="en-US" dirty="0" err="1"/>
              <a:t>React.Fragment</a:t>
            </a:r>
            <a:r>
              <a:rPr lang="en-US" dirty="0"/>
              <a:t>&gt; syntax may have keys. A use case for this is mapping a collection to an array of fragments</a:t>
            </a:r>
          </a:p>
          <a:p>
            <a:r>
              <a:rPr lang="en-US" dirty="0"/>
              <a:t>key is the only attribute that can be passed to Fragment</a:t>
            </a:r>
            <a:endParaRPr lang="en-US" sz="1800" dirty="0"/>
          </a:p>
        </p:txBody>
      </p:sp>
      <p:sp>
        <p:nvSpPr>
          <p:cNvPr id="2" name="Rectangle 1"/>
          <p:cNvSpPr/>
          <p:nvPr/>
        </p:nvSpPr>
        <p:spPr>
          <a:xfrm>
            <a:off x="2286000" y="2551837"/>
            <a:ext cx="4572000" cy="1754326"/>
          </a:xfrm>
          <a:prstGeom prst="rect">
            <a:avLst/>
          </a:prstGeom>
        </p:spPr>
        <p:txBody>
          <a:bodyPr>
            <a:spAutoFit/>
          </a:bodyPr>
          <a:lstStyle/>
          <a:p>
            <a:r>
              <a:rPr lang="en-US" dirty="0">
                <a:solidFill>
                  <a:srgbClr val="88C6BE"/>
                </a:solidFill>
              </a:rPr>
              <a:t>&lt;</a:t>
            </a:r>
            <a:r>
              <a:rPr lang="en-US" dirty="0">
                <a:solidFill>
                  <a:srgbClr val="FC929E"/>
                </a:solidFill>
              </a:rPr>
              <a:t>dl</a:t>
            </a:r>
            <a:r>
              <a:rPr lang="en-US" dirty="0">
                <a:solidFill>
                  <a:srgbClr val="88C6BE"/>
                </a:solidFill>
              </a:rPr>
              <a:t>&gt;</a:t>
            </a:r>
            <a:r>
              <a:rPr lang="en-US" dirty="0"/>
              <a:t> </a:t>
            </a:r>
            <a:r>
              <a:rPr lang="en-US" dirty="0">
                <a:solidFill>
                  <a:srgbClr val="88C6BE"/>
                </a:solidFill>
              </a:rPr>
              <a:t>{</a:t>
            </a:r>
            <a:r>
              <a:rPr lang="en-US" dirty="0" err="1"/>
              <a:t>props</a:t>
            </a:r>
            <a:r>
              <a:rPr lang="en-US" dirty="0" err="1">
                <a:solidFill>
                  <a:srgbClr val="88C6BE"/>
                </a:solidFill>
              </a:rPr>
              <a:t>.</a:t>
            </a:r>
            <a:r>
              <a:rPr lang="en-US" dirty="0" err="1"/>
              <a:t>items</a:t>
            </a:r>
            <a:r>
              <a:rPr lang="en-US" dirty="0" err="1">
                <a:solidFill>
                  <a:srgbClr val="88C6BE"/>
                </a:solidFill>
              </a:rPr>
              <a:t>.</a:t>
            </a:r>
            <a:r>
              <a:rPr lang="en-US" dirty="0" err="1">
                <a:solidFill>
                  <a:srgbClr val="79B6F2"/>
                </a:solidFill>
              </a:rPr>
              <a:t>map</a:t>
            </a:r>
            <a:r>
              <a:rPr lang="en-US" dirty="0">
                <a:solidFill>
                  <a:srgbClr val="88C6BE"/>
                </a:solidFill>
              </a:rPr>
              <a:t>(</a:t>
            </a:r>
            <a:r>
              <a:rPr lang="en-US" dirty="0"/>
              <a:t>item </a:t>
            </a:r>
            <a:r>
              <a:rPr lang="en-US" dirty="0">
                <a:solidFill>
                  <a:srgbClr val="D7DEEA"/>
                </a:solidFill>
              </a:rPr>
              <a:t>=&gt;</a:t>
            </a:r>
            <a:r>
              <a:rPr lang="en-US" dirty="0"/>
              <a:t> </a:t>
            </a:r>
            <a:r>
              <a:rPr lang="en-US" dirty="0">
                <a:solidFill>
                  <a:srgbClr val="88C6BE"/>
                </a:solidFill>
              </a:rPr>
              <a:t>(</a:t>
            </a:r>
            <a:r>
              <a:rPr lang="en-US" dirty="0"/>
              <a:t> </a:t>
            </a:r>
            <a:r>
              <a:rPr lang="en-US" dirty="0">
                <a:solidFill>
                  <a:srgbClr val="B2B2B2"/>
                </a:solidFill>
              </a:rPr>
              <a:t>// Without the `key`, React will fire a key warning</a:t>
            </a:r>
            <a:r>
              <a:rPr lang="en-US" dirty="0"/>
              <a:t> </a:t>
            </a:r>
            <a:r>
              <a:rPr lang="en-US" dirty="0">
                <a:solidFill>
                  <a:srgbClr val="88C6BE"/>
                </a:solidFill>
              </a:rPr>
              <a:t>&lt;</a:t>
            </a:r>
            <a:r>
              <a:rPr lang="en-US" dirty="0" err="1">
                <a:solidFill>
                  <a:srgbClr val="FAC863"/>
                </a:solidFill>
              </a:rPr>
              <a:t>React.Fragment</a:t>
            </a:r>
            <a:r>
              <a:rPr lang="en-US" dirty="0">
                <a:solidFill>
                  <a:srgbClr val="FC929E"/>
                </a:solidFill>
              </a:rPr>
              <a:t> </a:t>
            </a:r>
            <a:r>
              <a:rPr lang="en-US" dirty="0">
                <a:solidFill>
                  <a:srgbClr val="C5A5C5"/>
                </a:solidFill>
              </a:rPr>
              <a:t>key</a:t>
            </a:r>
            <a:r>
              <a:rPr lang="en-US" dirty="0">
                <a:solidFill>
                  <a:srgbClr val="88C6BE"/>
                </a:solidFill>
              </a:rPr>
              <a:t>={</a:t>
            </a:r>
            <a:r>
              <a:rPr lang="en-US" dirty="0" err="1">
                <a:solidFill>
                  <a:srgbClr val="FC929E"/>
                </a:solidFill>
              </a:rPr>
              <a:t>item</a:t>
            </a:r>
            <a:r>
              <a:rPr lang="en-US" dirty="0" err="1">
                <a:solidFill>
                  <a:srgbClr val="88C6BE"/>
                </a:solidFill>
              </a:rPr>
              <a:t>.</a:t>
            </a:r>
            <a:r>
              <a:rPr lang="en-US" dirty="0" err="1">
                <a:solidFill>
                  <a:srgbClr val="FC929E"/>
                </a:solidFill>
              </a:rPr>
              <a:t>id</a:t>
            </a:r>
            <a:r>
              <a:rPr lang="en-US" dirty="0">
                <a:solidFill>
                  <a:srgbClr val="88C6BE"/>
                </a:solidFill>
              </a:rPr>
              <a:t>}&gt;</a:t>
            </a:r>
            <a:r>
              <a:rPr lang="en-US" dirty="0"/>
              <a:t> </a:t>
            </a:r>
            <a:r>
              <a:rPr lang="en-US" dirty="0">
                <a:solidFill>
                  <a:srgbClr val="88C6BE"/>
                </a:solidFill>
              </a:rPr>
              <a:t>&lt;</a:t>
            </a:r>
            <a:r>
              <a:rPr lang="en-US" dirty="0" err="1">
                <a:solidFill>
                  <a:srgbClr val="FC929E"/>
                </a:solidFill>
              </a:rPr>
              <a:t>dt</a:t>
            </a:r>
            <a:r>
              <a:rPr lang="en-US" dirty="0">
                <a:solidFill>
                  <a:srgbClr val="88C6BE"/>
                </a:solidFill>
              </a:rPr>
              <a:t>&gt;{</a:t>
            </a:r>
            <a:r>
              <a:rPr lang="en-US" dirty="0" err="1"/>
              <a:t>item</a:t>
            </a:r>
            <a:r>
              <a:rPr lang="en-US" dirty="0" err="1">
                <a:solidFill>
                  <a:srgbClr val="88C6BE"/>
                </a:solidFill>
              </a:rPr>
              <a:t>.</a:t>
            </a:r>
            <a:r>
              <a:rPr lang="en-US" dirty="0" err="1"/>
              <a:t>term</a:t>
            </a:r>
            <a:r>
              <a:rPr lang="en-US" dirty="0">
                <a:solidFill>
                  <a:srgbClr val="88C6BE"/>
                </a:solidFill>
              </a:rPr>
              <a:t>}&lt;/</a:t>
            </a:r>
            <a:r>
              <a:rPr lang="en-US" dirty="0" err="1">
                <a:solidFill>
                  <a:srgbClr val="FC929E"/>
                </a:solidFill>
              </a:rPr>
              <a:t>dt</a:t>
            </a:r>
            <a:r>
              <a:rPr lang="en-US" dirty="0">
                <a:solidFill>
                  <a:srgbClr val="88C6BE"/>
                </a:solidFill>
              </a:rPr>
              <a:t>&gt;</a:t>
            </a:r>
            <a:r>
              <a:rPr lang="en-US" dirty="0"/>
              <a:t> </a:t>
            </a:r>
            <a:r>
              <a:rPr lang="en-US" dirty="0">
                <a:solidFill>
                  <a:srgbClr val="88C6BE"/>
                </a:solidFill>
              </a:rPr>
              <a:t>&lt;</a:t>
            </a:r>
            <a:r>
              <a:rPr lang="en-US" dirty="0" err="1">
                <a:solidFill>
                  <a:srgbClr val="FC929E"/>
                </a:solidFill>
              </a:rPr>
              <a:t>dd</a:t>
            </a:r>
            <a:r>
              <a:rPr lang="en-US" dirty="0">
                <a:solidFill>
                  <a:srgbClr val="88C6BE"/>
                </a:solidFill>
              </a:rPr>
              <a:t>&gt;{</a:t>
            </a:r>
            <a:r>
              <a:rPr lang="en-US" dirty="0" err="1"/>
              <a:t>item</a:t>
            </a:r>
            <a:r>
              <a:rPr lang="en-US" dirty="0" err="1">
                <a:solidFill>
                  <a:srgbClr val="88C6BE"/>
                </a:solidFill>
              </a:rPr>
              <a:t>.</a:t>
            </a:r>
            <a:r>
              <a:rPr lang="en-US" dirty="0" err="1"/>
              <a:t>description</a:t>
            </a:r>
            <a:r>
              <a:rPr lang="en-US" dirty="0">
                <a:solidFill>
                  <a:srgbClr val="88C6BE"/>
                </a:solidFill>
              </a:rPr>
              <a:t>}&lt;/</a:t>
            </a:r>
            <a:r>
              <a:rPr lang="en-US" dirty="0" err="1">
                <a:solidFill>
                  <a:srgbClr val="FC929E"/>
                </a:solidFill>
              </a:rPr>
              <a:t>dd</a:t>
            </a:r>
            <a:r>
              <a:rPr lang="en-US" dirty="0">
                <a:solidFill>
                  <a:srgbClr val="88C6BE"/>
                </a:solidFill>
              </a:rPr>
              <a:t>&gt;</a:t>
            </a:r>
            <a:r>
              <a:rPr lang="en-US" dirty="0"/>
              <a:t> </a:t>
            </a:r>
            <a:r>
              <a:rPr lang="en-US" dirty="0">
                <a:solidFill>
                  <a:srgbClr val="88C6BE"/>
                </a:solidFill>
              </a:rPr>
              <a:t>&lt;/</a:t>
            </a:r>
            <a:r>
              <a:rPr lang="en-US" dirty="0" err="1">
                <a:solidFill>
                  <a:srgbClr val="FAC863"/>
                </a:solidFill>
              </a:rPr>
              <a:t>React.Fragment</a:t>
            </a:r>
            <a:r>
              <a:rPr lang="en-US" dirty="0">
                <a:solidFill>
                  <a:srgbClr val="88C6BE"/>
                </a:solidFill>
              </a:rPr>
              <a:t>&gt;</a:t>
            </a:r>
            <a:r>
              <a:rPr lang="en-US" dirty="0"/>
              <a:t> </a:t>
            </a:r>
            <a:r>
              <a:rPr lang="en-US" dirty="0">
                <a:solidFill>
                  <a:srgbClr val="88C6BE"/>
                </a:solidFill>
              </a:rPr>
              <a:t>))}</a:t>
            </a:r>
            <a:r>
              <a:rPr lang="en-US" dirty="0"/>
              <a:t> </a:t>
            </a:r>
            <a:r>
              <a:rPr lang="en-US" dirty="0">
                <a:solidFill>
                  <a:srgbClr val="88C6BE"/>
                </a:solidFill>
              </a:rPr>
              <a:t>&lt;/</a:t>
            </a:r>
            <a:r>
              <a:rPr lang="en-US" dirty="0">
                <a:solidFill>
                  <a:srgbClr val="FC929E"/>
                </a:solidFill>
              </a:rPr>
              <a:t>dl</a:t>
            </a:r>
            <a:r>
              <a:rPr lang="en-US" dirty="0">
                <a:solidFill>
                  <a:srgbClr val="88C6BE"/>
                </a:solidFill>
              </a:rPr>
              <a:t>&gt;</a:t>
            </a:r>
            <a:endParaRPr lang="en-US" dirty="0"/>
          </a:p>
        </p:txBody>
      </p:sp>
    </p:spTree>
    <p:extLst>
      <p:ext uri="{BB962C8B-B14F-4D97-AF65-F5344CB8AC3E}">
        <p14:creationId xmlns:p14="http://schemas.microsoft.com/office/powerpoint/2010/main" val="101782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188640"/>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Higher Order Components - HOC</a:t>
            </a:r>
          </a:p>
        </p:txBody>
      </p:sp>
      <p:sp>
        <p:nvSpPr>
          <p:cNvPr id="10" name="Content Placeholder 2"/>
          <p:cNvSpPr>
            <a:spLocks noGrp="1"/>
          </p:cNvSpPr>
          <p:nvPr>
            <p:ph sz="quarter" idx="1"/>
          </p:nvPr>
        </p:nvSpPr>
        <p:spPr>
          <a:xfrm>
            <a:off x="233363" y="980728"/>
            <a:ext cx="8587109" cy="5052466"/>
          </a:xfrm>
        </p:spPr>
        <p:txBody>
          <a:bodyPr>
            <a:noAutofit/>
          </a:bodyPr>
          <a:lstStyle/>
          <a:p>
            <a:r>
              <a:rPr lang="en-US" dirty="0"/>
              <a:t>A higher-order component (HOC) is an advanced technique in React for reusing component logic.</a:t>
            </a:r>
          </a:p>
          <a:p>
            <a:r>
              <a:rPr lang="en-US" dirty="0"/>
              <a:t> </a:t>
            </a:r>
            <a:r>
              <a:rPr lang="en-US" b="1" dirty="0"/>
              <a:t>a higher-order component is a function that takes a component and returns a new component.</a:t>
            </a:r>
            <a:endParaRPr lang="en-US" dirty="0"/>
          </a:p>
          <a:p>
            <a:r>
              <a:rPr lang="en-US" b="1" dirty="0"/>
              <a:t>HOC are used for cross  cutting concerns between components or </a:t>
            </a:r>
            <a:r>
              <a:rPr lang="en-US" dirty="0"/>
              <a:t>decompose the logic into simpler and smaller functions that can be reused</a:t>
            </a:r>
          </a:p>
          <a:p>
            <a:r>
              <a:rPr lang="en-US" dirty="0"/>
              <a:t>It comes in handy when you are architecturally ready for separating container components from presentation components. The presentation component is often a stateless functional component that takes props and renders UI. </a:t>
            </a:r>
          </a:p>
          <a:p>
            <a:r>
              <a:rPr lang="en-US" dirty="0"/>
              <a:t>A stateless functional components are plain JavaScript functions that do not have states.</a:t>
            </a:r>
            <a:endParaRPr lang="en-US" b="1" dirty="0"/>
          </a:p>
        </p:txBody>
      </p:sp>
    </p:spTree>
    <p:extLst>
      <p:ext uri="{BB962C8B-B14F-4D97-AF65-F5344CB8AC3E}">
        <p14:creationId xmlns:p14="http://schemas.microsoft.com/office/powerpoint/2010/main" val="1414425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HOC - Example</a:t>
            </a:r>
          </a:p>
        </p:txBody>
      </p:sp>
      <p:sp>
        <p:nvSpPr>
          <p:cNvPr id="10" name="Content Placeholder 2"/>
          <p:cNvSpPr>
            <a:spLocks noGrp="1"/>
          </p:cNvSpPr>
          <p:nvPr>
            <p:ph sz="quarter" idx="1"/>
          </p:nvPr>
        </p:nvSpPr>
        <p:spPr>
          <a:xfrm>
            <a:off x="352433" y="692696"/>
            <a:ext cx="8396031" cy="473921"/>
          </a:xfrm>
        </p:spPr>
        <p:txBody>
          <a:bodyPr>
            <a:noAutofit/>
          </a:bodyPr>
          <a:lstStyle/>
          <a:p>
            <a:r>
              <a:rPr lang="en-US" dirty="0"/>
              <a:t>a higher-order component that provides increment counter functionality to be used across components</a:t>
            </a:r>
          </a:p>
        </p:txBody>
      </p:sp>
      <p:sp>
        <p:nvSpPr>
          <p:cNvPr id="2" name="Rectangle 1"/>
          <p:cNvSpPr/>
          <p:nvPr/>
        </p:nvSpPr>
        <p:spPr>
          <a:xfrm>
            <a:off x="251520" y="1412776"/>
            <a:ext cx="3600400" cy="2585323"/>
          </a:xfrm>
          <a:prstGeom prst="rect">
            <a:avLst/>
          </a:prstGeom>
          <a:ln>
            <a:solidFill>
              <a:schemeClr val="accent1"/>
            </a:solidFill>
          </a:ln>
        </p:spPr>
        <p:txBody>
          <a:bodyPr wrap="square">
            <a:spAutoFit/>
          </a:bodyPr>
          <a:lstStyle/>
          <a:p>
            <a:r>
              <a:rPr lang="en-US" dirty="0">
                <a:solidFill>
                  <a:srgbClr val="0000FF"/>
                </a:solidFill>
                <a:latin typeface="Calibri" charset="0"/>
                <a:ea typeface="Calibri" charset="0"/>
                <a:cs typeface="Calibri" charset="0"/>
              </a:rPr>
              <a:t>class</a:t>
            </a:r>
            <a:r>
              <a:rPr lang="en-US" dirty="0">
                <a:solidFill>
                  <a:srgbClr val="000000"/>
                </a:solidFill>
                <a:latin typeface="Calibri" charset="0"/>
                <a:ea typeface="Calibri" charset="0"/>
                <a:cs typeface="Calibri" charset="0"/>
              </a:rPr>
              <a:t> </a:t>
            </a:r>
            <a:r>
              <a:rPr lang="en-US" dirty="0" err="1">
                <a:solidFill>
                  <a:srgbClr val="267F99"/>
                </a:solidFill>
                <a:latin typeface="Calibri" charset="0"/>
                <a:ea typeface="Calibri" charset="0"/>
                <a:cs typeface="Calibri" charset="0"/>
              </a:rPr>
              <a:t>HOClickCounter</a:t>
            </a:r>
            <a:r>
              <a:rPr lang="en-US" dirty="0">
                <a:solidFill>
                  <a:srgbClr val="000000"/>
                </a:solidFill>
                <a:latin typeface="Calibri" charset="0"/>
                <a:ea typeface="Calibri" charset="0"/>
                <a:cs typeface="Calibri" charset="0"/>
              </a:rPr>
              <a:t> </a:t>
            </a:r>
            <a:r>
              <a:rPr lang="en-US" dirty="0">
                <a:solidFill>
                  <a:srgbClr val="0000FF"/>
                </a:solidFill>
                <a:latin typeface="Calibri" charset="0"/>
                <a:ea typeface="Calibri" charset="0"/>
                <a:cs typeface="Calibri" charset="0"/>
              </a:rPr>
              <a:t>extends</a:t>
            </a:r>
            <a:r>
              <a:rPr lang="en-US" dirty="0">
                <a:solidFill>
                  <a:srgbClr val="000000"/>
                </a:solidFill>
                <a:latin typeface="Calibri" charset="0"/>
                <a:ea typeface="Calibri" charset="0"/>
                <a:cs typeface="Calibri" charset="0"/>
              </a:rPr>
              <a:t> </a:t>
            </a:r>
            <a:r>
              <a:rPr lang="en-US" dirty="0">
                <a:solidFill>
                  <a:srgbClr val="267F99"/>
                </a:solidFill>
                <a:latin typeface="Calibri" charset="0"/>
                <a:ea typeface="Calibri" charset="0"/>
                <a:cs typeface="Calibri" charset="0"/>
              </a:rPr>
              <a:t>Component</a:t>
            </a:r>
            <a:r>
              <a:rPr lang="en-US" dirty="0">
                <a:solidFill>
                  <a:srgbClr val="000000"/>
                </a:solidFill>
                <a:latin typeface="Calibri" charset="0"/>
                <a:ea typeface="Calibri" charset="0"/>
                <a:cs typeface="Calibri" charset="0"/>
              </a:rPr>
              <a:t> { </a:t>
            </a:r>
          </a:p>
          <a:p>
            <a:r>
              <a:rPr lang="en-US" dirty="0">
                <a:solidFill>
                  <a:srgbClr val="795E26"/>
                </a:solidFill>
                <a:latin typeface="Calibri" charset="0"/>
                <a:ea typeface="Calibri" charset="0"/>
                <a:cs typeface="Calibri" charset="0"/>
              </a:rPr>
              <a:t>render</a:t>
            </a:r>
            <a:r>
              <a:rPr lang="en-US" dirty="0">
                <a:solidFill>
                  <a:srgbClr val="000000"/>
                </a:solidFill>
                <a:latin typeface="Calibri" charset="0"/>
                <a:ea typeface="Calibri" charset="0"/>
                <a:cs typeface="Calibri" charset="0"/>
              </a:rPr>
              <a:t>() {</a:t>
            </a:r>
          </a:p>
          <a:p>
            <a:r>
              <a:rPr lang="en-US" dirty="0" err="1">
                <a:solidFill>
                  <a:srgbClr val="0000FF"/>
                </a:solidFill>
                <a:latin typeface="Calibri" charset="0"/>
                <a:ea typeface="Calibri" charset="0"/>
                <a:cs typeface="Calibri" charset="0"/>
              </a:rPr>
              <a:t>const</a:t>
            </a:r>
            <a:r>
              <a:rPr lang="en-US" dirty="0">
                <a:solidFill>
                  <a:srgbClr val="000000"/>
                </a:solidFill>
                <a:latin typeface="Calibri" charset="0"/>
                <a:ea typeface="Calibri" charset="0"/>
                <a:cs typeface="Calibri" charset="0"/>
              </a:rPr>
              <a:t> {</a:t>
            </a:r>
            <a:r>
              <a:rPr lang="en-US" dirty="0">
                <a:solidFill>
                  <a:srgbClr val="328267"/>
                </a:solidFill>
                <a:latin typeface="Calibri" charset="0"/>
                <a:ea typeface="Calibri" charset="0"/>
                <a:cs typeface="Calibri" charset="0"/>
              </a:rPr>
              <a:t>count</a:t>
            </a:r>
            <a:r>
              <a:rPr lang="en-US" dirty="0">
                <a:solidFill>
                  <a:srgbClr val="000000"/>
                </a:solidFill>
                <a:latin typeface="Calibri" charset="0"/>
                <a:ea typeface="Calibri" charset="0"/>
                <a:cs typeface="Calibri" charset="0"/>
              </a:rPr>
              <a:t>, </a:t>
            </a:r>
            <a:r>
              <a:rPr lang="en-US" dirty="0" err="1">
                <a:solidFill>
                  <a:srgbClr val="328267"/>
                </a:solidFill>
                <a:latin typeface="Calibri" charset="0"/>
                <a:ea typeface="Calibri" charset="0"/>
                <a:cs typeface="Calibri" charset="0"/>
              </a:rPr>
              <a:t>incr</a:t>
            </a:r>
            <a:r>
              <a:rPr lang="en-US" dirty="0">
                <a:solidFill>
                  <a:srgbClr val="000000"/>
                </a:solidFill>
                <a:latin typeface="Calibri" charset="0"/>
                <a:ea typeface="Calibri" charset="0"/>
                <a:cs typeface="Calibri" charset="0"/>
              </a:rPr>
              <a:t>} = </a:t>
            </a:r>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328267"/>
                </a:solidFill>
                <a:latin typeface="Calibri" charset="0"/>
                <a:ea typeface="Calibri" charset="0"/>
                <a:cs typeface="Calibri" charset="0"/>
              </a:rPr>
              <a:t>props</a:t>
            </a:r>
            <a:endParaRPr lang="en-US" dirty="0">
              <a:solidFill>
                <a:srgbClr val="000000"/>
              </a:solidFill>
              <a:latin typeface="Calibri" charset="0"/>
              <a:ea typeface="Calibri" charset="0"/>
              <a:cs typeface="Calibri" charset="0"/>
            </a:endParaRPr>
          </a:p>
          <a:p>
            <a:r>
              <a:rPr lang="en-US" dirty="0">
                <a:solidFill>
                  <a:srgbClr val="AF00DB"/>
                </a:solidFill>
                <a:latin typeface="Calibri" charset="0"/>
                <a:ea typeface="Calibri" charset="0"/>
                <a:cs typeface="Calibri" charset="0"/>
              </a:rPr>
              <a:t>return</a:t>
            </a:r>
            <a:r>
              <a:rPr lang="en-US" dirty="0">
                <a:solidFill>
                  <a:srgbClr val="000000"/>
                </a:solidFill>
                <a:latin typeface="Calibri" charset="0"/>
                <a:ea typeface="Calibri" charset="0"/>
                <a:cs typeface="Calibri" charset="0"/>
              </a:rPr>
              <a:t> </a:t>
            </a:r>
            <a:r>
              <a:rPr lang="en-US" dirty="0">
                <a:solidFill>
                  <a:srgbClr val="800000"/>
                </a:solidFill>
                <a:latin typeface="Calibri" charset="0"/>
                <a:ea typeface="Calibri" charset="0"/>
                <a:cs typeface="Calibri" charset="0"/>
              </a:rPr>
              <a:t>&lt;button</a:t>
            </a:r>
            <a:r>
              <a:rPr lang="en-US" dirty="0">
                <a:solidFill>
                  <a:srgbClr val="000000"/>
                </a:solidFill>
                <a:latin typeface="Calibri" charset="0"/>
                <a:ea typeface="Calibri" charset="0"/>
                <a:cs typeface="Calibri" charset="0"/>
              </a:rPr>
              <a:t> </a:t>
            </a:r>
            <a:r>
              <a:rPr lang="en-US" dirty="0" err="1">
                <a:solidFill>
                  <a:srgbClr val="FF0000"/>
                </a:solidFill>
                <a:latin typeface="Calibri" charset="0"/>
                <a:ea typeface="Calibri" charset="0"/>
                <a:cs typeface="Calibri" charset="0"/>
              </a:rPr>
              <a:t>onClick</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a:t>
            </a:r>
            <a:r>
              <a:rPr lang="en-US" dirty="0" err="1">
                <a:solidFill>
                  <a:srgbClr val="328267"/>
                </a:solidFill>
                <a:latin typeface="Calibri" charset="0"/>
                <a:ea typeface="Calibri" charset="0"/>
                <a:cs typeface="Calibri" charset="0"/>
              </a:rPr>
              <a:t>incr</a:t>
            </a:r>
            <a:r>
              <a:rPr lang="en-US" dirty="0">
                <a:solidFill>
                  <a:srgbClr val="0000FF"/>
                </a:solidFill>
                <a:latin typeface="Calibri" charset="0"/>
                <a:ea typeface="Calibri" charset="0"/>
                <a:cs typeface="Calibri" charset="0"/>
              </a:rPr>
              <a:t>}</a:t>
            </a:r>
            <a:r>
              <a:rPr lang="en-US" dirty="0">
                <a:solidFill>
                  <a:srgbClr val="800000"/>
                </a:solidFill>
                <a:latin typeface="Calibri" charset="0"/>
                <a:ea typeface="Calibri" charset="0"/>
                <a:cs typeface="Calibri" charset="0"/>
              </a:rPr>
              <a:t>&gt;</a:t>
            </a:r>
            <a:r>
              <a:rPr lang="en-US" dirty="0">
                <a:solidFill>
                  <a:srgbClr val="000000"/>
                </a:solidFill>
                <a:latin typeface="Calibri" charset="0"/>
                <a:ea typeface="Calibri" charset="0"/>
                <a:cs typeface="Calibri" charset="0"/>
              </a:rPr>
              <a:t>Clicked </a:t>
            </a:r>
            <a:r>
              <a:rPr lang="en-US" dirty="0">
                <a:solidFill>
                  <a:srgbClr val="0000FF"/>
                </a:solidFill>
                <a:latin typeface="Calibri" charset="0"/>
                <a:ea typeface="Calibri" charset="0"/>
                <a:cs typeface="Calibri" charset="0"/>
              </a:rPr>
              <a:t>{</a:t>
            </a:r>
            <a:r>
              <a:rPr lang="en-US" dirty="0">
                <a:solidFill>
                  <a:srgbClr val="328267"/>
                </a:solidFill>
                <a:latin typeface="Calibri" charset="0"/>
                <a:ea typeface="Calibri" charset="0"/>
                <a:cs typeface="Calibri" charset="0"/>
              </a:rPr>
              <a:t>count</a:t>
            </a:r>
            <a:r>
              <a:rPr lang="en-US" dirty="0">
                <a:solidFill>
                  <a:srgbClr val="0000FF"/>
                </a:solidFill>
                <a:latin typeface="Calibri" charset="0"/>
                <a:ea typeface="Calibri" charset="0"/>
                <a:cs typeface="Calibri" charset="0"/>
              </a:rPr>
              <a:t>}</a:t>
            </a:r>
            <a:r>
              <a:rPr lang="en-US" dirty="0">
                <a:solidFill>
                  <a:srgbClr val="000000"/>
                </a:solidFill>
                <a:latin typeface="Calibri" charset="0"/>
                <a:ea typeface="Calibri" charset="0"/>
                <a:cs typeface="Calibri" charset="0"/>
              </a:rPr>
              <a:t> times</a:t>
            </a:r>
            <a:r>
              <a:rPr lang="en-US" dirty="0">
                <a:solidFill>
                  <a:srgbClr val="800000"/>
                </a:solidFill>
                <a:latin typeface="Calibri" charset="0"/>
                <a:ea typeface="Calibri" charset="0"/>
                <a:cs typeface="Calibri" charset="0"/>
              </a:rPr>
              <a:t>&lt;/button&gt;</a:t>
            </a:r>
            <a:r>
              <a:rPr lang="en-US" dirty="0">
                <a:solidFill>
                  <a:srgbClr val="000000"/>
                </a:solidFill>
                <a:latin typeface="Calibri" charset="0"/>
                <a:ea typeface="Calibri" charset="0"/>
                <a:cs typeface="Calibri" charset="0"/>
              </a:rPr>
              <a:t>}}</a:t>
            </a:r>
          </a:p>
          <a:p>
            <a:r>
              <a:rPr lang="en-US" dirty="0"/>
              <a:t>export default </a:t>
            </a:r>
            <a:r>
              <a:rPr lang="en-US" dirty="0" err="1"/>
              <a:t>HOwithCounter</a:t>
            </a:r>
            <a:r>
              <a:rPr lang="en-US" dirty="0"/>
              <a:t>(</a:t>
            </a:r>
            <a:r>
              <a:rPr lang="en-US"/>
              <a:t>HOClickCounter</a:t>
            </a:r>
            <a:r>
              <a:rPr lang="en-US" dirty="0"/>
              <a:t>)</a:t>
            </a:r>
          </a:p>
        </p:txBody>
      </p:sp>
      <p:sp>
        <p:nvSpPr>
          <p:cNvPr id="3" name="Rectangle 2"/>
          <p:cNvSpPr/>
          <p:nvPr/>
        </p:nvSpPr>
        <p:spPr>
          <a:xfrm>
            <a:off x="251520" y="4170895"/>
            <a:ext cx="3414700" cy="2585323"/>
          </a:xfrm>
          <a:prstGeom prst="rect">
            <a:avLst/>
          </a:prstGeom>
          <a:ln>
            <a:solidFill>
              <a:schemeClr val="accent1"/>
            </a:solidFill>
          </a:ln>
        </p:spPr>
        <p:txBody>
          <a:bodyPr wrap="square">
            <a:spAutoFit/>
          </a:bodyPr>
          <a:lstStyle/>
          <a:p>
            <a:r>
              <a:rPr lang="en-US" dirty="0">
                <a:solidFill>
                  <a:srgbClr val="0000FF"/>
                </a:solidFill>
                <a:latin typeface="Calibri" charset="0"/>
                <a:ea typeface="Calibri" charset="0"/>
                <a:cs typeface="Calibri" charset="0"/>
              </a:rPr>
              <a:t>class</a:t>
            </a:r>
            <a:r>
              <a:rPr lang="en-US" dirty="0">
                <a:solidFill>
                  <a:srgbClr val="000000"/>
                </a:solidFill>
                <a:latin typeface="Calibri" charset="0"/>
                <a:ea typeface="Calibri" charset="0"/>
                <a:cs typeface="Calibri" charset="0"/>
              </a:rPr>
              <a:t> </a:t>
            </a:r>
            <a:r>
              <a:rPr lang="en-US" dirty="0" err="1">
                <a:solidFill>
                  <a:srgbClr val="267F99"/>
                </a:solidFill>
                <a:latin typeface="Calibri" charset="0"/>
                <a:ea typeface="Calibri" charset="0"/>
                <a:cs typeface="Calibri" charset="0"/>
              </a:rPr>
              <a:t>HOHoverCounter</a:t>
            </a:r>
            <a:r>
              <a:rPr lang="en-US" dirty="0">
                <a:solidFill>
                  <a:srgbClr val="000000"/>
                </a:solidFill>
                <a:latin typeface="Calibri" charset="0"/>
                <a:ea typeface="Calibri" charset="0"/>
                <a:cs typeface="Calibri" charset="0"/>
              </a:rPr>
              <a:t> </a:t>
            </a:r>
            <a:r>
              <a:rPr lang="en-US" dirty="0">
                <a:solidFill>
                  <a:srgbClr val="0000FF"/>
                </a:solidFill>
                <a:latin typeface="Calibri" charset="0"/>
                <a:ea typeface="Calibri" charset="0"/>
                <a:cs typeface="Calibri" charset="0"/>
              </a:rPr>
              <a:t>extends</a:t>
            </a:r>
            <a:r>
              <a:rPr lang="en-US" dirty="0">
                <a:solidFill>
                  <a:srgbClr val="000000"/>
                </a:solidFill>
                <a:latin typeface="Calibri" charset="0"/>
                <a:ea typeface="Calibri" charset="0"/>
                <a:cs typeface="Calibri" charset="0"/>
              </a:rPr>
              <a:t> </a:t>
            </a:r>
            <a:r>
              <a:rPr lang="en-US" dirty="0">
                <a:solidFill>
                  <a:srgbClr val="267F99"/>
                </a:solidFill>
                <a:latin typeface="Calibri" charset="0"/>
                <a:ea typeface="Calibri" charset="0"/>
                <a:cs typeface="Calibri" charset="0"/>
              </a:rPr>
              <a:t>Component</a:t>
            </a:r>
            <a:r>
              <a:rPr lang="en-US" dirty="0">
                <a:solidFill>
                  <a:srgbClr val="000000"/>
                </a:solidFill>
                <a:latin typeface="Calibri" charset="0"/>
                <a:ea typeface="Calibri" charset="0"/>
                <a:cs typeface="Calibri" charset="0"/>
              </a:rPr>
              <a:t> {</a:t>
            </a:r>
          </a:p>
          <a:p>
            <a:r>
              <a:rPr lang="en-US" dirty="0">
                <a:solidFill>
                  <a:srgbClr val="795E26"/>
                </a:solidFill>
                <a:latin typeface="Calibri" charset="0"/>
                <a:ea typeface="Calibri" charset="0"/>
                <a:cs typeface="Calibri" charset="0"/>
              </a:rPr>
              <a:t>render</a:t>
            </a:r>
            <a:r>
              <a:rPr lang="en-US" dirty="0">
                <a:solidFill>
                  <a:srgbClr val="000000"/>
                </a:solidFill>
                <a:latin typeface="Calibri" charset="0"/>
                <a:ea typeface="Calibri" charset="0"/>
                <a:cs typeface="Calibri" charset="0"/>
              </a:rPr>
              <a:t>() {</a:t>
            </a:r>
          </a:p>
          <a:p>
            <a:r>
              <a:rPr lang="en-US" dirty="0" err="1">
                <a:solidFill>
                  <a:srgbClr val="0000FF"/>
                </a:solidFill>
                <a:latin typeface="Calibri" charset="0"/>
                <a:ea typeface="Calibri" charset="0"/>
                <a:cs typeface="Calibri" charset="0"/>
              </a:rPr>
              <a:t>const</a:t>
            </a:r>
            <a:r>
              <a:rPr lang="en-US" dirty="0">
                <a:solidFill>
                  <a:srgbClr val="000000"/>
                </a:solidFill>
                <a:latin typeface="Calibri" charset="0"/>
                <a:ea typeface="Calibri" charset="0"/>
                <a:cs typeface="Calibri" charset="0"/>
              </a:rPr>
              <a:t> {</a:t>
            </a:r>
            <a:r>
              <a:rPr lang="en-US" dirty="0">
                <a:solidFill>
                  <a:srgbClr val="328267"/>
                </a:solidFill>
                <a:latin typeface="Calibri" charset="0"/>
                <a:ea typeface="Calibri" charset="0"/>
                <a:cs typeface="Calibri" charset="0"/>
              </a:rPr>
              <a:t>count</a:t>
            </a:r>
            <a:r>
              <a:rPr lang="en-US" dirty="0">
                <a:solidFill>
                  <a:srgbClr val="000000"/>
                </a:solidFill>
                <a:latin typeface="Calibri" charset="0"/>
                <a:ea typeface="Calibri" charset="0"/>
                <a:cs typeface="Calibri" charset="0"/>
              </a:rPr>
              <a:t>, </a:t>
            </a:r>
            <a:r>
              <a:rPr lang="en-US" dirty="0" err="1">
                <a:solidFill>
                  <a:srgbClr val="328267"/>
                </a:solidFill>
                <a:latin typeface="Calibri" charset="0"/>
                <a:ea typeface="Calibri" charset="0"/>
                <a:cs typeface="Calibri" charset="0"/>
              </a:rPr>
              <a:t>incr</a:t>
            </a:r>
            <a:r>
              <a:rPr lang="en-US" dirty="0">
                <a:solidFill>
                  <a:srgbClr val="000000"/>
                </a:solidFill>
                <a:latin typeface="Calibri" charset="0"/>
                <a:ea typeface="Calibri" charset="0"/>
                <a:cs typeface="Calibri" charset="0"/>
              </a:rPr>
              <a:t>} = </a:t>
            </a:r>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328267"/>
                </a:solidFill>
                <a:latin typeface="Calibri" charset="0"/>
                <a:ea typeface="Calibri" charset="0"/>
                <a:cs typeface="Calibri" charset="0"/>
              </a:rPr>
              <a:t>props</a:t>
            </a:r>
            <a:endParaRPr lang="en-US" dirty="0">
              <a:solidFill>
                <a:srgbClr val="000000"/>
              </a:solidFill>
              <a:latin typeface="Calibri" charset="0"/>
              <a:ea typeface="Calibri" charset="0"/>
              <a:cs typeface="Calibri" charset="0"/>
            </a:endParaRPr>
          </a:p>
          <a:p>
            <a:r>
              <a:rPr lang="en-US" dirty="0">
                <a:solidFill>
                  <a:srgbClr val="AF00DB"/>
                </a:solidFill>
                <a:latin typeface="Calibri" charset="0"/>
                <a:ea typeface="Calibri" charset="0"/>
                <a:cs typeface="Calibri" charset="0"/>
              </a:rPr>
              <a:t>return</a:t>
            </a:r>
            <a:r>
              <a:rPr lang="en-US" dirty="0">
                <a:solidFill>
                  <a:srgbClr val="000000"/>
                </a:solidFill>
                <a:latin typeface="Calibri" charset="0"/>
                <a:ea typeface="Calibri" charset="0"/>
                <a:cs typeface="Calibri" charset="0"/>
              </a:rPr>
              <a:t> </a:t>
            </a:r>
            <a:r>
              <a:rPr lang="en-US" dirty="0">
                <a:solidFill>
                  <a:srgbClr val="800000"/>
                </a:solidFill>
                <a:latin typeface="Calibri" charset="0"/>
                <a:ea typeface="Calibri" charset="0"/>
                <a:cs typeface="Calibri" charset="0"/>
              </a:rPr>
              <a:t>&lt;button</a:t>
            </a:r>
            <a:r>
              <a:rPr lang="en-US" dirty="0">
                <a:solidFill>
                  <a:srgbClr val="000000"/>
                </a:solidFill>
                <a:latin typeface="Calibri" charset="0"/>
                <a:ea typeface="Calibri" charset="0"/>
                <a:cs typeface="Calibri" charset="0"/>
              </a:rPr>
              <a:t> </a:t>
            </a:r>
            <a:r>
              <a:rPr lang="en-US" dirty="0" err="1">
                <a:solidFill>
                  <a:srgbClr val="FF0000"/>
                </a:solidFill>
                <a:latin typeface="Calibri" charset="0"/>
                <a:ea typeface="Calibri" charset="0"/>
                <a:cs typeface="Calibri" charset="0"/>
              </a:rPr>
              <a:t>onMouseOver</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a:t>
            </a:r>
            <a:r>
              <a:rPr lang="en-US" dirty="0" err="1">
                <a:solidFill>
                  <a:srgbClr val="328267"/>
                </a:solidFill>
                <a:latin typeface="Calibri" charset="0"/>
                <a:ea typeface="Calibri" charset="0"/>
                <a:cs typeface="Calibri" charset="0"/>
              </a:rPr>
              <a:t>incr</a:t>
            </a:r>
            <a:r>
              <a:rPr lang="en-US" dirty="0">
                <a:solidFill>
                  <a:srgbClr val="0000FF"/>
                </a:solidFill>
                <a:latin typeface="Calibri" charset="0"/>
                <a:ea typeface="Calibri" charset="0"/>
                <a:cs typeface="Calibri" charset="0"/>
              </a:rPr>
              <a:t>}</a:t>
            </a:r>
            <a:r>
              <a:rPr lang="en-US" dirty="0">
                <a:solidFill>
                  <a:srgbClr val="800000"/>
                </a:solidFill>
                <a:latin typeface="Calibri" charset="0"/>
                <a:ea typeface="Calibri" charset="0"/>
                <a:cs typeface="Calibri" charset="0"/>
              </a:rPr>
              <a:t>&gt;</a:t>
            </a:r>
            <a:r>
              <a:rPr lang="en-US" dirty="0">
                <a:solidFill>
                  <a:srgbClr val="000000"/>
                </a:solidFill>
                <a:latin typeface="Calibri" charset="0"/>
                <a:ea typeface="Calibri" charset="0"/>
                <a:cs typeface="Calibri" charset="0"/>
              </a:rPr>
              <a:t>Clicked </a:t>
            </a:r>
            <a:r>
              <a:rPr lang="en-US" dirty="0">
                <a:solidFill>
                  <a:srgbClr val="0000FF"/>
                </a:solidFill>
                <a:latin typeface="Calibri" charset="0"/>
                <a:ea typeface="Calibri" charset="0"/>
                <a:cs typeface="Calibri" charset="0"/>
              </a:rPr>
              <a:t>{</a:t>
            </a:r>
            <a:r>
              <a:rPr lang="en-US" dirty="0">
                <a:solidFill>
                  <a:srgbClr val="328267"/>
                </a:solidFill>
                <a:latin typeface="Calibri" charset="0"/>
                <a:ea typeface="Calibri" charset="0"/>
                <a:cs typeface="Calibri" charset="0"/>
              </a:rPr>
              <a:t>count</a:t>
            </a:r>
            <a:r>
              <a:rPr lang="en-US" dirty="0">
                <a:solidFill>
                  <a:srgbClr val="0000FF"/>
                </a:solidFill>
                <a:latin typeface="Calibri" charset="0"/>
                <a:ea typeface="Calibri" charset="0"/>
                <a:cs typeface="Calibri" charset="0"/>
              </a:rPr>
              <a:t>}</a:t>
            </a:r>
            <a:r>
              <a:rPr lang="en-US" dirty="0">
                <a:solidFill>
                  <a:srgbClr val="000000"/>
                </a:solidFill>
                <a:latin typeface="Calibri" charset="0"/>
                <a:ea typeface="Calibri" charset="0"/>
                <a:cs typeface="Calibri" charset="0"/>
              </a:rPr>
              <a:t> times</a:t>
            </a:r>
            <a:r>
              <a:rPr lang="en-US" dirty="0">
                <a:solidFill>
                  <a:srgbClr val="800000"/>
                </a:solidFill>
                <a:latin typeface="Calibri" charset="0"/>
                <a:ea typeface="Calibri" charset="0"/>
                <a:cs typeface="Calibri" charset="0"/>
              </a:rPr>
              <a:t>&lt;/button&gt;</a:t>
            </a:r>
            <a:r>
              <a:rPr lang="en-US" dirty="0">
                <a:solidFill>
                  <a:srgbClr val="000000"/>
                </a:solidFill>
                <a:latin typeface="Calibri" charset="0"/>
                <a:ea typeface="Calibri" charset="0"/>
                <a:cs typeface="Calibri" charset="0"/>
              </a:rPr>
              <a:t>}}</a:t>
            </a:r>
          </a:p>
          <a:p>
            <a:r>
              <a:rPr lang="en-US" dirty="0"/>
              <a:t>export default </a:t>
            </a:r>
            <a:r>
              <a:rPr lang="en-US" dirty="0" err="1"/>
              <a:t>HOwithCounter</a:t>
            </a:r>
            <a:r>
              <a:rPr lang="en-US" dirty="0"/>
              <a:t>(</a:t>
            </a:r>
            <a:r>
              <a:rPr lang="en-US" dirty="0" err="1"/>
              <a:t>HOClickCounter</a:t>
            </a:r>
            <a:r>
              <a:rPr lang="en-US" dirty="0"/>
              <a:t>)</a:t>
            </a:r>
          </a:p>
        </p:txBody>
      </p:sp>
      <p:sp>
        <p:nvSpPr>
          <p:cNvPr id="4" name="Rectangle 3"/>
          <p:cNvSpPr/>
          <p:nvPr/>
        </p:nvSpPr>
        <p:spPr>
          <a:xfrm>
            <a:off x="4146443" y="1398130"/>
            <a:ext cx="4680521" cy="5078313"/>
          </a:xfrm>
          <a:prstGeom prst="rect">
            <a:avLst/>
          </a:prstGeom>
          <a:ln>
            <a:solidFill>
              <a:schemeClr val="accent1"/>
            </a:solidFill>
          </a:ln>
        </p:spPr>
        <p:txBody>
          <a:bodyPr wrap="square">
            <a:spAutoFit/>
          </a:bodyPr>
          <a:lstStyle/>
          <a:p>
            <a:r>
              <a:rPr lang="en-US" dirty="0" err="1">
                <a:solidFill>
                  <a:srgbClr val="0000FF"/>
                </a:solidFill>
                <a:latin typeface="Calibri" charset="0"/>
                <a:ea typeface="Calibri" charset="0"/>
                <a:cs typeface="Calibri" charset="0"/>
              </a:rPr>
              <a:t>const</a:t>
            </a:r>
            <a:r>
              <a:rPr lang="en-US" dirty="0">
                <a:solidFill>
                  <a:srgbClr val="000000"/>
                </a:solidFill>
                <a:latin typeface="Calibri" charset="0"/>
                <a:ea typeface="Calibri" charset="0"/>
                <a:cs typeface="Calibri" charset="0"/>
              </a:rPr>
              <a:t> </a:t>
            </a:r>
            <a:r>
              <a:rPr lang="en-US" dirty="0" err="1">
                <a:solidFill>
                  <a:srgbClr val="795E26"/>
                </a:solidFill>
                <a:latin typeface="Calibri" charset="0"/>
                <a:ea typeface="Calibri" charset="0"/>
                <a:cs typeface="Calibri" charset="0"/>
              </a:rPr>
              <a:t>HOwithCounter</a:t>
            </a:r>
            <a:r>
              <a:rPr lang="en-US" dirty="0">
                <a:solidFill>
                  <a:srgbClr val="000000"/>
                </a:solidFill>
                <a:latin typeface="Calibri" charset="0"/>
                <a:ea typeface="Calibri" charset="0"/>
                <a:cs typeface="Calibri" charset="0"/>
              </a:rPr>
              <a:t> = (</a:t>
            </a:r>
            <a:r>
              <a:rPr lang="en-US" dirty="0" err="1">
                <a:solidFill>
                  <a:srgbClr val="001080"/>
                </a:solidFill>
                <a:latin typeface="Calibri" charset="0"/>
                <a:ea typeface="Calibri" charset="0"/>
                <a:cs typeface="Calibri" charset="0"/>
              </a:rPr>
              <a:t>OriginalComponent</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=&gt;</a:t>
            </a:r>
            <a:r>
              <a:rPr lang="en-US" dirty="0">
                <a:solidFill>
                  <a:srgbClr val="000000"/>
                </a:solidFill>
                <a:latin typeface="Calibri" charset="0"/>
                <a:ea typeface="Calibri" charset="0"/>
                <a:cs typeface="Calibri" charset="0"/>
              </a:rPr>
              <a:t> {</a:t>
            </a:r>
          </a:p>
          <a:p>
            <a:r>
              <a:rPr lang="en-US" dirty="0">
                <a:solidFill>
                  <a:srgbClr val="0000FF"/>
                </a:solidFill>
                <a:latin typeface="Calibri" charset="0"/>
                <a:ea typeface="Calibri" charset="0"/>
                <a:cs typeface="Calibri" charset="0"/>
              </a:rPr>
              <a:t>class</a:t>
            </a:r>
            <a:r>
              <a:rPr lang="en-US" dirty="0">
                <a:solidFill>
                  <a:srgbClr val="000000"/>
                </a:solidFill>
                <a:latin typeface="Calibri" charset="0"/>
                <a:ea typeface="Calibri" charset="0"/>
                <a:cs typeface="Calibri" charset="0"/>
              </a:rPr>
              <a:t> </a:t>
            </a:r>
            <a:r>
              <a:rPr lang="en-US" dirty="0" err="1">
                <a:solidFill>
                  <a:srgbClr val="267F99"/>
                </a:solidFill>
                <a:latin typeface="Calibri" charset="0"/>
                <a:ea typeface="Calibri" charset="0"/>
                <a:cs typeface="Calibri" charset="0"/>
              </a:rPr>
              <a:t>UpdatedComponent</a:t>
            </a:r>
            <a:r>
              <a:rPr lang="en-US" dirty="0">
                <a:solidFill>
                  <a:srgbClr val="000000"/>
                </a:solidFill>
                <a:latin typeface="Calibri" charset="0"/>
                <a:ea typeface="Calibri" charset="0"/>
                <a:cs typeface="Calibri" charset="0"/>
              </a:rPr>
              <a:t> </a:t>
            </a:r>
            <a:r>
              <a:rPr lang="en-US" dirty="0">
                <a:solidFill>
                  <a:srgbClr val="0000FF"/>
                </a:solidFill>
                <a:latin typeface="Calibri" charset="0"/>
                <a:ea typeface="Calibri" charset="0"/>
                <a:cs typeface="Calibri" charset="0"/>
              </a:rPr>
              <a:t>extends</a:t>
            </a:r>
            <a:r>
              <a:rPr lang="en-US" dirty="0">
                <a:solidFill>
                  <a:srgbClr val="000000"/>
                </a:solidFill>
                <a:latin typeface="Calibri" charset="0"/>
                <a:ea typeface="Calibri" charset="0"/>
                <a:cs typeface="Calibri" charset="0"/>
              </a:rPr>
              <a:t> </a:t>
            </a:r>
            <a:r>
              <a:rPr lang="en-US" dirty="0" err="1">
                <a:solidFill>
                  <a:srgbClr val="267F99"/>
                </a:solidFill>
                <a:latin typeface="Calibri" charset="0"/>
                <a:ea typeface="Calibri" charset="0"/>
                <a:cs typeface="Calibri" charset="0"/>
              </a:rPr>
              <a:t>React</a:t>
            </a:r>
            <a:r>
              <a:rPr lang="en-US" dirty="0" err="1">
                <a:solidFill>
                  <a:srgbClr val="000000"/>
                </a:solidFill>
                <a:latin typeface="Calibri" charset="0"/>
                <a:ea typeface="Calibri" charset="0"/>
                <a:cs typeface="Calibri" charset="0"/>
              </a:rPr>
              <a:t>.</a:t>
            </a:r>
            <a:r>
              <a:rPr lang="en-US" dirty="0" err="1">
                <a:solidFill>
                  <a:srgbClr val="267F99"/>
                </a:solidFill>
                <a:latin typeface="Calibri" charset="0"/>
                <a:ea typeface="Calibri" charset="0"/>
                <a:cs typeface="Calibri" charset="0"/>
              </a:rPr>
              <a:t>Component</a:t>
            </a:r>
            <a:r>
              <a:rPr lang="en-US" dirty="0">
                <a:solidFill>
                  <a:srgbClr val="000000"/>
                </a:solidFill>
                <a:latin typeface="Calibri" charset="0"/>
                <a:ea typeface="Calibri" charset="0"/>
                <a:cs typeface="Calibri" charset="0"/>
              </a:rPr>
              <a:t>{</a:t>
            </a:r>
          </a:p>
          <a:p>
            <a:r>
              <a:rPr lang="en-US" dirty="0">
                <a:solidFill>
                  <a:srgbClr val="0000FF"/>
                </a:solidFill>
                <a:latin typeface="Calibri" charset="0"/>
                <a:ea typeface="Calibri" charset="0"/>
                <a:cs typeface="Calibri" charset="0"/>
              </a:rPr>
              <a:t>constructor</a:t>
            </a:r>
            <a:r>
              <a:rPr lang="en-US" dirty="0">
                <a:solidFill>
                  <a:srgbClr val="000000"/>
                </a:solidFill>
                <a:latin typeface="Calibri" charset="0"/>
                <a:ea typeface="Calibri" charset="0"/>
                <a:cs typeface="Calibri" charset="0"/>
              </a:rPr>
              <a:t>(</a:t>
            </a:r>
            <a:r>
              <a:rPr lang="en-US" dirty="0">
                <a:solidFill>
                  <a:srgbClr val="001080"/>
                </a:solidFill>
                <a:latin typeface="Calibri" charset="0"/>
                <a:ea typeface="Calibri" charset="0"/>
                <a:cs typeface="Calibri" charset="0"/>
              </a:rPr>
              <a:t>props</a:t>
            </a:r>
            <a:r>
              <a:rPr lang="en-US" dirty="0">
                <a:solidFill>
                  <a:srgbClr val="000000"/>
                </a:solidFill>
                <a:latin typeface="Calibri" charset="0"/>
                <a:ea typeface="Calibri" charset="0"/>
                <a:cs typeface="Calibri" charset="0"/>
              </a:rPr>
              <a:t>) {</a:t>
            </a:r>
          </a:p>
          <a:p>
            <a:r>
              <a:rPr lang="en-US" dirty="0">
                <a:solidFill>
                  <a:srgbClr val="0000FF"/>
                </a:solidFill>
                <a:latin typeface="Calibri" charset="0"/>
                <a:ea typeface="Calibri" charset="0"/>
                <a:cs typeface="Calibri" charset="0"/>
              </a:rPr>
              <a:t>super</a:t>
            </a:r>
            <a:r>
              <a:rPr lang="en-US" dirty="0">
                <a:solidFill>
                  <a:srgbClr val="000000"/>
                </a:solidFill>
                <a:latin typeface="Calibri" charset="0"/>
                <a:ea typeface="Calibri" charset="0"/>
                <a:cs typeface="Calibri" charset="0"/>
              </a:rPr>
              <a:t>(</a:t>
            </a:r>
            <a:r>
              <a:rPr lang="en-US" dirty="0">
                <a:solidFill>
                  <a:srgbClr val="001080"/>
                </a:solidFill>
                <a:latin typeface="Calibri" charset="0"/>
                <a:ea typeface="Calibri" charset="0"/>
                <a:cs typeface="Calibri" charset="0"/>
              </a:rPr>
              <a:t>props</a:t>
            </a:r>
            <a:r>
              <a:rPr lang="en-US" dirty="0">
                <a:solidFill>
                  <a:srgbClr val="000000"/>
                </a:solidFill>
                <a:latin typeface="Calibri" charset="0"/>
                <a:ea typeface="Calibri" charset="0"/>
                <a:cs typeface="Calibri" charset="0"/>
              </a:rPr>
              <a:t>)</a:t>
            </a:r>
          </a:p>
          <a:p>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state</a:t>
            </a:r>
            <a:r>
              <a:rPr lang="en-US" dirty="0">
                <a:solidFill>
                  <a:srgbClr val="000000"/>
                </a:solidFill>
                <a:latin typeface="Calibri" charset="0"/>
                <a:ea typeface="Calibri" charset="0"/>
                <a:cs typeface="Calibri" charset="0"/>
              </a:rPr>
              <a:t> = {</a:t>
            </a:r>
            <a:r>
              <a:rPr lang="en-US" dirty="0">
                <a:solidFill>
                  <a:srgbClr val="001080"/>
                </a:solidFill>
                <a:latin typeface="Calibri" charset="0"/>
                <a:ea typeface="Calibri" charset="0"/>
                <a:cs typeface="Calibri" charset="0"/>
              </a:rPr>
              <a:t>count:</a:t>
            </a:r>
            <a:r>
              <a:rPr lang="en-US" dirty="0">
                <a:solidFill>
                  <a:srgbClr val="098658"/>
                </a:solidFill>
                <a:latin typeface="Calibri" charset="0"/>
                <a:ea typeface="Calibri" charset="0"/>
                <a:cs typeface="Calibri" charset="0"/>
              </a:rPr>
              <a:t>0</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p>
          <a:p>
            <a:r>
              <a:rPr lang="en-US" dirty="0" err="1">
                <a:solidFill>
                  <a:srgbClr val="795E26"/>
                </a:solidFill>
                <a:latin typeface="Calibri" charset="0"/>
                <a:ea typeface="Calibri" charset="0"/>
                <a:cs typeface="Calibri" charset="0"/>
              </a:rPr>
              <a:t>incr</a:t>
            </a:r>
            <a:r>
              <a:rPr lang="en-US" dirty="0">
                <a:solidFill>
                  <a:srgbClr val="000000"/>
                </a:solidFill>
                <a:latin typeface="Calibri" charset="0"/>
                <a:ea typeface="Calibri" charset="0"/>
                <a:cs typeface="Calibri" charset="0"/>
              </a:rPr>
              <a:t> = () </a:t>
            </a:r>
            <a:r>
              <a:rPr lang="en-US" dirty="0">
                <a:solidFill>
                  <a:srgbClr val="0000FF"/>
                </a:solidFill>
                <a:latin typeface="Calibri" charset="0"/>
                <a:ea typeface="Calibri" charset="0"/>
                <a:cs typeface="Calibri" charset="0"/>
              </a:rPr>
              <a:t>=&gt;</a:t>
            </a:r>
            <a:r>
              <a:rPr lang="en-US" dirty="0">
                <a:solidFill>
                  <a:srgbClr val="000000"/>
                </a:solidFill>
                <a:latin typeface="Calibri" charset="0"/>
                <a:ea typeface="Calibri" charset="0"/>
                <a:cs typeface="Calibri" charset="0"/>
              </a:rPr>
              <a:t> {</a:t>
            </a:r>
          </a:p>
          <a:p>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setState</a:t>
            </a:r>
            <a:r>
              <a:rPr lang="en-US" dirty="0">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prevState</a:t>
            </a:r>
            <a:r>
              <a:rPr lang="en-US" dirty="0">
                <a:solidFill>
                  <a:srgbClr val="000000"/>
                </a:solidFill>
                <a:latin typeface="Calibri" charset="0"/>
                <a:ea typeface="Calibri" charset="0"/>
                <a:cs typeface="Calibri" charset="0"/>
              </a:rPr>
              <a:t>) </a:t>
            </a:r>
            <a:r>
              <a:rPr lang="en-US" dirty="0">
                <a:solidFill>
                  <a:srgbClr val="0000FF"/>
                </a:solidFill>
                <a:latin typeface="Calibri" charset="0"/>
                <a:ea typeface="Calibri" charset="0"/>
                <a:cs typeface="Calibri" charset="0"/>
              </a:rPr>
              <a:t>=&gt;</a:t>
            </a:r>
            <a:r>
              <a:rPr lang="en-US" dirty="0">
                <a:solidFill>
                  <a:srgbClr val="000000"/>
                </a:solidFill>
                <a:latin typeface="Calibri" charset="0"/>
                <a:ea typeface="Calibri" charset="0"/>
                <a:cs typeface="Calibri" charset="0"/>
              </a:rPr>
              <a:t> {</a:t>
            </a:r>
          </a:p>
          <a:p>
            <a:r>
              <a:rPr lang="en-US" dirty="0">
                <a:solidFill>
                  <a:srgbClr val="AF00DB"/>
                </a:solidFill>
                <a:latin typeface="Calibri" charset="0"/>
                <a:ea typeface="Calibri" charset="0"/>
                <a:cs typeface="Calibri" charset="0"/>
              </a:rPr>
              <a:t>return</a:t>
            </a:r>
            <a:r>
              <a:rPr lang="en-US" dirty="0">
                <a:solidFill>
                  <a:srgbClr val="000000"/>
                </a:solidFill>
                <a:latin typeface="Calibri" charset="0"/>
                <a:ea typeface="Calibri" charset="0"/>
                <a:cs typeface="Calibri" charset="0"/>
              </a:rPr>
              <a:t> {</a:t>
            </a:r>
            <a:r>
              <a:rPr lang="en-US" dirty="0">
                <a:solidFill>
                  <a:srgbClr val="001080"/>
                </a:solidFill>
                <a:latin typeface="Calibri" charset="0"/>
                <a:ea typeface="Calibri" charset="0"/>
                <a:cs typeface="Calibri" charset="0"/>
              </a:rPr>
              <a:t>count :</a:t>
            </a:r>
            <a:r>
              <a:rPr lang="en-US" dirty="0">
                <a:solidFill>
                  <a:srgbClr val="000000"/>
                </a:solidFill>
                <a:latin typeface="Calibri" charset="0"/>
                <a:ea typeface="Calibri" charset="0"/>
                <a:cs typeface="Calibri" charset="0"/>
              </a:rPr>
              <a:t> </a:t>
            </a:r>
            <a:r>
              <a:rPr lang="en-US" dirty="0" err="1">
                <a:solidFill>
                  <a:srgbClr val="001080"/>
                </a:solidFill>
                <a:latin typeface="Calibri" charset="0"/>
                <a:ea typeface="Calibri" charset="0"/>
                <a:cs typeface="Calibri" charset="0"/>
              </a:rPr>
              <a:t>prevState</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count</a:t>
            </a:r>
            <a:r>
              <a:rPr lang="en-US" dirty="0">
                <a:solidFill>
                  <a:srgbClr val="000000"/>
                </a:solidFill>
                <a:latin typeface="Calibri" charset="0"/>
                <a:ea typeface="Calibri" charset="0"/>
                <a:cs typeface="Calibri" charset="0"/>
              </a:rPr>
              <a:t> + </a:t>
            </a:r>
            <a:r>
              <a:rPr lang="en-US" dirty="0">
                <a:solidFill>
                  <a:srgbClr val="098658"/>
                </a:solidFill>
                <a:latin typeface="Calibri" charset="0"/>
                <a:ea typeface="Calibri" charset="0"/>
                <a:cs typeface="Calibri" charset="0"/>
              </a:rPr>
              <a:t>1</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p>
          <a:p>
            <a:r>
              <a:rPr lang="en-US" dirty="0">
                <a:solidFill>
                  <a:srgbClr val="795E26"/>
                </a:solidFill>
                <a:latin typeface="Calibri" charset="0"/>
                <a:ea typeface="Calibri" charset="0"/>
                <a:cs typeface="Calibri" charset="0"/>
              </a:rPr>
              <a:t>render</a:t>
            </a:r>
            <a:r>
              <a:rPr lang="en-US" dirty="0">
                <a:solidFill>
                  <a:srgbClr val="000000"/>
                </a:solidFill>
                <a:latin typeface="Calibri" charset="0"/>
                <a:ea typeface="Calibri" charset="0"/>
                <a:cs typeface="Calibri" charset="0"/>
              </a:rPr>
              <a:t>(){</a:t>
            </a:r>
          </a:p>
          <a:p>
            <a:r>
              <a:rPr lang="en-US" dirty="0">
                <a:solidFill>
                  <a:srgbClr val="AF00DB"/>
                </a:solidFill>
                <a:latin typeface="Calibri" charset="0"/>
                <a:ea typeface="Calibri" charset="0"/>
                <a:cs typeface="Calibri" charset="0"/>
              </a:rPr>
              <a:t>return</a:t>
            </a:r>
            <a:r>
              <a:rPr lang="en-US" dirty="0">
                <a:solidFill>
                  <a:srgbClr val="000000"/>
                </a:solidFill>
                <a:latin typeface="Calibri" charset="0"/>
                <a:ea typeface="Calibri" charset="0"/>
                <a:cs typeface="Calibri" charset="0"/>
              </a:rPr>
              <a:t> </a:t>
            </a:r>
            <a:r>
              <a:rPr lang="en-US" dirty="0">
                <a:solidFill>
                  <a:srgbClr val="800000"/>
                </a:solidFill>
                <a:latin typeface="Calibri" charset="0"/>
                <a:ea typeface="Calibri" charset="0"/>
                <a:cs typeface="Calibri" charset="0"/>
              </a:rPr>
              <a:t>&lt;</a:t>
            </a:r>
            <a:r>
              <a:rPr lang="en-US" dirty="0" err="1">
                <a:solidFill>
                  <a:srgbClr val="267F99"/>
                </a:solidFill>
                <a:latin typeface="Calibri" charset="0"/>
                <a:ea typeface="Calibri" charset="0"/>
                <a:cs typeface="Calibri" charset="0"/>
              </a:rPr>
              <a:t>OriginalComponent</a:t>
            </a:r>
            <a:r>
              <a:rPr lang="en-US" dirty="0">
                <a:solidFill>
                  <a:srgbClr val="000000"/>
                </a:solidFill>
                <a:latin typeface="Calibri" charset="0"/>
                <a:ea typeface="Calibri" charset="0"/>
                <a:cs typeface="Calibri" charset="0"/>
              </a:rPr>
              <a:t> </a:t>
            </a:r>
            <a:r>
              <a:rPr lang="en-US" dirty="0">
                <a:solidFill>
                  <a:srgbClr val="FF0000"/>
                </a:solidFill>
                <a:latin typeface="Calibri" charset="0"/>
                <a:ea typeface="Calibri" charset="0"/>
                <a:cs typeface="Calibri" charset="0"/>
              </a:rPr>
              <a:t>count</a:t>
            </a:r>
            <a:r>
              <a:rPr lang="en-US" dirty="0">
                <a:solidFill>
                  <a:srgbClr val="000000"/>
                </a:solidFill>
                <a:latin typeface="Calibri" charset="0"/>
                <a:ea typeface="Calibri" charset="0"/>
                <a:cs typeface="Calibri" charset="0"/>
              </a:rPr>
              <a:t> = </a:t>
            </a:r>
            <a:r>
              <a:rPr lang="en-US" dirty="0">
                <a:solidFill>
                  <a:srgbClr val="0000FF"/>
                </a:solidFill>
                <a:latin typeface="Calibri" charset="0"/>
                <a:ea typeface="Calibri" charset="0"/>
                <a:cs typeface="Calibri" charset="0"/>
              </a:rPr>
              <a:t>{</a:t>
            </a:r>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state</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count</a:t>
            </a:r>
            <a:r>
              <a:rPr lang="en-US" dirty="0">
                <a:solidFill>
                  <a:srgbClr val="0000FF"/>
                </a:solidFill>
                <a:latin typeface="Calibri" charset="0"/>
                <a:ea typeface="Calibri" charset="0"/>
                <a:cs typeface="Calibri" charset="0"/>
              </a:rPr>
              <a:t>}</a:t>
            </a:r>
            <a:r>
              <a:rPr lang="en-US" dirty="0">
                <a:solidFill>
                  <a:srgbClr val="000000"/>
                </a:solidFill>
                <a:latin typeface="Calibri" charset="0"/>
                <a:ea typeface="Calibri" charset="0"/>
                <a:cs typeface="Calibri" charset="0"/>
              </a:rPr>
              <a:t> </a:t>
            </a:r>
            <a:r>
              <a:rPr lang="en-US" dirty="0" err="1">
                <a:solidFill>
                  <a:srgbClr val="FF0000"/>
                </a:solidFill>
                <a:latin typeface="Calibri" charset="0"/>
                <a:ea typeface="Calibri" charset="0"/>
                <a:cs typeface="Calibri" charset="0"/>
              </a:rPr>
              <a:t>incr</a:t>
            </a:r>
            <a:r>
              <a:rPr lang="en-US" dirty="0">
                <a:solidFill>
                  <a:srgbClr val="000000"/>
                </a:solidFill>
                <a:latin typeface="Calibri" charset="0"/>
                <a:ea typeface="Calibri" charset="0"/>
                <a:cs typeface="Calibri" charset="0"/>
              </a:rPr>
              <a:t> = </a:t>
            </a:r>
            <a:r>
              <a:rPr lang="en-US" dirty="0">
                <a:solidFill>
                  <a:srgbClr val="0000FF"/>
                </a:solidFill>
                <a:latin typeface="Calibri" charset="0"/>
                <a:ea typeface="Calibri" charset="0"/>
                <a:cs typeface="Calibri" charset="0"/>
              </a:rPr>
              <a:t>{</a:t>
            </a:r>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incr</a:t>
            </a:r>
            <a:r>
              <a:rPr lang="en-US" dirty="0">
                <a:solidFill>
                  <a:srgbClr val="0000FF"/>
                </a:solidFill>
                <a:latin typeface="Calibri" charset="0"/>
                <a:ea typeface="Calibri" charset="0"/>
                <a:cs typeface="Calibri" charset="0"/>
              </a:rPr>
              <a:t>}</a:t>
            </a:r>
            <a:r>
              <a:rPr lang="en-US" dirty="0">
                <a:solidFill>
                  <a:srgbClr val="800000"/>
                </a:solidFill>
                <a:latin typeface="Calibri" charset="0"/>
                <a:ea typeface="Calibri" charset="0"/>
                <a:cs typeface="Calibri" charset="0"/>
              </a:rPr>
              <a:t>&gt;&lt;/</a:t>
            </a:r>
            <a:r>
              <a:rPr lang="en-US" dirty="0" err="1">
                <a:solidFill>
                  <a:srgbClr val="267F99"/>
                </a:solidFill>
                <a:latin typeface="Calibri" charset="0"/>
                <a:ea typeface="Calibri" charset="0"/>
                <a:cs typeface="Calibri" charset="0"/>
              </a:rPr>
              <a:t>OriginalComponent</a:t>
            </a:r>
            <a:r>
              <a:rPr lang="en-US" dirty="0">
                <a:solidFill>
                  <a:srgbClr val="800000"/>
                </a:solidFill>
                <a:latin typeface="Calibri" charset="0"/>
                <a:ea typeface="Calibri" charset="0"/>
                <a:cs typeface="Calibri" charset="0"/>
              </a:rPr>
              <a:t>&gt;</a:t>
            </a:r>
            <a:endParaRPr lang="en-US" dirty="0">
              <a:solidFill>
                <a:srgbClr val="000000"/>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a:t>
            </a:r>
          </a:p>
          <a:p>
            <a:r>
              <a:rPr lang="en-US" dirty="0">
                <a:solidFill>
                  <a:srgbClr val="AF00DB"/>
                </a:solidFill>
                <a:latin typeface="Calibri" charset="0"/>
                <a:ea typeface="Calibri" charset="0"/>
                <a:cs typeface="Calibri" charset="0"/>
              </a:rPr>
              <a:t>return</a:t>
            </a:r>
            <a:r>
              <a:rPr lang="en-US" dirty="0">
                <a:solidFill>
                  <a:srgbClr val="000000"/>
                </a:solidFill>
                <a:latin typeface="Calibri" charset="0"/>
                <a:ea typeface="Calibri" charset="0"/>
                <a:cs typeface="Calibri" charset="0"/>
              </a:rPr>
              <a:t> </a:t>
            </a:r>
            <a:r>
              <a:rPr lang="en-US" dirty="0" err="1">
                <a:solidFill>
                  <a:srgbClr val="267F99"/>
                </a:solidFill>
                <a:latin typeface="Calibri" charset="0"/>
                <a:ea typeface="Calibri" charset="0"/>
                <a:cs typeface="Calibri" charset="0"/>
              </a:rPr>
              <a:t>UpdatedComponent</a:t>
            </a:r>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Tree>
    <p:extLst>
      <p:ext uri="{BB962C8B-B14F-4D97-AF65-F5344CB8AC3E}">
        <p14:creationId xmlns:p14="http://schemas.microsoft.com/office/powerpoint/2010/main" val="144030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HTTP Calls</a:t>
            </a:r>
          </a:p>
        </p:txBody>
      </p:sp>
      <p:sp>
        <p:nvSpPr>
          <p:cNvPr id="10" name="Content Placeholder 2"/>
          <p:cNvSpPr>
            <a:spLocks noGrp="1"/>
          </p:cNvSpPr>
          <p:nvPr>
            <p:ph sz="quarter" idx="1"/>
          </p:nvPr>
        </p:nvSpPr>
        <p:spPr>
          <a:xfrm>
            <a:off x="352433" y="938855"/>
            <a:ext cx="8396031" cy="545929"/>
          </a:xfrm>
        </p:spPr>
        <p:txBody>
          <a:bodyPr>
            <a:noAutofit/>
          </a:bodyPr>
          <a:lstStyle/>
          <a:p>
            <a:r>
              <a:rPr lang="en-US" dirty="0"/>
              <a:t>Using </a:t>
            </a:r>
            <a:r>
              <a:rPr lang="en-US" dirty="0" err="1"/>
              <a:t>axios</a:t>
            </a:r>
            <a:r>
              <a:rPr lang="en-US" dirty="0"/>
              <a:t> library HTTP </a:t>
            </a:r>
            <a:r>
              <a:rPr lang="en-US" dirty="0" err="1"/>
              <a:t>Api</a:t>
            </a:r>
            <a:r>
              <a:rPr lang="en-US" dirty="0"/>
              <a:t> calls can be made</a:t>
            </a:r>
          </a:p>
          <a:p>
            <a:r>
              <a:rPr lang="en-US" dirty="0"/>
              <a:t>Either write these calls on a button click </a:t>
            </a:r>
            <a:r>
              <a:rPr lang="en-US" dirty="0" err="1"/>
              <a:t>os</a:t>
            </a:r>
            <a:r>
              <a:rPr lang="en-US" dirty="0"/>
              <a:t> within </a:t>
            </a:r>
            <a:r>
              <a:rPr lang="en-US" dirty="0" err="1"/>
              <a:t>componentDidMount</a:t>
            </a:r>
            <a:r>
              <a:rPr lang="en-US" dirty="0"/>
              <a:t> lifecycle method</a:t>
            </a:r>
          </a:p>
        </p:txBody>
      </p:sp>
      <p:sp>
        <p:nvSpPr>
          <p:cNvPr id="2" name="Rectangle 1"/>
          <p:cNvSpPr/>
          <p:nvPr/>
        </p:nvSpPr>
        <p:spPr>
          <a:xfrm>
            <a:off x="611560" y="2780928"/>
            <a:ext cx="3528392" cy="2308324"/>
          </a:xfrm>
          <a:prstGeom prst="rect">
            <a:avLst/>
          </a:prstGeom>
          <a:ln>
            <a:solidFill>
              <a:schemeClr val="accent1"/>
            </a:solidFill>
          </a:ln>
        </p:spPr>
        <p:txBody>
          <a:bodyPr wrap="square">
            <a:spAutoFit/>
          </a:bodyPr>
          <a:lstStyle/>
          <a:p>
            <a:r>
              <a:rPr lang="en-US" dirty="0" err="1">
                <a:solidFill>
                  <a:srgbClr val="328267"/>
                </a:solidFill>
                <a:latin typeface="Calibri" charset="0"/>
                <a:ea typeface="Calibri" charset="0"/>
                <a:cs typeface="Calibri" charset="0"/>
              </a:rPr>
              <a:t>axios</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get</a:t>
            </a:r>
            <a:r>
              <a:rPr lang="en-US" dirty="0">
                <a:solidFill>
                  <a:srgbClr val="000000"/>
                </a:solidFill>
                <a:latin typeface="Calibri" charset="0"/>
                <a:ea typeface="Calibri" charset="0"/>
                <a:cs typeface="Calibri" charset="0"/>
              </a:rPr>
              <a:t>(</a:t>
            </a:r>
            <a:r>
              <a:rPr lang="en-US" dirty="0">
                <a:solidFill>
                  <a:srgbClr val="A31515"/>
                </a:solidFill>
                <a:latin typeface="Calibri" charset="0"/>
                <a:ea typeface="Calibri" charset="0"/>
                <a:cs typeface="Calibri" charset="0"/>
              </a:rPr>
              <a:t>'https://</a:t>
            </a:r>
            <a:r>
              <a:rPr lang="en-US" dirty="0" err="1">
                <a:solidFill>
                  <a:srgbClr val="A31515"/>
                </a:solidFill>
                <a:latin typeface="Calibri" charset="0"/>
                <a:ea typeface="Calibri" charset="0"/>
                <a:cs typeface="Calibri" charset="0"/>
              </a:rPr>
              <a:t>jsonplaceholder.typicode.com</a:t>
            </a:r>
            <a:r>
              <a:rPr lang="en-US" dirty="0">
                <a:solidFill>
                  <a:srgbClr val="A31515"/>
                </a:solidFill>
                <a:latin typeface="Calibri" charset="0"/>
                <a:ea typeface="Calibri" charset="0"/>
                <a:cs typeface="Calibri" charset="0"/>
              </a:rPr>
              <a:t>/post'</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r>
              <a:rPr lang="en-US" dirty="0">
                <a:solidFill>
                  <a:srgbClr val="795E26"/>
                </a:solidFill>
                <a:latin typeface="Calibri" charset="0"/>
                <a:ea typeface="Calibri" charset="0"/>
                <a:cs typeface="Calibri" charset="0"/>
              </a:rPr>
              <a:t>then</a:t>
            </a:r>
            <a:r>
              <a:rPr lang="en-US" dirty="0">
                <a:solidFill>
                  <a:srgbClr val="000000"/>
                </a:solidFill>
                <a:latin typeface="Calibri" charset="0"/>
                <a:ea typeface="Calibri" charset="0"/>
                <a:cs typeface="Calibri" charset="0"/>
              </a:rPr>
              <a:t>((</a:t>
            </a:r>
            <a:r>
              <a:rPr lang="en-US" dirty="0">
                <a:solidFill>
                  <a:srgbClr val="001080"/>
                </a:solidFill>
                <a:latin typeface="Calibri" charset="0"/>
                <a:ea typeface="Calibri" charset="0"/>
                <a:cs typeface="Calibri" charset="0"/>
              </a:rPr>
              <a:t>response</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=&gt;</a:t>
            </a:r>
            <a:r>
              <a:rPr lang="en-US" dirty="0">
                <a:solidFill>
                  <a:srgbClr val="000000"/>
                </a:solidFill>
                <a:latin typeface="Calibri" charset="0"/>
                <a:ea typeface="Calibri" charset="0"/>
                <a:cs typeface="Calibri" charset="0"/>
              </a:rPr>
              <a:t>{</a:t>
            </a:r>
          </a:p>
          <a:p>
            <a:r>
              <a:rPr lang="en-US" dirty="0" err="1">
                <a:solidFill>
                  <a:srgbClr val="008000"/>
                </a:solidFill>
                <a:latin typeface="Calibri" charset="0"/>
                <a:ea typeface="Calibri" charset="0"/>
                <a:cs typeface="Calibri" charset="0"/>
              </a:rPr>
              <a:t>console.log</a:t>
            </a:r>
            <a:r>
              <a:rPr lang="en-US" dirty="0">
                <a:solidFill>
                  <a:srgbClr val="008000"/>
                </a:solidFill>
                <a:latin typeface="Calibri" charset="0"/>
                <a:ea typeface="Calibri" charset="0"/>
                <a:cs typeface="Calibri" charset="0"/>
              </a:rPr>
              <a:t>(</a:t>
            </a:r>
            <a:r>
              <a:rPr lang="en-US" dirty="0" err="1">
                <a:solidFill>
                  <a:srgbClr val="008000"/>
                </a:solidFill>
                <a:latin typeface="Calibri" charset="0"/>
                <a:ea typeface="Calibri" charset="0"/>
                <a:cs typeface="Calibri" charset="0"/>
              </a:rPr>
              <a:t>response.data</a:t>
            </a:r>
            <a:r>
              <a:rPr lang="en-US" dirty="0">
                <a:solidFill>
                  <a:srgbClr val="008000"/>
                </a:solidFill>
                <a:latin typeface="Calibri" charset="0"/>
                <a:ea typeface="Calibri" charset="0"/>
                <a:cs typeface="Calibri" charset="0"/>
              </a:rPr>
              <a:t>)</a:t>
            </a:r>
            <a:endParaRPr lang="en-US" dirty="0">
              <a:solidFill>
                <a:srgbClr val="000000"/>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r>
              <a:rPr lang="en-US" dirty="0">
                <a:solidFill>
                  <a:srgbClr val="795E26"/>
                </a:solidFill>
                <a:latin typeface="Calibri" charset="0"/>
                <a:ea typeface="Calibri" charset="0"/>
                <a:cs typeface="Calibri" charset="0"/>
              </a:rPr>
              <a:t>catch</a:t>
            </a:r>
            <a:r>
              <a:rPr lang="en-US" dirty="0">
                <a:solidFill>
                  <a:srgbClr val="000000"/>
                </a:solidFill>
                <a:latin typeface="Calibri" charset="0"/>
                <a:ea typeface="Calibri" charset="0"/>
                <a:cs typeface="Calibri" charset="0"/>
              </a:rPr>
              <a:t>((</a:t>
            </a:r>
            <a:r>
              <a:rPr lang="en-US" dirty="0">
                <a:solidFill>
                  <a:srgbClr val="001080"/>
                </a:solidFill>
                <a:latin typeface="Calibri" charset="0"/>
                <a:ea typeface="Calibri" charset="0"/>
                <a:cs typeface="Calibri" charset="0"/>
              </a:rPr>
              <a:t>err</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=&gt;</a:t>
            </a:r>
            <a:r>
              <a:rPr lang="en-US" dirty="0">
                <a:solidFill>
                  <a:srgbClr val="000000"/>
                </a:solidFill>
                <a:latin typeface="Calibri" charset="0"/>
                <a:ea typeface="Calibri" charset="0"/>
                <a:cs typeface="Calibri" charset="0"/>
              </a:rPr>
              <a:t>{</a:t>
            </a:r>
          </a:p>
          <a:p>
            <a:r>
              <a:rPr lang="en-US" dirty="0" err="1">
                <a:solidFill>
                  <a:srgbClr val="001080"/>
                </a:solidFill>
                <a:latin typeface="Calibri" charset="0"/>
                <a:ea typeface="Calibri" charset="0"/>
                <a:cs typeface="Calibri" charset="0"/>
              </a:rPr>
              <a:t>console</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log</a:t>
            </a:r>
            <a:r>
              <a:rPr lang="en-US" dirty="0">
                <a:solidFill>
                  <a:srgbClr val="000000"/>
                </a:solidFill>
                <a:latin typeface="Calibri" charset="0"/>
                <a:ea typeface="Calibri" charset="0"/>
                <a:cs typeface="Calibri" charset="0"/>
              </a:rPr>
              <a:t>(</a:t>
            </a:r>
            <a:r>
              <a:rPr lang="en-US" dirty="0">
                <a:solidFill>
                  <a:srgbClr val="A31515"/>
                </a:solidFill>
                <a:latin typeface="Calibri" charset="0"/>
                <a:ea typeface="Calibri" charset="0"/>
                <a:cs typeface="Calibri" charset="0"/>
              </a:rPr>
              <a:t>'err'</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
        <p:nvSpPr>
          <p:cNvPr id="3" name="Rectangle 2"/>
          <p:cNvSpPr/>
          <p:nvPr/>
        </p:nvSpPr>
        <p:spPr>
          <a:xfrm>
            <a:off x="5076056" y="2780928"/>
            <a:ext cx="3510136" cy="2585323"/>
          </a:xfrm>
          <a:prstGeom prst="rect">
            <a:avLst/>
          </a:prstGeom>
          <a:ln>
            <a:solidFill>
              <a:schemeClr val="accent1"/>
            </a:solidFill>
          </a:ln>
        </p:spPr>
        <p:txBody>
          <a:bodyPr wrap="square">
            <a:spAutoFit/>
          </a:bodyPr>
          <a:lstStyle/>
          <a:p>
            <a:r>
              <a:rPr lang="en-US" dirty="0" err="1">
                <a:solidFill>
                  <a:srgbClr val="328267"/>
                </a:solidFill>
                <a:latin typeface="Calibri" charset="0"/>
                <a:ea typeface="Calibri" charset="0"/>
                <a:cs typeface="Calibri" charset="0"/>
              </a:rPr>
              <a:t>axios</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post</a:t>
            </a:r>
            <a:r>
              <a:rPr lang="en-US" dirty="0">
                <a:solidFill>
                  <a:srgbClr val="000000"/>
                </a:solidFill>
                <a:latin typeface="Calibri" charset="0"/>
                <a:ea typeface="Calibri" charset="0"/>
                <a:cs typeface="Calibri" charset="0"/>
              </a:rPr>
              <a:t>(</a:t>
            </a:r>
            <a:r>
              <a:rPr lang="en-US" dirty="0">
                <a:solidFill>
                  <a:srgbClr val="A31515"/>
                </a:solidFill>
                <a:latin typeface="Calibri" charset="0"/>
                <a:ea typeface="Calibri" charset="0"/>
                <a:cs typeface="Calibri" charset="0"/>
              </a:rPr>
              <a:t>'https://</a:t>
            </a:r>
            <a:r>
              <a:rPr lang="en-US" dirty="0" err="1">
                <a:solidFill>
                  <a:srgbClr val="A31515"/>
                </a:solidFill>
                <a:latin typeface="Calibri" charset="0"/>
                <a:ea typeface="Calibri" charset="0"/>
                <a:cs typeface="Calibri" charset="0"/>
              </a:rPr>
              <a:t>jsonplaceholder.typicode.com</a:t>
            </a:r>
            <a:r>
              <a:rPr lang="en-US" dirty="0">
                <a:solidFill>
                  <a:srgbClr val="A31515"/>
                </a:solidFill>
                <a:latin typeface="Calibri" charset="0"/>
                <a:ea typeface="Calibri" charset="0"/>
                <a:cs typeface="Calibri" charset="0"/>
              </a:rPr>
              <a:t>/posts'</a:t>
            </a:r>
            <a:r>
              <a:rPr lang="en-US" dirty="0">
                <a:solidFill>
                  <a:srgbClr val="000000"/>
                </a:solidFill>
                <a:latin typeface="Calibri" charset="0"/>
                <a:ea typeface="Calibri" charset="0"/>
                <a:cs typeface="Calibri" charset="0"/>
              </a:rPr>
              <a:t>,</a:t>
            </a:r>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state</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r>
              <a:rPr lang="en-US" dirty="0">
                <a:solidFill>
                  <a:srgbClr val="795E26"/>
                </a:solidFill>
                <a:latin typeface="Calibri" charset="0"/>
                <a:ea typeface="Calibri" charset="0"/>
                <a:cs typeface="Calibri" charset="0"/>
              </a:rPr>
              <a:t>then</a:t>
            </a:r>
            <a:r>
              <a:rPr lang="en-US" dirty="0">
                <a:solidFill>
                  <a:srgbClr val="000000"/>
                </a:solidFill>
                <a:latin typeface="Calibri" charset="0"/>
                <a:ea typeface="Calibri" charset="0"/>
                <a:cs typeface="Calibri" charset="0"/>
              </a:rPr>
              <a:t>((</a:t>
            </a:r>
            <a:r>
              <a:rPr lang="en-US" dirty="0">
                <a:solidFill>
                  <a:srgbClr val="001080"/>
                </a:solidFill>
                <a:latin typeface="Calibri" charset="0"/>
                <a:ea typeface="Calibri" charset="0"/>
                <a:cs typeface="Calibri" charset="0"/>
              </a:rPr>
              <a:t>response</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=&gt;</a:t>
            </a:r>
            <a:r>
              <a:rPr lang="en-US" dirty="0">
                <a:solidFill>
                  <a:srgbClr val="000000"/>
                </a:solidFill>
                <a:latin typeface="Calibri" charset="0"/>
                <a:ea typeface="Calibri" charset="0"/>
                <a:cs typeface="Calibri" charset="0"/>
              </a:rPr>
              <a:t>{</a:t>
            </a:r>
          </a:p>
          <a:p>
            <a:r>
              <a:rPr lang="en-US" dirty="0" err="1">
                <a:solidFill>
                  <a:srgbClr val="001080"/>
                </a:solidFill>
                <a:latin typeface="Calibri" charset="0"/>
                <a:ea typeface="Calibri" charset="0"/>
                <a:cs typeface="Calibri" charset="0"/>
              </a:rPr>
              <a:t>console</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log</a:t>
            </a:r>
            <a:r>
              <a:rPr lang="en-US" dirty="0">
                <a:solidFill>
                  <a:srgbClr val="000000"/>
                </a:solidFill>
                <a:latin typeface="Calibri" charset="0"/>
                <a:ea typeface="Calibri" charset="0"/>
                <a:cs typeface="Calibri" charset="0"/>
              </a:rPr>
              <a:t>(</a:t>
            </a:r>
            <a:r>
              <a:rPr lang="en-US" dirty="0">
                <a:solidFill>
                  <a:srgbClr val="001080"/>
                </a:solidFill>
                <a:latin typeface="Calibri" charset="0"/>
                <a:ea typeface="Calibri" charset="0"/>
                <a:cs typeface="Calibri" charset="0"/>
              </a:rPr>
              <a:t>response</a:t>
            </a:r>
            <a:r>
              <a:rPr lang="en-US" dirty="0">
                <a:solidFill>
                  <a:srgbClr val="000000"/>
                </a:solidFill>
                <a:latin typeface="Calibri" charset="0"/>
                <a:ea typeface="Calibri" charset="0"/>
                <a:cs typeface="Calibri" charset="0"/>
              </a:rPr>
              <a:t>)</a:t>
            </a:r>
          </a:p>
          <a:p>
            <a:r>
              <a:rPr lang="en-US" dirty="0">
                <a:solidFill>
                  <a:srgbClr val="008000"/>
                </a:solidFill>
                <a:latin typeface="Calibri" charset="0"/>
                <a:ea typeface="Calibri" charset="0"/>
                <a:cs typeface="Calibri" charset="0"/>
              </a:rPr>
              <a:t>//</a:t>
            </a:r>
            <a:r>
              <a:rPr lang="en-US" dirty="0" err="1">
                <a:solidFill>
                  <a:srgbClr val="008000"/>
                </a:solidFill>
                <a:latin typeface="Calibri" charset="0"/>
                <a:ea typeface="Calibri" charset="0"/>
                <a:cs typeface="Calibri" charset="0"/>
              </a:rPr>
              <a:t>console.log</a:t>
            </a:r>
            <a:r>
              <a:rPr lang="en-US" dirty="0">
                <a:solidFill>
                  <a:srgbClr val="008000"/>
                </a:solidFill>
                <a:latin typeface="Calibri" charset="0"/>
                <a:ea typeface="Calibri" charset="0"/>
                <a:cs typeface="Calibri" charset="0"/>
              </a:rPr>
              <a:t>(</a:t>
            </a:r>
            <a:r>
              <a:rPr lang="en-US" dirty="0" err="1">
                <a:solidFill>
                  <a:srgbClr val="008000"/>
                </a:solidFill>
                <a:latin typeface="Calibri" charset="0"/>
                <a:ea typeface="Calibri" charset="0"/>
                <a:cs typeface="Calibri" charset="0"/>
              </a:rPr>
              <a:t>response.data</a:t>
            </a:r>
            <a:r>
              <a:rPr lang="en-US" dirty="0">
                <a:solidFill>
                  <a:srgbClr val="008000"/>
                </a:solidFill>
                <a:latin typeface="Calibri" charset="0"/>
                <a:ea typeface="Calibri" charset="0"/>
                <a:cs typeface="Calibri" charset="0"/>
              </a:rPr>
              <a:t>)</a:t>
            </a:r>
            <a:endParaRPr lang="en-US" dirty="0">
              <a:solidFill>
                <a:srgbClr val="000000"/>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a:t>
            </a:r>
            <a:r>
              <a:rPr lang="en-US" dirty="0">
                <a:solidFill>
                  <a:srgbClr val="795E26"/>
                </a:solidFill>
                <a:latin typeface="Calibri" charset="0"/>
                <a:ea typeface="Calibri" charset="0"/>
                <a:cs typeface="Calibri" charset="0"/>
              </a:rPr>
              <a:t>catch</a:t>
            </a:r>
            <a:r>
              <a:rPr lang="en-US" dirty="0">
                <a:solidFill>
                  <a:srgbClr val="000000"/>
                </a:solidFill>
                <a:latin typeface="Calibri" charset="0"/>
                <a:ea typeface="Calibri" charset="0"/>
                <a:cs typeface="Calibri" charset="0"/>
              </a:rPr>
              <a:t>((</a:t>
            </a:r>
            <a:r>
              <a:rPr lang="en-US" dirty="0">
                <a:solidFill>
                  <a:srgbClr val="001080"/>
                </a:solidFill>
                <a:latin typeface="Calibri" charset="0"/>
                <a:ea typeface="Calibri" charset="0"/>
                <a:cs typeface="Calibri" charset="0"/>
              </a:rPr>
              <a:t>err</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=&gt;</a:t>
            </a:r>
            <a:r>
              <a:rPr lang="en-US" dirty="0">
                <a:solidFill>
                  <a:srgbClr val="000000"/>
                </a:solidFill>
                <a:latin typeface="Calibri" charset="0"/>
                <a:ea typeface="Calibri" charset="0"/>
                <a:cs typeface="Calibri" charset="0"/>
              </a:rPr>
              <a:t>{</a:t>
            </a:r>
          </a:p>
          <a:p>
            <a:r>
              <a:rPr lang="en-US" dirty="0" err="1">
                <a:solidFill>
                  <a:srgbClr val="001080"/>
                </a:solidFill>
                <a:latin typeface="Calibri" charset="0"/>
                <a:ea typeface="Calibri" charset="0"/>
                <a:cs typeface="Calibri" charset="0"/>
              </a:rPr>
              <a:t>console</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log</a:t>
            </a:r>
            <a:r>
              <a:rPr lang="en-US" dirty="0">
                <a:solidFill>
                  <a:srgbClr val="000000"/>
                </a:solidFill>
                <a:latin typeface="Calibri" charset="0"/>
                <a:ea typeface="Calibri" charset="0"/>
                <a:cs typeface="Calibri" charset="0"/>
              </a:rPr>
              <a:t>(</a:t>
            </a:r>
            <a:r>
              <a:rPr lang="en-US" dirty="0">
                <a:solidFill>
                  <a:srgbClr val="A31515"/>
                </a:solidFill>
                <a:latin typeface="Calibri" charset="0"/>
                <a:ea typeface="Calibri" charset="0"/>
                <a:cs typeface="Calibri" charset="0"/>
              </a:rPr>
              <a:t>'err'</a:t>
            </a:r>
            <a:r>
              <a:rPr lang="en-US" dirty="0">
                <a:solidFill>
                  <a:srgbClr val="000000"/>
                </a:solidFill>
                <a:latin typeface="Calibri" charset="0"/>
                <a:ea typeface="Calibri" charset="0"/>
                <a:cs typeface="Calibri" charset="0"/>
              </a:rPr>
              <a:t>)</a:t>
            </a:r>
          </a:p>
          <a:p>
            <a:r>
              <a:rPr lang="en-US" dirty="0" err="1">
                <a:solidFill>
                  <a:srgbClr val="001080"/>
                </a:solidFill>
                <a:latin typeface="Calibri" charset="0"/>
                <a:ea typeface="Calibri" charset="0"/>
                <a:cs typeface="Calibri" charset="0"/>
              </a:rPr>
              <a:t>console</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log</a:t>
            </a:r>
            <a:r>
              <a:rPr lang="en-US" dirty="0">
                <a:solidFill>
                  <a:srgbClr val="000000"/>
                </a:solidFill>
                <a:latin typeface="Calibri" charset="0"/>
                <a:ea typeface="Calibri" charset="0"/>
                <a:cs typeface="Calibri" charset="0"/>
              </a:rPr>
              <a:t>(</a:t>
            </a:r>
            <a:r>
              <a:rPr lang="en-US" dirty="0">
                <a:solidFill>
                  <a:srgbClr val="001080"/>
                </a:solidFill>
                <a:latin typeface="Calibri" charset="0"/>
                <a:ea typeface="Calibri" charset="0"/>
                <a:cs typeface="Calibri" charset="0"/>
              </a:rPr>
              <a:t>err</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Tree>
    <p:extLst>
      <p:ext uri="{BB962C8B-B14F-4D97-AF65-F5344CB8AC3E}">
        <p14:creationId xmlns:p14="http://schemas.microsoft.com/office/powerpoint/2010/main" val="319468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React-router</a:t>
            </a:r>
          </a:p>
        </p:txBody>
      </p:sp>
      <p:sp>
        <p:nvSpPr>
          <p:cNvPr id="10" name="Content Placeholder 2"/>
          <p:cNvSpPr>
            <a:spLocks noGrp="1"/>
          </p:cNvSpPr>
          <p:nvPr>
            <p:ph sz="quarter" idx="1"/>
          </p:nvPr>
        </p:nvSpPr>
        <p:spPr>
          <a:xfrm>
            <a:off x="352433" y="692696"/>
            <a:ext cx="8684063" cy="2088232"/>
          </a:xfrm>
        </p:spPr>
        <p:txBody>
          <a:bodyPr>
            <a:noAutofit/>
          </a:bodyPr>
          <a:lstStyle/>
          <a:p>
            <a:r>
              <a:rPr lang="en-US" sz="2000" dirty="0"/>
              <a:t>There are three primary categories of components in React Router:</a:t>
            </a:r>
          </a:p>
          <a:p>
            <a:r>
              <a:rPr lang="en-US" sz="2000" dirty="0"/>
              <a:t>routers, like &lt;</a:t>
            </a:r>
            <a:r>
              <a:rPr lang="en-US" sz="2000" dirty="0" err="1"/>
              <a:t>BrowserRouter</a:t>
            </a:r>
            <a:r>
              <a:rPr lang="en-US" sz="2000" dirty="0"/>
              <a:t>&gt; and &lt;</a:t>
            </a:r>
            <a:r>
              <a:rPr lang="en-US" sz="2000" dirty="0" err="1"/>
              <a:t>HashRouter</a:t>
            </a:r>
            <a:r>
              <a:rPr lang="en-US" sz="2000" dirty="0"/>
              <a:t>&gt;</a:t>
            </a:r>
          </a:p>
          <a:p>
            <a:r>
              <a:rPr lang="en-US" sz="2000" dirty="0"/>
              <a:t>route matchers, like &lt;Route&gt; and &lt;Switch&gt;</a:t>
            </a:r>
          </a:p>
          <a:p>
            <a:r>
              <a:rPr lang="en-US" sz="2000" dirty="0"/>
              <a:t>and navigation, like &lt;Link&gt;, &lt;</a:t>
            </a:r>
            <a:r>
              <a:rPr lang="en-US" sz="2000" dirty="0" err="1"/>
              <a:t>NavLink</a:t>
            </a:r>
            <a:r>
              <a:rPr lang="en-US" sz="2000" dirty="0"/>
              <a:t>&gt;, and &lt;Redirect&gt;</a:t>
            </a:r>
          </a:p>
          <a:p>
            <a:endParaRPr lang="en-US" sz="2000" dirty="0"/>
          </a:p>
          <a:p>
            <a:endParaRPr lang="en-US" sz="2000" dirty="0"/>
          </a:p>
          <a:p>
            <a:endParaRPr lang="en-US" sz="2000" dirty="0"/>
          </a:p>
          <a:p>
            <a:r>
              <a:rPr lang="en-US" sz="2000" dirty="0"/>
              <a:t>react-router</a:t>
            </a:r>
          </a:p>
          <a:p>
            <a:r>
              <a:rPr lang="en-US" sz="2000" dirty="0"/>
              <a:t>react-router-</a:t>
            </a:r>
            <a:r>
              <a:rPr lang="en-US" sz="2000" dirty="0" err="1"/>
              <a:t>dom</a:t>
            </a:r>
            <a:endParaRPr lang="en-US" sz="2000" dirty="0"/>
          </a:p>
          <a:p>
            <a:r>
              <a:rPr lang="en-US" sz="2000" dirty="0"/>
              <a:t>react-router-native</a:t>
            </a:r>
          </a:p>
        </p:txBody>
      </p:sp>
    </p:spTree>
    <p:extLst>
      <p:ext uri="{BB962C8B-B14F-4D97-AF65-F5344CB8AC3E}">
        <p14:creationId xmlns:p14="http://schemas.microsoft.com/office/powerpoint/2010/main" val="156360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React-router API</a:t>
            </a:r>
          </a:p>
        </p:txBody>
      </p:sp>
      <p:sp>
        <p:nvSpPr>
          <p:cNvPr id="10" name="Content Placeholder 2"/>
          <p:cNvSpPr>
            <a:spLocks noGrp="1"/>
          </p:cNvSpPr>
          <p:nvPr>
            <p:ph sz="quarter" idx="1"/>
          </p:nvPr>
        </p:nvSpPr>
        <p:spPr>
          <a:xfrm>
            <a:off x="352433" y="692696"/>
            <a:ext cx="8684063" cy="2088232"/>
          </a:xfrm>
        </p:spPr>
        <p:txBody>
          <a:bodyPr>
            <a:noAutofit/>
          </a:bodyPr>
          <a:lstStyle/>
          <a:p>
            <a:r>
              <a:rPr lang="en-US" sz="2000" dirty="0"/>
              <a:t>The React Router API is based on three components:</a:t>
            </a:r>
          </a:p>
          <a:p>
            <a:pPr lvl="1"/>
            <a:r>
              <a:rPr lang="en-US" sz="1800" dirty="0"/>
              <a:t>&lt;Router&gt;: The router that keeps the UI in sync with the URL</a:t>
            </a:r>
          </a:p>
          <a:p>
            <a:pPr lvl="1"/>
            <a:r>
              <a:rPr lang="en-US" sz="1800" dirty="0"/>
              <a:t>&lt;Link&gt;: Renders a navigation link</a:t>
            </a:r>
          </a:p>
          <a:p>
            <a:pPr lvl="1"/>
            <a:r>
              <a:rPr lang="en-US" sz="1800" dirty="0"/>
              <a:t>&lt;Route&gt;: Renders a UI component depending on the URL</a:t>
            </a:r>
          </a:p>
          <a:p>
            <a:endParaRPr lang="en-US" sz="2000" dirty="0"/>
          </a:p>
          <a:p>
            <a:pPr marL="0" indent="0">
              <a:buNone/>
            </a:pPr>
            <a:endParaRPr lang="en-US" sz="2000" dirty="0"/>
          </a:p>
          <a:p>
            <a:pPr marL="0" indent="0">
              <a:buNone/>
            </a:pPr>
            <a:r>
              <a:rPr lang="en-US" sz="2000" dirty="0"/>
              <a:t>In a web application, you have two options:</a:t>
            </a:r>
          </a:p>
          <a:p>
            <a:r>
              <a:rPr lang="en-US" sz="2000" dirty="0"/>
              <a:t>&lt;</a:t>
            </a:r>
            <a:r>
              <a:rPr lang="en-US" sz="2000" dirty="0" err="1"/>
              <a:t>BrowserRouter</a:t>
            </a:r>
            <a:r>
              <a:rPr lang="en-US" sz="2000" dirty="0"/>
              <a:t>&gt;, which uses the HTML5 History API.</a:t>
            </a:r>
          </a:p>
          <a:p>
            <a:r>
              <a:rPr lang="en-US" sz="2000" dirty="0"/>
              <a:t>&lt;</a:t>
            </a:r>
            <a:r>
              <a:rPr lang="en-US" sz="2000" dirty="0" err="1"/>
              <a:t>HashRouter</a:t>
            </a:r>
            <a:r>
              <a:rPr lang="en-US" sz="2000" dirty="0"/>
              <a:t>&gt;, which uses the hash portion of the URL (</a:t>
            </a:r>
            <a:r>
              <a:rPr lang="en-US" sz="2000" dirty="0" err="1"/>
              <a:t>window.location.hash</a:t>
            </a:r>
            <a:r>
              <a:rPr lang="en-US" sz="2000" dirty="0"/>
              <a:t>)</a:t>
            </a:r>
          </a:p>
          <a:p>
            <a:r>
              <a:rPr lang="en-US" sz="2000" dirty="0"/>
              <a:t>If you’re going to target older browsers that don’t support the HTML5 History API, you should stick with &lt;</a:t>
            </a:r>
            <a:r>
              <a:rPr lang="en-US" sz="2000" dirty="0" err="1"/>
              <a:t>HashRouter</a:t>
            </a:r>
            <a:r>
              <a:rPr lang="en-US" sz="2000" dirty="0"/>
              <a:t>&gt;, which creates URLs with the following format:</a:t>
            </a:r>
            <a:br>
              <a:rPr lang="en-US" sz="2000" dirty="0"/>
            </a:br>
            <a:r>
              <a:rPr lang="en-US" sz="2000" dirty="0">
                <a:hlinkClick r:id="rId3"/>
              </a:rPr>
              <a:t>http://localhost:3000/#/route/subroute</a:t>
            </a:r>
            <a:endParaRPr lang="en-US" sz="2000" dirty="0"/>
          </a:p>
          <a:p>
            <a:r>
              <a:rPr lang="en-US" sz="2000" dirty="0"/>
              <a:t>Otherwise, you can use &lt;</a:t>
            </a:r>
            <a:r>
              <a:rPr lang="en-US" sz="2000" dirty="0" err="1"/>
              <a:t>BrowserRouter</a:t>
            </a:r>
            <a:r>
              <a:rPr lang="en-US" sz="2000" dirty="0"/>
              <a:t>&gt;, which creates URLs with the following format:</a:t>
            </a:r>
            <a:br>
              <a:rPr lang="en-US" sz="2000" dirty="0"/>
            </a:br>
            <a:r>
              <a:rPr lang="en-US" sz="2000" dirty="0">
                <a:hlinkClick r:id="rId4"/>
              </a:rPr>
              <a:t>http://localhost:3000/route/subroute</a:t>
            </a:r>
            <a:r>
              <a:rPr lang="en-US" sz="2000" dirty="0"/>
              <a:t> </a:t>
            </a:r>
          </a:p>
          <a:p>
            <a:pPr lvl="1"/>
            <a:endParaRPr lang="en-US" sz="1800" dirty="0"/>
          </a:p>
        </p:txBody>
      </p:sp>
      <p:sp>
        <p:nvSpPr>
          <p:cNvPr id="4" name="Title 1">
            <a:extLst>
              <a:ext uri="{FF2B5EF4-FFF2-40B4-BE49-F238E27FC236}">
                <a16:creationId xmlns:a16="http://schemas.microsoft.com/office/drawing/2014/main" id="{7483C4A6-70F4-0F6E-0EAF-93C1F380D2F5}"/>
              </a:ext>
            </a:extLst>
          </p:cNvPr>
          <p:cNvSpPr txBox="1">
            <a:spLocks/>
          </p:cNvSpPr>
          <p:nvPr/>
        </p:nvSpPr>
        <p:spPr bwMode="auto">
          <a:xfrm>
            <a:off x="323528" y="2204864"/>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&lt;Router&gt;</a:t>
            </a:r>
          </a:p>
        </p:txBody>
      </p:sp>
    </p:spTree>
    <p:extLst>
      <p:ext uri="{BB962C8B-B14F-4D97-AF65-F5344CB8AC3E}">
        <p14:creationId xmlns:p14="http://schemas.microsoft.com/office/powerpoint/2010/main" val="2965066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Basic Configuration</a:t>
            </a:r>
          </a:p>
        </p:txBody>
      </p:sp>
      <p:sp>
        <p:nvSpPr>
          <p:cNvPr id="10" name="Content Placeholder 2"/>
          <p:cNvSpPr>
            <a:spLocks noGrp="1"/>
          </p:cNvSpPr>
          <p:nvPr>
            <p:ph sz="quarter" idx="1"/>
          </p:nvPr>
        </p:nvSpPr>
        <p:spPr>
          <a:xfrm>
            <a:off x="352433" y="692696"/>
            <a:ext cx="8684063" cy="2088232"/>
          </a:xfrm>
        </p:spPr>
        <p:txBody>
          <a:bodyPr>
            <a:noAutofit/>
          </a:bodyPr>
          <a:lstStyle/>
          <a:p>
            <a:r>
              <a:rPr lang="en-US" sz="2000" dirty="0"/>
              <a:t>Install react-router-</a:t>
            </a:r>
            <a:r>
              <a:rPr lang="en-US" sz="2000" dirty="0" err="1"/>
              <a:t>dom</a:t>
            </a:r>
            <a:r>
              <a:rPr lang="en-US" sz="2000" dirty="0"/>
              <a:t> </a:t>
            </a:r>
            <a:r>
              <a:rPr lang="en-US" sz="2000" dirty="0" err="1"/>
              <a:t>npm</a:t>
            </a:r>
            <a:r>
              <a:rPr lang="en-US" sz="2000" dirty="0"/>
              <a:t> install react-router-</a:t>
            </a:r>
            <a:r>
              <a:rPr lang="en-US" sz="2000" dirty="0" err="1"/>
              <a:t>dom</a:t>
            </a:r>
            <a:r>
              <a:rPr lang="en-US" sz="2000" dirty="0"/>
              <a:t> </a:t>
            </a:r>
          </a:p>
          <a:p>
            <a:r>
              <a:rPr lang="en-US" sz="2000" dirty="0"/>
              <a:t>To use a router, just make sure it is rendered at the root of your element hierarchy. Typically you’ll wrap your top-level &lt;App&gt; element in a router, like this:</a:t>
            </a:r>
          </a:p>
        </p:txBody>
      </p:sp>
      <p:sp>
        <p:nvSpPr>
          <p:cNvPr id="4" name="Rectangle 3"/>
          <p:cNvSpPr/>
          <p:nvPr/>
        </p:nvSpPr>
        <p:spPr>
          <a:xfrm>
            <a:off x="1979712" y="2244679"/>
            <a:ext cx="4918096" cy="1200329"/>
          </a:xfrm>
          <a:prstGeom prst="rect">
            <a:avLst/>
          </a:prstGeom>
          <a:ln>
            <a:solidFill>
              <a:schemeClr val="accent1"/>
            </a:solidFill>
          </a:ln>
        </p:spPr>
        <p:txBody>
          <a:bodyPr wrap="square">
            <a:spAutoFit/>
          </a:bodyPr>
          <a:lstStyle/>
          <a:p>
            <a:r>
              <a:rPr lang="en-US" dirty="0">
                <a:solidFill>
                  <a:srgbClr val="800000"/>
                </a:solidFill>
                <a:latin typeface="Calibri" charset="0"/>
                <a:ea typeface="Calibri" charset="0"/>
                <a:cs typeface="Calibri" charset="0"/>
              </a:rPr>
              <a:t>import { </a:t>
            </a:r>
            <a:r>
              <a:rPr lang="en-US" dirty="0" err="1">
                <a:solidFill>
                  <a:srgbClr val="800000"/>
                </a:solidFill>
                <a:latin typeface="Calibri" charset="0"/>
                <a:ea typeface="Calibri" charset="0"/>
                <a:cs typeface="Calibri" charset="0"/>
              </a:rPr>
              <a:t>BrowserRouter</a:t>
            </a:r>
            <a:r>
              <a:rPr lang="en-US" dirty="0">
                <a:solidFill>
                  <a:srgbClr val="800000"/>
                </a:solidFill>
                <a:latin typeface="Calibri" charset="0"/>
                <a:ea typeface="Calibri" charset="0"/>
                <a:cs typeface="Calibri" charset="0"/>
              </a:rPr>
              <a:t> } from "react-router-</a:t>
            </a:r>
            <a:r>
              <a:rPr lang="en-US" dirty="0" err="1">
                <a:solidFill>
                  <a:srgbClr val="800000"/>
                </a:solidFill>
                <a:latin typeface="Calibri" charset="0"/>
                <a:ea typeface="Calibri" charset="0"/>
                <a:cs typeface="Calibri" charset="0"/>
              </a:rPr>
              <a:t>dom</a:t>
            </a:r>
            <a:r>
              <a:rPr lang="en-US" dirty="0">
                <a:solidFill>
                  <a:srgbClr val="800000"/>
                </a:solidFill>
                <a:latin typeface="Calibri" charset="0"/>
                <a:ea typeface="Calibri" charset="0"/>
                <a:cs typeface="Calibri" charset="0"/>
              </a:rPr>
              <a:t>";</a:t>
            </a:r>
          </a:p>
          <a:p>
            <a:r>
              <a:rPr lang="en-US" dirty="0">
                <a:solidFill>
                  <a:srgbClr val="800000"/>
                </a:solidFill>
                <a:latin typeface="Calibri" charset="0"/>
                <a:ea typeface="Calibri" charset="0"/>
                <a:cs typeface="Calibri" charset="0"/>
              </a:rPr>
              <a:t>&lt;</a:t>
            </a:r>
            <a:r>
              <a:rPr lang="en-US" dirty="0" err="1">
                <a:solidFill>
                  <a:srgbClr val="267F99"/>
                </a:solidFill>
                <a:latin typeface="Calibri" charset="0"/>
                <a:ea typeface="Calibri" charset="0"/>
                <a:cs typeface="Calibri" charset="0"/>
              </a:rPr>
              <a:t>BrowserRouter</a:t>
            </a:r>
            <a:r>
              <a:rPr lang="en-US" dirty="0">
                <a:solidFill>
                  <a:srgbClr val="800000"/>
                </a:solidFill>
                <a:latin typeface="Calibri" charset="0"/>
                <a:ea typeface="Calibri" charset="0"/>
                <a:cs typeface="Calibri" charset="0"/>
              </a:rPr>
              <a:t>&gt;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a:t>
            </a:r>
            <a:r>
              <a:rPr lang="en-US" dirty="0">
                <a:solidFill>
                  <a:srgbClr val="267F99"/>
                </a:solidFill>
                <a:latin typeface="Calibri" charset="0"/>
                <a:ea typeface="Calibri" charset="0"/>
                <a:cs typeface="Calibri" charset="0"/>
              </a:rPr>
              <a:t>App</a:t>
            </a:r>
            <a:r>
              <a:rPr lang="en-US" dirty="0">
                <a:solidFill>
                  <a:srgbClr val="800000"/>
                </a:solidFill>
                <a:latin typeface="Calibri" charset="0"/>
                <a:ea typeface="Calibri" charset="0"/>
                <a:cs typeface="Calibri" charset="0"/>
              </a:rPr>
              <a:t>/&gt;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a:t>
            </a:r>
            <a:r>
              <a:rPr lang="en-US" dirty="0" err="1">
                <a:solidFill>
                  <a:srgbClr val="267F99"/>
                </a:solidFill>
                <a:latin typeface="Calibri" charset="0"/>
                <a:ea typeface="Calibri" charset="0"/>
                <a:cs typeface="Calibri" charset="0"/>
              </a:rPr>
              <a:t>BrowserRouter</a:t>
            </a:r>
            <a:r>
              <a:rPr lang="en-US" dirty="0">
                <a:solidFill>
                  <a:srgbClr val="800000"/>
                </a:solidFill>
                <a:latin typeface="Calibri" charset="0"/>
                <a:ea typeface="Calibri" charset="0"/>
                <a:cs typeface="Calibri" charset="0"/>
              </a:rPr>
              <a:t>&gt;</a:t>
            </a:r>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
        <p:nvSpPr>
          <p:cNvPr id="5" name="TextBox 4"/>
          <p:cNvSpPr txBox="1"/>
          <p:nvPr/>
        </p:nvSpPr>
        <p:spPr>
          <a:xfrm>
            <a:off x="2771800" y="1875347"/>
            <a:ext cx="2691634" cy="369332"/>
          </a:xfrm>
          <a:prstGeom prst="rect">
            <a:avLst/>
          </a:prstGeom>
          <a:noFill/>
        </p:spPr>
        <p:txBody>
          <a:bodyPr wrap="none" rtlCol="0">
            <a:spAutoFit/>
          </a:bodyPr>
          <a:lstStyle/>
          <a:p>
            <a:r>
              <a:rPr lang="en-US" dirty="0"/>
              <a:t>Update </a:t>
            </a:r>
            <a:r>
              <a:rPr lang="en-US" dirty="0" err="1"/>
              <a:t>index.js</a:t>
            </a:r>
            <a:r>
              <a:rPr lang="en-US" dirty="0"/>
              <a:t> for routing</a:t>
            </a:r>
          </a:p>
        </p:txBody>
      </p:sp>
      <p:sp>
        <p:nvSpPr>
          <p:cNvPr id="8" name="Title 1">
            <a:extLst>
              <a:ext uri="{FF2B5EF4-FFF2-40B4-BE49-F238E27FC236}">
                <a16:creationId xmlns:a16="http://schemas.microsoft.com/office/drawing/2014/main" id="{B1124448-E0D4-D847-8752-16844BD24834}"/>
              </a:ext>
            </a:extLst>
          </p:cNvPr>
          <p:cNvSpPr txBox="1">
            <a:spLocks/>
          </p:cNvSpPr>
          <p:nvPr/>
        </p:nvSpPr>
        <p:spPr bwMode="auto">
          <a:xfrm>
            <a:off x="352433" y="3457103"/>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Route Matchers</a:t>
            </a:r>
          </a:p>
        </p:txBody>
      </p:sp>
      <p:sp>
        <p:nvSpPr>
          <p:cNvPr id="11" name="Content Placeholder 2">
            <a:extLst>
              <a:ext uri="{FF2B5EF4-FFF2-40B4-BE49-F238E27FC236}">
                <a16:creationId xmlns:a16="http://schemas.microsoft.com/office/drawing/2014/main" id="{8F97CB66-6E0C-FB45-9396-81AC70E7085B}"/>
              </a:ext>
            </a:extLst>
          </p:cNvPr>
          <p:cNvSpPr txBox="1">
            <a:spLocks/>
          </p:cNvSpPr>
          <p:nvPr/>
        </p:nvSpPr>
        <p:spPr bwMode="auto">
          <a:xfrm>
            <a:off x="354817" y="4266509"/>
            <a:ext cx="8684063" cy="2088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1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Courier New" pitchFamily="49" charset="0"/>
              <a:buChar char="o"/>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There are two route matching components: Switch and Route. </a:t>
            </a:r>
          </a:p>
          <a:p>
            <a:r>
              <a:rPr lang="en-US" sz="2000" dirty="0"/>
              <a:t>When a &lt;Switch&gt; is rendered, it searches through its children &lt;Route&gt; elements to find one whose path matches the current URL. </a:t>
            </a:r>
          </a:p>
          <a:p>
            <a:r>
              <a:rPr lang="en-US" sz="2000" dirty="0"/>
              <a:t>When it finds one, it renders that &lt;Route&gt; and ignores all others. </a:t>
            </a:r>
          </a:p>
          <a:p>
            <a:r>
              <a:rPr lang="en-US" sz="2000" dirty="0"/>
              <a:t>This means that you should put &lt;Route&gt;s with more specific (typically longer) paths before less-specific ones.</a:t>
            </a:r>
          </a:p>
        </p:txBody>
      </p:sp>
    </p:spTree>
    <p:extLst>
      <p:ext uri="{BB962C8B-B14F-4D97-AF65-F5344CB8AC3E}">
        <p14:creationId xmlns:p14="http://schemas.microsoft.com/office/powerpoint/2010/main" val="383416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Pure Components</a:t>
            </a:r>
          </a:p>
          <a:p>
            <a:r>
              <a:rPr lang="en-US" sz="2400" dirty="0"/>
              <a:t>Refs</a:t>
            </a:r>
          </a:p>
          <a:p>
            <a:r>
              <a:rPr lang="en-US" sz="2400" dirty="0"/>
              <a:t>Fragment</a:t>
            </a:r>
          </a:p>
          <a:p>
            <a:r>
              <a:rPr lang="en-US" sz="2400" dirty="0"/>
              <a:t>Higher Order Components</a:t>
            </a:r>
          </a:p>
          <a:p>
            <a:r>
              <a:rPr lang="en-US" sz="2400" dirty="0"/>
              <a:t>Portals</a:t>
            </a:r>
          </a:p>
          <a:p>
            <a:r>
              <a:rPr lang="en-US" sz="2400" dirty="0"/>
              <a:t>Memo</a:t>
            </a:r>
          </a:p>
          <a:p>
            <a:r>
              <a:rPr lang="en-US" sz="2400" dirty="0"/>
              <a:t>Routing In React</a:t>
            </a:r>
          </a:p>
        </p:txBody>
      </p:sp>
      <p:sp>
        <p:nvSpPr>
          <p:cNvPr id="3" name="Title 2"/>
          <p:cNvSpPr>
            <a:spLocks noGrp="1"/>
          </p:cNvSpPr>
          <p:nvPr>
            <p:ph type="title"/>
          </p:nvPr>
        </p:nvSpPr>
        <p:spPr/>
        <p:txBody>
          <a:bodyPr/>
          <a:lstStyle/>
          <a:p>
            <a:r>
              <a:rPr lang="en-US" dirty="0"/>
              <a:t>Contents</a:t>
            </a:r>
          </a:p>
        </p:txBody>
      </p:sp>
    </p:spTree>
    <p:extLst>
      <p:ext uri="{BB962C8B-B14F-4D97-AF65-F5344CB8AC3E}">
        <p14:creationId xmlns:p14="http://schemas.microsoft.com/office/powerpoint/2010/main" val="147307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React-router – Before v6</a:t>
            </a:r>
          </a:p>
        </p:txBody>
      </p:sp>
      <p:sp>
        <p:nvSpPr>
          <p:cNvPr id="10" name="Content Placeholder 2"/>
          <p:cNvSpPr>
            <a:spLocks noGrp="1"/>
          </p:cNvSpPr>
          <p:nvPr>
            <p:ph sz="quarter" idx="1"/>
          </p:nvPr>
        </p:nvSpPr>
        <p:spPr>
          <a:xfrm>
            <a:off x="352433" y="692696"/>
            <a:ext cx="8684063" cy="2088232"/>
          </a:xfrm>
        </p:spPr>
        <p:txBody>
          <a:bodyPr>
            <a:noAutofit/>
          </a:bodyPr>
          <a:lstStyle/>
          <a:p>
            <a:r>
              <a:rPr lang="en-US" sz="2000" dirty="0"/>
              <a:t>As you click around on the different &lt;Link&gt;s, the router renders the matching &lt;Route&gt;.</a:t>
            </a:r>
          </a:p>
          <a:p>
            <a:r>
              <a:rPr lang="en-US" sz="2000" dirty="0"/>
              <a:t>Note: Behind the scenes a &lt;Link&gt; renders an &lt;a&gt; with a real </a:t>
            </a:r>
            <a:r>
              <a:rPr lang="en-US" sz="2000" dirty="0" err="1"/>
              <a:t>href</a:t>
            </a:r>
            <a:r>
              <a:rPr lang="en-US" sz="2000" dirty="0"/>
              <a:t>, so people using the keyboard for navigation or screen readers will still be able to use this app.</a:t>
            </a:r>
          </a:p>
          <a:p>
            <a:endParaRPr lang="en-US" sz="2000" dirty="0"/>
          </a:p>
        </p:txBody>
      </p:sp>
      <p:sp>
        <p:nvSpPr>
          <p:cNvPr id="2" name="Rectangle 1"/>
          <p:cNvSpPr/>
          <p:nvPr/>
        </p:nvSpPr>
        <p:spPr>
          <a:xfrm>
            <a:off x="323528" y="2878899"/>
            <a:ext cx="3240360" cy="2308324"/>
          </a:xfrm>
          <a:prstGeom prst="rect">
            <a:avLst/>
          </a:prstGeom>
          <a:ln>
            <a:solidFill>
              <a:schemeClr val="accent1"/>
            </a:solidFill>
          </a:ln>
        </p:spPr>
        <p:txBody>
          <a:bodyPr wrap="square">
            <a:spAutoFit/>
          </a:bodyPr>
          <a:lstStyle/>
          <a:p>
            <a:r>
              <a:rPr lang="en-US" dirty="0"/>
              <a:t>&lt;</a:t>
            </a:r>
            <a:r>
              <a:rPr lang="en-US" dirty="0" err="1"/>
              <a:t>ul</a:t>
            </a:r>
            <a:r>
              <a:rPr lang="en-US" dirty="0"/>
              <a:t>&gt; </a:t>
            </a:r>
          </a:p>
          <a:p>
            <a:r>
              <a:rPr lang="en-US" dirty="0"/>
              <a:t>&lt;li&gt; &lt;Link to="/"&gt;Home&lt;/Link&gt; &lt;/li&gt; </a:t>
            </a:r>
          </a:p>
          <a:p>
            <a:r>
              <a:rPr lang="en-US" dirty="0"/>
              <a:t>&lt;li&gt; &lt;Link to="/about"&gt;About&lt;/Link&gt;&lt;/li&gt; &lt;li&gt; &lt;Link to="/users"&gt;Users&lt;/Link&gt; &lt;/li&gt; &lt;/</a:t>
            </a:r>
            <a:r>
              <a:rPr lang="en-US" dirty="0" err="1"/>
              <a:t>ul</a:t>
            </a:r>
            <a:r>
              <a:rPr lang="en-US" dirty="0"/>
              <a:t>&gt;</a:t>
            </a:r>
          </a:p>
        </p:txBody>
      </p:sp>
      <p:sp>
        <p:nvSpPr>
          <p:cNvPr id="3" name="Rectangle 2"/>
          <p:cNvSpPr/>
          <p:nvPr/>
        </p:nvSpPr>
        <p:spPr>
          <a:xfrm>
            <a:off x="3923928" y="3063565"/>
            <a:ext cx="4347818" cy="3139321"/>
          </a:xfrm>
          <a:prstGeom prst="rect">
            <a:avLst/>
          </a:prstGeom>
          <a:ln>
            <a:solidFill>
              <a:schemeClr val="accent1"/>
            </a:solidFill>
          </a:ln>
        </p:spPr>
        <p:txBody>
          <a:bodyPr wrap="square">
            <a:spAutoFit/>
          </a:bodyPr>
          <a:lstStyle/>
          <a:p>
            <a:r>
              <a:rPr lang="en-US" dirty="0"/>
              <a:t>{/* A &lt;Switch&gt; looks through its children &lt;Route&gt;s and renders the first one that matches the current URL. */} </a:t>
            </a:r>
          </a:p>
          <a:p>
            <a:endParaRPr lang="en-US" dirty="0"/>
          </a:p>
          <a:p>
            <a:r>
              <a:rPr lang="en-US" dirty="0"/>
              <a:t>&lt;Switch&gt; &lt;Route path="/about"&gt; &lt;About /&gt; OR</a:t>
            </a:r>
          </a:p>
          <a:p>
            <a:r>
              <a:rPr lang="en-US" dirty="0"/>
              <a:t>&lt;Route path="/about” component={About}&gt;</a:t>
            </a:r>
          </a:p>
          <a:p>
            <a:r>
              <a:rPr lang="en-US" dirty="0"/>
              <a:t>&lt;/Route&gt; &lt;Route path="/users"&gt; &lt;Users /&gt; </a:t>
            </a:r>
          </a:p>
          <a:p>
            <a:r>
              <a:rPr lang="en-US" dirty="0"/>
              <a:t>&lt;/Route&gt; &lt;Route path="/"&gt; &lt;Home /&gt; &lt;/Route&gt; </a:t>
            </a:r>
          </a:p>
          <a:p>
            <a:r>
              <a:rPr lang="en-US" dirty="0"/>
              <a:t>&lt;/Switch&gt;</a:t>
            </a:r>
          </a:p>
        </p:txBody>
      </p:sp>
      <p:sp>
        <p:nvSpPr>
          <p:cNvPr id="4" name="Rectangle 3"/>
          <p:cNvSpPr/>
          <p:nvPr/>
        </p:nvSpPr>
        <p:spPr>
          <a:xfrm>
            <a:off x="1043608" y="5741221"/>
            <a:ext cx="2088232" cy="923330"/>
          </a:xfrm>
          <a:prstGeom prst="rect">
            <a:avLst/>
          </a:prstGeom>
          <a:ln>
            <a:solidFill>
              <a:schemeClr val="accent1"/>
            </a:solidFill>
          </a:ln>
        </p:spPr>
        <p:txBody>
          <a:bodyPr wrap="square">
            <a:spAutoFit/>
          </a:bodyPr>
          <a:lstStyle/>
          <a:p>
            <a:r>
              <a:rPr lang="en-US" dirty="0">
                <a:solidFill>
                  <a:srgbClr val="800000"/>
                </a:solidFill>
                <a:latin typeface="Calibri" charset="0"/>
                <a:ea typeface="Calibri" charset="0"/>
                <a:cs typeface="Calibri" charset="0"/>
              </a:rPr>
              <a:t>&lt;</a:t>
            </a:r>
            <a:r>
              <a:rPr lang="en-US" dirty="0" err="1">
                <a:solidFill>
                  <a:srgbClr val="267F99"/>
                </a:solidFill>
                <a:latin typeface="Calibri" charset="0"/>
                <a:ea typeface="Calibri" charset="0"/>
                <a:cs typeface="Calibri" charset="0"/>
              </a:rPr>
              <a:t>BrowserRouter</a:t>
            </a:r>
            <a:r>
              <a:rPr lang="en-US" dirty="0">
                <a:solidFill>
                  <a:srgbClr val="800000"/>
                </a:solidFill>
                <a:latin typeface="Calibri" charset="0"/>
                <a:ea typeface="Calibri" charset="0"/>
                <a:cs typeface="Calibri" charset="0"/>
              </a:rPr>
              <a:t>&gt;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a:t>
            </a:r>
            <a:r>
              <a:rPr lang="en-US" dirty="0">
                <a:solidFill>
                  <a:srgbClr val="267F99"/>
                </a:solidFill>
                <a:latin typeface="Calibri" charset="0"/>
                <a:ea typeface="Calibri" charset="0"/>
                <a:cs typeface="Calibri" charset="0"/>
              </a:rPr>
              <a:t>App</a:t>
            </a:r>
            <a:r>
              <a:rPr lang="en-US" dirty="0">
                <a:solidFill>
                  <a:srgbClr val="800000"/>
                </a:solidFill>
                <a:latin typeface="Calibri" charset="0"/>
                <a:ea typeface="Calibri" charset="0"/>
                <a:cs typeface="Calibri" charset="0"/>
              </a:rPr>
              <a:t>/&gt;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a:t>
            </a:r>
            <a:r>
              <a:rPr lang="en-US" dirty="0" err="1">
                <a:solidFill>
                  <a:srgbClr val="267F99"/>
                </a:solidFill>
                <a:latin typeface="Calibri" charset="0"/>
                <a:ea typeface="Calibri" charset="0"/>
                <a:cs typeface="Calibri" charset="0"/>
              </a:rPr>
              <a:t>BrowserRouter</a:t>
            </a:r>
            <a:r>
              <a:rPr lang="en-US" dirty="0">
                <a:solidFill>
                  <a:srgbClr val="800000"/>
                </a:solidFill>
                <a:latin typeface="Calibri" charset="0"/>
                <a:ea typeface="Calibri" charset="0"/>
                <a:cs typeface="Calibri" charset="0"/>
              </a:rPr>
              <a:t>&gt;</a:t>
            </a:r>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
        <p:nvSpPr>
          <p:cNvPr id="5" name="TextBox 4"/>
          <p:cNvSpPr txBox="1"/>
          <p:nvPr/>
        </p:nvSpPr>
        <p:spPr>
          <a:xfrm>
            <a:off x="872254" y="5371889"/>
            <a:ext cx="2691634" cy="369332"/>
          </a:xfrm>
          <a:prstGeom prst="rect">
            <a:avLst/>
          </a:prstGeom>
          <a:noFill/>
        </p:spPr>
        <p:txBody>
          <a:bodyPr wrap="none" rtlCol="0">
            <a:spAutoFit/>
          </a:bodyPr>
          <a:lstStyle/>
          <a:p>
            <a:r>
              <a:rPr lang="en-US" dirty="0"/>
              <a:t>Update </a:t>
            </a:r>
            <a:r>
              <a:rPr lang="en-US" dirty="0" err="1"/>
              <a:t>index.js</a:t>
            </a:r>
            <a:r>
              <a:rPr lang="en-US" dirty="0"/>
              <a:t> for routing</a:t>
            </a:r>
          </a:p>
        </p:txBody>
      </p:sp>
      <p:sp>
        <p:nvSpPr>
          <p:cNvPr id="6" name="Rectangle 5">
            <a:extLst>
              <a:ext uri="{FF2B5EF4-FFF2-40B4-BE49-F238E27FC236}">
                <a16:creationId xmlns:a16="http://schemas.microsoft.com/office/drawing/2014/main" id="{C039B3C5-99ED-DBF1-F688-9765EAA66F89}"/>
              </a:ext>
            </a:extLst>
          </p:cNvPr>
          <p:cNvSpPr/>
          <p:nvPr/>
        </p:nvSpPr>
        <p:spPr>
          <a:xfrm>
            <a:off x="3923928" y="2275915"/>
            <a:ext cx="4896544" cy="369332"/>
          </a:xfrm>
          <a:prstGeom prst="rect">
            <a:avLst/>
          </a:prstGeom>
        </p:spPr>
        <p:txBody>
          <a:bodyPr wrap="square">
            <a:spAutoFit/>
          </a:bodyPr>
          <a:lstStyle/>
          <a:p>
            <a:r>
              <a:rPr lang="en-IN" dirty="0">
                <a:latin typeface="inherit"/>
              </a:rPr>
              <a:t>import</a:t>
            </a:r>
            <a:r>
              <a:rPr lang="en-IN" dirty="0"/>
              <a:t> { </a:t>
            </a:r>
            <a:r>
              <a:rPr lang="en-IN" dirty="0">
                <a:latin typeface="inherit"/>
              </a:rPr>
              <a:t>Switch</a:t>
            </a:r>
            <a:r>
              <a:rPr lang="en-IN" dirty="0"/>
              <a:t>, </a:t>
            </a:r>
            <a:r>
              <a:rPr lang="en-IN" dirty="0">
                <a:latin typeface="inherit"/>
              </a:rPr>
              <a:t>Route</a:t>
            </a:r>
            <a:r>
              <a:rPr lang="en-IN" dirty="0"/>
              <a:t> } </a:t>
            </a:r>
            <a:r>
              <a:rPr lang="en-IN" dirty="0">
                <a:latin typeface="inherit"/>
              </a:rPr>
              <a:t>from</a:t>
            </a:r>
            <a:r>
              <a:rPr lang="en-IN" dirty="0"/>
              <a:t> </a:t>
            </a:r>
            <a:r>
              <a:rPr lang="en-IN" dirty="0">
                <a:latin typeface="inherit"/>
              </a:rPr>
              <a:t>"react-router-</a:t>
            </a:r>
            <a:r>
              <a:rPr lang="en-IN" dirty="0" err="1">
                <a:latin typeface="inherit"/>
              </a:rPr>
              <a:t>dom</a:t>
            </a:r>
            <a:r>
              <a:rPr lang="en-IN" dirty="0">
                <a:latin typeface="inherit"/>
              </a:rPr>
              <a:t>"</a:t>
            </a:r>
            <a:r>
              <a:rPr lang="en-IN" dirty="0"/>
              <a:t>;</a:t>
            </a:r>
            <a:endParaRPr lang="en-US" dirty="0"/>
          </a:p>
        </p:txBody>
      </p:sp>
    </p:spTree>
    <p:extLst>
      <p:ext uri="{BB962C8B-B14F-4D97-AF65-F5344CB8AC3E}">
        <p14:creationId xmlns:p14="http://schemas.microsoft.com/office/powerpoint/2010/main" val="277935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React-router – Since V6</a:t>
            </a:r>
          </a:p>
        </p:txBody>
      </p:sp>
      <p:sp>
        <p:nvSpPr>
          <p:cNvPr id="10" name="Content Placeholder 2"/>
          <p:cNvSpPr>
            <a:spLocks noGrp="1"/>
          </p:cNvSpPr>
          <p:nvPr>
            <p:ph sz="quarter" idx="1"/>
          </p:nvPr>
        </p:nvSpPr>
        <p:spPr>
          <a:xfrm>
            <a:off x="352433" y="692696"/>
            <a:ext cx="8684063" cy="2088232"/>
          </a:xfrm>
        </p:spPr>
        <p:txBody>
          <a:bodyPr>
            <a:noAutofit/>
          </a:bodyPr>
          <a:lstStyle/>
          <a:p>
            <a:r>
              <a:rPr lang="en-US" sz="2000" dirty="0"/>
              <a:t>As you click around on the different &lt;Link&gt;s, the router renders the matching &lt;Route&gt;.</a:t>
            </a:r>
          </a:p>
          <a:p>
            <a:r>
              <a:rPr lang="en-US" sz="2000" dirty="0"/>
              <a:t>Note: Behind the scenes a &lt;Link&gt; renders an &lt;a&gt; with a real </a:t>
            </a:r>
            <a:r>
              <a:rPr lang="en-US" sz="2000" dirty="0" err="1"/>
              <a:t>href</a:t>
            </a:r>
            <a:r>
              <a:rPr lang="en-US" sz="2000" dirty="0"/>
              <a:t>, so people using the keyboard for navigation or screen readers will still be able to use this app.</a:t>
            </a:r>
          </a:p>
          <a:p>
            <a:endParaRPr lang="en-US" sz="2000" dirty="0"/>
          </a:p>
        </p:txBody>
      </p:sp>
      <p:sp>
        <p:nvSpPr>
          <p:cNvPr id="2" name="Rectangle 1"/>
          <p:cNvSpPr/>
          <p:nvPr/>
        </p:nvSpPr>
        <p:spPr>
          <a:xfrm>
            <a:off x="323528" y="2878899"/>
            <a:ext cx="3240360" cy="2308324"/>
          </a:xfrm>
          <a:prstGeom prst="rect">
            <a:avLst/>
          </a:prstGeom>
          <a:ln>
            <a:solidFill>
              <a:schemeClr val="accent1"/>
            </a:solidFill>
          </a:ln>
        </p:spPr>
        <p:txBody>
          <a:bodyPr wrap="square">
            <a:spAutoFit/>
          </a:bodyPr>
          <a:lstStyle/>
          <a:p>
            <a:r>
              <a:rPr lang="en-US" dirty="0"/>
              <a:t>&lt;</a:t>
            </a:r>
            <a:r>
              <a:rPr lang="en-US" dirty="0" err="1"/>
              <a:t>ul</a:t>
            </a:r>
            <a:r>
              <a:rPr lang="en-US" dirty="0"/>
              <a:t>&gt; </a:t>
            </a:r>
          </a:p>
          <a:p>
            <a:r>
              <a:rPr lang="en-US" dirty="0"/>
              <a:t>&lt;li&gt; &lt;Link to="/"&gt;Home&lt;/Link&gt; &lt;/li&gt; </a:t>
            </a:r>
          </a:p>
          <a:p>
            <a:r>
              <a:rPr lang="en-US" dirty="0"/>
              <a:t>&lt;li&gt; &lt;Link to="/about"&gt;About&lt;/Link&gt;&lt;/li&gt; &lt;li&gt; &lt;Link to="/users"&gt;Users&lt;/Link&gt; &lt;/li&gt; &lt;/</a:t>
            </a:r>
            <a:r>
              <a:rPr lang="en-US" dirty="0" err="1"/>
              <a:t>ul</a:t>
            </a:r>
            <a:r>
              <a:rPr lang="en-US" dirty="0"/>
              <a:t>&gt;</a:t>
            </a:r>
          </a:p>
        </p:txBody>
      </p:sp>
      <p:sp>
        <p:nvSpPr>
          <p:cNvPr id="3" name="Rectangle 2"/>
          <p:cNvSpPr/>
          <p:nvPr/>
        </p:nvSpPr>
        <p:spPr>
          <a:xfrm>
            <a:off x="3995937" y="2878899"/>
            <a:ext cx="4824536" cy="3416320"/>
          </a:xfrm>
          <a:prstGeom prst="rect">
            <a:avLst/>
          </a:prstGeom>
          <a:ln>
            <a:solidFill>
              <a:schemeClr val="accent1"/>
            </a:solidFill>
          </a:ln>
        </p:spPr>
        <p:txBody>
          <a:bodyPr wrap="square">
            <a:spAutoFit/>
          </a:bodyPr>
          <a:lstStyle/>
          <a:p>
            <a:r>
              <a:rPr lang="en-US" dirty="0"/>
              <a:t>{/* A &lt;Switch&gt; looks through its children &lt;Route&gt;s and renders the first one that matches the current URL. */} </a:t>
            </a:r>
          </a:p>
          <a:p>
            <a:endParaRPr lang="en-US" dirty="0"/>
          </a:p>
          <a:p>
            <a:r>
              <a:rPr lang="en-US" dirty="0"/>
              <a:t>&lt;</a:t>
            </a:r>
            <a:r>
              <a:rPr lang="en-US" b="1" dirty="0"/>
              <a:t>Routes</a:t>
            </a:r>
            <a:r>
              <a:rPr lang="en-US" dirty="0"/>
              <a:t>&gt; </a:t>
            </a:r>
            <a:br>
              <a:rPr lang="en-US" dirty="0"/>
            </a:br>
            <a:r>
              <a:rPr lang="en-US" dirty="0"/>
              <a:t>&lt;Route path="/about” element={&lt;About/&gt;}&gt; &lt;/Route&gt; </a:t>
            </a:r>
            <a:br>
              <a:rPr lang="en-US" dirty="0"/>
            </a:br>
            <a:r>
              <a:rPr lang="en-US" dirty="0"/>
              <a:t>&lt;Route path="/users” element={&lt;Users/&gt;}&gt; &lt;Users /&gt; </a:t>
            </a:r>
          </a:p>
          <a:p>
            <a:r>
              <a:rPr lang="en-US" dirty="0"/>
              <a:t>&lt;/Route&gt; &lt;Route path="/” element={&lt;Home/&gt;}&gt; &lt;Home /&gt; &lt;/Route&gt; </a:t>
            </a:r>
          </a:p>
          <a:p>
            <a:r>
              <a:rPr lang="en-US" dirty="0"/>
              <a:t>&lt;/</a:t>
            </a:r>
            <a:r>
              <a:rPr lang="en-US" b="1" dirty="0"/>
              <a:t>Routes</a:t>
            </a:r>
            <a:r>
              <a:rPr lang="en-US" dirty="0"/>
              <a:t>&gt;</a:t>
            </a:r>
          </a:p>
        </p:txBody>
      </p:sp>
      <p:sp>
        <p:nvSpPr>
          <p:cNvPr id="4" name="Rectangle 3"/>
          <p:cNvSpPr/>
          <p:nvPr/>
        </p:nvSpPr>
        <p:spPr>
          <a:xfrm>
            <a:off x="1043608" y="5741221"/>
            <a:ext cx="2088232" cy="923330"/>
          </a:xfrm>
          <a:prstGeom prst="rect">
            <a:avLst/>
          </a:prstGeom>
          <a:ln>
            <a:solidFill>
              <a:schemeClr val="accent1"/>
            </a:solidFill>
          </a:ln>
        </p:spPr>
        <p:txBody>
          <a:bodyPr wrap="square">
            <a:spAutoFit/>
          </a:bodyPr>
          <a:lstStyle/>
          <a:p>
            <a:r>
              <a:rPr lang="en-US" dirty="0">
                <a:solidFill>
                  <a:srgbClr val="800000"/>
                </a:solidFill>
                <a:latin typeface="Calibri" charset="0"/>
                <a:ea typeface="Calibri" charset="0"/>
                <a:cs typeface="Calibri" charset="0"/>
              </a:rPr>
              <a:t>&lt;</a:t>
            </a:r>
            <a:r>
              <a:rPr lang="en-US" dirty="0" err="1">
                <a:solidFill>
                  <a:srgbClr val="267F99"/>
                </a:solidFill>
                <a:latin typeface="Calibri" charset="0"/>
                <a:ea typeface="Calibri" charset="0"/>
                <a:cs typeface="Calibri" charset="0"/>
              </a:rPr>
              <a:t>BrowserRouter</a:t>
            </a:r>
            <a:r>
              <a:rPr lang="en-US" dirty="0">
                <a:solidFill>
                  <a:srgbClr val="800000"/>
                </a:solidFill>
                <a:latin typeface="Calibri" charset="0"/>
                <a:ea typeface="Calibri" charset="0"/>
                <a:cs typeface="Calibri" charset="0"/>
              </a:rPr>
              <a:t>&gt;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a:t>
            </a:r>
            <a:r>
              <a:rPr lang="en-US" dirty="0">
                <a:solidFill>
                  <a:srgbClr val="267F99"/>
                </a:solidFill>
                <a:latin typeface="Calibri" charset="0"/>
                <a:ea typeface="Calibri" charset="0"/>
                <a:cs typeface="Calibri" charset="0"/>
              </a:rPr>
              <a:t>App</a:t>
            </a:r>
            <a:r>
              <a:rPr lang="en-US" dirty="0">
                <a:solidFill>
                  <a:srgbClr val="800000"/>
                </a:solidFill>
                <a:latin typeface="Calibri" charset="0"/>
                <a:ea typeface="Calibri" charset="0"/>
                <a:cs typeface="Calibri" charset="0"/>
              </a:rPr>
              <a:t>/&gt;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a:t>
            </a:r>
            <a:r>
              <a:rPr lang="en-US" dirty="0" err="1">
                <a:solidFill>
                  <a:srgbClr val="267F99"/>
                </a:solidFill>
                <a:latin typeface="Calibri" charset="0"/>
                <a:ea typeface="Calibri" charset="0"/>
                <a:cs typeface="Calibri" charset="0"/>
              </a:rPr>
              <a:t>BrowserRouter</a:t>
            </a:r>
            <a:r>
              <a:rPr lang="en-US" dirty="0">
                <a:solidFill>
                  <a:srgbClr val="800000"/>
                </a:solidFill>
                <a:latin typeface="Calibri" charset="0"/>
                <a:ea typeface="Calibri" charset="0"/>
                <a:cs typeface="Calibri" charset="0"/>
              </a:rPr>
              <a:t>&gt;</a:t>
            </a:r>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
        <p:nvSpPr>
          <p:cNvPr id="5" name="TextBox 4"/>
          <p:cNvSpPr txBox="1"/>
          <p:nvPr/>
        </p:nvSpPr>
        <p:spPr>
          <a:xfrm>
            <a:off x="872254" y="5371889"/>
            <a:ext cx="2691634" cy="369332"/>
          </a:xfrm>
          <a:prstGeom prst="rect">
            <a:avLst/>
          </a:prstGeom>
          <a:noFill/>
        </p:spPr>
        <p:txBody>
          <a:bodyPr wrap="none" rtlCol="0">
            <a:spAutoFit/>
          </a:bodyPr>
          <a:lstStyle/>
          <a:p>
            <a:r>
              <a:rPr lang="en-US" dirty="0"/>
              <a:t>Update </a:t>
            </a:r>
            <a:r>
              <a:rPr lang="en-US" dirty="0" err="1"/>
              <a:t>index.js</a:t>
            </a:r>
            <a:r>
              <a:rPr lang="en-US" dirty="0"/>
              <a:t> for routing</a:t>
            </a:r>
          </a:p>
        </p:txBody>
      </p:sp>
      <p:sp>
        <p:nvSpPr>
          <p:cNvPr id="6" name="Rectangle 5">
            <a:extLst>
              <a:ext uri="{FF2B5EF4-FFF2-40B4-BE49-F238E27FC236}">
                <a16:creationId xmlns:a16="http://schemas.microsoft.com/office/drawing/2014/main" id="{C1DE69B9-CFC0-9D8D-FE6B-87D062775FF1}"/>
              </a:ext>
            </a:extLst>
          </p:cNvPr>
          <p:cNvSpPr/>
          <p:nvPr/>
        </p:nvSpPr>
        <p:spPr>
          <a:xfrm>
            <a:off x="2408464" y="2128980"/>
            <a:ext cx="5547912" cy="369332"/>
          </a:xfrm>
          <a:prstGeom prst="rect">
            <a:avLst/>
          </a:prstGeom>
        </p:spPr>
        <p:txBody>
          <a:bodyPr wrap="square">
            <a:spAutoFit/>
          </a:bodyPr>
          <a:lstStyle/>
          <a:p>
            <a:r>
              <a:rPr lang="en-IN" dirty="0">
                <a:latin typeface="inherit"/>
              </a:rPr>
              <a:t>import</a:t>
            </a:r>
            <a:r>
              <a:rPr lang="en-IN" dirty="0"/>
              <a:t> { </a:t>
            </a:r>
            <a:r>
              <a:rPr lang="en-IN" dirty="0">
                <a:latin typeface="inherit"/>
              </a:rPr>
              <a:t>Routes</a:t>
            </a:r>
            <a:r>
              <a:rPr lang="en-IN" dirty="0"/>
              <a:t> ,</a:t>
            </a:r>
            <a:r>
              <a:rPr lang="en-IN" dirty="0">
                <a:latin typeface="inherit"/>
              </a:rPr>
              <a:t>Route</a:t>
            </a:r>
            <a:r>
              <a:rPr lang="en-IN" dirty="0"/>
              <a:t> } </a:t>
            </a:r>
            <a:r>
              <a:rPr lang="en-IN" dirty="0">
                <a:latin typeface="inherit"/>
              </a:rPr>
              <a:t>from</a:t>
            </a:r>
            <a:r>
              <a:rPr lang="en-IN" dirty="0"/>
              <a:t> </a:t>
            </a:r>
            <a:r>
              <a:rPr lang="en-IN" dirty="0">
                <a:latin typeface="inherit"/>
              </a:rPr>
              <a:t>'react-router-</a:t>
            </a:r>
            <a:r>
              <a:rPr lang="en-IN" dirty="0" err="1">
                <a:latin typeface="inherit"/>
              </a:rPr>
              <a:t>dom</a:t>
            </a:r>
            <a:r>
              <a:rPr lang="en-IN" dirty="0">
                <a:latin typeface="inherit"/>
              </a:rPr>
              <a:t>'</a:t>
            </a:r>
            <a:r>
              <a:rPr lang="en-IN" dirty="0"/>
              <a:t>;</a:t>
            </a:r>
            <a:endParaRPr lang="en-US" dirty="0"/>
          </a:p>
        </p:txBody>
      </p:sp>
    </p:spTree>
    <p:extLst>
      <p:ext uri="{BB962C8B-B14F-4D97-AF65-F5344CB8AC3E}">
        <p14:creationId xmlns:p14="http://schemas.microsoft.com/office/powerpoint/2010/main" val="234022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Router Matching</a:t>
            </a:r>
          </a:p>
        </p:txBody>
      </p:sp>
      <p:sp>
        <p:nvSpPr>
          <p:cNvPr id="10" name="Content Placeholder 2"/>
          <p:cNvSpPr>
            <a:spLocks noGrp="1"/>
          </p:cNvSpPr>
          <p:nvPr>
            <p:ph sz="quarter" idx="1"/>
          </p:nvPr>
        </p:nvSpPr>
        <p:spPr>
          <a:xfrm>
            <a:off x="352433" y="692696"/>
            <a:ext cx="8684063" cy="2088232"/>
          </a:xfrm>
        </p:spPr>
        <p:txBody>
          <a:bodyPr>
            <a:noAutofit/>
          </a:bodyPr>
          <a:lstStyle/>
          <a:p>
            <a:r>
              <a:rPr lang="en-US" sz="2000" dirty="0"/>
              <a:t>One important thing to note is that a &lt;Route path&gt; matches the beginning of the URL, not the whole thing. </a:t>
            </a:r>
          </a:p>
          <a:p>
            <a:r>
              <a:rPr lang="en-US" sz="2000" dirty="0"/>
              <a:t>So a &lt;Route path="/"&gt; will always match the URL. Because of this, we typically put this &lt;Route&gt; last in our &lt;Switch&gt;. </a:t>
            </a:r>
          </a:p>
          <a:p>
            <a:r>
              <a:rPr lang="en-US" sz="2000" dirty="0"/>
              <a:t>Another possible solution is to use &lt;Route exact path="/"&gt; which does match the entire URL</a:t>
            </a:r>
          </a:p>
        </p:txBody>
      </p:sp>
    </p:spTree>
    <p:extLst>
      <p:ext uri="{BB962C8B-B14F-4D97-AF65-F5344CB8AC3E}">
        <p14:creationId xmlns:p14="http://schemas.microsoft.com/office/powerpoint/2010/main" val="1907244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Navigation</a:t>
            </a:r>
          </a:p>
        </p:txBody>
      </p:sp>
      <p:sp>
        <p:nvSpPr>
          <p:cNvPr id="10" name="Content Placeholder 2"/>
          <p:cNvSpPr>
            <a:spLocks noGrp="1"/>
          </p:cNvSpPr>
          <p:nvPr>
            <p:ph sz="quarter" idx="1"/>
          </p:nvPr>
        </p:nvSpPr>
        <p:spPr>
          <a:xfrm>
            <a:off x="352433" y="692696"/>
            <a:ext cx="8684063" cy="5112568"/>
          </a:xfrm>
        </p:spPr>
        <p:txBody>
          <a:bodyPr>
            <a:noAutofit/>
          </a:bodyPr>
          <a:lstStyle/>
          <a:p>
            <a:r>
              <a:rPr lang="en-US" dirty="0"/>
              <a:t>React Router provides a &lt;Link&gt; component to create links in your application. Wherever you render a &lt;Link&gt;, an anchor (&lt;a&gt;) will be rendered in your HTML document.</a:t>
            </a:r>
          </a:p>
          <a:p>
            <a:r>
              <a:rPr lang="en-US" dirty="0"/>
              <a:t>&lt;Link to="/"&gt;</a:t>
            </a:r>
            <a:r>
              <a:rPr lang="en-US" sz="2000" dirty="0"/>
              <a:t>Home</a:t>
            </a:r>
            <a:r>
              <a:rPr lang="en-US" dirty="0"/>
              <a:t>&lt;/Link&gt;</a:t>
            </a:r>
            <a:r>
              <a:rPr lang="en-US" sz="2000" dirty="0"/>
              <a:t> </a:t>
            </a:r>
            <a:r>
              <a:rPr lang="en-US" dirty="0"/>
              <a:t>// &lt;a </a:t>
            </a:r>
            <a:r>
              <a:rPr lang="en-US" dirty="0" err="1"/>
              <a:t>href</a:t>
            </a:r>
            <a:r>
              <a:rPr lang="en-US" dirty="0"/>
              <a:t>="/"&gt;Home&lt;/a&gt;</a:t>
            </a:r>
            <a:r>
              <a:rPr lang="en-US" sz="2000" dirty="0"/>
              <a:t> </a:t>
            </a:r>
          </a:p>
          <a:p>
            <a:r>
              <a:rPr lang="en-US" dirty="0"/>
              <a:t>The &lt;</a:t>
            </a:r>
            <a:r>
              <a:rPr lang="en-US" dirty="0" err="1"/>
              <a:t>NavLink</a:t>
            </a:r>
            <a:r>
              <a:rPr lang="en-US" dirty="0"/>
              <a:t>&gt; is a special type of &lt;Link&gt; that can style itself as “active” when its to prop matches the current location.</a:t>
            </a:r>
            <a:br>
              <a:rPr lang="en-US" dirty="0"/>
            </a:br>
            <a:r>
              <a:rPr lang="en-US" dirty="0"/>
              <a:t>&lt;</a:t>
            </a:r>
            <a:r>
              <a:rPr lang="en-US" dirty="0" err="1"/>
              <a:t>NavLink</a:t>
            </a:r>
            <a:r>
              <a:rPr lang="en-US" dirty="0"/>
              <a:t> to="/react" </a:t>
            </a:r>
            <a:r>
              <a:rPr lang="en-US" dirty="0" err="1"/>
              <a:t>activeClassName</a:t>
            </a:r>
            <a:r>
              <a:rPr lang="en-US" dirty="0"/>
              <a:t>="hurray"&gt; React &lt;/</a:t>
            </a:r>
            <a:r>
              <a:rPr lang="en-US" dirty="0" err="1"/>
              <a:t>NavLink</a:t>
            </a:r>
            <a:r>
              <a:rPr lang="en-US" dirty="0"/>
              <a:t>&gt;</a:t>
            </a:r>
          </a:p>
          <a:p>
            <a:r>
              <a:rPr lang="en-US" dirty="0"/>
              <a:t>Any time that you want to force navigation, you can render a &lt;Redirect&gt;. When a &lt;Redirect&gt; renders, it will navigate using its to prop.</a:t>
            </a:r>
          </a:p>
          <a:p>
            <a:r>
              <a:rPr lang="en-US" dirty="0"/>
              <a:t>&lt;Redirect to="/login" /&gt;</a:t>
            </a:r>
          </a:p>
        </p:txBody>
      </p:sp>
    </p:spTree>
    <p:extLst>
      <p:ext uri="{BB962C8B-B14F-4D97-AF65-F5344CB8AC3E}">
        <p14:creationId xmlns:p14="http://schemas.microsoft.com/office/powerpoint/2010/main" val="370785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Nested Route</a:t>
            </a:r>
          </a:p>
        </p:txBody>
      </p:sp>
      <p:sp>
        <p:nvSpPr>
          <p:cNvPr id="10" name="Content Placeholder 2"/>
          <p:cNvSpPr>
            <a:spLocks noGrp="1"/>
          </p:cNvSpPr>
          <p:nvPr>
            <p:ph sz="quarter" idx="1"/>
          </p:nvPr>
        </p:nvSpPr>
        <p:spPr>
          <a:xfrm>
            <a:off x="352433" y="692696"/>
            <a:ext cx="8684063" cy="5112568"/>
          </a:xfrm>
        </p:spPr>
        <p:txBody>
          <a:bodyPr>
            <a:noAutofit/>
          </a:bodyPr>
          <a:lstStyle/>
          <a:p>
            <a:r>
              <a:rPr lang="en-US" dirty="0"/>
              <a:t>A nested route is something like /about/react.</a:t>
            </a:r>
          </a:p>
          <a:p>
            <a:r>
              <a:rPr lang="en-US" dirty="0"/>
              <a:t>Let’s say that for the messages section, we want to display a list of messages. Each one in the form of a link like /messages/1, /messages/2, and so on, that will lead you to a detail page.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To understand how to implement this, you need to know that when a component is rendered by the router, three properties are passed as parameters:</a:t>
            </a:r>
          </a:p>
          <a:p>
            <a:r>
              <a:rPr lang="en-US" dirty="0"/>
              <a:t>match</a:t>
            </a:r>
          </a:p>
          <a:p>
            <a:r>
              <a:rPr lang="en-US" dirty="0"/>
              <a:t>location</a:t>
            </a:r>
          </a:p>
          <a:p>
            <a:r>
              <a:rPr lang="en-US" dirty="0"/>
              <a:t>history</a:t>
            </a:r>
          </a:p>
          <a:p>
            <a:endParaRPr lang="en-US" dirty="0"/>
          </a:p>
        </p:txBody>
      </p:sp>
      <p:sp>
        <p:nvSpPr>
          <p:cNvPr id="2" name="Rectangle 1">
            <a:extLst>
              <a:ext uri="{FF2B5EF4-FFF2-40B4-BE49-F238E27FC236}">
                <a16:creationId xmlns:a16="http://schemas.microsoft.com/office/drawing/2014/main" id="{C12A6CF5-916F-11C0-44F8-6F75403B04BC}"/>
              </a:ext>
            </a:extLst>
          </p:cNvPr>
          <p:cNvSpPr/>
          <p:nvPr/>
        </p:nvSpPr>
        <p:spPr>
          <a:xfrm>
            <a:off x="1016732" y="1956318"/>
            <a:ext cx="7632848" cy="3139321"/>
          </a:xfrm>
          <a:prstGeom prst="rect">
            <a:avLst/>
          </a:prstGeom>
        </p:spPr>
        <p:txBody>
          <a:bodyPr wrap="square">
            <a:spAutoFit/>
          </a:bodyPr>
          <a:lstStyle/>
          <a:p>
            <a:r>
              <a:rPr lang="en-IN" dirty="0">
                <a:solidFill>
                  <a:srgbClr val="8959A8"/>
                </a:solidFill>
              </a:rPr>
              <a:t>import</a:t>
            </a:r>
            <a:r>
              <a:rPr lang="en-IN" dirty="0">
                <a:solidFill>
                  <a:srgbClr val="000000"/>
                </a:solidFill>
              </a:rPr>
              <a:t> </a:t>
            </a:r>
            <a:r>
              <a:rPr lang="en-IN" dirty="0">
                <a:solidFill>
                  <a:srgbClr val="666600"/>
                </a:solidFill>
              </a:rPr>
              <a:t>{</a:t>
            </a:r>
            <a:r>
              <a:rPr lang="en-IN" dirty="0">
                <a:solidFill>
                  <a:srgbClr val="000000"/>
                </a:solidFill>
              </a:rPr>
              <a:t> </a:t>
            </a:r>
            <a:r>
              <a:rPr lang="en-IN" dirty="0">
                <a:solidFill>
                  <a:srgbClr val="660066"/>
                </a:solidFill>
              </a:rPr>
              <a:t>Link</a:t>
            </a:r>
            <a:r>
              <a:rPr lang="en-IN" dirty="0">
                <a:solidFill>
                  <a:srgbClr val="000000"/>
                </a:solidFill>
              </a:rPr>
              <a:t> </a:t>
            </a:r>
            <a:r>
              <a:rPr lang="en-IN" dirty="0">
                <a:solidFill>
                  <a:srgbClr val="666600"/>
                </a:solidFill>
              </a:rPr>
              <a:t>}</a:t>
            </a:r>
            <a:r>
              <a:rPr lang="en-IN" dirty="0">
                <a:solidFill>
                  <a:srgbClr val="000000"/>
                </a:solidFill>
              </a:rPr>
              <a:t> </a:t>
            </a:r>
            <a:r>
              <a:rPr lang="en-IN" dirty="0">
                <a:solidFill>
                  <a:srgbClr val="8959A8"/>
                </a:solidFill>
              </a:rPr>
              <a:t>from</a:t>
            </a:r>
            <a:r>
              <a:rPr lang="en-IN" dirty="0">
                <a:solidFill>
                  <a:srgbClr val="000000"/>
                </a:solidFill>
              </a:rPr>
              <a:t> </a:t>
            </a:r>
            <a:r>
              <a:rPr lang="en-IN" dirty="0">
                <a:solidFill>
                  <a:srgbClr val="718C00"/>
                </a:solidFill>
              </a:rPr>
              <a:t>'react-router-</a:t>
            </a:r>
            <a:r>
              <a:rPr lang="en-IN" dirty="0" err="1">
                <a:solidFill>
                  <a:srgbClr val="718C00"/>
                </a:solidFill>
              </a:rPr>
              <a:t>dom</a:t>
            </a:r>
            <a:r>
              <a:rPr lang="en-IN" dirty="0">
                <a:solidFill>
                  <a:srgbClr val="718C00"/>
                </a:solidFill>
              </a:rPr>
              <a:t>’</a:t>
            </a:r>
            <a:r>
              <a:rPr lang="en-IN" dirty="0">
                <a:solidFill>
                  <a:srgbClr val="666600"/>
                </a:solidFill>
              </a:rPr>
              <a:t>;</a:t>
            </a:r>
            <a:r>
              <a:rPr lang="en-IN" dirty="0">
                <a:solidFill>
                  <a:srgbClr val="000000"/>
                </a:solidFill>
              </a:rPr>
              <a:t> </a:t>
            </a:r>
          </a:p>
          <a:p>
            <a:r>
              <a:rPr lang="en-IN" dirty="0" err="1">
                <a:solidFill>
                  <a:srgbClr val="8959A8"/>
                </a:solidFill>
              </a:rPr>
              <a:t>const</a:t>
            </a:r>
            <a:r>
              <a:rPr lang="en-IN" dirty="0">
                <a:solidFill>
                  <a:srgbClr val="000000"/>
                </a:solidFill>
              </a:rPr>
              <a:t> </a:t>
            </a:r>
            <a:r>
              <a:rPr lang="en-IN" dirty="0">
                <a:solidFill>
                  <a:srgbClr val="660066"/>
                </a:solidFill>
              </a:rPr>
              <a:t>Messages</a:t>
            </a:r>
            <a:r>
              <a:rPr lang="en-IN" dirty="0">
                <a:solidFill>
                  <a:srgbClr val="000000"/>
                </a:solidFill>
              </a:rPr>
              <a:t> </a:t>
            </a:r>
            <a:r>
              <a:rPr lang="en-IN" dirty="0">
                <a:solidFill>
                  <a:srgbClr val="666600"/>
                </a:solidFill>
              </a:rPr>
              <a:t>=</a:t>
            </a:r>
            <a:r>
              <a:rPr lang="en-IN" dirty="0">
                <a:solidFill>
                  <a:srgbClr val="000000"/>
                </a:solidFill>
              </a:rPr>
              <a:t> </a:t>
            </a:r>
            <a:r>
              <a:rPr lang="en-IN" dirty="0">
                <a:solidFill>
                  <a:srgbClr val="F5871F"/>
                </a:solidFill>
              </a:rPr>
              <a:t>()</a:t>
            </a:r>
            <a:r>
              <a:rPr lang="en-IN" dirty="0">
                <a:solidFill>
                  <a:srgbClr val="000000"/>
                </a:solidFill>
              </a:rPr>
              <a:t> </a:t>
            </a:r>
            <a:r>
              <a:rPr lang="en-IN" dirty="0">
                <a:solidFill>
                  <a:srgbClr val="666600"/>
                </a:solidFill>
              </a:rPr>
              <a:t>=&gt;</a:t>
            </a:r>
            <a:r>
              <a:rPr lang="en-IN" dirty="0">
                <a:solidFill>
                  <a:srgbClr val="000000"/>
                </a:solidFill>
              </a:rPr>
              <a:t> </a:t>
            </a:r>
            <a:r>
              <a:rPr lang="en-IN" dirty="0">
                <a:solidFill>
                  <a:srgbClr val="666600"/>
                </a:solidFill>
              </a:rPr>
              <a:t>(</a:t>
            </a:r>
            <a:r>
              <a:rPr lang="en-IN" dirty="0">
                <a:solidFill>
                  <a:srgbClr val="000000"/>
                </a:solidFill>
              </a:rPr>
              <a:t> </a:t>
            </a:r>
          </a:p>
          <a:p>
            <a:r>
              <a:rPr lang="en-IN" dirty="0">
                <a:solidFill>
                  <a:srgbClr val="000000"/>
                </a:solidFill>
              </a:rPr>
              <a:t>	</a:t>
            </a:r>
            <a:r>
              <a:rPr lang="en-IN" dirty="0">
                <a:solidFill>
                  <a:srgbClr val="C82829"/>
                </a:solidFill>
              </a:rPr>
              <a:t>&lt;div&gt;</a:t>
            </a:r>
            <a:r>
              <a:rPr lang="en-IN" dirty="0">
                <a:solidFill>
                  <a:srgbClr val="000000"/>
                </a:solidFill>
              </a:rPr>
              <a:t> </a:t>
            </a:r>
            <a:r>
              <a:rPr lang="en-IN" dirty="0">
                <a:solidFill>
                  <a:srgbClr val="C82829"/>
                </a:solidFill>
              </a:rPr>
              <a:t>&lt;</a:t>
            </a:r>
            <a:r>
              <a:rPr lang="en-IN" dirty="0" err="1">
                <a:solidFill>
                  <a:srgbClr val="C82829"/>
                </a:solidFill>
              </a:rPr>
              <a:t>ul</a:t>
            </a:r>
            <a:r>
              <a:rPr lang="en-IN" dirty="0">
                <a:solidFill>
                  <a:srgbClr val="C82829"/>
                </a:solidFill>
              </a:rPr>
              <a:t>&gt;</a:t>
            </a:r>
            <a:r>
              <a:rPr lang="en-IN" dirty="0">
                <a:solidFill>
                  <a:srgbClr val="000000"/>
                </a:solidFill>
              </a:rPr>
              <a:t> </a:t>
            </a:r>
          </a:p>
          <a:p>
            <a:r>
              <a:rPr lang="en-IN" dirty="0">
                <a:solidFill>
                  <a:srgbClr val="000000"/>
                </a:solidFill>
              </a:rPr>
              <a:t>	</a:t>
            </a:r>
            <a:r>
              <a:rPr lang="en-IN" dirty="0">
                <a:solidFill>
                  <a:srgbClr val="666600"/>
                </a:solidFill>
              </a:rPr>
              <a:t>{</a:t>
            </a:r>
            <a:r>
              <a:rPr lang="en-IN" dirty="0">
                <a:solidFill>
                  <a:srgbClr val="000000"/>
                </a:solidFill>
              </a:rPr>
              <a:t> </a:t>
            </a:r>
            <a:r>
              <a:rPr lang="en-IN" dirty="0">
                <a:solidFill>
                  <a:srgbClr val="666600"/>
                </a:solidFill>
              </a:rPr>
              <a:t>[...</a:t>
            </a:r>
            <a:r>
              <a:rPr lang="en-IN" dirty="0">
                <a:solidFill>
                  <a:srgbClr val="660066"/>
                </a:solidFill>
              </a:rPr>
              <a:t>Array</a:t>
            </a:r>
            <a:r>
              <a:rPr lang="en-IN" dirty="0">
                <a:solidFill>
                  <a:srgbClr val="666600"/>
                </a:solidFill>
              </a:rPr>
              <a:t>(</a:t>
            </a:r>
            <a:r>
              <a:rPr lang="en-IN" dirty="0">
                <a:solidFill>
                  <a:srgbClr val="006666"/>
                </a:solidFill>
              </a:rPr>
              <a:t>5</a:t>
            </a:r>
            <a:r>
              <a:rPr lang="en-IN" dirty="0">
                <a:solidFill>
                  <a:srgbClr val="666600"/>
                </a:solidFill>
              </a:rPr>
              <a:t>).</a:t>
            </a:r>
            <a:r>
              <a:rPr lang="en-IN" dirty="0">
                <a:solidFill>
                  <a:srgbClr val="000000"/>
                </a:solidFill>
              </a:rPr>
              <a:t>keys</a:t>
            </a:r>
            <a:r>
              <a:rPr lang="en-IN" dirty="0">
                <a:solidFill>
                  <a:srgbClr val="666600"/>
                </a:solidFill>
              </a:rPr>
              <a:t>()].</a:t>
            </a:r>
            <a:r>
              <a:rPr lang="en-IN" dirty="0">
                <a:solidFill>
                  <a:srgbClr val="000000"/>
                </a:solidFill>
              </a:rPr>
              <a:t>map</a:t>
            </a:r>
            <a:r>
              <a:rPr lang="en-IN" dirty="0">
                <a:solidFill>
                  <a:srgbClr val="666600"/>
                </a:solidFill>
              </a:rPr>
              <a:t>(</a:t>
            </a:r>
            <a:r>
              <a:rPr lang="en-IN" dirty="0">
                <a:solidFill>
                  <a:srgbClr val="000000"/>
                </a:solidFill>
              </a:rPr>
              <a:t>n </a:t>
            </a:r>
            <a:r>
              <a:rPr lang="en-IN" dirty="0">
                <a:solidFill>
                  <a:srgbClr val="666600"/>
                </a:solidFill>
              </a:rPr>
              <a:t>=&gt;</a:t>
            </a:r>
            <a:r>
              <a:rPr lang="en-IN" dirty="0">
                <a:solidFill>
                  <a:srgbClr val="000000"/>
                </a:solidFill>
              </a:rPr>
              <a:t> </a:t>
            </a:r>
          </a:p>
          <a:p>
            <a:r>
              <a:rPr lang="en-IN" dirty="0">
                <a:solidFill>
                  <a:srgbClr val="000000"/>
                </a:solidFill>
              </a:rPr>
              <a:t>	</a:t>
            </a:r>
            <a:r>
              <a:rPr lang="en-IN" dirty="0">
                <a:solidFill>
                  <a:srgbClr val="666600"/>
                </a:solidFill>
              </a:rPr>
              <a:t>{</a:t>
            </a:r>
            <a:r>
              <a:rPr lang="en-IN" dirty="0">
                <a:solidFill>
                  <a:srgbClr val="000000"/>
                </a:solidFill>
              </a:rPr>
              <a:t> </a:t>
            </a:r>
            <a:r>
              <a:rPr lang="en-IN" dirty="0">
                <a:solidFill>
                  <a:srgbClr val="000088"/>
                </a:solidFill>
              </a:rPr>
              <a:t>return</a:t>
            </a:r>
            <a:r>
              <a:rPr lang="en-IN" dirty="0">
                <a:solidFill>
                  <a:srgbClr val="000000"/>
                </a:solidFill>
              </a:rPr>
              <a:t> </a:t>
            </a:r>
          </a:p>
          <a:p>
            <a:r>
              <a:rPr lang="en-IN" dirty="0">
                <a:solidFill>
                  <a:srgbClr val="C82829"/>
                </a:solidFill>
              </a:rPr>
              <a:t>	&lt;li key=</a:t>
            </a:r>
            <a:r>
              <a:rPr lang="en-IN" dirty="0">
                <a:solidFill>
                  <a:srgbClr val="718C00"/>
                </a:solidFill>
              </a:rPr>
              <a:t>{n}</a:t>
            </a:r>
            <a:r>
              <a:rPr lang="en-IN" dirty="0">
                <a:solidFill>
                  <a:srgbClr val="C82829"/>
                </a:solidFill>
              </a:rPr>
              <a:t>&gt;&lt;Link to=</a:t>
            </a:r>
            <a:r>
              <a:rPr lang="en-IN" dirty="0">
                <a:solidFill>
                  <a:srgbClr val="718C00"/>
                </a:solidFill>
              </a:rPr>
              <a:t>{</a:t>
            </a:r>
            <a:r>
              <a:rPr lang="en-IN" dirty="0">
                <a:solidFill>
                  <a:srgbClr val="C82829"/>
                </a:solidFill>
              </a:rPr>
              <a:t>`messages/${n+1}`}&gt;</a:t>
            </a:r>
            <a:r>
              <a:rPr lang="en-IN" dirty="0">
                <a:solidFill>
                  <a:srgbClr val="000000"/>
                </a:solidFill>
              </a:rPr>
              <a:t> </a:t>
            </a:r>
            <a:r>
              <a:rPr lang="en-IN" dirty="0">
                <a:solidFill>
                  <a:srgbClr val="660066"/>
                </a:solidFill>
              </a:rPr>
              <a:t>Message</a:t>
            </a:r>
            <a:r>
              <a:rPr lang="en-IN" dirty="0">
                <a:solidFill>
                  <a:srgbClr val="000000"/>
                </a:solidFill>
              </a:rPr>
              <a:t> </a:t>
            </a:r>
            <a:r>
              <a:rPr lang="en-IN" dirty="0">
                <a:solidFill>
                  <a:srgbClr val="666600"/>
                </a:solidFill>
              </a:rPr>
              <a:t>{</a:t>
            </a:r>
            <a:r>
              <a:rPr lang="en-IN" dirty="0">
                <a:solidFill>
                  <a:srgbClr val="000000"/>
                </a:solidFill>
              </a:rPr>
              <a:t>n</a:t>
            </a:r>
            <a:r>
              <a:rPr lang="en-IN" dirty="0">
                <a:solidFill>
                  <a:srgbClr val="666600"/>
                </a:solidFill>
              </a:rPr>
              <a:t>+</a:t>
            </a:r>
            <a:r>
              <a:rPr lang="en-IN" dirty="0">
                <a:solidFill>
                  <a:srgbClr val="006666"/>
                </a:solidFill>
              </a:rPr>
              <a:t>1</a:t>
            </a:r>
            <a:r>
              <a:rPr lang="en-IN" dirty="0">
                <a:solidFill>
                  <a:srgbClr val="666600"/>
                </a:solidFill>
              </a:rPr>
              <a:t>}</a:t>
            </a:r>
            <a:r>
              <a:rPr lang="en-IN" dirty="0">
                <a:solidFill>
                  <a:srgbClr val="000000"/>
                </a:solidFill>
              </a:rPr>
              <a:t> </a:t>
            </a:r>
            <a:r>
              <a:rPr lang="en-IN" dirty="0">
                <a:solidFill>
                  <a:srgbClr val="C82829"/>
                </a:solidFill>
              </a:rPr>
              <a:t>&lt;/Link&gt;</a:t>
            </a:r>
            <a:r>
              <a:rPr lang="en-IN" dirty="0">
                <a:solidFill>
                  <a:srgbClr val="000000"/>
                </a:solidFill>
              </a:rPr>
              <a:t> </a:t>
            </a:r>
          </a:p>
          <a:p>
            <a:r>
              <a:rPr lang="en-IN" dirty="0">
                <a:solidFill>
                  <a:srgbClr val="C82829"/>
                </a:solidFill>
              </a:rPr>
              <a:t>	&lt;/li&gt;</a:t>
            </a:r>
            <a:r>
              <a:rPr lang="en-IN" dirty="0">
                <a:solidFill>
                  <a:srgbClr val="666600"/>
                </a:solidFill>
              </a:rPr>
              <a:t>;</a:t>
            </a:r>
            <a:r>
              <a:rPr lang="en-IN" dirty="0">
                <a:solidFill>
                  <a:srgbClr val="000000"/>
                </a:solidFill>
              </a:rPr>
              <a:t> </a:t>
            </a:r>
            <a:r>
              <a:rPr lang="en-IN" dirty="0">
                <a:solidFill>
                  <a:srgbClr val="666600"/>
                </a:solidFill>
              </a:rPr>
              <a:t>})</a:t>
            </a:r>
            <a:r>
              <a:rPr lang="en-IN" dirty="0">
                <a:solidFill>
                  <a:srgbClr val="000000"/>
                </a:solidFill>
              </a:rPr>
              <a:t> </a:t>
            </a:r>
            <a:r>
              <a:rPr lang="en-IN" dirty="0">
                <a:solidFill>
                  <a:srgbClr val="666600"/>
                </a:solidFill>
              </a:rPr>
              <a:t>}</a:t>
            </a:r>
            <a:r>
              <a:rPr lang="en-IN" dirty="0">
                <a:solidFill>
                  <a:srgbClr val="000000"/>
                </a:solidFill>
              </a:rPr>
              <a:t> </a:t>
            </a:r>
            <a:br>
              <a:rPr lang="en-IN" dirty="0">
                <a:solidFill>
                  <a:srgbClr val="000000"/>
                </a:solidFill>
              </a:rPr>
            </a:br>
            <a:r>
              <a:rPr lang="en-IN" dirty="0">
                <a:solidFill>
                  <a:srgbClr val="000000"/>
                </a:solidFill>
              </a:rPr>
              <a:t>	</a:t>
            </a:r>
            <a:r>
              <a:rPr lang="en-IN" dirty="0">
                <a:solidFill>
                  <a:srgbClr val="C82829"/>
                </a:solidFill>
              </a:rPr>
              <a:t>&lt;/</a:t>
            </a:r>
            <a:r>
              <a:rPr lang="en-IN" dirty="0" err="1">
                <a:solidFill>
                  <a:srgbClr val="C82829"/>
                </a:solidFill>
              </a:rPr>
              <a:t>ul</a:t>
            </a:r>
            <a:r>
              <a:rPr lang="en-IN" dirty="0">
                <a:solidFill>
                  <a:srgbClr val="C82829"/>
                </a:solidFill>
              </a:rPr>
              <a:t>&gt;</a:t>
            </a:r>
            <a:r>
              <a:rPr lang="en-IN" dirty="0">
                <a:solidFill>
                  <a:srgbClr val="000000"/>
                </a:solidFill>
              </a:rPr>
              <a:t> </a:t>
            </a:r>
            <a:r>
              <a:rPr lang="en-IN" dirty="0">
                <a:solidFill>
                  <a:srgbClr val="C82829"/>
                </a:solidFill>
              </a:rPr>
              <a:t>&lt;/div&gt;</a:t>
            </a:r>
            <a:r>
              <a:rPr lang="en-IN" dirty="0">
                <a:solidFill>
                  <a:srgbClr val="000000"/>
                </a:solidFill>
              </a:rPr>
              <a:t> </a:t>
            </a:r>
            <a:br>
              <a:rPr lang="en-IN" dirty="0">
                <a:solidFill>
                  <a:srgbClr val="000000"/>
                </a:solidFill>
              </a:rPr>
            </a:br>
            <a:r>
              <a:rPr lang="en-IN" dirty="0">
                <a:solidFill>
                  <a:srgbClr val="666600"/>
                </a:solidFill>
              </a:rPr>
              <a:t>);</a:t>
            </a:r>
            <a:r>
              <a:rPr lang="en-IN" dirty="0">
                <a:solidFill>
                  <a:srgbClr val="000000"/>
                </a:solidFill>
              </a:rPr>
              <a:t> </a:t>
            </a:r>
            <a:br>
              <a:rPr lang="en-IN" dirty="0">
                <a:solidFill>
                  <a:srgbClr val="000000"/>
                </a:solidFill>
              </a:rPr>
            </a:br>
            <a:r>
              <a:rPr lang="en-IN" dirty="0">
                <a:solidFill>
                  <a:srgbClr val="8959A8"/>
                </a:solidFill>
              </a:rPr>
              <a:t>export</a:t>
            </a:r>
            <a:r>
              <a:rPr lang="en-IN" dirty="0">
                <a:solidFill>
                  <a:srgbClr val="000000"/>
                </a:solidFill>
              </a:rPr>
              <a:t> </a:t>
            </a:r>
            <a:r>
              <a:rPr lang="en-IN" dirty="0">
                <a:solidFill>
                  <a:srgbClr val="8959A8"/>
                </a:solidFill>
              </a:rPr>
              <a:t>default</a:t>
            </a:r>
            <a:r>
              <a:rPr lang="en-IN" dirty="0">
                <a:solidFill>
                  <a:srgbClr val="000000"/>
                </a:solidFill>
              </a:rPr>
              <a:t> </a:t>
            </a:r>
            <a:r>
              <a:rPr lang="en-IN" dirty="0">
                <a:solidFill>
                  <a:srgbClr val="660066"/>
                </a:solidFill>
              </a:rPr>
              <a:t>Messages</a:t>
            </a:r>
            <a:r>
              <a:rPr lang="en-IN" dirty="0">
                <a:solidFill>
                  <a:srgbClr val="666600"/>
                </a:solidFill>
              </a:rPr>
              <a:t>;</a:t>
            </a:r>
            <a:br>
              <a:rPr lang="en-IN" dirty="0"/>
            </a:br>
            <a:endParaRPr lang="en-US" dirty="0"/>
          </a:p>
        </p:txBody>
      </p:sp>
    </p:spTree>
    <p:extLst>
      <p:ext uri="{BB962C8B-B14F-4D97-AF65-F5344CB8AC3E}">
        <p14:creationId xmlns:p14="http://schemas.microsoft.com/office/powerpoint/2010/main" val="238720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References</a:t>
            </a:r>
          </a:p>
        </p:txBody>
      </p:sp>
      <p:sp>
        <p:nvSpPr>
          <p:cNvPr id="9" name="Content Placeholder 2"/>
          <p:cNvSpPr>
            <a:spLocks noGrp="1"/>
          </p:cNvSpPr>
          <p:nvPr>
            <p:ph sz="quarter" idx="1"/>
          </p:nvPr>
        </p:nvSpPr>
        <p:spPr>
          <a:xfrm>
            <a:off x="323528" y="962447"/>
            <a:ext cx="8352928" cy="5490889"/>
          </a:xfrm>
        </p:spPr>
        <p:txBody>
          <a:bodyPr/>
          <a:lstStyle/>
          <a:p>
            <a:r>
              <a:rPr lang="en-US" dirty="0">
                <a:hlinkClick r:id="rId3"/>
              </a:rPr>
              <a:t>https://api.randomuser.me/?results=50</a:t>
            </a:r>
            <a:r>
              <a:rPr lang="en-US" dirty="0"/>
              <a:t> - </a:t>
            </a:r>
            <a:r>
              <a:rPr lang="en-US" dirty="0" err="1"/>
              <a:t>RESt</a:t>
            </a:r>
            <a:r>
              <a:rPr lang="en-US" dirty="0"/>
              <a:t> API</a:t>
            </a:r>
          </a:p>
          <a:p>
            <a:r>
              <a:rPr lang="en-US" dirty="0">
                <a:hlinkClick r:id="rId4"/>
              </a:rPr>
              <a:t>https://reacttraining.com/react-router/web/guides/quick-start</a:t>
            </a:r>
            <a:endParaRPr lang="en-US" dirty="0"/>
          </a:p>
          <a:p>
            <a:r>
              <a:rPr lang="en-US" sz="1800" dirty="0"/>
              <a:t>Movie search app</a:t>
            </a:r>
          </a:p>
          <a:p>
            <a:r>
              <a:rPr lang="en-US" dirty="0">
                <a:hlinkClick r:id="rId5"/>
              </a:rPr>
              <a:t>https://www.freecodecamp.org/news/how-to-build-a-movie-search-app-using-react-hooks-24eb72ddfaf7/</a:t>
            </a:r>
            <a:endParaRPr lang="en-US" dirty="0"/>
          </a:p>
          <a:p>
            <a:r>
              <a:rPr lang="en-US" sz="1800" dirty="0"/>
              <a:t>Music gallery app</a:t>
            </a:r>
          </a:p>
          <a:p>
            <a:r>
              <a:rPr lang="en-US" dirty="0">
                <a:hlinkClick r:id="rId6"/>
              </a:rPr>
              <a:t>https://www.freecodecamp.org/news/state-management-with-react-hooks/</a:t>
            </a:r>
            <a:endParaRPr lang="en-US" dirty="0"/>
          </a:p>
          <a:p>
            <a:r>
              <a:rPr lang="it-IT" dirty="0">
                <a:hlinkClick r:id="rId7"/>
              </a:rPr>
              <a:t>https://blog.logrocket.com/react-router-v6/</a:t>
            </a:r>
            <a:endParaRPr lang="it-IT" dirty="0"/>
          </a:p>
          <a:p>
            <a:r>
              <a:rPr lang="it-IT" dirty="0">
                <a:hlinkClick r:id="rId8"/>
              </a:rPr>
              <a:t>https://reactrouter.com/docs/en/v6/getting-started/tutorial</a:t>
            </a:r>
            <a:r>
              <a:rPr lang="it-IT" dirty="0"/>
              <a:t> </a:t>
            </a:r>
          </a:p>
          <a:p>
            <a:r>
              <a:rPr lang="it-IT" dirty="0">
                <a:hlinkClick r:id="rId9"/>
              </a:rPr>
              <a:t>https://stackblitz.com/edit/github-agqlf5?file=src%2Froutes%2Finvoice.jsx</a:t>
            </a:r>
            <a:r>
              <a:rPr lang="it-IT" dirty="0"/>
              <a:t> </a:t>
            </a:r>
          </a:p>
          <a:p>
            <a:r>
              <a:rPr lang="it-IT" dirty="0"/>
              <a:t>https://</a:t>
            </a:r>
            <a:r>
              <a:rPr lang="it-IT" dirty="0" err="1"/>
              <a:t>blog.logrocket.com</a:t>
            </a:r>
            <a:r>
              <a:rPr lang="it-IT" dirty="0"/>
              <a:t>/</a:t>
            </a:r>
            <a:r>
              <a:rPr lang="it-IT" dirty="0" err="1"/>
              <a:t>react</a:t>
            </a:r>
            <a:r>
              <a:rPr lang="it-IT" dirty="0"/>
              <a:t>-router-hooks-</a:t>
            </a:r>
            <a:r>
              <a:rPr lang="it-IT" dirty="0" err="1"/>
              <a:t>cleaner</a:t>
            </a:r>
            <a:r>
              <a:rPr lang="it-IT" dirty="0"/>
              <a:t>-</a:t>
            </a:r>
            <a:r>
              <a:rPr lang="it-IT" dirty="0" err="1"/>
              <a:t>components</a:t>
            </a:r>
            <a:r>
              <a:rPr lang="it-IT"/>
              <a:t>/</a:t>
            </a:r>
            <a:endParaRPr lang="it-IT" sz="1800" dirty="0"/>
          </a:p>
        </p:txBody>
      </p:sp>
    </p:spTree>
    <p:extLst>
      <p:ext uri="{BB962C8B-B14F-4D97-AF65-F5344CB8AC3E}">
        <p14:creationId xmlns:p14="http://schemas.microsoft.com/office/powerpoint/2010/main" val="31903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74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3914280" cy="533400"/>
          </a:xfrm>
        </p:spPr>
        <p:txBody>
          <a:bodyPr/>
          <a:lstStyle/>
          <a:p>
            <a:r>
              <a:rPr lang="en-US" dirty="0"/>
              <a:t>Thank you !</a:t>
            </a:r>
            <a:br>
              <a:rPr lang="en-US" dirty="0"/>
            </a:br>
            <a:br>
              <a:rPr lang="en-US"/>
            </a:br>
            <a:endParaRPr lang="en-IN" dirty="0"/>
          </a:p>
        </p:txBody>
      </p:sp>
    </p:spTree>
    <p:extLst>
      <p:ext uri="{BB962C8B-B14F-4D97-AF65-F5344CB8AC3E}">
        <p14:creationId xmlns:p14="http://schemas.microsoft.com/office/powerpoint/2010/main" val="114619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Pure functions are deterministic : </a:t>
            </a:r>
            <a:br>
              <a:rPr lang="en-US" b="1" dirty="0"/>
            </a:br>
            <a:r>
              <a:rPr lang="en-US" dirty="0"/>
              <a:t>Specific input parameters, we always have a specific output. The output is solely dependent on Input parameters and no other external variable.</a:t>
            </a:r>
          </a:p>
          <a:p>
            <a:r>
              <a:rPr lang="en-US" b="1" dirty="0"/>
              <a:t>Functions should not introduce side effects:</a:t>
            </a:r>
            <a:br>
              <a:rPr lang="en-US" b="1" dirty="0"/>
            </a:br>
            <a:r>
              <a:rPr lang="en-US" dirty="0"/>
              <a:t>If the application updates certain data that is observable outside the called function, it can be considered a side effect introduced by the function</a:t>
            </a:r>
            <a:br>
              <a:rPr lang="en-US" dirty="0"/>
            </a:br>
            <a:r>
              <a:rPr lang="en-US" dirty="0"/>
              <a:t>Modifying any external variable or object property</a:t>
            </a:r>
          </a:p>
          <a:p>
            <a:pPr lvl="1"/>
            <a:r>
              <a:rPr lang="en-US" dirty="0"/>
              <a:t>Logging data to the console</a:t>
            </a:r>
          </a:p>
          <a:p>
            <a:pPr lvl="1"/>
            <a:r>
              <a:rPr lang="en-US" dirty="0"/>
              <a:t>Writing Data to a file</a:t>
            </a:r>
          </a:p>
          <a:p>
            <a:pPr lvl="1"/>
            <a:r>
              <a:rPr lang="en-US" dirty="0"/>
              <a:t>Writing data to the network</a:t>
            </a:r>
          </a:p>
          <a:p>
            <a:pPr lvl="1"/>
            <a:r>
              <a:rPr lang="en-US" dirty="0"/>
              <a:t>Triggering any external process</a:t>
            </a:r>
          </a:p>
          <a:p>
            <a:pPr lvl="1"/>
            <a:r>
              <a:rPr lang="en-US" dirty="0"/>
              <a:t>Calling any other functions with side-effects</a:t>
            </a:r>
          </a:p>
          <a:p>
            <a:pPr lvl="1"/>
            <a:r>
              <a:rPr lang="en-US" dirty="0"/>
              <a:t>Making Asynchronous Data Calls</a:t>
            </a:r>
          </a:p>
          <a:p>
            <a:r>
              <a:rPr lang="en-US" dirty="0"/>
              <a:t>We need to avoid these side effects inside Pure Components.</a:t>
            </a:r>
          </a:p>
          <a:p>
            <a:endParaRPr lang="en-US" b="1" dirty="0"/>
          </a:p>
          <a:p>
            <a:endParaRPr lang="en-US" b="1" dirty="0"/>
          </a:p>
        </p:txBody>
      </p:sp>
      <p:sp>
        <p:nvSpPr>
          <p:cNvPr id="3" name="Title 2"/>
          <p:cNvSpPr>
            <a:spLocks noGrp="1"/>
          </p:cNvSpPr>
          <p:nvPr>
            <p:ph type="title"/>
          </p:nvPr>
        </p:nvSpPr>
        <p:spPr/>
        <p:txBody>
          <a:bodyPr/>
          <a:lstStyle/>
          <a:p>
            <a:r>
              <a:rPr lang="en-US" dirty="0"/>
              <a:t>Key Features of Pure Components</a:t>
            </a:r>
          </a:p>
        </p:txBody>
      </p:sp>
    </p:spTree>
    <p:extLst>
      <p:ext uri="{BB962C8B-B14F-4D97-AF65-F5344CB8AC3E}">
        <p14:creationId xmlns:p14="http://schemas.microsoft.com/office/powerpoint/2010/main" val="3313993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React component can be considered pure if it renders the same output for the same state and props. If the value of the previous state or props and the new state or props is the same, the component is not re-rendered. Pure Components restricts the re-rendering ensuring the higher performance of the Component</a:t>
            </a:r>
          </a:p>
          <a:p>
            <a:r>
              <a:rPr lang="en-US" dirty="0"/>
              <a:t>For class components like this, React provides the </a:t>
            </a:r>
            <a:r>
              <a:rPr lang="en-US" dirty="0" err="1"/>
              <a:t>PureComponent</a:t>
            </a:r>
            <a:r>
              <a:rPr lang="en-US" dirty="0"/>
              <a:t> base class. Class components that extend the </a:t>
            </a:r>
            <a:r>
              <a:rPr lang="en-US" dirty="0" err="1"/>
              <a:t>React.PureComponent</a:t>
            </a:r>
            <a:r>
              <a:rPr lang="en-US" dirty="0"/>
              <a:t> class are treated as pure components.</a:t>
            </a:r>
          </a:p>
          <a:p>
            <a:r>
              <a:rPr lang="en-US" dirty="0"/>
              <a:t>Pure components have some performance improvements and render optimizations since React implements the </a:t>
            </a:r>
            <a:r>
              <a:rPr lang="en-US" dirty="0" err="1"/>
              <a:t>shouldComponentUpdate</a:t>
            </a:r>
            <a:r>
              <a:rPr lang="en-US" dirty="0"/>
              <a:t>() method for them with a shallow comparison for props and state.</a:t>
            </a:r>
          </a:p>
          <a:p>
            <a:endParaRPr lang="en-US" dirty="0"/>
          </a:p>
        </p:txBody>
      </p:sp>
      <p:sp>
        <p:nvSpPr>
          <p:cNvPr id="3" name="Title 2"/>
          <p:cNvSpPr>
            <a:spLocks noGrp="1"/>
          </p:cNvSpPr>
          <p:nvPr>
            <p:ph type="title"/>
          </p:nvPr>
        </p:nvSpPr>
        <p:spPr/>
        <p:txBody>
          <a:bodyPr/>
          <a:lstStyle/>
          <a:p>
            <a:r>
              <a:rPr lang="en-US" dirty="0"/>
              <a:t>Pure Components</a:t>
            </a:r>
          </a:p>
        </p:txBody>
      </p:sp>
    </p:spTree>
    <p:extLst>
      <p:ext uri="{BB962C8B-B14F-4D97-AF65-F5344CB8AC3E}">
        <p14:creationId xmlns:p14="http://schemas.microsoft.com/office/powerpoint/2010/main" val="1918072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Prevents re-rendering of Component if props or state is the same</a:t>
            </a:r>
          </a:p>
          <a:p>
            <a:r>
              <a:rPr lang="en-US" dirty="0"/>
              <a:t>Takes care of “</a:t>
            </a:r>
            <a:r>
              <a:rPr lang="en-US" dirty="0" err="1"/>
              <a:t>shouldComponentUpdate</a:t>
            </a:r>
            <a:r>
              <a:rPr lang="en-US" dirty="0"/>
              <a:t>” implicitly</a:t>
            </a:r>
          </a:p>
          <a:p>
            <a:r>
              <a:rPr lang="en-US" dirty="0"/>
              <a:t>State and Props are Shallow Compared</a:t>
            </a:r>
          </a:p>
          <a:p>
            <a:r>
              <a:rPr lang="en-US" dirty="0"/>
              <a:t>Pure Components are more performant in certain cases</a:t>
            </a:r>
            <a:br>
              <a:rPr lang="en-US" dirty="0"/>
            </a:br>
            <a:br>
              <a:rPr lang="en-US" dirty="0"/>
            </a:br>
            <a:r>
              <a:rPr lang="en-US" dirty="0"/>
              <a:t>It is the same as Component except that Pure Components take care of </a:t>
            </a:r>
            <a:r>
              <a:rPr lang="en-US" dirty="0" err="1"/>
              <a:t>shouldComponentUpdate</a:t>
            </a:r>
            <a:r>
              <a:rPr lang="en-US" dirty="0"/>
              <a:t> by itself, it does the </a:t>
            </a:r>
            <a:r>
              <a:rPr lang="en-US" i="1" dirty="0"/>
              <a:t>shallow comparison </a:t>
            </a:r>
            <a:r>
              <a:rPr lang="en-US" dirty="0"/>
              <a:t>on the state and props data. If the previous state and props data is the same as the next props or state, the component is not Re-rendered.</a:t>
            </a:r>
          </a:p>
          <a:p>
            <a:r>
              <a:rPr lang="en-US" dirty="0"/>
              <a:t>React Components re-renders in the following scenarios:</a:t>
            </a:r>
          </a:p>
          <a:p>
            <a:r>
              <a:rPr lang="en-US" dirty="0"/>
              <a:t>“</a:t>
            </a:r>
            <a:r>
              <a:rPr lang="en-US" dirty="0" err="1"/>
              <a:t>setState</a:t>
            </a:r>
            <a:r>
              <a:rPr lang="en-US" dirty="0"/>
              <a:t>” is called in Component</a:t>
            </a:r>
          </a:p>
          <a:p>
            <a:r>
              <a:rPr lang="en-US" dirty="0"/>
              <a:t>“props” values are updated</a:t>
            </a:r>
          </a:p>
          <a:p>
            <a:r>
              <a:rPr lang="en-US" dirty="0" err="1"/>
              <a:t>this.forceUpdate</a:t>
            </a:r>
            <a:r>
              <a:rPr lang="en-US" dirty="0"/>
              <a:t>() is called</a:t>
            </a:r>
          </a:p>
          <a:p>
            <a:r>
              <a:rPr lang="en-US" dirty="0"/>
              <a:t>In the case of Pure Components, the React components do not re-render blindly without considering the updated values of React “props” and “state”. </a:t>
            </a:r>
            <a:r>
              <a:rPr lang="en-US"/>
              <a:t>If updated values are the same as previous values, render is not triggered.</a:t>
            </a:r>
            <a:endParaRPr lang="en-US" dirty="0"/>
          </a:p>
          <a:p>
            <a:endParaRPr lang="en-US" dirty="0"/>
          </a:p>
        </p:txBody>
      </p:sp>
      <p:sp>
        <p:nvSpPr>
          <p:cNvPr id="3" name="Title 2"/>
          <p:cNvSpPr>
            <a:spLocks noGrp="1"/>
          </p:cNvSpPr>
          <p:nvPr>
            <p:ph type="title"/>
          </p:nvPr>
        </p:nvSpPr>
        <p:spPr/>
        <p:txBody>
          <a:bodyPr/>
          <a:lstStyle/>
          <a:p>
            <a:r>
              <a:rPr lang="en-US" dirty="0"/>
              <a:t>Features of React Pure Components</a:t>
            </a:r>
          </a:p>
        </p:txBody>
      </p:sp>
    </p:spTree>
    <p:extLst>
      <p:ext uri="{BB962C8B-B14F-4D97-AF65-F5344CB8AC3E}">
        <p14:creationId xmlns:p14="http://schemas.microsoft.com/office/powerpoint/2010/main" val="1501396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of Pure Components</a:t>
            </a:r>
          </a:p>
        </p:txBody>
      </p:sp>
      <p:sp>
        <p:nvSpPr>
          <p:cNvPr id="6" name="Rectangle 5">
            <a:extLst>
              <a:ext uri="{FF2B5EF4-FFF2-40B4-BE49-F238E27FC236}">
                <a16:creationId xmlns:a16="http://schemas.microsoft.com/office/drawing/2014/main" id="{499DB3B2-40D9-B646-B2F2-B5272B55B0B0}"/>
              </a:ext>
            </a:extLst>
          </p:cNvPr>
          <p:cNvSpPr/>
          <p:nvPr/>
        </p:nvSpPr>
        <p:spPr>
          <a:xfrm>
            <a:off x="116194" y="836712"/>
            <a:ext cx="4176464" cy="2123658"/>
          </a:xfrm>
          <a:prstGeom prst="rect">
            <a:avLst/>
          </a:prstGeom>
          <a:ln>
            <a:solidFill>
              <a:schemeClr val="accent1"/>
            </a:solidFill>
          </a:ln>
        </p:spPr>
        <p:txBody>
          <a:bodyPr wrap="square">
            <a:spAutoFit/>
          </a:bodyPr>
          <a:lstStyle/>
          <a:p>
            <a:r>
              <a:rPr lang="en-US" sz="1100" dirty="0">
                <a:solidFill>
                  <a:srgbClr val="AF00DB"/>
                </a:solidFill>
                <a:latin typeface="Menlo" panose="020B0609030804020204" pitchFamily="49" charset="0"/>
              </a:rPr>
              <a:t>import</a:t>
            </a:r>
            <a:r>
              <a:rPr lang="en-US" sz="1100" dirty="0">
                <a:solidFill>
                  <a:srgbClr val="000000"/>
                </a:solidFill>
                <a:latin typeface="Menlo" panose="020B0609030804020204" pitchFamily="49" charset="0"/>
              </a:rPr>
              <a:t> </a:t>
            </a:r>
            <a:r>
              <a:rPr lang="en-US" sz="1100" dirty="0">
                <a:solidFill>
                  <a:srgbClr val="001080"/>
                </a:solidFill>
                <a:latin typeface="Menlo" panose="020B0609030804020204" pitchFamily="49" charset="0"/>
              </a:rPr>
              <a:t>React</a:t>
            </a:r>
            <a:r>
              <a:rPr lang="en-US" sz="1100" dirty="0">
                <a:solidFill>
                  <a:srgbClr val="000000"/>
                </a:solidFill>
                <a:latin typeface="Menlo" panose="020B0609030804020204" pitchFamily="49" charset="0"/>
              </a:rPr>
              <a:t>, { </a:t>
            </a:r>
            <a:r>
              <a:rPr lang="en-US" sz="1100" dirty="0" err="1">
                <a:solidFill>
                  <a:srgbClr val="001080"/>
                </a:solidFill>
                <a:latin typeface="Menlo" panose="020B0609030804020204" pitchFamily="49" charset="0"/>
              </a:rPr>
              <a:t>PureComponent</a:t>
            </a:r>
            <a:r>
              <a:rPr lang="en-US" sz="1100" dirty="0">
                <a:solidFill>
                  <a:srgbClr val="000000"/>
                </a:solidFill>
                <a:latin typeface="Menlo" panose="020B0609030804020204" pitchFamily="49" charset="0"/>
              </a:rPr>
              <a:t> } </a:t>
            </a:r>
            <a:r>
              <a:rPr lang="en-US" sz="1100" dirty="0">
                <a:solidFill>
                  <a:srgbClr val="AF00DB"/>
                </a:solidFill>
                <a:latin typeface="Menlo" panose="020B0609030804020204" pitchFamily="49" charset="0"/>
              </a:rPr>
              <a:t>from</a:t>
            </a:r>
            <a:r>
              <a:rPr lang="en-US" sz="1100" dirty="0">
                <a:solidFill>
                  <a:srgbClr val="000000"/>
                </a:solidFill>
                <a:latin typeface="Menlo" panose="020B0609030804020204" pitchFamily="49" charset="0"/>
              </a:rPr>
              <a:t> </a:t>
            </a:r>
            <a:r>
              <a:rPr lang="en-US" sz="1100" dirty="0">
                <a:solidFill>
                  <a:srgbClr val="A31515"/>
                </a:solidFill>
                <a:latin typeface="Menlo" panose="020B0609030804020204" pitchFamily="49" charset="0"/>
              </a:rPr>
              <a:t>'react'</a:t>
            </a:r>
            <a:br>
              <a:rPr lang="en-US" sz="1100" dirty="0">
                <a:solidFill>
                  <a:srgbClr val="000000"/>
                </a:solidFill>
                <a:latin typeface="Menlo" panose="020B0609030804020204" pitchFamily="49" charset="0"/>
              </a:rPr>
            </a:br>
            <a:r>
              <a:rPr lang="en-US" sz="1100" dirty="0">
                <a:solidFill>
                  <a:srgbClr val="AF00DB"/>
                </a:solidFill>
                <a:latin typeface="Menlo" panose="020B0609030804020204" pitchFamily="49" charset="0"/>
              </a:rPr>
              <a:t>export</a:t>
            </a:r>
            <a:r>
              <a:rPr lang="en-US" sz="1100" dirty="0">
                <a:solidFill>
                  <a:srgbClr val="000000"/>
                </a:solidFill>
                <a:latin typeface="Menlo" panose="020B0609030804020204" pitchFamily="49" charset="0"/>
              </a:rPr>
              <a:t> </a:t>
            </a:r>
            <a:r>
              <a:rPr lang="en-US" sz="1100" dirty="0">
                <a:solidFill>
                  <a:srgbClr val="0000FF"/>
                </a:solidFill>
                <a:latin typeface="Menlo" panose="020B0609030804020204" pitchFamily="49" charset="0"/>
              </a:rPr>
              <a:t>class</a:t>
            </a:r>
            <a:r>
              <a:rPr lang="en-US" sz="1100" dirty="0">
                <a:solidFill>
                  <a:srgbClr val="000000"/>
                </a:solidFill>
                <a:latin typeface="Menlo" panose="020B0609030804020204" pitchFamily="49" charset="0"/>
              </a:rPr>
              <a:t> </a:t>
            </a:r>
            <a:r>
              <a:rPr lang="en-US" sz="1100" dirty="0" err="1">
                <a:solidFill>
                  <a:srgbClr val="267F99"/>
                </a:solidFill>
                <a:latin typeface="Menlo" panose="020B0609030804020204" pitchFamily="49" charset="0"/>
              </a:rPr>
              <a:t>PureComp</a:t>
            </a:r>
            <a:r>
              <a:rPr lang="en-US" sz="1100" dirty="0">
                <a:solidFill>
                  <a:srgbClr val="000000"/>
                </a:solidFill>
                <a:latin typeface="Menlo" panose="020B0609030804020204" pitchFamily="49" charset="0"/>
              </a:rPr>
              <a:t> </a:t>
            </a:r>
            <a:r>
              <a:rPr lang="en-US" sz="1100" dirty="0">
                <a:solidFill>
                  <a:srgbClr val="0000FF"/>
                </a:solidFill>
                <a:latin typeface="Menlo" panose="020B0609030804020204" pitchFamily="49" charset="0"/>
              </a:rPr>
              <a:t>extends</a:t>
            </a:r>
            <a:r>
              <a:rPr lang="en-US" sz="1100" dirty="0">
                <a:solidFill>
                  <a:srgbClr val="000000"/>
                </a:solidFill>
                <a:latin typeface="Menlo" panose="020B0609030804020204" pitchFamily="49" charset="0"/>
              </a:rPr>
              <a:t> </a:t>
            </a:r>
            <a:r>
              <a:rPr lang="en-US" sz="1100" dirty="0" err="1">
                <a:solidFill>
                  <a:srgbClr val="267F99"/>
                </a:solidFill>
                <a:latin typeface="Menlo" panose="020B0609030804020204" pitchFamily="49" charset="0"/>
              </a:rPr>
              <a:t>PureComponent</a:t>
            </a:r>
            <a:r>
              <a:rPr lang="en-US" sz="1100" dirty="0">
                <a:solidFill>
                  <a:srgbClr val="000000"/>
                </a:solidFill>
                <a:latin typeface="Menlo" panose="020B0609030804020204" pitchFamily="49" charset="0"/>
              </a:rPr>
              <a:t> {</a:t>
            </a:r>
          </a:p>
          <a:p>
            <a:r>
              <a:rPr lang="en-US" sz="1100" dirty="0">
                <a:solidFill>
                  <a:srgbClr val="795E26"/>
                </a:solidFill>
                <a:latin typeface="Menlo" panose="020B0609030804020204" pitchFamily="49" charset="0"/>
              </a:rPr>
              <a:t>render</a:t>
            </a:r>
            <a:r>
              <a:rPr lang="en-US" sz="1100" dirty="0">
                <a:solidFill>
                  <a:srgbClr val="000000"/>
                </a:solidFill>
                <a:latin typeface="Menlo" panose="020B0609030804020204" pitchFamily="49" charset="0"/>
              </a:rPr>
              <a:t>() {</a:t>
            </a:r>
          </a:p>
          <a:p>
            <a:r>
              <a:rPr lang="en-US" sz="1100" dirty="0" err="1">
                <a:solidFill>
                  <a:srgbClr val="001080"/>
                </a:solidFill>
                <a:latin typeface="Menlo" panose="020B0609030804020204" pitchFamily="49" charset="0"/>
              </a:rPr>
              <a:t>console</a:t>
            </a:r>
            <a:r>
              <a:rPr lang="en-US" sz="1100" dirty="0" err="1">
                <a:solidFill>
                  <a:srgbClr val="000000"/>
                </a:solidFill>
                <a:latin typeface="Menlo" panose="020B0609030804020204" pitchFamily="49" charset="0"/>
              </a:rPr>
              <a:t>.</a:t>
            </a:r>
            <a:r>
              <a:rPr lang="en-US" sz="1100" dirty="0" err="1">
                <a:solidFill>
                  <a:srgbClr val="795E26"/>
                </a:solidFill>
                <a:latin typeface="Menlo" panose="020B0609030804020204" pitchFamily="49" charset="0"/>
              </a:rPr>
              <a:t>log</a:t>
            </a:r>
            <a:r>
              <a:rPr lang="en-US" sz="1100" dirty="0">
                <a:solidFill>
                  <a:srgbClr val="000000"/>
                </a:solidFill>
                <a:latin typeface="Menlo" panose="020B0609030804020204" pitchFamily="49" charset="0"/>
              </a:rPr>
              <a:t>(</a:t>
            </a:r>
            <a:r>
              <a:rPr lang="en-US" sz="1100" dirty="0">
                <a:solidFill>
                  <a:srgbClr val="A31515"/>
                </a:solidFill>
                <a:latin typeface="Menlo" panose="020B0609030804020204" pitchFamily="49" charset="0"/>
              </a:rPr>
              <a:t>'Pure Component'</a:t>
            </a:r>
            <a:r>
              <a:rPr lang="en-US" sz="1100" dirty="0">
                <a:solidFill>
                  <a:srgbClr val="000000"/>
                </a:solidFill>
                <a:latin typeface="Menlo" panose="020B0609030804020204" pitchFamily="49" charset="0"/>
              </a:rPr>
              <a:t>)</a:t>
            </a:r>
          </a:p>
          <a:p>
            <a:r>
              <a:rPr lang="en-US" sz="1100" dirty="0">
                <a:solidFill>
                  <a:srgbClr val="AF00DB"/>
                </a:solidFill>
                <a:latin typeface="Menlo" panose="020B0609030804020204" pitchFamily="49" charset="0"/>
              </a:rPr>
              <a:t>return</a:t>
            </a:r>
            <a:r>
              <a:rPr lang="en-US" sz="1100" dirty="0">
                <a:solidFill>
                  <a:srgbClr val="000000"/>
                </a:solidFill>
                <a:latin typeface="Menlo" panose="020B0609030804020204" pitchFamily="49" charset="0"/>
              </a:rPr>
              <a:t> (</a:t>
            </a:r>
          </a:p>
          <a:p>
            <a:r>
              <a:rPr lang="en-US" sz="1100" dirty="0">
                <a:solidFill>
                  <a:srgbClr val="800000"/>
                </a:solidFill>
                <a:latin typeface="Menlo" panose="020B0609030804020204" pitchFamily="49" charset="0"/>
              </a:rPr>
              <a:t>&lt;div&gt;</a:t>
            </a:r>
            <a:endParaRPr lang="en-US" sz="1100" dirty="0">
              <a:solidFill>
                <a:srgbClr val="000000"/>
              </a:solidFill>
              <a:latin typeface="Menlo" panose="020B0609030804020204" pitchFamily="49" charset="0"/>
            </a:endParaRPr>
          </a:p>
          <a:p>
            <a:r>
              <a:rPr lang="en-US" sz="1100" dirty="0">
                <a:solidFill>
                  <a:srgbClr val="800000"/>
                </a:solidFill>
                <a:latin typeface="Menlo" panose="020B0609030804020204" pitchFamily="49" charset="0"/>
              </a:rPr>
              <a:t>&lt;h1&gt;</a:t>
            </a:r>
            <a:r>
              <a:rPr lang="en-US" sz="1100" dirty="0">
                <a:solidFill>
                  <a:srgbClr val="000000"/>
                </a:solidFill>
                <a:latin typeface="Menlo" panose="020B0609030804020204" pitchFamily="49" charset="0"/>
              </a:rPr>
              <a:t>Pure Component </a:t>
            </a:r>
            <a:r>
              <a:rPr lang="en-US" sz="1100" dirty="0">
                <a:solidFill>
                  <a:srgbClr val="0000FF"/>
                </a:solidFill>
                <a:latin typeface="Menlo" panose="020B0609030804020204" pitchFamily="49" charset="0"/>
              </a:rPr>
              <a:t>{</a:t>
            </a:r>
            <a:r>
              <a:rPr lang="en-US" sz="1100" dirty="0" err="1">
                <a:solidFill>
                  <a:srgbClr val="0000FF"/>
                </a:solidFill>
                <a:latin typeface="Menlo" panose="020B0609030804020204" pitchFamily="49" charset="0"/>
              </a:rPr>
              <a:t>this</a:t>
            </a:r>
            <a:r>
              <a:rPr lang="en-US" sz="1100" dirty="0" err="1">
                <a:solidFill>
                  <a:srgbClr val="000000"/>
                </a:solidFill>
                <a:latin typeface="Menlo" panose="020B0609030804020204" pitchFamily="49" charset="0"/>
              </a:rPr>
              <a:t>.</a:t>
            </a:r>
            <a:r>
              <a:rPr lang="en-US" sz="1100" dirty="0" err="1">
                <a:solidFill>
                  <a:srgbClr val="0070C1"/>
                </a:solidFill>
                <a:latin typeface="Menlo" panose="020B0609030804020204" pitchFamily="49" charset="0"/>
              </a:rPr>
              <a:t>props</a:t>
            </a:r>
            <a:r>
              <a:rPr lang="en-US" sz="1100" dirty="0" err="1">
                <a:solidFill>
                  <a:srgbClr val="000000"/>
                </a:solidFill>
                <a:latin typeface="Menlo" panose="020B0609030804020204" pitchFamily="49" charset="0"/>
              </a:rPr>
              <a:t>.</a:t>
            </a:r>
            <a:r>
              <a:rPr lang="en-US" sz="1100" dirty="0" err="1">
                <a:solidFill>
                  <a:srgbClr val="001080"/>
                </a:solidFill>
                <a:latin typeface="Menlo" panose="020B0609030804020204" pitchFamily="49" charset="0"/>
              </a:rPr>
              <a:t>name</a:t>
            </a:r>
            <a:r>
              <a:rPr lang="en-US" sz="1100" dirty="0">
                <a:solidFill>
                  <a:srgbClr val="0000FF"/>
                </a:solidFill>
                <a:latin typeface="Menlo" panose="020B0609030804020204" pitchFamily="49" charset="0"/>
              </a:rPr>
              <a:t>}</a:t>
            </a:r>
            <a:r>
              <a:rPr lang="en-US" sz="1100" dirty="0">
                <a:solidFill>
                  <a:srgbClr val="800000"/>
                </a:solidFill>
                <a:latin typeface="Menlo" panose="020B0609030804020204" pitchFamily="49" charset="0"/>
              </a:rPr>
              <a:t>&lt;/h1&gt;</a:t>
            </a:r>
            <a:endParaRPr lang="en-US" sz="1100" dirty="0">
              <a:solidFill>
                <a:srgbClr val="000000"/>
              </a:solidFill>
              <a:latin typeface="Menlo" panose="020B0609030804020204" pitchFamily="49" charset="0"/>
            </a:endParaRPr>
          </a:p>
          <a:p>
            <a:r>
              <a:rPr lang="en-US" sz="1100" dirty="0">
                <a:solidFill>
                  <a:srgbClr val="800000"/>
                </a:solidFill>
                <a:latin typeface="Menlo" panose="020B0609030804020204" pitchFamily="49" charset="0"/>
              </a:rPr>
              <a:t>&lt;/div&gt;</a:t>
            </a:r>
            <a:endParaRPr lang="en-US" sz="1100" dirty="0">
              <a:solidFill>
                <a:srgbClr val="000000"/>
              </a:solidFill>
              <a:latin typeface="Menlo" panose="020B0609030804020204" pitchFamily="49" charset="0"/>
            </a:endParaRPr>
          </a:p>
          <a:p>
            <a:r>
              <a:rPr lang="en-US" sz="1100" dirty="0">
                <a:solidFill>
                  <a:srgbClr val="000000"/>
                </a:solidFill>
                <a:latin typeface="Menlo" panose="020B0609030804020204" pitchFamily="49" charset="0"/>
              </a:rPr>
              <a:t>)</a:t>
            </a:r>
          </a:p>
          <a:p>
            <a:r>
              <a:rPr lang="en-US" sz="1100" dirty="0">
                <a:solidFill>
                  <a:srgbClr val="000000"/>
                </a:solidFill>
                <a:latin typeface="Menlo" panose="020B0609030804020204" pitchFamily="49" charset="0"/>
              </a:rPr>
              <a:t>}</a:t>
            </a:r>
          </a:p>
          <a:p>
            <a:r>
              <a:rPr lang="en-US" sz="1100" dirty="0">
                <a:solidFill>
                  <a:srgbClr val="000000"/>
                </a:solidFill>
                <a:latin typeface="Menlo" panose="020B0609030804020204" pitchFamily="49" charset="0"/>
              </a:rPr>
              <a:t>}</a:t>
            </a:r>
            <a:br>
              <a:rPr lang="en-US" sz="1100" dirty="0">
                <a:solidFill>
                  <a:srgbClr val="000000"/>
                </a:solidFill>
                <a:latin typeface="Menlo" panose="020B0609030804020204" pitchFamily="49" charset="0"/>
              </a:rPr>
            </a:br>
            <a:r>
              <a:rPr lang="en-US" sz="1100" dirty="0">
                <a:solidFill>
                  <a:srgbClr val="AF00DB"/>
                </a:solidFill>
                <a:latin typeface="Menlo" panose="020B0609030804020204" pitchFamily="49" charset="0"/>
              </a:rPr>
              <a:t>export</a:t>
            </a:r>
            <a:r>
              <a:rPr lang="en-US" sz="1100" dirty="0">
                <a:solidFill>
                  <a:srgbClr val="000000"/>
                </a:solidFill>
                <a:latin typeface="Menlo" panose="020B0609030804020204" pitchFamily="49" charset="0"/>
              </a:rPr>
              <a:t> </a:t>
            </a:r>
            <a:r>
              <a:rPr lang="en-US" sz="1100" dirty="0">
                <a:solidFill>
                  <a:srgbClr val="AF00DB"/>
                </a:solidFill>
                <a:latin typeface="Menlo" panose="020B0609030804020204" pitchFamily="49" charset="0"/>
              </a:rPr>
              <a:t>default</a:t>
            </a:r>
            <a:r>
              <a:rPr lang="en-US" sz="1100" dirty="0">
                <a:solidFill>
                  <a:srgbClr val="000000"/>
                </a:solidFill>
                <a:latin typeface="Menlo" panose="020B0609030804020204" pitchFamily="49" charset="0"/>
              </a:rPr>
              <a:t> </a:t>
            </a:r>
            <a:r>
              <a:rPr lang="en-US" sz="1100" dirty="0" err="1">
                <a:solidFill>
                  <a:srgbClr val="267F99"/>
                </a:solidFill>
                <a:latin typeface="Menlo" panose="020B0609030804020204" pitchFamily="49" charset="0"/>
              </a:rPr>
              <a:t>PureComp</a:t>
            </a:r>
            <a:endParaRPr lang="en-US" sz="1100" b="0" dirty="0">
              <a:solidFill>
                <a:srgbClr val="000000"/>
              </a:solidFill>
              <a:effectLst/>
              <a:latin typeface="Menlo" panose="020B0609030804020204" pitchFamily="49" charset="0"/>
            </a:endParaRPr>
          </a:p>
        </p:txBody>
      </p:sp>
      <p:sp>
        <p:nvSpPr>
          <p:cNvPr id="7" name="Rectangle 6">
            <a:extLst>
              <a:ext uri="{FF2B5EF4-FFF2-40B4-BE49-F238E27FC236}">
                <a16:creationId xmlns:a16="http://schemas.microsoft.com/office/drawing/2014/main" id="{A18D08BF-2869-1347-9361-7B72C65C7009}"/>
              </a:ext>
            </a:extLst>
          </p:cNvPr>
          <p:cNvSpPr/>
          <p:nvPr/>
        </p:nvSpPr>
        <p:spPr>
          <a:xfrm>
            <a:off x="107504" y="3284984"/>
            <a:ext cx="4185154" cy="3046988"/>
          </a:xfrm>
          <a:prstGeom prst="rect">
            <a:avLst/>
          </a:prstGeom>
          <a:ln>
            <a:solidFill>
              <a:schemeClr val="accent1"/>
            </a:solidFill>
          </a:ln>
        </p:spPr>
        <p:txBody>
          <a:bodyPr wrap="square">
            <a:spAutoFit/>
          </a:bodyPr>
          <a:lstStyle/>
          <a:p>
            <a:r>
              <a:rPr lang="en-US" sz="1200" dirty="0">
                <a:solidFill>
                  <a:srgbClr val="AF00DB"/>
                </a:solidFill>
                <a:latin typeface="Menlo" panose="020B0609030804020204" pitchFamily="49" charset="0"/>
              </a:rPr>
              <a:t>import</a:t>
            </a:r>
            <a:r>
              <a:rPr lang="en-US" sz="1200" dirty="0">
                <a:solidFill>
                  <a:srgbClr val="000000"/>
                </a:solidFill>
                <a:latin typeface="Menlo" panose="020B0609030804020204" pitchFamily="49" charset="0"/>
              </a:rPr>
              <a:t> </a:t>
            </a:r>
            <a:r>
              <a:rPr lang="en-US" sz="1200" dirty="0">
                <a:solidFill>
                  <a:srgbClr val="001080"/>
                </a:solidFill>
                <a:latin typeface="Menlo" panose="020B0609030804020204" pitchFamily="49" charset="0"/>
              </a:rPr>
              <a:t>React</a:t>
            </a:r>
            <a:r>
              <a:rPr lang="en-US" sz="1200" dirty="0">
                <a:solidFill>
                  <a:srgbClr val="000000"/>
                </a:solidFill>
                <a:latin typeface="Menlo" panose="020B0609030804020204" pitchFamily="49" charset="0"/>
              </a:rPr>
              <a:t>, { </a:t>
            </a:r>
            <a:r>
              <a:rPr lang="en-US" sz="1200" dirty="0">
                <a:solidFill>
                  <a:srgbClr val="001080"/>
                </a:solidFill>
                <a:latin typeface="Menlo" panose="020B0609030804020204" pitchFamily="49" charset="0"/>
              </a:rPr>
              <a:t>Component</a:t>
            </a:r>
            <a:r>
              <a:rPr lang="en-US" sz="1200" dirty="0">
                <a:solidFill>
                  <a:srgbClr val="000000"/>
                </a:solidFill>
                <a:latin typeface="Menlo" panose="020B0609030804020204" pitchFamily="49" charset="0"/>
              </a:rPr>
              <a:t> } </a:t>
            </a:r>
            <a:r>
              <a:rPr lang="en-US" sz="1200" dirty="0">
                <a:solidFill>
                  <a:srgbClr val="AF00DB"/>
                </a:solidFill>
                <a:latin typeface="Menlo" panose="020B0609030804020204" pitchFamily="49" charset="0"/>
              </a:rPr>
              <a:t>from</a:t>
            </a:r>
            <a:r>
              <a:rPr lang="en-US" sz="1200" dirty="0">
                <a:solidFill>
                  <a:srgbClr val="000000"/>
                </a:solidFill>
                <a:latin typeface="Menlo" panose="020B0609030804020204" pitchFamily="49" charset="0"/>
              </a:rPr>
              <a:t> </a:t>
            </a:r>
            <a:r>
              <a:rPr lang="en-US" sz="1200" dirty="0">
                <a:solidFill>
                  <a:srgbClr val="A31515"/>
                </a:solidFill>
                <a:latin typeface="Menlo" panose="020B0609030804020204" pitchFamily="49" charset="0"/>
              </a:rPr>
              <a:t>'react'</a:t>
            </a:r>
            <a:endParaRPr lang="en-US" sz="1200" dirty="0">
              <a:solidFill>
                <a:srgbClr val="000000"/>
              </a:solidFill>
              <a:latin typeface="Menlo" panose="020B0609030804020204" pitchFamily="49" charset="0"/>
            </a:endParaRPr>
          </a:p>
          <a:p>
            <a:br>
              <a:rPr lang="en-US" sz="1200" dirty="0">
                <a:solidFill>
                  <a:srgbClr val="000000"/>
                </a:solidFill>
                <a:latin typeface="Menlo" panose="020B0609030804020204" pitchFamily="49" charset="0"/>
              </a:rPr>
            </a:br>
            <a:r>
              <a:rPr lang="en-US" sz="1200" dirty="0">
                <a:solidFill>
                  <a:srgbClr val="AF00DB"/>
                </a:solidFill>
                <a:latin typeface="Menlo" panose="020B0609030804020204" pitchFamily="49" charset="0"/>
              </a:rPr>
              <a:t>export</a:t>
            </a:r>
            <a:r>
              <a:rPr lang="en-US" sz="1200" dirty="0">
                <a:solidFill>
                  <a:srgbClr val="000000"/>
                </a:solidFill>
                <a:latin typeface="Menlo" panose="020B0609030804020204" pitchFamily="49" charset="0"/>
              </a:rPr>
              <a:t> </a:t>
            </a:r>
            <a:r>
              <a:rPr lang="en-US" sz="1200" dirty="0">
                <a:solidFill>
                  <a:srgbClr val="0000FF"/>
                </a:solidFill>
                <a:latin typeface="Menlo" panose="020B0609030804020204" pitchFamily="49" charset="0"/>
              </a:rPr>
              <a:t>class</a:t>
            </a:r>
            <a:r>
              <a:rPr lang="en-US" sz="1200" dirty="0">
                <a:solidFill>
                  <a:srgbClr val="000000"/>
                </a:solidFill>
                <a:latin typeface="Menlo" panose="020B0609030804020204" pitchFamily="49" charset="0"/>
              </a:rPr>
              <a:t> </a:t>
            </a:r>
            <a:r>
              <a:rPr lang="en-US" sz="1200" dirty="0" err="1">
                <a:solidFill>
                  <a:srgbClr val="267F99"/>
                </a:solidFill>
                <a:latin typeface="Menlo" panose="020B0609030804020204" pitchFamily="49" charset="0"/>
              </a:rPr>
              <a:t>RegularComponent</a:t>
            </a:r>
            <a:r>
              <a:rPr lang="en-US" sz="1200" dirty="0">
                <a:solidFill>
                  <a:srgbClr val="000000"/>
                </a:solidFill>
                <a:latin typeface="Menlo" panose="020B0609030804020204" pitchFamily="49" charset="0"/>
              </a:rPr>
              <a:t> </a:t>
            </a:r>
            <a:r>
              <a:rPr lang="en-US" sz="1200" dirty="0">
                <a:solidFill>
                  <a:srgbClr val="0000FF"/>
                </a:solidFill>
                <a:latin typeface="Menlo" panose="020B0609030804020204" pitchFamily="49" charset="0"/>
              </a:rPr>
              <a:t>extends</a:t>
            </a:r>
            <a:r>
              <a:rPr lang="en-US" sz="1200" dirty="0">
                <a:solidFill>
                  <a:srgbClr val="000000"/>
                </a:solidFill>
                <a:latin typeface="Menlo" panose="020B0609030804020204" pitchFamily="49" charset="0"/>
              </a:rPr>
              <a:t> </a:t>
            </a:r>
            <a:r>
              <a:rPr lang="en-US" sz="1200" dirty="0">
                <a:solidFill>
                  <a:srgbClr val="267F99"/>
                </a:solidFill>
                <a:latin typeface="Menlo" panose="020B0609030804020204" pitchFamily="49" charset="0"/>
              </a:rPr>
              <a:t>Component</a:t>
            </a:r>
            <a:r>
              <a:rPr lang="en-US" sz="1200" dirty="0">
                <a:solidFill>
                  <a:srgbClr val="000000"/>
                </a:solidFill>
                <a:latin typeface="Menlo" panose="020B0609030804020204" pitchFamily="49" charset="0"/>
              </a:rPr>
              <a:t> {</a:t>
            </a:r>
          </a:p>
          <a:p>
            <a:r>
              <a:rPr lang="en-US" sz="1200" dirty="0">
                <a:solidFill>
                  <a:srgbClr val="795E26"/>
                </a:solidFill>
                <a:latin typeface="Menlo" panose="020B0609030804020204" pitchFamily="49" charset="0"/>
              </a:rPr>
              <a:t>render</a:t>
            </a:r>
            <a:r>
              <a:rPr lang="en-US" sz="1200" dirty="0">
                <a:solidFill>
                  <a:srgbClr val="000000"/>
                </a:solidFill>
                <a:latin typeface="Menlo" panose="020B0609030804020204" pitchFamily="49" charset="0"/>
              </a:rPr>
              <a:t>() {</a:t>
            </a:r>
          </a:p>
          <a:p>
            <a:r>
              <a:rPr lang="en-US" sz="1200" dirty="0" err="1">
                <a:solidFill>
                  <a:srgbClr val="001080"/>
                </a:solidFill>
                <a:latin typeface="Menlo" panose="020B0609030804020204" pitchFamily="49" charset="0"/>
              </a:rPr>
              <a:t>console</a:t>
            </a:r>
            <a:r>
              <a:rPr lang="en-US" sz="1200" dirty="0" err="1">
                <a:solidFill>
                  <a:srgbClr val="000000"/>
                </a:solidFill>
                <a:latin typeface="Menlo" panose="020B0609030804020204" pitchFamily="49" charset="0"/>
              </a:rPr>
              <a:t>.</a:t>
            </a:r>
            <a:r>
              <a:rPr lang="en-US" sz="1200" dirty="0" err="1">
                <a:solidFill>
                  <a:srgbClr val="795E26"/>
                </a:solidFill>
                <a:latin typeface="Menlo" panose="020B0609030804020204" pitchFamily="49" charset="0"/>
              </a:rPr>
              <a:t>log</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'Regular Component'</a:t>
            </a:r>
            <a:r>
              <a:rPr lang="en-US" sz="1200" dirty="0">
                <a:solidFill>
                  <a:srgbClr val="000000"/>
                </a:solidFill>
                <a:latin typeface="Menlo" panose="020B0609030804020204" pitchFamily="49" charset="0"/>
              </a:rPr>
              <a:t>)</a:t>
            </a:r>
          </a:p>
          <a:p>
            <a:r>
              <a:rPr lang="en-US" sz="1200" dirty="0">
                <a:solidFill>
                  <a:srgbClr val="AF00DB"/>
                </a:solidFill>
                <a:latin typeface="Menlo" panose="020B0609030804020204" pitchFamily="49" charset="0"/>
              </a:rPr>
              <a:t>return</a:t>
            </a:r>
            <a:r>
              <a:rPr lang="en-US" sz="1200" dirty="0">
                <a:solidFill>
                  <a:srgbClr val="000000"/>
                </a:solidFill>
                <a:latin typeface="Menlo" panose="020B0609030804020204" pitchFamily="49" charset="0"/>
              </a:rPr>
              <a:t> (</a:t>
            </a:r>
          </a:p>
          <a:p>
            <a:r>
              <a:rPr lang="en-US" sz="1200" dirty="0">
                <a:solidFill>
                  <a:srgbClr val="800000"/>
                </a:solidFill>
                <a:latin typeface="Menlo" panose="020B0609030804020204" pitchFamily="49" charset="0"/>
              </a:rPr>
              <a:t>&lt;div&gt;</a:t>
            </a:r>
            <a:endParaRPr lang="en-US" sz="1200" dirty="0">
              <a:solidFill>
                <a:srgbClr val="000000"/>
              </a:solidFill>
              <a:latin typeface="Menlo" panose="020B0609030804020204" pitchFamily="49" charset="0"/>
            </a:endParaRPr>
          </a:p>
          <a:p>
            <a:r>
              <a:rPr lang="en-US" sz="1200" dirty="0">
                <a:solidFill>
                  <a:srgbClr val="800000"/>
                </a:solidFill>
                <a:latin typeface="Menlo" panose="020B0609030804020204" pitchFamily="49" charset="0"/>
              </a:rPr>
              <a:t>&lt;h1&gt;</a:t>
            </a:r>
            <a:r>
              <a:rPr lang="en-US" sz="1200" dirty="0">
                <a:solidFill>
                  <a:srgbClr val="000000"/>
                </a:solidFill>
                <a:latin typeface="Menlo" panose="020B0609030804020204" pitchFamily="49" charset="0"/>
              </a:rPr>
              <a:t>Regular Component </a:t>
            </a:r>
            <a:r>
              <a:rPr lang="en-US" sz="1200" dirty="0">
                <a:solidFill>
                  <a:srgbClr val="0000FF"/>
                </a:solidFill>
                <a:latin typeface="Menlo" panose="020B0609030804020204" pitchFamily="49" charset="0"/>
              </a:rPr>
              <a:t>{</a:t>
            </a:r>
            <a:r>
              <a:rPr lang="en-US" sz="1200" dirty="0" err="1">
                <a:solidFill>
                  <a:srgbClr val="0000FF"/>
                </a:solidFill>
                <a:latin typeface="Menlo" panose="020B0609030804020204" pitchFamily="49" charset="0"/>
              </a:rPr>
              <a:t>this</a:t>
            </a:r>
            <a:r>
              <a:rPr lang="en-US" sz="1200" dirty="0" err="1">
                <a:solidFill>
                  <a:srgbClr val="000000"/>
                </a:solidFill>
                <a:latin typeface="Menlo" panose="020B0609030804020204" pitchFamily="49" charset="0"/>
              </a:rPr>
              <a:t>.</a:t>
            </a:r>
            <a:r>
              <a:rPr lang="en-US" sz="1200" dirty="0" err="1">
                <a:solidFill>
                  <a:srgbClr val="0070C1"/>
                </a:solidFill>
                <a:latin typeface="Menlo" panose="020B0609030804020204" pitchFamily="49" charset="0"/>
              </a:rPr>
              <a:t>props</a:t>
            </a:r>
            <a:r>
              <a:rPr lang="en-US" sz="1200" dirty="0" err="1">
                <a:solidFill>
                  <a:srgbClr val="000000"/>
                </a:solidFill>
                <a:latin typeface="Menlo" panose="020B0609030804020204" pitchFamily="49" charset="0"/>
              </a:rPr>
              <a:t>.</a:t>
            </a:r>
            <a:r>
              <a:rPr lang="en-US" sz="1200" dirty="0" err="1">
                <a:solidFill>
                  <a:srgbClr val="001080"/>
                </a:solidFill>
                <a:latin typeface="Menlo" panose="020B0609030804020204" pitchFamily="49" charset="0"/>
              </a:rPr>
              <a:t>name</a:t>
            </a:r>
            <a:r>
              <a:rPr lang="en-US" sz="1200" dirty="0">
                <a:solidFill>
                  <a:srgbClr val="0000FF"/>
                </a:solidFill>
                <a:latin typeface="Menlo" panose="020B0609030804020204" pitchFamily="49" charset="0"/>
              </a:rPr>
              <a:t>}</a:t>
            </a:r>
            <a:r>
              <a:rPr lang="en-US" sz="1200" dirty="0">
                <a:solidFill>
                  <a:srgbClr val="800000"/>
                </a:solidFill>
                <a:latin typeface="Menlo" panose="020B0609030804020204" pitchFamily="49" charset="0"/>
              </a:rPr>
              <a:t>&lt;/h1&gt;</a:t>
            </a:r>
            <a:endParaRPr lang="en-US" sz="1200" dirty="0">
              <a:solidFill>
                <a:srgbClr val="000000"/>
              </a:solidFill>
              <a:latin typeface="Menlo" panose="020B0609030804020204" pitchFamily="49" charset="0"/>
            </a:endParaRPr>
          </a:p>
          <a:p>
            <a:r>
              <a:rPr lang="en-US" sz="1200" dirty="0">
                <a:solidFill>
                  <a:srgbClr val="800000"/>
                </a:solidFill>
                <a:latin typeface="Menlo" panose="020B0609030804020204" pitchFamily="49" charset="0"/>
              </a:rPr>
              <a:t>&lt;/div&gt;</a:t>
            </a:r>
            <a:endParaRPr lang="en-US" sz="1200" dirty="0">
              <a:solidFill>
                <a:srgbClr val="000000"/>
              </a:solidFill>
              <a:latin typeface="Menlo" panose="020B0609030804020204" pitchFamily="49" charset="0"/>
            </a:endParaRPr>
          </a:p>
          <a:p>
            <a:r>
              <a:rPr lang="en-US" sz="1200" dirty="0">
                <a:solidFill>
                  <a:srgbClr val="000000"/>
                </a:solidFill>
                <a:latin typeface="Menlo" panose="020B0609030804020204" pitchFamily="49" charset="0"/>
              </a:rPr>
              <a:t>)</a:t>
            </a:r>
          </a:p>
          <a:p>
            <a:r>
              <a:rPr lang="en-US" sz="1200" dirty="0">
                <a:solidFill>
                  <a:srgbClr val="000000"/>
                </a:solidFill>
                <a:latin typeface="Menlo" panose="020B0609030804020204" pitchFamily="49" charset="0"/>
              </a:rPr>
              <a:t>}</a:t>
            </a:r>
          </a:p>
          <a:p>
            <a:r>
              <a:rPr lang="en-US" sz="1200" dirty="0">
                <a:solidFill>
                  <a:srgbClr val="000000"/>
                </a:solidFill>
                <a:latin typeface="Menlo" panose="020B0609030804020204" pitchFamily="49" charset="0"/>
              </a:rPr>
              <a:t>}</a:t>
            </a:r>
          </a:p>
          <a:p>
            <a:br>
              <a:rPr lang="en-US" sz="1200" dirty="0">
                <a:solidFill>
                  <a:srgbClr val="000000"/>
                </a:solidFill>
                <a:latin typeface="Menlo" panose="020B0609030804020204" pitchFamily="49" charset="0"/>
              </a:rPr>
            </a:br>
            <a:r>
              <a:rPr lang="en-US" sz="1200" dirty="0">
                <a:solidFill>
                  <a:srgbClr val="AF00DB"/>
                </a:solidFill>
                <a:latin typeface="Menlo" panose="020B0609030804020204" pitchFamily="49" charset="0"/>
              </a:rPr>
              <a:t>export</a:t>
            </a:r>
            <a:r>
              <a:rPr lang="en-US" sz="1200" dirty="0">
                <a:solidFill>
                  <a:srgbClr val="000000"/>
                </a:solidFill>
                <a:latin typeface="Menlo" panose="020B0609030804020204" pitchFamily="49" charset="0"/>
              </a:rPr>
              <a:t> </a:t>
            </a:r>
            <a:r>
              <a:rPr lang="en-US" sz="1200" dirty="0">
                <a:solidFill>
                  <a:srgbClr val="AF00DB"/>
                </a:solidFill>
                <a:latin typeface="Menlo" panose="020B0609030804020204" pitchFamily="49" charset="0"/>
              </a:rPr>
              <a:t>default</a:t>
            </a:r>
            <a:r>
              <a:rPr lang="en-US" sz="1200" dirty="0">
                <a:solidFill>
                  <a:srgbClr val="000000"/>
                </a:solidFill>
                <a:latin typeface="Menlo" panose="020B0609030804020204" pitchFamily="49" charset="0"/>
              </a:rPr>
              <a:t> </a:t>
            </a:r>
            <a:r>
              <a:rPr lang="en-US" sz="1200" dirty="0" err="1">
                <a:solidFill>
                  <a:srgbClr val="267F99"/>
                </a:solidFill>
                <a:latin typeface="Menlo" panose="020B0609030804020204" pitchFamily="49" charset="0"/>
              </a:rPr>
              <a:t>RegularComponent</a:t>
            </a:r>
            <a:endParaRPr lang="en-US" sz="1200" b="0" dirty="0">
              <a:solidFill>
                <a:srgbClr val="000000"/>
              </a:solidFill>
              <a:effectLst/>
              <a:latin typeface="Menlo" panose="020B0609030804020204" pitchFamily="49" charset="0"/>
            </a:endParaRPr>
          </a:p>
        </p:txBody>
      </p:sp>
      <p:sp>
        <p:nvSpPr>
          <p:cNvPr id="8" name="Rectangle 7">
            <a:extLst>
              <a:ext uri="{FF2B5EF4-FFF2-40B4-BE49-F238E27FC236}">
                <a16:creationId xmlns:a16="http://schemas.microsoft.com/office/drawing/2014/main" id="{36D185E6-15AF-4A46-8E24-557F250BAF45}"/>
              </a:ext>
            </a:extLst>
          </p:cNvPr>
          <p:cNvSpPr/>
          <p:nvPr/>
        </p:nvSpPr>
        <p:spPr>
          <a:xfrm>
            <a:off x="4499992" y="116632"/>
            <a:ext cx="4572000" cy="6555641"/>
          </a:xfrm>
          <a:prstGeom prst="rect">
            <a:avLst/>
          </a:prstGeom>
          <a:ln>
            <a:solidFill>
              <a:schemeClr val="accent1"/>
            </a:solidFill>
          </a:ln>
        </p:spPr>
        <p:txBody>
          <a:bodyPr>
            <a:spAutoFit/>
          </a:bodyPr>
          <a:lstStyle/>
          <a:p>
            <a:r>
              <a:rPr lang="en-US" sz="1200" dirty="0">
                <a:solidFill>
                  <a:srgbClr val="AF00DB"/>
                </a:solidFill>
                <a:latin typeface="Menlo" panose="020B0609030804020204" pitchFamily="49" charset="0"/>
              </a:rPr>
              <a:t>import</a:t>
            </a:r>
            <a:r>
              <a:rPr lang="en-US" sz="1200" dirty="0">
                <a:solidFill>
                  <a:srgbClr val="000000"/>
                </a:solidFill>
                <a:latin typeface="Menlo" panose="020B0609030804020204" pitchFamily="49" charset="0"/>
              </a:rPr>
              <a:t> </a:t>
            </a:r>
            <a:r>
              <a:rPr lang="en-US" sz="1200" dirty="0">
                <a:solidFill>
                  <a:srgbClr val="001080"/>
                </a:solidFill>
                <a:latin typeface="Menlo" panose="020B0609030804020204" pitchFamily="49" charset="0"/>
              </a:rPr>
              <a:t>React</a:t>
            </a:r>
            <a:r>
              <a:rPr lang="en-US" sz="1200" dirty="0">
                <a:solidFill>
                  <a:srgbClr val="000000"/>
                </a:solidFill>
                <a:latin typeface="Menlo" panose="020B0609030804020204" pitchFamily="49" charset="0"/>
              </a:rPr>
              <a:t>, { </a:t>
            </a:r>
            <a:r>
              <a:rPr lang="en-US" sz="1200" dirty="0">
                <a:solidFill>
                  <a:srgbClr val="001080"/>
                </a:solidFill>
                <a:latin typeface="Menlo" panose="020B0609030804020204" pitchFamily="49" charset="0"/>
              </a:rPr>
              <a:t>Component</a:t>
            </a:r>
            <a:r>
              <a:rPr lang="en-US" sz="1200" dirty="0">
                <a:solidFill>
                  <a:srgbClr val="000000"/>
                </a:solidFill>
                <a:latin typeface="Menlo" panose="020B0609030804020204" pitchFamily="49" charset="0"/>
              </a:rPr>
              <a:t> } </a:t>
            </a:r>
            <a:r>
              <a:rPr lang="en-US" sz="1200" dirty="0">
                <a:solidFill>
                  <a:srgbClr val="AF00DB"/>
                </a:solidFill>
                <a:latin typeface="Menlo" panose="020B0609030804020204" pitchFamily="49" charset="0"/>
              </a:rPr>
              <a:t>from</a:t>
            </a:r>
            <a:r>
              <a:rPr lang="en-US" sz="1200" dirty="0">
                <a:solidFill>
                  <a:srgbClr val="000000"/>
                </a:solidFill>
                <a:latin typeface="Menlo" panose="020B0609030804020204" pitchFamily="49" charset="0"/>
              </a:rPr>
              <a:t> </a:t>
            </a:r>
            <a:r>
              <a:rPr lang="en-US" sz="1200" dirty="0">
                <a:solidFill>
                  <a:srgbClr val="A31515"/>
                </a:solidFill>
                <a:latin typeface="Menlo" panose="020B0609030804020204" pitchFamily="49" charset="0"/>
              </a:rPr>
              <a:t>'react'</a:t>
            </a:r>
            <a:endParaRPr lang="en-US" sz="1200" dirty="0">
              <a:solidFill>
                <a:srgbClr val="000000"/>
              </a:solidFill>
              <a:latin typeface="Menlo" panose="020B0609030804020204" pitchFamily="49" charset="0"/>
            </a:endParaRPr>
          </a:p>
          <a:p>
            <a:r>
              <a:rPr lang="en-US" sz="1200" dirty="0">
                <a:solidFill>
                  <a:srgbClr val="AF00DB"/>
                </a:solidFill>
                <a:latin typeface="Menlo" panose="020B0609030804020204" pitchFamily="49" charset="0"/>
              </a:rPr>
              <a:t>import</a:t>
            </a:r>
            <a:r>
              <a:rPr lang="en-US" sz="1200" dirty="0">
                <a:solidFill>
                  <a:srgbClr val="000000"/>
                </a:solidFill>
                <a:latin typeface="Menlo" panose="020B0609030804020204" pitchFamily="49" charset="0"/>
              </a:rPr>
              <a:t> </a:t>
            </a:r>
            <a:r>
              <a:rPr lang="en-US" sz="1200" dirty="0" err="1">
                <a:solidFill>
                  <a:srgbClr val="001080"/>
                </a:solidFill>
                <a:latin typeface="Menlo" panose="020B0609030804020204" pitchFamily="49" charset="0"/>
              </a:rPr>
              <a:t>RegularComponent</a:t>
            </a:r>
            <a:r>
              <a:rPr lang="en-US" sz="1200" dirty="0">
                <a:solidFill>
                  <a:srgbClr val="000000"/>
                </a:solidFill>
                <a:latin typeface="Menlo" panose="020B0609030804020204" pitchFamily="49" charset="0"/>
              </a:rPr>
              <a:t> </a:t>
            </a:r>
            <a:r>
              <a:rPr lang="en-US" sz="1200" dirty="0">
                <a:solidFill>
                  <a:srgbClr val="AF00DB"/>
                </a:solidFill>
                <a:latin typeface="Menlo" panose="020B0609030804020204" pitchFamily="49" charset="0"/>
              </a:rPr>
              <a:t>from</a:t>
            </a:r>
            <a:r>
              <a:rPr lang="en-US" sz="1200" dirty="0">
                <a:solidFill>
                  <a:srgbClr val="000000"/>
                </a:solidFill>
                <a:latin typeface="Menlo" panose="020B0609030804020204" pitchFamily="49" charset="0"/>
              </a:rPr>
              <a:t> </a:t>
            </a:r>
            <a:r>
              <a:rPr lang="en-US" sz="1200" dirty="0">
                <a:solidFill>
                  <a:srgbClr val="A31515"/>
                </a:solidFill>
                <a:latin typeface="Menlo" panose="020B0609030804020204" pitchFamily="49" charset="0"/>
              </a:rPr>
              <a:t>'./</a:t>
            </a:r>
            <a:r>
              <a:rPr lang="en-US" sz="1200" dirty="0" err="1">
                <a:solidFill>
                  <a:srgbClr val="A31515"/>
                </a:solidFill>
                <a:latin typeface="Menlo" panose="020B0609030804020204" pitchFamily="49" charset="0"/>
              </a:rPr>
              <a:t>RegularComponent</a:t>
            </a:r>
            <a:r>
              <a:rPr lang="en-US" sz="1200" dirty="0">
                <a:solidFill>
                  <a:srgbClr val="A31515"/>
                </a:solidFill>
                <a:latin typeface="Menlo" panose="020B0609030804020204" pitchFamily="49" charset="0"/>
              </a:rPr>
              <a:t>'</a:t>
            </a:r>
            <a:endParaRPr lang="en-US" sz="1200" dirty="0">
              <a:solidFill>
                <a:srgbClr val="000000"/>
              </a:solidFill>
              <a:latin typeface="Menlo" panose="020B0609030804020204" pitchFamily="49" charset="0"/>
            </a:endParaRPr>
          </a:p>
          <a:p>
            <a:r>
              <a:rPr lang="en-US" sz="1200" dirty="0">
                <a:solidFill>
                  <a:srgbClr val="AF00DB"/>
                </a:solidFill>
                <a:latin typeface="Menlo" panose="020B0609030804020204" pitchFamily="49" charset="0"/>
              </a:rPr>
              <a:t>import</a:t>
            </a:r>
            <a:r>
              <a:rPr lang="en-US" sz="1200" dirty="0">
                <a:solidFill>
                  <a:srgbClr val="000000"/>
                </a:solidFill>
                <a:latin typeface="Menlo" panose="020B0609030804020204" pitchFamily="49" charset="0"/>
              </a:rPr>
              <a:t> </a:t>
            </a:r>
            <a:r>
              <a:rPr lang="en-US" sz="1200" dirty="0" err="1">
                <a:solidFill>
                  <a:srgbClr val="001080"/>
                </a:solidFill>
                <a:latin typeface="Menlo" panose="020B0609030804020204" pitchFamily="49" charset="0"/>
              </a:rPr>
              <a:t>PureComp</a:t>
            </a:r>
            <a:r>
              <a:rPr lang="en-US" sz="1200" dirty="0">
                <a:solidFill>
                  <a:srgbClr val="000000"/>
                </a:solidFill>
                <a:latin typeface="Menlo" panose="020B0609030804020204" pitchFamily="49" charset="0"/>
              </a:rPr>
              <a:t> </a:t>
            </a:r>
            <a:r>
              <a:rPr lang="en-US" sz="1200" dirty="0">
                <a:solidFill>
                  <a:srgbClr val="AF00DB"/>
                </a:solidFill>
                <a:latin typeface="Menlo" panose="020B0609030804020204" pitchFamily="49" charset="0"/>
              </a:rPr>
              <a:t>from</a:t>
            </a:r>
            <a:r>
              <a:rPr lang="en-US" sz="1200" dirty="0">
                <a:solidFill>
                  <a:srgbClr val="000000"/>
                </a:solidFill>
                <a:latin typeface="Menlo" panose="020B0609030804020204" pitchFamily="49" charset="0"/>
              </a:rPr>
              <a:t> </a:t>
            </a:r>
            <a:r>
              <a:rPr lang="en-US" sz="1200" dirty="0">
                <a:solidFill>
                  <a:srgbClr val="A31515"/>
                </a:solidFill>
                <a:latin typeface="Menlo" panose="020B0609030804020204" pitchFamily="49" charset="0"/>
              </a:rPr>
              <a:t>'./</a:t>
            </a:r>
            <a:r>
              <a:rPr lang="en-US" sz="1200" dirty="0" err="1">
                <a:solidFill>
                  <a:srgbClr val="A31515"/>
                </a:solidFill>
                <a:latin typeface="Menlo" panose="020B0609030804020204" pitchFamily="49" charset="0"/>
              </a:rPr>
              <a:t>PureComp</a:t>
            </a:r>
            <a:r>
              <a:rPr lang="en-US" sz="1200" dirty="0">
                <a:solidFill>
                  <a:srgbClr val="A31515"/>
                </a:solidFill>
                <a:latin typeface="Menlo" panose="020B0609030804020204" pitchFamily="49" charset="0"/>
              </a:rPr>
              <a:t>'</a:t>
            </a:r>
            <a:r>
              <a:rPr lang="en-US" sz="1200" dirty="0">
                <a:solidFill>
                  <a:srgbClr val="000000"/>
                </a:solidFill>
                <a:latin typeface="Menlo" panose="020B0609030804020204" pitchFamily="49" charset="0"/>
              </a:rPr>
              <a:t>;</a:t>
            </a:r>
            <a:br>
              <a:rPr lang="en-US" sz="1200" dirty="0">
                <a:solidFill>
                  <a:srgbClr val="000000"/>
                </a:solidFill>
                <a:latin typeface="Menlo" panose="020B0609030804020204" pitchFamily="49" charset="0"/>
              </a:rPr>
            </a:br>
            <a:r>
              <a:rPr lang="en-US" sz="1200" dirty="0">
                <a:solidFill>
                  <a:srgbClr val="AF00DB"/>
                </a:solidFill>
                <a:latin typeface="Menlo" panose="020B0609030804020204" pitchFamily="49" charset="0"/>
              </a:rPr>
              <a:t>export</a:t>
            </a:r>
            <a:r>
              <a:rPr lang="en-US" sz="1200" dirty="0">
                <a:solidFill>
                  <a:srgbClr val="000000"/>
                </a:solidFill>
                <a:latin typeface="Menlo" panose="020B0609030804020204" pitchFamily="49" charset="0"/>
              </a:rPr>
              <a:t> </a:t>
            </a:r>
            <a:r>
              <a:rPr lang="en-US" sz="1200" dirty="0">
                <a:solidFill>
                  <a:srgbClr val="AF00DB"/>
                </a:solidFill>
                <a:latin typeface="Menlo" panose="020B0609030804020204" pitchFamily="49" charset="0"/>
              </a:rPr>
              <a:t>default</a:t>
            </a:r>
            <a:r>
              <a:rPr lang="en-US" sz="1200" dirty="0">
                <a:solidFill>
                  <a:srgbClr val="000000"/>
                </a:solidFill>
                <a:latin typeface="Menlo" panose="020B0609030804020204" pitchFamily="49" charset="0"/>
              </a:rPr>
              <a:t> </a:t>
            </a:r>
            <a:r>
              <a:rPr lang="en-US" sz="1200" dirty="0">
                <a:solidFill>
                  <a:srgbClr val="0000FF"/>
                </a:solidFill>
                <a:latin typeface="Menlo" panose="020B0609030804020204" pitchFamily="49" charset="0"/>
              </a:rPr>
              <a:t>class</a:t>
            </a:r>
            <a:r>
              <a:rPr lang="en-US" sz="1200" dirty="0">
                <a:solidFill>
                  <a:srgbClr val="000000"/>
                </a:solidFill>
                <a:latin typeface="Menlo" panose="020B0609030804020204" pitchFamily="49" charset="0"/>
              </a:rPr>
              <a:t> </a:t>
            </a:r>
            <a:r>
              <a:rPr lang="en-US" sz="1200" dirty="0" err="1">
                <a:solidFill>
                  <a:srgbClr val="267F99"/>
                </a:solidFill>
                <a:latin typeface="Menlo" panose="020B0609030804020204" pitchFamily="49" charset="0"/>
              </a:rPr>
              <a:t>ParentComponent</a:t>
            </a:r>
            <a:r>
              <a:rPr lang="en-US" sz="1200" dirty="0">
                <a:solidFill>
                  <a:srgbClr val="000000"/>
                </a:solidFill>
                <a:latin typeface="Menlo" panose="020B0609030804020204" pitchFamily="49" charset="0"/>
              </a:rPr>
              <a:t> </a:t>
            </a:r>
            <a:r>
              <a:rPr lang="en-US" sz="1200" dirty="0">
                <a:solidFill>
                  <a:srgbClr val="0000FF"/>
                </a:solidFill>
                <a:latin typeface="Menlo" panose="020B0609030804020204" pitchFamily="49" charset="0"/>
              </a:rPr>
              <a:t>extends</a:t>
            </a:r>
            <a:r>
              <a:rPr lang="en-US" sz="1200" dirty="0">
                <a:solidFill>
                  <a:srgbClr val="000000"/>
                </a:solidFill>
                <a:latin typeface="Menlo" panose="020B0609030804020204" pitchFamily="49" charset="0"/>
              </a:rPr>
              <a:t> </a:t>
            </a:r>
            <a:r>
              <a:rPr lang="en-US" sz="1200" dirty="0">
                <a:solidFill>
                  <a:srgbClr val="267F99"/>
                </a:solidFill>
                <a:latin typeface="Menlo" panose="020B0609030804020204" pitchFamily="49" charset="0"/>
              </a:rPr>
              <a:t>Component</a:t>
            </a:r>
            <a:r>
              <a:rPr lang="en-US" sz="1200" dirty="0">
                <a:solidFill>
                  <a:srgbClr val="000000"/>
                </a:solidFill>
                <a:latin typeface="Menlo" panose="020B0609030804020204" pitchFamily="49" charset="0"/>
              </a:rPr>
              <a:t> {</a:t>
            </a:r>
          </a:p>
          <a:p>
            <a:r>
              <a:rPr lang="en-US" sz="1200" dirty="0">
                <a:solidFill>
                  <a:srgbClr val="0000FF"/>
                </a:solidFill>
                <a:latin typeface="Menlo" panose="020B0609030804020204" pitchFamily="49" charset="0"/>
              </a:rPr>
              <a:t>constructor</a:t>
            </a:r>
            <a:r>
              <a:rPr lang="en-US" sz="1200" dirty="0">
                <a:solidFill>
                  <a:srgbClr val="000000"/>
                </a:solidFill>
                <a:latin typeface="Menlo" panose="020B0609030804020204" pitchFamily="49" charset="0"/>
              </a:rPr>
              <a:t>(</a:t>
            </a:r>
            <a:r>
              <a:rPr lang="en-US" sz="1200" dirty="0">
                <a:solidFill>
                  <a:srgbClr val="001080"/>
                </a:solidFill>
                <a:latin typeface="Menlo" panose="020B0609030804020204" pitchFamily="49" charset="0"/>
              </a:rPr>
              <a:t>props</a:t>
            </a:r>
            <a:r>
              <a:rPr lang="en-US" sz="1200" dirty="0">
                <a:solidFill>
                  <a:srgbClr val="000000"/>
                </a:solidFill>
                <a:latin typeface="Menlo" panose="020B0609030804020204" pitchFamily="49" charset="0"/>
              </a:rPr>
              <a:t>) {</a:t>
            </a:r>
          </a:p>
          <a:p>
            <a:r>
              <a:rPr lang="en-US" sz="1200" dirty="0">
                <a:solidFill>
                  <a:srgbClr val="0000FF"/>
                </a:solidFill>
                <a:latin typeface="Menlo" panose="020B0609030804020204" pitchFamily="49" charset="0"/>
              </a:rPr>
              <a:t>super</a:t>
            </a:r>
            <a:r>
              <a:rPr lang="en-US" sz="1200" dirty="0">
                <a:solidFill>
                  <a:srgbClr val="000000"/>
                </a:solidFill>
                <a:latin typeface="Menlo" panose="020B0609030804020204" pitchFamily="49" charset="0"/>
              </a:rPr>
              <a:t>(</a:t>
            </a:r>
            <a:r>
              <a:rPr lang="en-US" sz="1200" dirty="0">
                <a:solidFill>
                  <a:srgbClr val="001080"/>
                </a:solidFill>
                <a:latin typeface="Menlo" panose="020B0609030804020204" pitchFamily="49" charset="0"/>
              </a:rPr>
              <a:t>props</a:t>
            </a:r>
            <a:r>
              <a:rPr lang="en-US" sz="1200" dirty="0">
                <a:solidFill>
                  <a:srgbClr val="000000"/>
                </a:solidFill>
                <a:latin typeface="Menlo" panose="020B0609030804020204" pitchFamily="49" charset="0"/>
              </a:rPr>
              <a:t>)</a:t>
            </a:r>
          </a:p>
          <a:p>
            <a:r>
              <a:rPr lang="en-US" sz="1200" dirty="0" err="1">
                <a:solidFill>
                  <a:srgbClr val="0000FF"/>
                </a:solidFill>
                <a:latin typeface="Menlo" panose="020B0609030804020204" pitchFamily="49" charset="0"/>
              </a:rPr>
              <a:t>this</a:t>
            </a:r>
            <a:r>
              <a:rPr lang="en-US" sz="1200" dirty="0" err="1">
                <a:solidFill>
                  <a:srgbClr val="000000"/>
                </a:solidFill>
                <a:latin typeface="Menlo" panose="020B0609030804020204" pitchFamily="49" charset="0"/>
              </a:rPr>
              <a:t>.</a:t>
            </a:r>
            <a:r>
              <a:rPr lang="en-US" sz="1200" dirty="0" err="1">
                <a:solidFill>
                  <a:srgbClr val="001080"/>
                </a:solidFill>
                <a:latin typeface="Menlo" panose="020B0609030804020204" pitchFamily="49" charset="0"/>
              </a:rPr>
              <a:t>state</a:t>
            </a:r>
            <a:r>
              <a:rPr lang="en-US" sz="1200" dirty="0">
                <a:solidFill>
                  <a:srgbClr val="000000"/>
                </a:solidFill>
                <a:latin typeface="Menlo" panose="020B0609030804020204" pitchFamily="49" charset="0"/>
              </a:rPr>
              <a:t> = {</a:t>
            </a:r>
          </a:p>
          <a:p>
            <a:r>
              <a:rPr lang="en-US" sz="1200" dirty="0" err="1">
                <a:solidFill>
                  <a:srgbClr val="001080"/>
                </a:solidFill>
                <a:latin typeface="Menlo" panose="020B0609030804020204" pitchFamily="49" charset="0"/>
              </a:rPr>
              <a:t>name:</a:t>
            </a:r>
            <a:r>
              <a:rPr lang="en-US" sz="1200" dirty="0" err="1">
                <a:solidFill>
                  <a:srgbClr val="A31515"/>
                </a:solidFill>
                <a:latin typeface="Menlo" panose="020B0609030804020204" pitchFamily="49" charset="0"/>
              </a:rPr>
              <a:t>'Shalini</a:t>
            </a:r>
            <a:r>
              <a:rPr lang="en-US" sz="1200" dirty="0">
                <a:solidFill>
                  <a:srgbClr val="A31515"/>
                </a:solidFill>
                <a:latin typeface="Menlo" panose="020B0609030804020204" pitchFamily="49" charset="0"/>
              </a:rPr>
              <a:t>'</a:t>
            </a:r>
            <a:r>
              <a:rPr lang="en-US" sz="1200" dirty="0">
                <a:solidFill>
                  <a:srgbClr val="000000"/>
                </a:solidFill>
                <a:latin typeface="Menlo" panose="020B0609030804020204" pitchFamily="49" charset="0"/>
              </a:rPr>
              <a:t>,</a:t>
            </a:r>
          </a:p>
          <a:p>
            <a:r>
              <a:rPr lang="en-US" sz="1200" dirty="0">
                <a:solidFill>
                  <a:srgbClr val="001080"/>
                </a:solidFill>
                <a:latin typeface="Menlo" panose="020B0609030804020204" pitchFamily="49" charset="0"/>
              </a:rPr>
              <a:t>values:</a:t>
            </a:r>
            <a:r>
              <a:rPr lang="en-US" sz="1200" dirty="0">
                <a:solidFill>
                  <a:srgbClr val="000000"/>
                </a:solidFill>
                <a:latin typeface="Menlo" panose="020B0609030804020204" pitchFamily="49" charset="0"/>
              </a:rPr>
              <a:t>[</a:t>
            </a:r>
            <a:r>
              <a:rPr lang="en-US" sz="1200" dirty="0">
                <a:solidFill>
                  <a:srgbClr val="098658"/>
                </a:solidFill>
                <a:latin typeface="Menlo" panose="020B0609030804020204" pitchFamily="49" charset="0"/>
              </a:rPr>
              <a:t>1</a:t>
            </a:r>
            <a:r>
              <a:rPr lang="en-US" sz="1200" dirty="0">
                <a:solidFill>
                  <a:srgbClr val="000000"/>
                </a:solidFill>
                <a:latin typeface="Menlo" panose="020B0609030804020204" pitchFamily="49" charset="0"/>
              </a:rPr>
              <a:t>,</a:t>
            </a:r>
            <a:r>
              <a:rPr lang="en-US" sz="1200" dirty="0">
                <a:solidFill>
                  <a:srgbClr val="098658"/>
                </a:solidFill>
                <a:latin typeface="Menlo" panose="020B0609030804020204" pitchFamily="49" charset="0"/>
              </a:rPr>
              <a:t>2</a:t>
            </a:r>
            <a:r>
              <a:rPr lang="en-US" sz="1200" dirty="0">
                <a:solidFill>
                  <a:srgbClr val="000000"/>
                </a:solidFill>
                <a:latin typeface="Menlo" panose="020B0609030804020204" pitchFamily="49" charset="0"/>
              </a:rPr>
              <a:t>,</a:t>
            </a:r>
            <a:r>
              <a:rPr lang="en-US" sz="1200" dirty="0">
                <a:solidFill>
                  <a:srgbClr val="098658"/>
                </a:solidFill>
                <a:latin typeface="Menlo" panose="020B0609030804020204" pitchFamily="49" charset="0"/>
              </a:rPr>
              <a:t>3</a:t>
            </a:r>
            <a:r>
              <a:rPr lang="en-US" sz="1200" dirty="0">
                <a:solidFill>
                  <a:srgbClr val="000000"/>
                </a:solidFill>
                <a:latin typeface="Menlo" panose="020B0609030804020204" pitchFamily="49" charset="0"/>
              </a:rPr>
              <a:t>,</a:t>
            </a:r>
            <a:r>
              <a:rPr lang="en-US" sz="1200" dirty="0">
                <a:solidFill>
                  <a:srgbClr val="098658"/>
                </a:solidFill>
                <a:latin typeface="Menlo" panose="020B0609030804020204" pitchFamily="49" charset="0"/>
              </a:rPr>
              <a:t>4</a:t>
            </a:r>
            <a:r>
              <a:rPr lang="en-US" sz="1200" dirty="0">
                <a:solidFill>
                  <a:srgbClr val="000000"/>
                </a:solidFill>
                <a:latin typeface="Menlo" panose="020B0609030804020204" pitchFamily="49" charset="0"/>
              </a:rPr>
              <a:t>]</a:t>
            </a:r>
          </a:p>
          <a:p>
            <a:r>
              <a:rPr lang="en-US" sz="1200" dirty="0">
                <a:solidFill>
                  <a:srgbClr val="000000"/>
                </a:solidFill>
                <a:latin typeface="Menlo" panose="020B0609030804020204" pitchFamily="49" charset="0"/>
              </a:rPr>
              <a:t>}</a:t>
            </a:r>
          </a:p>
          <a:p>
            <a:r>
              <a:rPr lang="en-US" sz="1200" dirty="0">
                <a:solidFill>
                  <a:srgbClr val="000000"/>
                </a:solidFill>
                <a:latin typeface="Menlo" panose="020B0609030804020204" pitchFamily="49" charset="0"/>
              </a:rPr>
              <a:t>}</a:t>
            </a:r>
          </a:p>
          <a:p>
            <a:r>
              <a:rPr lang="en-US" sz="1200" dirty="0" err="1">
                <a:solidFill>
                  <a:srgbClr val="795E26"/>
                </a:solidFill>
                <a:latin typeface="Menlo" panose="020B0609030804020204" pitchFamily="49" charset="0"/>
              </a:rPr>
              <a:t>componentDidMount</a:t>
            </a:r>
            <a:r>
              <a:rPr lang="en-US" sz="1200" dirty="0">
                <a:solidFill>
                  <a:srgbClr val="000000"/>
                </a:solidFill>
                <a:latin typeface="Menlo" panose="020B0609030804020204" pitchFamily="49" charset="0"/>
              </a:rPr>
              <a:t>() {</a:t>
            </a:r>
          </a:p>
          <a:p>
            <a:r>
              <a:rPr lang="en-US" sz="1200" dirty="0" err="1">
                <a:solidFill>
                  <a:srgbClr val="795E26"/>
                </a:solidFill>
                <a:latin typeface="Menlo" panose="020B0609030804020204" pitchFamily="49" charset="0"/>
              </a:rPr>
              <a:t>setInterval</a:t>
            </a:r>
            <a:r>
              <a:rPr lang="en-US" sz="1200" dirty="0">
                <a:solidFill>
                  <a:srgbClr val="000000"/>
                </a:solidFill>
                <a:latin typeface="Menlo" panose="020B0609030804020204" pitchFamily="49" charset="0"/>
              </a:rPr>
              <a:t>(()</a:t>
            </a:r>
            <a:r>
              <a:rPr lang="en-US" sz="1200" dirty="0">
                <a:solidFill>
                  <a:srgbClr val="0000FF"/>
                </a:solidFill>
                <a:latin typeface="Menlo" panose="020B0609030804020204" pitchFamily="49" charset="0"/>
              </a:rPr>
              <a:t>=&gt;</a:t>
            </a:r>
            <a:r>
              <a:rPr lang="en-US" sz="1200" dirty="0">
                <a:solidFill>
                  <a:srgbClr val="000000"/>
                </a:solidFill>
                <a:latin typeface="Menlo" panose="020B0609030804020204" pitchFamily="49" charset="0"/>
              </a:rPr>
              <a:t>{</a:t>
            </a:r>
          </a:p>
          <a:p>
            <a:r>
              <a:rPr lang="en-US" sz="1200" dirty="0" err="1">
                <a:solidFill>
                  <a:srgbClr val="0000FF"/>
                </a:solidFill>
                <a:latin typeface="Menlo" panose="020B0609030804020204" pitchFamily="49" charset="0"/>
              </a:rPr>
              <a:t>this</a:t>
            </a:r>
            <a:r>
              <a:rPr lang="en-US" sz="1200" dirty="0" err="1">
                <a:solidFill>
                  <a:srgbClr val="000000"/>
                </a:solidFill>
                <a:latin typeface="Menlo" panose="020B0609030804020204" pitchFamily="49" charset="0"/>
              </a:rPr>
              <a:t>.</a:t>
            </a:r>
            <a:r>
              <a:rPr lang="en-US" sz="1200" dirty="0" err="1">
                <a:solidFill>
                  <a:srgbClr val="795E26"/>
                </a:solidFill>
                <a:latin typeface="Menlo" panose="020B0609030804020204" pitchFamily="49" charset="0"/>
              </a:rPr>
              <a:t>setState</a:t>
            </a:r>
            <a:r>
              <a:rPr lang="en-US" sz="1200" dirty="0">
                <a:solidFill>
                  <a:srgbClr val="000000"/>
                </a:solidFill>
                <a:latin typeface="Menlo" panose="020B0609030804020204" pitchFamily="49" charset="0"/>
              </a:rPr>
              <a:t>({</a:t>
            </a:r>
          </a:p>
          <a:p>
            <a:r>
              <a:rPr lang="en-US" sz="1200" dirty="0">
                <a:solidFill>
                  <a:srgbClr val="001080"/>
                </a:solidFill>
                <a:latin typeface="Menlo" panose="020B0609030804020204" pitchFamily="49" charset="0"/>
              </a:rPr>
              <a:t>name:</a:t>
            </a:r>
            <a:r>
              <a:rPr lang="en-US" sz="1200" dirty="0">
                <a:solidFill>
                  <a:srgbClr val="A31515"/>
                </a:solidFill>
                <a:latin typeface="Menlo" panose="020B0609030804020204" pitchFamily="49" charset="0"/>
              </a:rPr>
              <a:t>'Shalini123'</a:t>
            </a:r>
            <a:r>
              <a:rPr lang="en-US" sz="1200" dirty="0">
                <a:solidFill>
                  <a:srgbClr val="000000"/>
                </a:solidFill>
                <a:latin typeface="Menlo" panose="020B0609030804020204" pitchFamily="49" charset="0"/>
              </a:rPr>
              <a:t>,</a:t>
            </a:r>
          </a:p>
          <a:p>
            <a:r>
              <a:rPr lang="en-US" sz="1200" dirty="0">
                <a:solidFill>
                  <a:srgbClr val="001080"/>
                </a:solidFill>
                <a:latin typeface="Menlo" panose="020B0609030804020204" pitchFamily="49" charset="0"/>
              </a:rPr>
              <a:t>values:</a:t>
            </a:r>
            <a:r>
              <a:rPr lang="en-US" sz="1200" dirty="0">
                <a:solidFill>
                  <a:srgbClr val="000000"/>
                </a:solidFill>
                <a:latin typeface="Menlo" panose="020B0609030804020204" pitchFamily="49" charset="0"/>
              </a:rPr>
              <a:t> [...</a:t>
            </a:r>
            <a:r>
              <a:rPr lang="en-US" sz="1200" dirty="0">
                <a:solidFill>
                  <a:srgbClr val="0000FF"/>
                </a:solidFill>
                <a:latin typeface="Menlo" panose="020B0609030804020204" pitchFamily="49" charset="0"/>
              </a:rPr>
              <a:t>this</a:t>
            </a:r>
            <a:r>
              <a:rPr lang="en-US" sz="1200" dirty="0">
                <a:solidFill>
                  <a:srgbClr val="000000"/>
                </a:solidFill>
                <a:latin typeface="Menlo" panose="020B0609030804020204" pitchFamily="49" charset="0"/>
              </a:rPr>
              <a:t>.</a:t>
            </a:r>
            <a:r>
              <a:rPr lang="en-US" sz="1200" dirty="0">
                <a:solidFill>
                  <a:srgbClr val="001080"/>
                </a:solidFill>
                <a:latin typeface="Menlo" panose="020B0609030804020204" pitchFamily="49" charset="0"/>
              </a:rPr>
              <a:t>state</a:t>
            </a:r>
            <a:r>
              <a:rPr lang="en-US" sz="1200" dirty="0">
                <a:solidFill>
                  <a:srgbClr val="000000"/>
                </a:solidFill>
                <a:latin typeface="Menlo" panose="020B0609030804020204" pitchFamily="49" charset="0"/>
              </a:rPr>
              <a:t>.</a:t>
            </a:r>
            <a:r>
              <a:rPr lang="en-US" sz="1200" dirty="0">
                <a:solidFill>
                  <a:srgbClr val="001080"/>
                </a:solidFill>
                <a:latin typeface="Menlo" panose="020B0609030804020204" pitchFamily="49" charset="0"/>
              </a:rPr>
              <a:t>values</a:t>
            </a:r>
            <a:r>
              <a:rPr lang="en-US" sz="1200" dirty="0">
                <a:solidFill>
                  <a:srgbClr val="000000"/>
                </a:solidFill>
                <a:latin typeface="Menlo" panose="020B0609030804020204" pitchFamily="49" charset="0"/>
              </a:rPr>
              <a:t>,</a:t>
            </a:r>
            <a:r>
              <a:rPr lang="en-US" sz="1200" dirty="0">
                <a:solidFill>
                  <a:srgbClr val="098658"/>
                </a:solidFill>
                <a:latin typeface="Menlo" panose="020B0609030804020204" pitchFamily="49" charset="0"/>
              </a:rPr>
              <a:t>5</a:t>
            </a:r>
            <a:r>
              <a:rPr lang="en-US" sz="1200" dirty="0">
                <a:solidFill>
                  <a:srgbClr val="000000"/>
                </a:solidFill>
                <a:latin typeface="Menlo" panose="020B0609030804020204" pitchFamily="49" charset="0"/>
              </a:rPr>
              <a:t>]</a:t>
            </a:r>
          </a:p>
          <a:p>
            <a:r>
              <a:rPr lang="en-US" sz="1200" dirty="0">
                <a:solidFill>
                  <a:srgbClr val="000000"/>
                </a:solidFill>
                <a:latin typeface="Menlo" panose="020B0609030804020204" pitchFamily="49" charset="0"/>
              </a:rPr>
              <a:t>}) </a:t>
            </a:r>
          </a:p>
          <a:p>
            <a:r>
              <a:rPr lang="en-US" sz="1200" dirty="0" err="1">
                <a:solidFill>
                  <a:srgbClr val="001080"/>
                </a:solidFill>
                <a:latin typeface="Menlo" panose="020B0609030804020204" pitchFamily="49" charset="0"/>
              </a:rPr>
              <a:t>console</a:t>
            </a:r>
            <a:r>
              <a:rPr lang="en-US" sz="1200" dirty="0" err="1">
                <a:solidFill>
                  <a:srgbClr val="000000"/>
                </a:solidFill>
                <a:latin typeface="Menlo" panose="020B0609030804020204" pitchFamily="49" charset="0"/>
              </a:rPr>
              <a:t>.</a:t>
            </a:r>
            <a:r>
              <a:rPr lang="en-US" sz="1200" dirty="0" err="1">
                <a:solidFill>
                  <a:srgbClr val="795E26"/>
                </a:solidFill>
                <a:latin typeface="Menlo" panose="020B0609030804020204" pitchFamily="49" charset="0"/>
              </a:rPr>
              <a:t>log</a:t>
            </a:r>
            <a:r>
              <a:rPr lang="en-US" sz="1200" dirty="0">
                <a:solidFill>
                  <a:srgbClr val="000000"/>
                </a:solidFill>
                <a:latin typeface="Menlo" panose="020B0609030804020204" pitchFamily="49" charset="0"/>
              </a:rPr>
              <a:t>(</a:t>
            </a:r>
            <a:r>
              <a:rPr lang="en-US" sz="1200" dirty="0" err="1">
                <a:solidFill>
                  <a:srgbClr val="0000FF"/>
                </a:solidFill>
                <a:latin typeface="Menlo" panose="020B0609030804020204" pitchFamily="49" charset="0"/>
              </a:rPr>
              <a:t>typeof</a:t>
            </a:r>
            <a:r>
              <a:rPr lang="en-US" sz="1200" dirty="0">
                <a:solidFill>
                  <a:srgbClr val="000000"/>
                </a:solidFill>
                <a:latin typeface="Menlo" panose="020B0609030804020204" pitchFamily="49" charset="0"/>
              </a:rPr>
              <a:t>(</a:t>
            </a:r>
            <a:r>
              <a:rPr lang="en-US" sz="1200" dirty="0" err="1">
                <a:solidFill>
                  <a:srgbClr val="0000FF"/>
                </a:solidFill>
                <a:latin typeface="Menlo" panose="020B0609030804020204" pitchFamily="49" charset="0"/>
              </a:rPr>
              <a:t>this</a:t>
            </a:r>
            <a:r>
              <a:rPr lang="en-US" sz="1200" dirty="0" err="1">
                <a:solidFill>
                  <a:srgbClr val="000000"/>
                </a:solidFill>
                <a:latin typeface="Menlo" panose="020B0609030804020204" pitchFamily="49" charset="0"/>
              </a:rPr>
              <a:t>.</a:t>
            </a:r>
            <a:r>
              <a:rPr lang="en-US" sz="1200" dirty="0" err="1">
                <a:solidFill>
                  <a:srgbClr val="001080"/>
                </a:solidFill>
                <a:latin typeface="Menlo" panose="020B0609030804020204" pitchFamily="49" charset="0"/>
              </a:rPr>
              <a:t>state</a:t>
            </a:r>
            <a:r>
              <a:rPr lang="en-US" sz="1200" dirty="0" err="1">
                <a:solidFill>
                  <a:srgbClr val="000000"/>
                </a:solidFill>
                <a:latin typeface="Menlo" panose="020B0609030804020204" pitchFamily="49" charset="0"/>
              </a:rPr>
              <a:t>.</a:t>
            </a:r>
            <a:r>
              <a:rPr lang="en-US" sz="1200" dirty="0" err="1">
                <a:solidFill>
                  <a:srgbClr val="001080"/>
                </a:solidFill>
                <a:latin typeface="Menlo" panose="020B0609030804020204" pitchFamily="49" charset="0"/>
              </a:rPr>
              <a:t>values</a:t>
            </a:r>
            <a:r>
              <a:rPr lang="en-US" sz="1200" dirty="0">
                <a:solidFill>
                  <a:srgbClr val="000000"/>
                </a:solidFill>
                <a:latin typeface="Menlo" panose="020B0609030804020204" pitchFamily="49" charset="0"/>
              </a:rPr>
              <a:t>))</a:t>
            </a:r>
          </a:p>
          <a:p>
            <a:r>
              <a:rPr lang="en-US" sz="1200" dirty="0">
                <a:solidFill>
                  <a:srgbClr val="000000"/>
                </a:solidFill>
                <a:latin typeface="Menlo" panose="020B0609030804020204" pitchFamily="49" charset="0"/>
              </a:rPr>
              <a:t>},</a:t>
            </a:r>
            <a:r>
              <a:rPr lang="en-US" sz="1200" dirty="0">
                <a:solidFill>
                  <a:srgbClr val="098658"/>
                </a:solidFill>
                <a:latin typeface="Menlo" panose="020B0609030804020204" pitchFamily="49" charset="0"/>
              </a:rPr>
              <a:t>2000</a:t>
            </a:r>
            <a:r>
              <a:rPr lang="en-US" sz="1200" dirty="0">
                <a:solidFill>
                  <a:srgbClr val="000000"/>
                </a:solidFill>
                <a:latin typeface="Menlo" panose="020B0609030804020204" pitchFamily="49" charset="0"/>
              </a:rPr>
              <a:t>);</a:t>
            </a:r>
          </a:p>
          <a:p>
            <a:r>
              <a:rPr lang="en-US" sz="1200" dirty="0">
                <a:solidFill>
                  <a:srgbClr val="000000"/>
                </a:solidFill>
                <a:latin typeface="Menlo" panose="020B0609030804020204" pitchFamily="49" charset="0"/>
              </a:rPr>
              <a:t>}</a:t>
            </a:r>
          </a:p>
          <a:p>
            <a:r>
              <a:rPr lang="en-US" sz="1200" dirty="0">
                <a:solidFill>
                  <a:srgbClr val="795E26"/>
                </a:solidFill>
                <a:latin typeface="Menlo" panose="020B0609030804020204" pitchFamily="49" charset="0"/>
              </a:rPr>
              <a:t>render</a:t>
            </a:r>
            <a:r>
              <a:rPr lang="en-US" sz="1200" dirty="0">
                <a:solidFill>
                  <a:srgbClr val="000000"/>
                </a:solidFill>
                <a:latin typeface="Menlo" panose="020B0609030804020204" pitchFamily="49" charset="0"/>
              </a:rPr>
              <a:t>() {</a:t>
            </a:r>
          </a:p>
          <a:p>
            <a:r>
              <a:rPr lang="en-US" sz="1200" dirty="0" err="1">
                <a:solidFill>
                  <a:srgbClr val="001080"/>
                </a:solidFill>
                <a:latin typeface="Menlo" panose="020B0609030804020204" pitchFamily="49" charset="0"/>
              </a:rPr>
              <a:t>console</a:t>
            </a:r>
            <a:r>
              <a:rPr lang="en-US" sz="1200" dirty="0" err="1">
                <a:solidFill>
                  <a:srgbClr val="000000"/>
                </a:solidFill>
                <a:latin typeface="Menlo" panose="020B0609030804020204" pitchFamily="49" charset="0"/>
              </a:rPr>
              <a:t>.</a:t>
            </a:r>
            <a:r>
              <a:rPr lang="en-US" sz="1200" dirty="0" err="1">
                <a:solidFill>
                  <a:srgbClr val="795E26"/>
                </a:solidFill>
                <a:latin typeface="Menlo" panose="020B0609030804020204" pitchFamily="49" charset="0"/>
              </a:rPr>
              <a:t>log</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'Parent Component'</a:t>
            </a:r>
            <a:r>
              <a:rPr lang="en-US" sz="1200" dirty="0">
                <a:solidFill>
                  <a:srgbClr val="000000"/>
                </a:solidFill>
                <a:latin typeface="Menlo" panose="020B0609030804020204" pitchFamily="49" charset="0"/>
              </a:rPr>
              <a:t>)</a:t>
            </a:r>
          </a:p>
          <a:p>
            <a:r>
              <a:rPr lang="en-US" sz="1200" dirty="0">
                <a:solidFill>
                  <a:srgbClr val="AF00DB"/>
                </a:solidFill>
                <a:latin typeface="Menlo" panose="020B0609030804020204" pitchFamily="49" charset="0"/>
              </a:rPr>
              <a:t>return</a:t>
            </a:r>
            <a:r>
              <a:rPr lang="en-US" sz="1200" dirty="0">
                <a:solidFill>
                  <a:srgbClr val="000000"/>
                </a:solidFill>
                <a:latin typeface="Menlo" panose="020B0609030804020204" pitchFamily="49" charset="0"/>
              </a:rPr>
              <a:t> (</a:t>
            </a:r>
          </a:p>
          <a:p>
            <a:r>
              <a:rPr lang="en-US" sz="1200" dirty="0">
                <a:solidFill>
                  <a:srgbClr val="800000"/>
                </a:solidFill>
                <a:latin typeface="Menlo" panose="020B0609030804020204" pitchFamily="49" charset="0"/>
              </a:rPr>
              <a:t>&lt;div&gt;</a:t>
            </a:r>
          </a:p>
          <a:p>
            <a:r>
              <a:rPr lang="en-US" sz="1200" dirty="0">
                <a:solidFill>
                  <a:srgbClr val="800000"/>
                </a:solidFill>
                <a:latin typeface="Menlo" panose="020B0609030804020204" pitchFamily="49" charset="0"/>
              </a:rPr>
              <a:t>//depends if </a:t>
            </a:r>
            <a:r>
              <a:rPr lang="en-US" sz="1200">
                <a:solidFill>
                  <a:srgbClr val="800000"/>
                </a:solidFill>
                <a:latin typeface="Menlo" panose="020B0609030804020204" pitchFamily="49" charset="0"/>
              </a:rPr>
              <a:t>its pure or not</a:t>
            </a:r>
            <a:endParaRPr lang="en-US" sz="1200" dirty="0">
              <a:solidFill>
                <a:srgbClr val="000000"/>
              </a:solidFill>
              <a:latin typeface="Menlo" panose="020B0609030804020204" pitchFamily="49" charset="0"/>
            </a:endParaRPr>
          </a:p>
          <a:p>
            <a:r>
              <a:rPr lang="en-US" sz="1200" dirty="0">
                <a:solidFill>
                  <a:srgbClr val="800000"/>
                </a:solidFill>
                <a:latin typeface="Menlo" panose="020B0609030804020204" pitchFamily="49" charset="0"/>
              </a:rPr>
              <a:t>&lt;h1&gt;</a:t>
            </a:r>
            <a:r>
              <a:rPr lang="en-US" sz="1200" dirty="0">
                <a:solidFill>
                  <a:srgbClr val="0000FF"/>
                </a:solidFill>
                <a:latin typeface="Menlo" panose="020B0609030804020204" pitchFamily="49" charset="0"/>
              </a:rPr>
              <a:t>{</a:t>
            </a:r>
            <a:r>
              <a:rPr lang="en-US" sz="1200" dirty="0" err="1">
                <a:solidFill>
                  <a:srgbClr val="0000FF"/>
                </a:solidFill>
                <a:latin typeface="Menlo" panose="020B0609030804020204" pitchFamily="49" charset="0"/>
              </a:rPr>
              <a:t>this</a:t>
            </a:r>
            <a:r>
              <a:rPr lang="en-US" sz="1200" dirty="0" err="1">
                <a:solidFill>
                  <a:srgbClr val="000000"/>
                </a:solidFill>
                <a:latin typeface="Menlo" panose="020B0609030804020204" pitchFamily="49" charset="0"/>
              </a:rPr>
              <a:t>.</a:t>
            </a:r>
            <a:r>
              <a:rPr lang="en-US" sz="1200" dirty="0" err="1">
                <a:solidFill>
                  <a:srgbClr val="001080"/>
                </a:solidFill>
                <a:latin typeface="Menlo" panose="020B0609030804020204" pitchFamily="49" charset="0"/>
              </a:rPr>
              <a:t>state</a:t>
            </a:r>
            <a:r>
              <a:rPr lang="en-US" sz="1200" dirty="0" err="1">
                <a:solidFill>
                  <a:srgbClr val="000000"/>
                </a:solidFill>
                <a:latin typeface="Menlo" panose="020B0609030804020204" pitchFamily="49" charset="0"/>
              </a:rPr>
              <a:t>.</a:t>
            </a:r>
            <a:r>
              <a:rPr lang="en-US" sz="1200" dirty="0" err="1">
                <a:solidFill>
                  <a:srgbClr val="001080"/>
                </a:solidFill>
                <a:latin typeface="Menlo" panose="020B0609030804020204" pitchFamily="49" charset="0"/>
              </a:rPr>
              <a:t>values</a:t>
            </a:r>
            <a:r>
              <a:rPr lang="en-US" sz="1200" dirty="0">
                <a:solidFill>
                  <a:srgbClr val="0000FF"/>
                </a:solidFill>
                <a:latin typeface="Menlo" panose="020B0609030804020204" pitchFamily="49" charset="0"/>
              </a:rPr>
              <a:t>}</a:t>
            </a:r>
            <a:r>
              <a:rPr lang="en-US" sz="1200" dirty="0">
                <a:solidFill>
                  <a:srgbClr val="800000"/>
                </a:solidFill>
                <a:latin typeface="Menlo" panose="020B0609030804020204" pitchFamily="49" charset="0"/>
              </a:rPr>
              <a:t>&lt;/h1&gt;</a:t>
            </a:r>
            <a:endParaRPr lang="en-US" sz="1200" dirty="0">
              <a:solidFill>
                <a:srgbClr val="000000"/>
              </a:solidFill>
              <a:latin typeface="Menlo" panose="020B0609030804020204" pitchFamily="49" charset="0"/>
            </a:endParaRPr>
          </a:p>
          <a:p>
            <a:r>
              <a:rPr lang="en-US" sz="1200" dirty="0">
                <a:solidFill>
                  <a:srgbClr val="800000"/>
                </a:solidFill>
                <a:latin typeface="Menlo" panose="020B0609030804020204" pitchFamily="49" charset="0"/>
              </a:rPr>
              <a:t>&lt;</a:t>
            </a:r>
            <a:r>
              <a:rPr lang="en-US" sz="1200" dirty="0" err="1">
                <a:solidFill>
                  <a:srgbClr val="267F99"/>
                </a:solidFill>
                <a:latin typeface="Menlo" panose="020B0609030804020204" pitchFamily="49" charset="0"/>
              </a:rPr>
              <a:t>PureComp</a:t>
            </a:r>
            <a:r>
              <a:rPr lang="en-US" sz="1200" dirty="0">
                <a:solidFill>
                  <a:srgbClr val="000000"/>
                </a:solidFill>
                <a:latin typeface="Menlo" panose="020B0609030804020204" pitchFamily="49" charset="0"/>
              </a:rPr>
              <a:t> </a:t>
            </a:r>
            <a:r>
              <a:rPr lang="en-US" sz="1200" dirty="0">
                <a:solidFill>
                  <a:srgbClr val="FF0000"/>
                </a:solidFill>
                <a:latin typeface="Menlo" panose="020B0609030804020204" pitchFamily="49" charset="0"/>
              </a:rPr>
              <a:t>name</a:t>
            </a:r>
            <a:r>
              <a:rPr lang="en-US" sz="1200" dirty="0">
                <a:solidFill>
                  <a:srgbClr val="000000"/>
                </a:solidFill>
                <a:latin typeface="Menlo" panose="020B0609030804020204" pitchFamily="49" charset="0"/>
              </a:rPr>
              <a:t>=</a:t>
            </a:r>
            <a:r>
              <a:rPr lang="en-US" sz="1200" dirty="0">
                <a:solidFill>
                  <a:srgbClr val="0000FF"/>
                </a:solidFill>
                <a:latin typeface="Menlo" panose="020B0609030804020204" pitchFamily="49" charset="0"/>
              </a:rPr>
              <a:t>{</a:t>
            </a:r>
            <a:r>
              <a:rPr lang="en-US" sz="1200" dirty="0" err="1">
                <a:solidFill>
                  <a:srgbClr val="0000FF"/>
                </a:solidFill>
                <a:latin typeface="Menlo" panose="020B0609030804020204" pitchFamily="49" charset="0"/>
              </a:rPr>
              <a:t>this</a:t>
            </a:r>
            <a:r>
              <a:rPr lang="en-US" sz="1200" dirty="0" err="1">
                <a:solidFill>
                  <a:srgbClr val="000000"/>
                </a:solidFill>
                <a:latin typeface="Menlo" panose="020B0609030804020204" pitchFamily="49" charset="0"/>
              </a:rPr>
              <a:t>.</a:t>
            </a:r>
            <a:r>
              <a:rPr lang="en-US" sz="1200" dirty="0" err="1">
                <a:solidFill>
                  <a:srgbClr val="001080"/>
                </a:solidFill>
                <a:latin typeface="Menlo" panose="020B0609030804020204" pitchFamily="49" charset="0"/>
              </a:rPr>
              <a:t>state</a:t>
            </a:r>
            <a:r>
              <a:rPr lang="en-US" sz="1200" dirty="0" err="1">
                <a:solidFill>
                  <a:srgbClr val="000000"/>
                </a:solidFill>
                <a:latin typeface="Menlo" panose="020B0609030804020204" pitchFamily="49" charset="0"/>
              </a:rPr>
              <a:t>.</a:t>
            </a:r>
            <a:r>
              <a:rPr lang="en-US" sz="1200" dirty="0" err="1">
                <a:solidFill>
                  <a:srgbClr val="001080"/>
                </a:solidFill>
                <a:latin typeface="Menlo" panose="020B0609030804020204" pitchFamily="49" charset="0"/>
              </a:rPr>
              <a:t>name</a:t>
            </a:r>
            <a:r>
              <a:rPr lang="en-US" sz="1200" dirty="0">
                <a:solidFill>
                  <a:srgbClr val="0000FF"/>
                </a:solidFill>
                <a:latin typeface="Menlo" panose="020B0609030804020204" pitchFamily="49" charset="0"/>
              </a:rPr>
              <a:t>}</a:t>
            </a:r>
            <a:r>
              <a:rPr lang="en-US" sz="1200" dirty="0">
                <a:solidFill>
                  <a:srgbClr val="000000"/>
                </a:solidFill>
                <a:latin typeface="Menlo" panose="020B0609030804020204" pitchFamily="49" charset="0"/>
              </a:rPr>
              <a:t> </a:t>
            </a:r>
            <a:r>
              <a:rPr lang="en-US" sz="1200" dirty="0">
                <a:solidFill>
                  <a:srgbClr val="800000"/>
                </a:solidFill>
                <a:latin typeface="Menlo" panose="020B0609030804020204" pitchFamily="49" charset="0"/>
              </a:rPr>
              <a:t>&gt;&lt;/</a:t>
            </a:r>
            <a:r>
              <a:rPr lang="en-US" sz="1200" dirty="0" err="1">
                <a:solidFill>
                  <a:srgbClr val="267F99"/>
                </a:solidFill>
                <a:latin typeface="Menlo" panose="020B0609030804020204" pitchFamily="49" charset="0"/>
              </a:rPr>
              <a:t>PureComp</a:t>
            </a:r>
            <a:r>
              <a:rPr lang="en-US" sz="1200" dirty="0">
                <a:solidFill>
                  <a:srgbClr val="800000"/>
                </a:solidFill>
                <a:latin typeface="Menlo" panose="020B0609030804020204" pitchFamily="49" charset="0"/>
              </a:rPr>
              <a:t>&gt;</a:t>
            </a:r>
            <a:endParaRPr lang="en-US" sz="1200" dirty="0">
              <a:solidFill>
                <a:srgbClr val="000000"/>
              </a:solidFill>
              <a:latin typeface="Menlo" panose="020B0609030804020204" pitchFamily="49" charset="0"/>
            </a:endParaRPr>
          </a:p>
          <a:p>
            <a:r>
              <a:rPr lang="en-US" sz="1200" dirty="0">
                <a:solidFill>
                  <a:srgbClr val="800000"/>
                </a:solidFill>
                <a:latin typeface="Menlo" panose="020B0609030804020204" pitchFamily="49" charset="0"/>
              </a:rPr>
              <a:t>&lt;</a:t>
            </a:r>
            <a:r>
              <a:rPr lang="en-US" sz="1200" dirty="0" err="1">
                <a:solidFill>
                  <a:srgbClr val="267F99"/>
                </a:solidFill>
                <a:latin typeface="Menlo" panose="020B0609030804020204" pitchFamily="49" charset="0"/>
              </a:rPr>
              <a:t>RegularComponent</a:t>
            </a:r>
            <a:r>
              <a:rPr lang="en-US" sz="1200" dirty="0">
                <a:solidFill>
                  <a:srgbClr val="000000"/>
                </a:solidFill>
                <a:latin typeface="Menlo" panose="020B0609030804020204" pitchFamily="49" charset="0"/>
              </a:rPr>
              <a:t> </a:t>
            </a:r>
            <a:r>
              <a:rPr lang="en-US" sz="1200" dirty="0">
                <a:solidFill>
                  <a:srgbClr val="FF0000"/>
                </a:solidFill>
                <a:latin typeface="Menlo" panose="020B0609030804020204" pitchFamily="49" charset="0"/>
              </a:rPr>
              <a:t>name</a:t>
            </a:r>
            <a:r>
              <a:rPr lang="en-US" sz="1200" dirty="0">
                <a:solidFill>
                  <a:srgbClr val="000000"/>
                </a:solidFill>
                <a:latin typeface="Menlo" panose="020B0609030804020204" pitchFamily="49" charset="0"/>
              </a:rPr>
              <a:t>=</a:t>
            </a:r>
            <a:r>
              <a:rPr lang="en-US" sz="1200" dirty="0">
                <a:solidFill>
                  <a:srgbClr val="0000FF"/>
                </a:solidFill>
                <a:latin typeface="Menlo" panose="020B0609030804020204" pitchFamily="49" charset="0"/>
              </a:rPr>
              <a:t>{</a:t>
            </a:r>
            <a:r>
              <a:rPr lang="en-US" sz="1200" dirty="0" err="1">
                <a:solidFill>
                  <a:srgbClr val="0000FF"/>
                </a:solidFill>
                <a:latin typeface="Menlo" panose="020B0609030804020204" pitchFamily="49" charset="0"/>
              </a:rPr>
              <a:t>this</a:t>
            </a:r>
            <a:r>
              <a:rPr lang="en-US" sz="1200" dirty="0" err="1">
                <a:solidFill>
                  <a:srgbClr val="000000"/>
                </a:solidFill>
                <a:latin typeface="Menlo" panose="020B0609030804020204" pitchFamily="49" charset="0"/>
              </a:rPr>
              <a:t>.</a:t>
            </a:r>
            <a:r>
              <a:rPr lang="en-US" sz="1200" dirty="0" err="1">
                <a:solidFill>
                  <a:srgbClr val="001080"/>
                </a:solidFill>
                <a:latin typeface="Menlo" panose="020B0609030804020204" pitchFamily="49" charset="0"/>
              </a:rPr>
              <a:t>state</a:t>
            </a:r>
            <a:r>
              <a:rPr lang="en-US" sz="1200" dirty="0" err="1">
                <a:solidFill>
                  <a:srgbClr val="000000"/>
                </a:solidFill>
                <a:latin typeface="Menlo" panose="020B0609030804020204" pitchFamily="49" charset="0"/>
              </a:rPr>
              <a:t>.</a:t>
            </a:r>
            <a:r>
              <a:rPr lang="en-US" sz="1200" dirty="0" err="1">
                <a:solidFill>
                  <a:srgbClr val="001080"/>
                </a:solidFill>
                <a:latin typeface="Menlo" panose="020B0609030804020204" pitchFamily="49" charset="0"/>
              </a:rPr>
              <a:t>name</a:t>
            </a:r>
            <a:r>
              <a:rPr lang="en-US" sz="1200" dirty="0">
                <a:solidFill>
                  <a:srgbClr val="0000FF"/>
                </a:solidFill>
                <a:latin typeface="Menlo" panose="020B0609030804020204" pitchFamily="49" charset="0"/>
              </a:rPr>
              <a:t>}</a:t>
            </a:r>
            <a:r>
              <a:rPr lang="en-US" sz="1200" dirty="0">
                <a:solidFill>
                  <a:srgbClr val="800000"/>
                </a:solidFill>
                <a:latin typeface="Menlo" panose="020B0609030804020204" pitchFamily="49" charset="0"/>
              </a:rPr>
              <a:t>&gt;&lt;/</a:t>
            </a:r>
            <a:r>
              <a:rPr lang="en-US" sz="1200" dirty="0" err="1">
                <a:solidFill>
                  <a:srgbClr val="267F99"/>
                </a:solidFill>
                <a:latin typeface="Menlo" panose="020B0609030804020204" pitchFamily="49" charset="0"/>
              </a:rPr>
              <a:t>RegularComponent</a:t>
            </a:r>
            <a:r>
              <a:rPr lang="en-US" sz="1200" dirty="0">
                <a:solidFill>
                  <a:srgbClr val="800000"/>
                </a:solidFill>
                <a:latin typeface="Menlo" panose="020B0609030804020204" pitchFamily="49" charset="0"/>
              </a:rPr>
              <a:t>&gt;</a:t>
            </a:r>
            <a:endParaRPr lang="en-US" sz="1200" dirty="0">
              <a:solidFill>
                <a:srgbClr val="000000"/>
              </a:solidFill>
              <a:latin typeface="Menlo" panose="020B0609030804020204" pitchFamily="49" charset="0"/>
            </a:endParaRPr>
          </a:p>
          <a:p>
            <a:r>
              <a:rPr lang="en-US" sz="1200" dirty="0">
                <a:solidFill>
                  <a:srgbClr val="800000"/>
                </a:solidFill>
                <a:latin typeface="Menlo" panose="020B0609030804020204" pitchFamily="49" charset="0"/>
              </a:rPr>
              <a:t>&lt;/div&gt;</a:t>
            </a:r>
            <a:endParaRPr lang="en-US" sz="1200" dirty="0">
              <a:solidFill>
                <a:srgbClr val="000000"/>
              </a:solidFill>
              <a:latin typeface="Menlo" panose="020B0609030804020204" pitchFamily="49" charset="0"/>
            </a:endParaRPr>
          </a:p>
          <a:p>
            <a:r>
              <a:rPr lang="en-US" sz="1200" dirty="0">
                <a:solidFill>
                  <a:srgbClr val="000000"/>
                </a:solidFill>
                <a:latin typeface="Menlo" panose="020B0609030804020204" pitchFamily="49" charset="0"/>
              </a:rPr>
              <a:t>)</a:t>
            </a:r>
          </a:p>
          <a:p>
            <a:r>
              <a:rPr lang="en-US" sz="1200" dirty="0">
                <a:solidFill>
                  <a:srgbClr val="000000"/>
                </a:solidFill>
                <a:latin typeface="Menlo" panose="020B0609030804020204" pitchFamily="49" charset="0"/>
              </a:rPr>
              <a:t>}</a:t>
            </a:r>
          </a:p>
          <a:p>
            <a:r>
              <a:rPr lang="en-US" sz="1200" dirty="0">
                <a:solidFill>
                  <a:srgbClr val="000000"/>
                </a:solidFill>
                <a:latin typeface="Menlo" panose="020B0609030804020204" pitchFamily="49" charset="0"/>
              </a:rPr>
              <a:t>}</a:t>
            </a:r>
          </a:p>
        </p:txBody>
      </p:sp>
    </p:spTree>
    <p:extLst>
      <p:ext uri="{BB962C8B-B14F-4D97-AF65-F5344CB8AC3E}">
        <p14:creationId xmlns:p14="http://schemas.microsoft.com/office/powerpoint/2010/main" val="2432912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Refs provide a way to access DOM nodes or React elements created in the render method.</a:t>
            </a:r>
          </a:p>
          <a:p>
            <a:r>
              <a:rPr lang="en-US" dirty="0"/>
              <a:t>few good use cases for refs:</a:t>
            </a:r>
          </a:p>
          <a:p>
            <a:pPr lvl="1"/>
            <a:r>
              <a:rPr lang="en-US" dirty="0"/>
              <a:t>Managing focus, text selection, or media playback.</a:t>
            </a:r>
          </a:p>
          <a:p>
            <a:pPr lvl="1"/>
            <a:r>
              <a:rPr lang="en-US" dirty="0"/>
              <a:t>Triggering imperative animations.</a:t>
            </a:r>
          </a:p>
          <a:p>
            <a:pPr lvl="1"/>
            <a:r>
              <a:rPr lang="en-US" dirty="0"/>
              <a:t>Integrating with third-party DOM libraries.</a:t>
            </a:r>
          </a:p>
          <a:p>
            <a:endParaRPr lang="en-US" dirty="0"/>
          </a:p>
          <a:p>
            <a:r>
              <a:rPr lang="en-US" dirty="0"/>
              <a:t>Avoid using refs for anything that can be done declaratively.</a:t>
            </a:r>
          </a:p>
          <a:p>
            <a:endParaRPr lang="en-US" dirty="0"/>
          </a:p>
          <a:p>
            <a:endParaRPr lang="en-US" dirty="0"/>
          </a:p>
        </p:txBody>
      </p:sp>
      <p:sp>
        <p:nvSpPr>
          <p:cNvPr id="3" name="Title 2"/>
          <p:cNvSpPr>
            <a:spLocks noGrp="1"/>
          </p:cNvSpPr>
          <p:nvPr>
            <p:ph type="title"/>
          </p:nvPr>
        </p:nvSpPr>
        <p:spPr/>
        <p:txBody>
          <a:bodyPr/>
          <a:lstStyle/>
          <a:p>
            <a:r>
              <a:rPr lang="en-US" dirty="0"/>
              <a:t>Refs</a:t>
            </a:r>
          </a:p>
        </p:txBody>
      </p:sp>
    </p:spTree>
    <p:extLst>
      <p:ext uri="{BB962C8B-B14F-4D97-AF65-F5344CB8AC3E}">
        <p14:creationId xmlns:p14="http://schemas.microsoft.com/office/powerpoint/2010/main" val="2030681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3600" y="900000"/>
            <a:ext cx="8820000" cy="1160848"/>
          </a:xfrm>
        </p:spPr>
        <p:txBody>
          <a:bodyPr/>
          <a:lstStyle/>
          <a:p>
            <a:r>
              <a:rPr lang="en-US" dirty="0"/>
              <a:t>Refs are created using </a:t>
            </a:r>
            <a:r>
              <a:rPr lang="en-US" dirty="0" err="1"/>
              <a:t>React.createRef</a:t>
            </a:r>
            <a:r>
              <a:rPr lang="en-US" dirty="0"/>
              <a:t>() and attached to React elements via the ref attribute. </a:t>
            </a:r>
          </a:p>
          <a:p>
            <a:r>
              <a:rPr lang="en-US" dirty="0"/>
              <a:t>Refs are commonly assigned to an instance property when a component is constructed so they can be referenced throughout the component.</a:t>
            </a:r>
            <a:endParaRPr lang="en-US" b="1" dirty="0"/>
          </a:p>
        </p:txBody>
      </p:sp>
      <p:sp>
        <p:nvSpPr>
          <p:cNvPr id="3" name="Title 2"/>
          <p:cNvSpPr>
            <a:spLocks noGrp="1"/>
          </p:cNvSpPr>
          <p:nvPr>
            <p:ph type="title"/>
          </p:nvPr>
        </p:nvSpPr>
        <p:spPr/>
        <p:txBody>
          <a:bodyPr/>
          <a:lstStyle/>
          <a:p>
            <a:r>
              <a:rPr lang="en-US" dirty="0"/>
              <a:t>Creating Refs</a:t>
            </a:r>
          </a:p>
        </p:txBody>
      </p:sp>
      <p:sp>
        <p:nvSpPr>
          <p:cNvPr id="6" name="Rectangle 5"/>
          <p:cNvSpPr/>
          <p:nvPr/>
        </p:nvSpPr>
        <p:spPr>
          <a:xfrm>
            <a:off x="4283968" y="2302271"/>
            <a:ext cx="4572000" cy="4247317"/>
          </a:xfrm>
          <a:prstGeom prst="rect">
            <a:avLst/>
          </a:prstGeom>
          <a:ln>
            <a:solidFill>
              <a:schemeClr val="accent1"/>
            </a:solidFill>
          </a:ln>
        </p:spPr>
        <p:txBody>
          <a:bodyPr>
            <a:spAutoFit/>
          </a:bodyPr>
          <a:lstStyle/>
          <a:p>
            <a:r>
              <a:rPr lang="en-US" dirty="0">
                <a:solidFill>
                  <a:srgbClr val="0000FF"/>
                </a:solidFill>
                <a:latin typeface="Calibri" charset="0"/>
                <a:ea typeface="Calibri" charset="0"/>
                <a:cs typeface="Calibri" charset="0"/>
              </a:rPr>
              <a:t>constructor</a:t>
            </a:r>
            <a:r>
              <a:rPr lang="en-US" dirty="0">
                <a:solidFill>
                  <a:srgbClr val="000000"/>
                </a:solidFill>
                <a:latin typeface="Calibri" charset="0"/>
                <a:ea typeface="Calibri" charset="0"/>
                <a:cs typeface="Calibri" charset="0"/>
              </a:rPr>
              <a:t>(</a:t>
            </a:r>
            <a:r>
              <a:rPr lang="en-US" dirty="0">
                <a:solidFill>
                  <a:srgbClr val="001080"/>
                </a:solidFill>
                <a:latin typeface="Calibri" charset="0"/>
                <a:ea typeface="Calibri" charset="0"/>
                <a:cs typeface="Calibri" charset="0"/>
              </a:rPr>
              <a:t>props</a:t>
            </a:r>
            <a:r>
              <a:rPr lang="en-US" dirty="0">
                <a:solidFill>
                  <a:srgbClr val="000000"/>
                </a:solidFill>
                <a:latin typeface="Calibri" charset="0"/>
                <a:ea typeface="Calibri" charset="0"/>
                <a:cs typeface="Calibri" charset="0"/>
              </a:rPr>
              <a:t>) {</a:t>
            </a:r>
          </a:p>
          <a:p>
            <a:r>
              <a:rPr lang="en-US" dirty="0">
                <a:solidFill>
                  <a:srgbClr val="0000FF"/>
                </a:solidFill>
                <a:latin typeface="Calibri" charset="0"/>
                <a:ea typeface="Calibri" charset="0"/>
                <a:cs typeface="Calibri" charset="0"/>
              </a:rPr>
              <a:t>super</a:t>
            </a:r>
            <a:r>
              <a:rPr lang="en-US" dirty="0">
                <a:solidFill>
                  <a:srgbClr val="000000"/>
                </a:solidFill>
                <a:latin typeface="Calibri" charset="0"/>
                <a:ea typeface="Calibri" charset="0"/>
                <a:cs typeface="Calibri" charset="0"/>
              </a:rPr>
              <a:t>(</a:t>
            </a:r>
            <a:r>
              <a:rPr lang="en-US" dirty="0">
                <a:solidFill>
                  <a:srgbClr val="001080"/>
                </a:solidFill>
                <a:latin typeface="Calibri" charset="0"/>
                <a:ea typeface="Calibri" charset="0"/>
                <a:cs typeface="Calibri" charset="0"/>
              </a:rPr>
              <a:t>props</a:t>
            </a:r>
            <a:r>
              <a:rPr lang="en-US" dirty="0">
                <a:solidFill>
                  <a:srgbClr val="000000"/>
                </a:solidFill>
                <a:latin typeface="Calibri" charset="0"/>
                <a:ea typeface="Calibri" charset="0"/>
                <a:cs typeface="Calibri" charset="0"/>
              </a:rPr>
              <a:t>)</a:t>
            </a:r>
          </a:p>
          <a:p>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myref</a:t>
            </a:r>
            <a:r>
              <a:rPr lang="en-US" dirty="0">
                <a:solidFill>
                  <a:srgbClr val="000000"/>
                </a:solidFill>
                <a:latin typeface="Calibri" charset="0"/>
                <a:ea typeface="Calibri" charset="0"/>
                <a:cs typeface="Calibri" charset="0"/>
              </a:rPr>
              <a:t>= </a:t>
            </a:r>
            <a:r>
              <a:rPr lang="en-US" dirty="0" err="1">
                <a:solidFill>
                  <a:srgbClr val="267F99"/>
                </a:solidFill>
                <a:latin typeface="Calibri" charset="0"/>
                <a:ea typeface="Calibri" charset="0"/>
                <a:cs typeface="Calibri" charset="0"/>
              </a:rPr>
              <a:t>React</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createRef</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p>
          <a:p>
            <a:r>
              <a:rPr lang="en-US" dirty="0" err="1">
                <a:solidFill>
                  <a:srgbClr val="795E26"/>
                </a:solidFill>
                <a:latin typeface="Calibri" charset="0"/>
                <a:ea typeface="Calibri" charset="0"/>
                <a:cs typeface="Calibri" charset="0"/>
              </a:rPr>
              <a:t>componentDidMount</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p>
          <a:p>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myref</a:t>
            </a:r>
            <a:r>
              <a:rPr lang="en-US" dirty="0" err="1">
                <a:solidFill>
                  <a:srgbClr val="000000"/>
                </a:solidFill>
                <a:latin typeface="Calibri" charset="0"/>
                <a:ea typeface="Calibri" charset="0"/>
                <a:cs typeface="Calibri" charset="0"/>
              </a:rPr>
              <a:t>.</a:t>
            </a:r>
            <a:r>
              <a:rPr lang="en-US" dirty="0" err="1">
                <a:solidFill>
                  <a:srgbClr val="328267"/>
                </a:solidFill>
                <a:latin typeface="Calibri" charset="0"/>
                <a:ea typeface="Calibri" charset="0"/>
                <a:cs typeface="Calibri" charset="0"/>
              </a:rPr>
              <a:t>current</a:t>
            </a:r>
            <a:r>
              <a:rPr lang="en-US" dirty="0" err="1">
                <a:solidFill>
                  <a:srgbClr val="000000"/>
                </a:solidFill>
                <a:latin typeface="Calibri" charset="0"/>
                <a:ea typeface="Calibri" charset="0"/>
                <a:cs typeface="Calibri" charset="0"/>
              </a:rPr>
              <a:t>.</a:t>
            </a:r>
            <a:r>
              <a:rPr lang="en-US" dirty="0" err="1">
                <a:solidFill>
                  <a:srgbClr val="795E26"/>
                </a:solidFill>
                <a:latin typeface="Calibri" charset="0"/>
                <a:ea typeface="Calibri" charset="0"/>
                <a:cs typeface="Calibri" charset="0"/>
              </a:rPr>
              <a:t>focus</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p>
          <a:p>
            <a:r>
              <a:rPr lang="en-US" dirty="0">
                <a:solidFill>
                  <a:srgbClr val="795E26"/>
                </a:solidFill>
                <a:latin typeface="Calibri" charset="0"/>
                <a:ea typeface="Calibri" charset="0"/>
                <a:cs typeface="Calibri" charset="0"/>
              </a:rPr>
              <a:t>render</a:t>
            </a:r>
            <a:r>
              <a:rPr lang="en-US" dirty="0">
                <a:solidFill>
                  <a:srgbClr val="000000"/>
                </a:solidFill>
                <a:latin typeface="Calibri" charset="0"/>
                <a:ea typeface="Calibri" charset="0"/>
                <a:cs typeface="Calibri" charset="0"/>
              </a:rPr>
              <a:t>() {</a:t>
            </a:r>
          </a:p>
          <a:p>
            <a:r>
              <a:rPr lang="en-US" dirty="0">
                <a:solidFill>
                  <a:srgbClr val="AF00DB"/>
                </a:solidFill>
                <a:latin typeface="Calibri" charset="0"/>
                <a:ea typeface="Calibri" charset="0"/>
                <a:cs typeface="Calibri" charset="0"/>
              </a:rPr>
              <a:t>return</a:t>
            </a:r>
            <a:r>
              <a:rPr lang="en-US" dirty="0">
                <a:solidFill>
                  <a:srgbClr val="000000"/>
                </a:solidFill>
                <a:latin typeface="Calibri" charset="0"/>
                <a:ea typeface="Calibri" charset="0"/>
                <a:cs typeface="Calibri" charset="0"/>
              </a:rPr>
              <a:t> (</a:t>
            </a:r>
          </a:p>
          <a:p>
            <a:r>
              <a:rPr lang="en-US" dirty="0">
                <a:solidFill>
                  <a:srgbClr val="800000"/>
                </a:solidFill>
                <a:latin typeface="Calibri" charset="0"/>
                <a:ea typeface="Calibri" charset="0"/>
                <a:cs typeface="Calibri" charset="0"/>
              </a:rPr>
              <a:t>&lt;div&gt;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&lt;input</a:t>
            </a:r>
            <a:r>
              <a:rPr lang="en-US" dirty="0">
                <a:solidFill>
                  <a:srgbClr val="000000"/>
                </a:solidFill>
                <a:latin typeface="Calibri" charset="0"/>
                <a:ea typeface="Calibri" charset="0"/>
                <a:cs typeface="Calibri" charset="0"/>
              </a:rPr>
              <a:t> </a:t>
            </a:r>
            <a:r>
              <a:rPr lang="en-US" dirty="0">
                <a:solidFill>
                  <a:srgbClr val="FF0000"/>
                </a:solidFill>
                <a:latin typeface="Calibri" charset="0"/>
                <a:ea typeface="Calibri" charset="0"/>
                <a:cs typeface="Calibri" charset="0"/>
              </a:rPr>
              <a:t>type</a:t>
            </a:r>
            <a:r>
              <a:rPr lang="en-US" dirty="0">
                <a:solidFill>
                  <a:srgbClr val="000000"/>
                </a:solidFill>
                <a:latin typeface="Calibri" charset="0"/>
                <a:ea typeface="Calibri" charset="0"/>
                <a:cs typeface="Calibri" charset="0"/>
              </a:rPr>
              <a:t>=</a:t>
            </a:r>
            <a:r>
              <a:rPr lang="en-US" dirty="0">
                <a:solidFill>
                  <a:srgbClr val="A31515"/>
                </a:solidFill>
                <a:latin typeface="Calibri" charset="0"/>
                <a:ea typeface="Calibri" charset="0"/>
                <a:cs typeface="Calibri" charset="0"/>
              </a:rPr>
              <a:t>'text'</a:t>
            </a:r>
            <a:r>
              <a:rPr lang="en-US" dirty="0">
                <a:solidFill>
                  <a:srgbClr val="000000"/>
                </a:solidFill>
                <a:latin typeface="Calibri" charset="0"/>
                <a:ea typeface="Calibri" charset="0"/>
                <a:cs typeface="Calibri" charset="0"/>
              </a:rPr>
              <a:t> </a:t>
            </a:r>
            <a:r>
              <a:rPr lang="en-US" dirty="0">
                <a:solidFill>
                  <a:srgbClr val="FF0000"/>
                </a:solidFill>
                <a:latin typeface="Calibri" charset="0"/>
                <a:ea typeface="Calibri" charset="0"/>
                <a:cs typeface="Calibri" charset="0"/>
              </a:rPr>
              <a:t>ref</a:t>
            </a:r>
            <a:r>
              <a:rPr lang="en-US" dirty="0">
                <a:solidFill>
                  <a:srgbClr val="000000"/>
                </a:solidFill>
                <a:latin typeface="Calibri" charset="0"/>
                <a:ea typeface="Calibri" charset="0"/>
                <a:cs typeface="Calibri" charset="0"/>
              </a:rPr>
              <a:t>=</a:t>
            </a:r>
            <a:r>
              <a:rPr lang="en-US" dirty="0">
                <a:solidFill>
                  <a:srgbClr val="0000FF"/>
                </a:solidFill>
                <a:latin typeface="Calibri" charset="0"/>
                <a:ea typeface="Calibri" charset="0"/>
                <a:cs typeface="Calibri" charset="0"/>
              </a:rPr>
              <a:t>{</a:t>
            </a:r>
            <a:r>
              <a:rPr lang="en-US" dirty="0" err="1">
                <a:solidFill>
                  <a:srgbClr val="0000FF"/>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001080"/>
                </a:solidFill>
                <a:latin typeface="Calibri" charset="0"/>
                <a:ea typeface="Calibri" charset="0"/>
                <a:cs typeface="Calibri" charset="0"/>
              </a:rPr>
              <a:t>myref</a:t>
            </a:r>
            <a:r>
              <a:rPr lang="en-US" dirty="0">
                <a:solidFill>
                  <a:srgbClr val="0000FF"/>
                </a:solidFill>
                <a:latin typeface="Calibri" charset="0"/>
                <a:ea typeface="Calibri" charset="0"/>
                <a:cs typeface="Calibri" charset="0"/>
              </a:rPr>
              <a:t>}</a:t>
            </a:r>
            <a:r>
              <a:rPr lang="en-US" dirty="0">
                <a:solidFill>
                  <a:srgbClr val="800000"/>
                </a:solidFill>
                <a:latin typeface="Calibri" charset="0"/>
                <a:ea typeface="Calibri" charset="0"/>
                <a:cs typeface="Calibri" charset="0"/>
              </a:rPr>
              <a:t>/&gt;</a:t>
            </a:r>
            <a:endParaRPr lang="en-US" dirty="0">
              <a:solidFill>
                <a:srgbClr val="000000"/>
              </a:solidFill>
              <a:latin typeface="Calibri" charset="0"/>
              <a:ea typeface="Calibri" charset="0"/>
              <a:cs typeface="Calibri" charset="0"/>
            </a:endParaRPr>
          </a:p>
          <a:p>
            <a:r>
              <a:rPr lang="en-US" dirty="0">
                <a:solidFill>
                  <a:srgbClr val="800000"/>
                </a:solidFill>
                <a:latin typeface="Calibri" charset="0"/>
                <a:ea typeface="Calibri" charset="0"/>
                <a:cs typeface="Calibri" charset="0"/>
              </a:rPr>
              <a:t>&lt;/div&gt;</a:t>
            </a:r>
            <a:endParaRPr lang="en-US" dirty="0">
              <a:solidFill>
                <a:srgbClr val="000000"/>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a:t>
            </a:r>
            <a:endParaRPr lang="en-US" b="0" dirty="0">
              <a:solidFill>
                <a:srgbClr val="000000"/>
              </a:solidFill>
              <a:effectLst/>
              <a:latin typeface="Calibri" charset="0"/>
              <a:ea typeface="Calibri" charset="0"/>
              <a:cs typeface="Calibri" charset="0"/>
            </a:endParaRPr>
          </a:p>
        </p:txBody>
      </p:sp>
      <p:sp>
        <p:nvSpPr>
          <p:cNvPr id="7" name="Content Placeholder 1"/>
          <p:cNvSpPr txBox="1">
            <a:spLocks/>
          </p:cNvSpPr>
          <p:nvPr/>
        </p:nvSpPr>
        <p:spPr bwMode="auto">
          <a:xfrm>
            <a:off x="218691" y="2420888"/>
            <a:ext cx="3777245" cy="11608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sz="1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Courier New" pitchFamily="49" charset="0"/>
              <a:buChar char="o"/>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There are 3 steps to it:</a:t>
            </a:r>
          </a:p>
          <a:p>
            <a:r>
              <a:rPr lang="en-US" b="1" dirty="0"/>
              <a:t>Create ref using </a:t>
            </a:r>
            <a:r>
              <a:rPr lang="en-US" b="1" dirty="0" err="1"/>
              <a:t>createRef</a:t>
            </a:r>
            <a:r>
              <a:rPr lang="en-US" b="1" dirty="0"/>
              <a:t> function</a:t>
            </a:r>
          </a:p>
          <a:p>
            <a:r>
              <a:rPr lang="en-US" b="1" dirty="0"/>
              <a:t>Pass this instance to the DOM element using the ref attribute provided by react</a:t>
            </a:r>
          </a:p>
          <a:p>
            <a:r>
              <a:rPr lang="en-US" b="1" dirty="0"/>
              <a:t>Once the ref to a DOM element is associated,  react provides current property to access all </a:t>
            </a:r>
            <a:r>
              <a:rPr lang="en-US" b="1" dirty="0" err="1"/>
              <a:t>javascript</a:t>
            </a:r>
            <a:r>
              <a:rPr lang="en-US" b="1" dirty="0"/>
              <a:t> properties and functions of the DOM element</a:t>
            </a:r>
          </a:p>
        </p:txBody>
      </p:sp>
    </p:spTree>
    <p:extLst>
      <p:ext uri="{BB962C8B-B14F-4D97-AF65-F5344CB8AC3E}">
        <p14:creationId xmlns:p14="http://schemas.microsoft.com/office/powerpoint/2010/main" val="872696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Accessing Refs</a:t>
            </a:r>
          </a:p>
        </p:txBody>
      </p:sp>
      <p:sp>
        <p:nvSpPr>
          <p:cNvPr id="10" name="Content Placeholder 2"/>
          <p:cNvSpPr>
            <a:spLocks noGrp="1"/>
          </p:cNvSpPr>
          <p:nvPr>
            <p:ph sz="quarter" idx="1"/>
          </p:nvPr>
        </p:nvSpPr>
        <p:spPr>
          <a:xfrm>
            <a:off x="233363" y="1112838"/>
            <a:ext cx="8587109" cy="5052466"/>
          </a:xfrm>
        </p:spPr>
        <p:txBody>
          <a:bodyPr>
            <a:normAutofit/>
          </a:bodyPr>
          <a:lstStyle/>
          <a:p>
            <a:r>
              <a:rPr lang="en-US" dirty="0"/>
              <a:t>When a ref is passed to an element in render, a reference to the node becomes accessible at the current attribute of the ref.</a:t>
            </a:r>
          </a:p>
          <a:p>
            <a:r>
              <a:rPr lang="en-US" dirty="0" err="1"/>
              <a:t>const</a:t>
            </a:r>
            <a:r>
              <a:rPr lang="en-US" dirty="0"/>
              <a:t> node = </a:t>
            </a:r>
            <a:r>
              <a:rPr lang="en-US" dirty="0" err="1"/>
              <a:t>this.myRef.current</a:t>
            </a:r>
            <a:r>
              <a:rPr lang="en-US" dirty="0"/>
              <a:t>;</a:t>
            </a:r>
          </a:p>
          <a:p>
            <a:r>
              <a:rPr lang="en-US" dirty="0"/>
              <a:t>The value of the ref differs depending on the type of the node:</a:t>
            </a:r>
          </a:p>
          <a:p>
            <a:r>
              <a:rPr lang="en-US" dirty="0"/>
              <a:t>When the ref attribute is used on an HTML element, the ref created in the constructor with </a:t>
            </a:r>
            <a:r>
              <a:rPr lang="en-US" dirty="0" err="1"/>
              <a:t>React.createRef</a:t>
            </a:r>
            <a:r>
              <a:rPr lang="en-US" dirty="0"/>
              <a:t>() receives the underlying DOM element as its current property.</a:t>
            </a:r>
          </a:p>
          <a:p>
            <a:r>
              <a:rPr lang="en-US" dirty="0"/>
              <a:t>When the ref attribute is used on a custom class component, the ref object receives the mounted instance of the component as its current.</a:t>
            </a:r>
          </a:p>
          <a:p>
            <a:r>
              <a:rPr lang="en-US" b="1" dirty="0"/>
              <a:t>You may not use the ref attribute on function components</a:t>
            </a:r>
            <a:r>
              <a:rPr lang="en-US" dirty="0"/>
              <a:t> because they don’t have instances.</a:t>
            </a:r>
          </a:p>
        </p:txBody>
      </p:sp>
    </p:spTree>
    <p:extLst>
      <p:ext uri="{BB962C8B-B14F-4D97-AF65-F5344CB8AC3E}">
        <p14:creationId xmlns:p14="http://schemas.microsoft.com/office/powerpoint/2010/main" val="2102695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 Training .PPT Template</Template>
  <TotalTime>48367</TotalTime>
  <Words>4467</Words>
  <Application>Microsoft Macintosh PowerPoint</Application>
  <PresentationFormat>On-screen Show (4:3)</PresentationFormat>
  <Paragraphs>473</Paragraphs>
  <Slides>27</Slides>
  <Notes>24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Calibri</vt:lpstr>
      <vt:lpstr>Courier New</vt:lpstr>
      <vt:lpstr>inherit</vt:lpstr>
      <vt:lpstr>Menlo</vt:lpstr>
      <vt:lpstr>Tahoma</vt:lpstr>
      <vt:lpstr>2_CT-Master</vt:lpstr>
      <vt:lpstr>3_CT-Master</vt:lpstr>
      <vt:lpstr>REACTJS &amp; REACT-DOM</vt:lpstr>
      <vt:lpstr>Contents</vt:lpstr>
      <vt:lpstr>Key Features of Pure Components</vt:lpstr>
      <vt:lpstr>Pure Components</vt:lpstr>
      <vt:lpstr>Features of React Pure Components</vt:lpstr>
      <vt:lpstr>Example of Pure Components</vt:lpstr>
      <vt:lpstr>Refs</vt:lpstr>
      <vt:lpstr>Creating Refs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Any Question ?</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manojj2</dc:creator>
  <cp:lastModifiedBy>Microsoft Office User</cp:lastModifiedBy>
  <cp:revision>2251</cp:revision>
  <dcterms:created xsi:type="dcterms:W3CDTF">2012-01-30T11:39:54Z</dcterms:created>
  <dcterms:modified xsi:type="dcterms:W3CDTF">2022-05-05T09:40:49Z</dcterms:modified>
</cp:coreProperties>
</file>