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71" r:id="rId5"/>
    <p:sldId id="356" r:id="rId6"/>
    <p:sldId id="429" r:id="rId7"/>
    <p:sldId id="430" r:id="rId8"/>
    <p:sldId id="428" r:id="rId9"/>
    <p:sldId id="454" r:id="rId10"/>
    <p:sldId id="421" r:id="rId11"/>
    <p:sldId id="422" r:id="rId12"/>
    <p:sldId id="423" r:id="rId13"/>
    <p:sldId id="425" r:id="rId14"/>
    <p:sldId id="424" r:id="rId15"/>
    <p:sldId id="431" r:id="rId16"/>
    <p:sldId id="455" r:id="rId17"/>
    <p:sldId id="434" r:id="rId18"/>
    <p:sldId id="322" r:id="rId19"/>
    <p:sldId id="323"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29"/>
            <p14:sldId id="430"/>
            <p14:sldId id="428"/>
            <p14:sldId id="454"/>
            <p14:sldId id="421"/>
            <p14:sldId id="422"/>
            <p14:sldId id="423"/>
            <p14:sldId id="425"/>
            <p14:sldId id="424"/>
            <p14:sldId id="431"/>
            <p14:sldId id="455"/>
            <p14:sldId id="434"/>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5" autoAdjust="0"/>
    <p:restoredTop sz="85566" autoAdjust="0"/>
  </p:normalViewPr>
  <p:slideViewPr>
    <p:cSldViewPr>
      <p:cViewPr varScale="1">
        <p:scale>
          <a:sx n="81" d="100"/>
          <a:sy n="81" d="100"/>
        </p:scale>
        <p:origin x="1848"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26/09/21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9/26/21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36981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65852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57081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089528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60252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Back in 2006-2007, companies were using their own private servers to create services like for storage, computing, etc. But now with internet speeds becoming better, companies big or small have started understanding the power of the cloud, therefore they are shifting their data to the cloud for improved performance, so that they can focus on core-competency</a:t>
            </a:r>
          </a:p>
          <a:p>
            <a:r>
              <a:rPr lang="en-US" sz="1200" b="0" i="1" kern="1200" dirty="0">
                <a:solidFill>
                  <a:schemeClr val="tx1"/>
                </a:solidFill>
                <a:effectLst/>
                <a:latin typeface="+mn-lt"/>
                <a:ea typeface="+mn-ea"/>
                <a:cs typeface="+mn-cs"/>
              </a:rPr>
              <a:t>For example,</a:t>
            </a:r>
            <a:r>
              <a:rPr lang="en-US" sz="1200" b="0" i="0" kern="1200" dirty="0">
                <a:solidFill>
                  <a:schemeClr val="tx1"/>
                </a:solidFill>
                <a:effectLst/>
                <a:latin typeface="+mn-lt"/>
                <a:ea typeface="+mn-ea"/>
                <a:cs typeface="+mn-cs"/>
              </a:rPr>
              <a:t> Netflix is a popular video streaming service which the whole world uses today, back in 2008 Netflix suffered a major database corruption, and for three days there operations were halted. The problem was scaling, that is when they realized the need for a highly reliable, horizontally scalable, distributed systems in the cloud. Came in AWS, and since then their growth has been off the charts.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Gartner says, </a:t>
            </a:r>
            <a:r>
              <a:rPr lang="en-US" sz="1200" b="0" i="1" kern="1200" dirty="0">
                <a:solidFill>
                  <a:schemeClr val="tx1"/>
                </a:solidFill>
                <a:effectLst/>
                <a:latin typeface="+mn-lt"/>
                <a:ea typeface="+mn-ea"/>
                <a:cs typeface="+mn-cs"/>
              </a:rPr>
              <a:t>By 2020, a Corporate “No-Cloud” Policy Will Be as Rare as a “No-Internet” Policy Today</a:t>
            </a:r>
            <a:r>
              <a:rPr lang="en-US" sz="1200" b="0" i="0" kern="1200" dirty="0">
                <a:solidFill>
                  <a:schemeClr val="tx1"/>
                </a:solidFill>
                <a:effectLst/>
                <a:latin typeface="+mn-lt"/>
                <a:ea typeface="+mn-ea"/>
                <a:cs typeface="+mn-cs"/>
              </a:rPr>
              <a:t>. Interesting, isn’t it?</a:t>
            </a: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6349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Compute</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used to process data on the cloud by making use of powerful processors which serve multiple instances at a time.</a:t>
            </a:r>
          </a:p>
          <a:p>
            <a:r>
              <a:rPr lang="en-US" sz="1200" b="1" i="0" kern="1200" dirty="0">
                <a:solidFill>
                  <a:schemeClr val="tx1"/>
                </a:solidFill>
                <a:effectLst/>
                <a:latin typeface="+mn-lt"/>
                <a:ea typeface="+mn-ea"/>
                <a:cs typeface="+mn-cs"/>
              </a:rPr>
              <a:t>Storage and Content Delivery</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storage as the name suggests, is used to store data in the cloud, this data can be stored anywhere but content delivery on the other hand is used to cache data nearer to the user so as to provide low latency.</a:t>
            </a:r>
          </a:p>
          <a:p>
            <a:r>
              <a:rPr lang="en-US" sz="1200" b="1" i="0" kern="1200" dirty="0">
                <a:solidFill>
                  <a:schemeClr val="tx1"/>
                </a:solidFill>
                <a:effectLst/>
                <a:latin typeface="+mn-lt"/>
                <a:ea typeface="+mn-ea"/>
                <a:cs typeface="+mn-cs"/>
              </a:rPr>
              <a:t>Database</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database domain is used to provide reliable relational and non relational database instances managed by AWS.</a:t>
            </a:r>
          </a:p>
          <a:p>
            <a:r>
              <a:rPr lang="en-US" sz="1200" b="1" i="0" kern="1200" dirty="0">
                <a:solidFill>
                  <a:schemeClr val="tx1"/>
                </a:solidFill>
                <a:effectLst/>
                <a:latin typeface="+mn-lt"/>
                <a:ea typeface="+mn-ea"/>
                <a:cs typeface="+mn-cs"/>
              </a:rPr>
              <a:t>Networking</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includes services which provide a variety of networking features such as security, faster access etc.</a:t>
            </a:r>
          </a:p>
          <a:p>
            <a:r>
              <a:rPr lang="en-US" sz="1200" b="1" i="0" kern="1200" dirty="0">
                <a:solidFill>
                  <a:schemeClr val="tx1"/>
                </a:solidFill>
                <a:effectLst/>
                <a:latin typeface="+mn-lt"/>
                <a:ea typeface="+mn-ea"/>
                <a:cs typeface="+mn-cs"/>
              </a:rPr>
              <a:t>Management Tools</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includes services which can be used to manage and monitor your AWS instances.</a:t>
            </a:r>
          </a:p>
          <a:p>
            <a:r>
              <a:rPr lang="en-US" sz="1200" b="1" i="0" kern="1200" dirty="0">
                <a:solidFill>
                  <a:schemeClr val="tx1"/>
                </a:solidFill>
                <a:effectLst/>
                <a:latin typeface="+mn-lt"/>
                <a:ea typeface="+mn-ea"/>
                <a:cs typeface="+mn-cs"/>
              </a:rPr>
              <a:t>Security and Identity</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includes services for user authentication or limiting access to a certain set of audience on your AWS resources.</a:t>
            </a:r>
          </a:p>
          <a:p>
            <a:r>
              <a:rPr lang="en-US" sz="1200" b="1" i="0" kern="1200" dirty="0">
                <a:solidFill>
                  <a:schemeClr val="tx1"/>
                </a:solidFill>
                <a:effectLst/>
                <a:latin typeface="+mn-lt"/>
                <a:ea typeface="+mn-ea"/>
                <a:cs typeface="+mn-cs"/>
              </a:rPr>
              <a:t>Application Services</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includes simple services like notifications, emailing and queuing.</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44391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864191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24939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tiff"/><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edureka.co/blog/ec2-aws-tutorial-elastic-compute-cloud/" TargetMode="External"/><Relationship Id="rId4" Type="http://schemas.openxmlformats.org/officeDocument/2006/relationships/image" Target="../media/image9.jpe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Computing</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a:t>
            </a:r>
          </a:p>
        </p:txBody>
      </p:sp>
      <p:sp>
        <p:nvSpPr>
          <p:cNvPr id="3" name="Rectangle 1">
            <a:extLst>
              <a:ext uri="{FF2B5EF4-FFF2-40B4-BE49-F238E27FC236}">
                <a16:creationId xmlns:a16="http://schemas.microsoft.com/office/drawing/2014/main" id="{0936434B-B927-A642-8269-24045046362B}"/>
              </a:ext>
            </a:extLst>
          </p:cNvPr>
          <p:cNvSpPr>
            <a:spLocks noChangeArrowheads="1"/>
          </p:cNvSpPr>
          <p:nvPr/>
        </p:nvSpPr>
        <p:spPr bwMode="auto">
          <a:xfrm>
            <a:off x="1905000" y="1036929"/>
            <a:ext cx="655320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VPC AWS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VPC lets you launch AWS resources in a virtual network that you define. It closely resembles a traditional network that you’d operate in your data center.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Direct Connect</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helps you establish a private connection between your premises and AWS, therefore giving better network performance and throughput than an Internet based connection.</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Route 53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Route 53 is a highly scalable and highly available Domain Name System by Amazon AWS. The name is in reference to the TCP and UDP’s port 53 where DNS requests are addressed.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p:txBody>
      </p:sp>
      <p:pic>
        <p:nvPicPr>
          <p:cNvPr id="4098" name="Picture 2" descr="aws vpc - amazon aws tutorial - edureka">
            <a:extLst>
              <a:ext uri="{FF2B5EF4-FFF2-40B4-BE49-F238E27FC236}">
                <a16:creationId xmlns:a16="http://schemas.microsoft.com/office/drawing/2014/main" id="{28C4BC6D-CE73-D640-B188-D6089BFB6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41" y="931815"/>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aws direct connect - amazon aws tutorial - edureka">
            <a:extLst>
              <a:ext uri="{FF2B5EF4-FFF2-40B4-BE49-F238E27FC236}">
                <a16:creationId xmlns:a16="http://schemas.microsoft.com/office/drawing/2014/main" id="{EB73639D-C230-094E-A1C7-9387BDEEF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41" y="2476500"/>
            <a:ext cx="1363051" cy="13630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ws route53 - amazon aws tutorial - edureka">
            <a:extLst>
              <a:ext uri="{FF2B5EF4-FFF2-40B4-BE49-F238E27FC236}">
                <a16:creationId xmlns:a16="http://schemas.microsoft.com/office/drawing/2014/main" id="{C87A0744-582E-2949-B6D8-D069F78FF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37" y="4114236"/>
            <a:ext cx="1511300" cy="15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7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aws cli - amazon aws tutorial - edureka">
            <a:extLst>
              <a:ext uri="{FF2B5EF4-FFF2-40B4-BE49-F238E27FC236}">
                <a16:creationId xmlns:a16="http://schemas.microsoft.com/office/drawing/2014/main" id="{4C5517D9-778C-CA4E-8862-65520E0D7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11" y="3581400"/>
            <a:ext cx="1217167" cy="9369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Management Tools</a:t>
            </a:r>
          </a:p>
        </p:txBody>
      </p:sp>
      <p:sp>
        <p:nvSpPr>
          <p:cNvPr id="3" name="Rectangle 1">
            <a:extLst>
              <a:ext uri="{FF2B5EF4-FFF2-40B4-BE49-F238E27FC236}">
                <a16:creationId xmlns:a16="http://schemas.microsoft.com/office/drawing/2014/main" id="{626B12FD-6069-6049-BC90-F81CBDB1AD38}"/>
              </a:ext>
            </a:extLst>
          </p:cNvPr>
          <p:cNvSpPr>
            <a:spLocks noChangeArrowheads="1"/>
          </p:cNvSpPr>
          <p:nvPr/>
        </p:nvSpPr>
        <p:spPr bwMode="auto">
          <a:xfrm>
            <a:off x="1524000" y="638631"/>
            <a:ext cx="7182998"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CloudWatch</a:t>
            </a:r>
            <a:r>
              <a:rPr lang="en-US" altLang="en-US" dirty="0">
                <a:solidFill>
                  <a:srgbClr val="4A4A4A"/>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monitoring tool by AWS which is used to keep a track on the AWS resources and the applications you run on Amazon AWS.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R="0" lvl="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CloudFormation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service which helps you setup and model your Amazon AWS resources so that you can spend less time managing these resources and more time focusing on the development.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4A4A4A"/>
              </a:solidFill>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CloudTrail</a:t>
            </a:r>
            <a:r>
              <a:rPr lang="en-US" altLang="en-US" b="1" dirty="0">
                <a:solidFill>
                  <a:srgbClr val="4A4A4A"/>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CloudTrail is a logging service which records the API calls to your Amazon AWS account and delivers them to you.</a:t>
            </a:r>
          </a:p>
        </p:txBody>
      </p:sp>
      <p:pic>
        <p:nvPicPr>
          <p:cNvPr id="5123" name="Picture 3" descr="aws cloudformation - amazon aws tutorial - edureka">
            <a:extLst>
              <a:ext uri="{FF2B5EF4-FFF2-40B4-BE49-F238E27FC236}">
                <a16:creationId xmlns:a16="http://schemas.microsoft.com/office/drawing/2014/main" id="{41C43271-8950-3941-B079-1638CD77E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99" y="1613999"/>
            <a:ext cx="1136264" cy="113626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ws cloudwatch - amazon aws tutorial - edureka">
            <a:extLst>
              <a:ext uri="{FF2B5EF4-FFF2-40B4-BE49-F238E27FC236}">
                <a16:creationId xmlns:a16="http://schemas.microsoft.com/office/drawing/2014/main" id="{27198673-888A-3F40-A1E4-89CD5DF6F2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486" y="817048"/>
            <a:ext cx="948531" cy="94853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aws cloudtrail - amazon aws tutorial - edureka">
            <a:extLst>
              <a:ext uri="{FF2B5EF4-FFF2-40B4-BE49-F238E27FC236}">
                <a16:creationId xmlns:a16="http://schemas.microsoft.com/office/drawing/2014/main" id="{BF593D1C-ACCA-434E-9243-D3DF62299124}"/>
              </a:ext>
            </a:extLst>
          </p:cNvPr>
          <p:cNvSpPr>
            <a:spLocks noChangeAspect="1" noChangeArrowheads="1"/>
          </p:cNvSpPr>
          <p:nvPr/>
        </p:nvSpPr>
        <p:spPr bwMode="auto">
          <a:xfrm>
            <a:off x="376678" y="2667000"/>
            <a:ext cx="1028700"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AD7C6AC-1189-7D4E-9F32-6BB23480219F}"/>
              </a:ext>
            </a:extLst>
          </p:cNvPr>
          <p:cNvPicPr>
            <a:picLocks noChangeAspect="1"/>
          </p:cNvPicPr>
          <p:nvPr/>
        </p:nvPicPr>
        <p:blipFill>
          <a:blip r:embed="rId6"/>
          <a:stretch>
            <a:fillRect/>
          </a:stretch>
        </p:blipFill>
        <p:spPr>
          <a:xfrm>
            <a:off x="324017" y="2667001"/>
            <a:ext cx="917000" cy="1022808"/>
          </a:xfrm>
          <a:prstGeom prst="rect">
            <a:avLst/>
          </a:prstGeom>
        </p:spPr>
      </p:pic>
      <p:sp>
        <p:nvSpPr>
          <p:cNvPr id="7" name="Rectangle 5">
            <a:extLst>
              <a:ext uri="{FF2B5EF4-FFF2-40B4-BE49-F238E27FC236}">
                <a16:creationId xmlns:a16="http://schemas.microsoft.com/office/drawing/2014/main" id="{4509BCDD-CAD9-AA40-BE58-3E16FC0066B2}"/>
              </a:ext>
            </a:extLst>
          </p:cNvPr>
          <p:cNvSpPr>
            <a:spLocks noChangeArrowheads="1"/>
          </p:cNvSpPr>
          <p:nvPr/>
        </p:nvSpPr>
        <p:spPr bwMode="auto">
          <a:xfrm>
            <a:off x="1502979" y="3657600"/>
            <a:ext cx="7336221"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Command Line Tool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an all in one tool to manage all your AWS services, by downloading and configuring only one tool you can manage all the AWS services through the command line.</a:t>
            </a:r>
          </a:p>
          <a:p>
            <a:pPr marR="0" lvl="0" algn="l" defTabSz="914400" rtl="0" eaLnBrk="0" fontAlgn="base" latinLnBrk="0" hangingPunct="0">
              <a:lnSpc>
                <a:spcPct val="100000"/>
              </a:lnSpc>
              <a:spcBef>
                <a:spcPct val="0"/>
              </a:spcBef>
              <a:spcAft>
                <a:spcPct val="0"/>
              </a:spcAft>
              <a:buClrTx/>
              <a:buSzTx/>
              <a:tabLst/>
            </a:pPr>
            <a:endParaRPr lang="en-US" altLang="en-US" dirty="0">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a:t>
            </a:r>
            <a:r>
              <a:rPr kumimoji="0" lang="en-US" altLang="en-US" b="1" i="0" u="none" strike="noStrike" cap="none" normalizeH="0" baseline="0" dirty="0" err="1">
                <a:ln>
                  <a:noFill/>
                </a:ln>
                <a:solidFill>
                  <a:srgbClr val="4A4A4A"/>
                </a:solidFill>
                <a:effectLst/>
                <a:latin typeface="Calibri" panose="020F0502020204030204" pitchFamily="34" charset="0"/>
                <a:cs typeface="Calibri" panose="020F0502020204030204" pitchFamily="34" charset="0"/>
              </a:rPr>
              <a:t>OpsWorks</a:t>
            </a:r>
            <a:r>
              <a:rPr lang="en-US" altLang="en-US" b="1" dirty="0">
                <a:solidFill>
                  <a:srgbClr val="4A4A4A"/>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configuration management tool that helps configure and operate applications of all size and shapes using Chef.</a:t>
            </a:r>
            <a:endParaRPr lang="en-US" altLang="en-US" dirty="0">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Trusted Advisor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Trusted Advisor is a customized cloud monitoring tool, that analyzes your AWS environment and gives insights on the expense, performance improvement, security gaps and reliability.</a:t>
            </a:r>
          </a:p>
        </p:txBody>
      </p:sp>
      <p:pic>
        <p:nvPicPr>
          <p:cNvPr id="5127" name="Picture 7" descr="aws opsworks - amazon aws tutorial - edureka">
            <a:extLst>
              <a:ext uri="{FF2B5EF4-FFF2-40B4-BE49-F238E27FC236}">
                <a16:creationId xmlns:a16="http://schemas.microsoft.com/office/drawing/2014/main" id="{10ECDF1F-5E6A-C843-AE2B-5D828B5C4E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699" y="4450036"/>
            <a:ext cx="985318" cy="115971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ws trusted advisor - amazon aws tutorial - edureka">
            <a:extLst>
              <a:ext uri="{FF2B5EF4-FFF2-40B4-BE49-F238E27FC236}">
                <a16:creationId xmlns:a16="http://schemas.microsoft.com/office/drawing/2014/main" id="{45A8B8C2-65AE-024E-97FE-54281B5DCA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699" y="5545412"/>
            <a:ext cx="985318" cy="117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And Identity</a:t>
            </a:r>
          </a:p>
        </p:txBody>
      </p:sp>
      <p:sp>
        <p:nvSpPr>
          <p:cNvPr id="3" name="Rectangle 1">
            <a:extLst>
              <a:ext uri="{FF2B5EF4-FFF2-40B4-BE49-F238E27FC236}">
                <a16:creationId xmlns:a16="http://schemas.microsoft.com/office/drawing/2014/main" id="{5932B798-F4CB-8640-A3FD-ADA63CD6F134}"/>
              </a:ext>
            </a:extLst>
          </p:cNvPr>
          <p:cNvSpPr>
            <a:spLocks noChangeArrowheads="1"/>
          </p:cNvSpPr>
          <p:nvPr/>
        </p:nvSpPr>
        <p:spPr bwMode="auto">
          <a:xfrm>
            <a:off x="1879548" y="919162"/>
            <a:ext cx="696228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Identity and Access Management(IAM)</a:t>
            </a:r>
            <a:br>
              <a:rPr lang="en-US" altLang="en-US" dirty="0">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an AWS service that helps you control access to your AWS resources for your users.</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R="0" lvl="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Key Management Service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managed service that helps you create and control encryption keys which is used to encrypt your data, and uses Hardware Security Modules to protect the security of your keys.</a:t>
            </a:r>
          </a:p>
          <a:p>
            <a:pPr marR="0" lvl="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6" name="Picture 2" descr="aws iam - amazon aws tutorial - edureka">
            <a:extLst>
              <a:ext uri="{FF2B5EF4-FFF2-40B4-BE49-F238E27FC236}">
                <a16:creationId xmlns:a16="http://schemas.microsoft.com/office/drawing/2014/main" id="{8624F3B4-1397-C547-A015-FAEEEF54E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42" y="830827"/>
            <a:ext cx="1291730" cy="1291731"/>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aws kms - amazon aws tutorial - edureka">
            <a:extLst>
              <a:ext uri="{FF2B5EF4-FFF2-40B4-BE49-F238E27FC236}">
                <a16:creationId xmlns:a16="http://schemas.microsoft.com/office/drawing/2014/main" id="{5D99EE1E-8DF3-2249-90B1-7BAFBDE22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36699"/>
            <a:ext cx="1126630" cy="111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92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Services</a:t>
            </a:r>
          </a:p>
        </p:txBody>
      </p:sp>
      <p:sp>
        <p:nvSpPr>
          <p:cNvPr id="3" name="Rectangle 1">
            <a:extLst>
              <a:ext uri="{FF2B5EF4-FFF2-40B4-BE49-F238E27FC236}">
                <a16:creationId xmlns:a16="http://schemas.microsoft.com/office/drawing/2014/main" id="{5932B798-F4CB-8640-A3FD-ADA63CD6F134}"/>
              </a:ext>
            </a:extLst>
          </p:cNvPr>
          <p:cNvSpPr>
            <a:spLocks noChangeArrowheads="1"/>
          </p:cNvSpPr>
          <p:nvPr/>
        </p:nvSpPr>
        <p:spPr bwMode="auto">
          <a:xfrm>
            <a:off x="1794370" y="1694522"/>
            <a:ext cx="696228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SES</a:t>
            </a:r>
            <a:br>
              <a:rPr lang="en-US" altLang="en-US" dirty="0">
                <a:solidFill>
                  <a:srgbClr val="4A4A4A"/>
                </a:solidFill>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cost effective emailing service which is built on the scalable and reliable infrastructure of </a:t>
            </a:r>
            <a:r>
              <a:rPr kumimoji="0" lang="en-US" altLang="en-US" b="0" i="0" u="none" strike="noStrike" cap="none" normalizeH="0" baseline="0" dirty="0" err="1">
                <a:ln>
                  <a:noFill/>
                </a:ln>
                <a:solidFill>
                  <a:srgbClr val="4A4A4A"/>
                </a:solidFill>
                <a:effectLst/>
                <a:latin typeface="Calibri" panose="020F0502020204030204" pitchFamily="34" charset="0"/>
                <a:cs typeface="Calibri" panose="020F0502020204030204" pitchFamily="34" charset="0"/>
              </a:rPr>
              <a:t>Amazon.com</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R="0" lvl="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SNS  </a:t>
            </a:r>
            <a:br>
              <a:rPr lang="en-US" altLang="en-US" dirty="0">
                <a:solidFill>
                  <a:srgbClr val="4A4A4A"/>
                </a:solidFill>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web service offered by AWS that manages the delivery of messages to subscribed </a:t>
            </a: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endpoints or clients.</a:t>
            </a:r>
            <a:endPar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SQS</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b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fast, reliable and scalable message queuing service, it can be used to transmit any volume of data at any level of throughput, without losing any messages or without the use of any other service.</a:t>
            </a:r>
          </a:p>
        </p:txBody>
      </p:sp>
      <p:pic>
        <p:nvPicPr>
          <p:cNvPr id="6148" name="Picture 4" descr="aws ses - amazon aws tutorial - edureka">
            <a:extLst>
              <a:ext uri="{FF2B5EF4-FFF2-40B4-BE49-F238E27FC236}">
                <a16:creationId xmlns:a16="http://schemas.microsoft.com/office/drawing/2014/main" id="{04DFC519-96AA-2748-B417-A9C687560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79" y="1623306"/>
            <a:ext cx="1066800" cy="1056922"/>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aws sns - amazon aws tutorial - edureka">
            <a:extLst>
              <a:ext uri="{FF2B5EF4-FFF2-40B4-BE49-F238E27FC236}">
                <a16:creationId xmlns:a16="http://schemas.microsoft.com/office/drawing/2014/main" id="{B6A427EF-379F-1541-B51E-0DB7B541C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79" y="2705901"/>
            <a:ext cx="1225279" cy="122527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ws sqs - amazon aws tutorial - edureka">
            <a:extLst>
              <a:ext uri="{FF2B5EF4-FFF2-40B4-BE49-F238E27FC236}">
                <a16:creationId xmlns:a16="http://schemas.microsoft.com/office/drawing/2014/main" id="{78B01B4E-1D86-9C4C-B00A-9CDAD88A0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76" y="3872062"/>
            <a:ext cx="1392788" cy="139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57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Pricing</a:t>
            </a:r>
          </a:p>
        </p:txBody>
      </p:sp>
      <p:sp>
        <p:nvSpPr>
          <p:cNvPr id="4" name="Rectangle 3"/>
          <p:cNvSpPr/>
          <p:nvPr/>
        </p:nvSpPr>
        <p:spPr>
          <a:xfrm>
            <a:off x="276720" y="914400"/>
            <a:ext cx="8686800" cy="2800767"/>
          </a:xfrm>
          <a:prstGeom prst="rect">
            <a:avLst/>
          </a:prstGeom>
        </p:spPr>
        <p:txBody>
          <a:bodyPr wrap="square">
            <a:spAutoFit/>
          </a:bodyPr>
          <a:lstStyle/>
          <a:p>
            <a:pPr marL="285750" indent="-285750" algn="just">
              <a:buFont typeface="Arial" panose="020B0604020202020204" pitchFamily="34" charset="0"/>
              <a:buChar char="•"/>
            </a:pPr>
            <a:r>
              <a:rPr lang="en-US" sz="2200" dirty="0"/>
              <a:t>AWS follows a pay per use model, meaning you only pay for what you use. </a:t>
            </a:r>
          </a:p>
          <a:p>
            <a:pPr marL="285750" indent="-285750" algn="just">
              <a:buFont typeface="Arial" panose="020B0604020202020204" pitchFamily="34" charset="0"/>
              <a:buChar char="•"/>
            </a:pPr>
            <a:r>
              <a:rPr lang="en-US" sz="2200" dirty="0"/>
              <a:t>For example, if you are using 10GB of space on S3 on AWS, you would be paying only for that 10GB, traditionally you have to buy an ‘x’ amount of storage say 20GB in advance, and even if you are using 10GB in the purchased space, you will be billed for the whole 20GB.</a:t>
            </a:r>
          </a:p>
          <a:p>
            <a:pPr marL="285750" indent="-285750" algn="just">
              <a:buFont typeface="Arial" panose="020B0604020202020204" pitchFamily="34" charset="0"/>
              <a:buChar char="•"/>
            </a:pPr>
            <a:r>
              <a:rPr lang="en-US" sz="2200" dirty="0"/>
              <a:t>You can get started with AWS for free, AWS runs a free usage tier in which you can use the AWS services in a very basic manner for free</a:t>
            </a:r>
          </a:p>
        </p:txBody>
      </p:sp>
    </p:spTree>
    <p:extLst>
      <p:ext uri="{BB962C8B-B14F-4D97-AF65-F5344CB8AC3E}">
        <p14:creationId xmlns:p14="http://schemas.microsoft.com/office/powerpoint/2010/main" val="197655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200" dirty="0"/>
              <a:t>A term referred to storing and accessing data over the internet.</a:t>
            </a:r>
          </a:p>
          <a:p>
            <a:r>
              <a:rPr lang="en-US" sz="2200" dirty="0"/>
              <a:t> It doesn't store any data on the hard disk of your personal computer. </a:t>
            </a:r>
          </a:p>
          <a:p>
            <a:r>
              <a:rPr lang="en-US" sz="2200" dirty="0"/>
              <a:t>In cloud computing, you can access data from a remote server.</a:t>
            </a:r>
          </a:p>
          <a:p>
            <a:r>
              <a:rPr lang="en-US" sz="2200" dirty="0"/>
              <a:t>It is the use of remote servers on the internet to store, manage and process data rather than a local server or personal computer. </a:t>
            </a:r>
          </a:p>
          <a:p>
            <a:r>
              <a:rPr lang="en-US" dirty="0"/>
              <a:t>On-demand delivery of IT resources over the Internet with pay-as-you-go pricing. </a:t>
            </a:r>
          </a:p>
          <a:p>
            <a:r>
              <a:rPr lang="en-US" dirty="0"/>
              <a:t>Instead of buying, owning, and maintaining physical data centers and servers, you can access technology services, such as computing power, storage, and databases, on an as-needed basis from a cloud provider</a:t>
            </a:r>
            <a:endParaRPr lang="en-US" sz="2200" dirty="0">
              <a:latin typeface="Times New Roman" charset="0"/>
              <a:ea typeface="Times New Roman" charset="0"/>
              <a:cs typeface="Times New Roman" charset="0"/>
            </a:endParaRPr>
          </a:p>
        </p:txBody>
      </p:sp>
      <p:sp>
        <p:nvSpPr>
          <p:cNvPr id="4" name="Rectangle 3">
            <a:extLst>
              <a:ext uri="{FF2B5EF4-FFF2-40B4-BE49-F238E27FC236}">
                <a16:creationId xmlns:a16="http://schemas.microsoft.com/office/drawing/2014/main" id="{4A7A8814-5214-7243-B223-ACC558F3717D}"/>
              </a:ext>
            </a:extLst>
          </p:cNvPr>
          <p:cNvSpPr/>
          <p:nvPr/>
        </p:nvSpPr>
        <p:spPr>
          <a:xfrm>
            <a:off x="351930" y="5181600"/>
            <a:ext cx="8534400" cy="646331"/>
          </a:xfrm>
          <a:prstGeom prst="rect">
            <a:avLst/>
          </a:prstGeom>
        </p:spPr>
        <p:txBody>
          <a:bodyPr wrap="square">
            <a:spAutoFit/>
          </a:bodyPr>
          <a:lstStyle/>
          <a:p>
            <a:r>
              <a:rPr lang="en-US" dirty="0">
                <a:solidFill>
                  <a:srgbClr val="4A4A4A"/>
                </a:solidFill>
                <a:latin typeface="Open Sans" panose="020B0606030504020204" pitchFamily="34" charset="0"/>
              </a:rPr>
              <a:t>Gartner says, </a:t>
            </a:r>
            <a:r>
              <a:rPr lang="en-US" i="1" dirty="0">
                <a:solidFill>
                  <a:srgbClr val="4A4A4A"/>
                </a:solidFill>
                <a:latin typeface="Open Sans" panose="020B0606030504020204" pitchFamily="34" charset="0"/>
              </a:rPr>
              <a:t>By 2020, </a:t>
            </a:r>
          </a:p>
          <a:p>
            <a:r>
              <a:rPr lang="en-US" i="1" dirty="0">
                <a:solidFill>
                  <a:srgbClr val="4A4A4A"/>
                </a:solidFill>
                <a:latin typeface="Open Sans" panose="020B0606030504020204" pitchFamily="34" charset="0"/>
              </a:rPr>
              <a:t>	a Corporate “No-Cloud” Policy Will Be as Rare as a “No-Internet” Policy Today</a:t>
            </a:r>
            <a:endParaRPr lang="en-US" dirty="0"/>
          </a:p>
        </p:txBody>
      </p:sp>
      <p:sp>
        <p:nvSpPr>
          <p:cNvPr id="5" name="Rectangle 4">
            <a:extLst>
              <a:ext uri="{FF2B5EF4-FFF2-40B4-BE49-F238E27FC236}">
                <a16:creationId xmlns:a16="http://schemas.microsoft.com/office/drawing/2014/main" id="{5C9F960F-A0C1-064F-9DDB-8AF8E160FB0C}"/>
              </a:ext>
            </a:extLst>
          </p:cNvPr>
          <p:cNvSpPr/>
          <p:nvPr/>
        </p:nvSpPr>
        <p:spPr>
          <a:xfrm>
            <a:off x="1143000" y="6163449"/>
            <a:ext cx="6400800" cy="369332"/>
          </a:xfrm>
          <a:prstGeom prst="rect">
            <a:avLst/>
          </a:prstGeom>
        </p:spPr>
        <p:txBody>
          <a:bodyPr wrap="square">
            <a:spAutoFit/>
          </a:bodyPr>
          <a:lstStyle/>
          <a:p>
            <a:r>
              <a:rPr lang="en-US" dirty="0"/>
              <a:t>https://</a:t>
            </a:r>
            <a:r>
              <a:rPr lang="en-US" dirty="0" err="1"/>
              <a:t>aws.amazon.com</a:t>
            </a:r>
            <a:r>
              <a:rPr lang="en-US" dirty="0"/>
              <a:t>/what-is-cloud-computing/</a:t>
            </a:r>
          </a:p>
        </p:txBody>
      </p:sp>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cloud providers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b="1" dirty="0"/>
              <a:t>Amazon Web Services</a:t>
            </a:r>
            <a:r>
              <a:rPr lang="en-US" dirty="0"/>
              <a:t>. Highly scalable, complete cloud platform. </a:t>
            </a:r>
          </a:p>
          <a:p>
            <a:r>
              <a:rPr lang="en-US" b="1" dirty="0"/>
              <a:t>Microsoft Azure</a:t>
            </a:r>
            <a:r>
              <a:rPr lang="en-US" dirty="0"/>
              <a:t>. IaaS and PaaS computing for development, deployment, and management. ...</a:t>
            </a:r>
          </a:p>
          <a:p>
            <a:r>
              <a:rPr lang="en-US" dirty="0"/>
              <a:t>Google Cloud Platform. Developer products and cloud technologies hosted by Google. ...</a:t>
            </a:r>
          </a:p>
          <a:p>
            <a:r>
              <a:rPr lang="en-US" dirty="0"/>
              <a:t>IBM Cloud. ...</a:t>
            </a:r>
          </a:p>
          <a:p>
            <a:r>
              <a:rPr lang="en-US" b="1" dirty="0"/>
              <a:t>Rackspace</a:t>
            </a:r>
            <a:r>
              <a:rPr lang="en-US" dirty="0"/>
              <a:t>. ...</a:t>
            </a:r>
          </a:p>
          <a:p>
            <a:r>
              <a:rPr lang="en-US" dirty="0"/>
              <a:t>GoDaddy. ...</a:t>
            </a:r>
          </a:p>
          <a:p>
            <a:r>
              <a:rPr lang="en-US" dirty="0"/>
              <a:t>Verizon Cloud. ...</a:t>
            </a:r>
          </a:p>
          <a:p>
            <a:br>
              <a:rPr lang="en-US" sz="2000" dirty="0"/>
            </a:br>
            <a:endParaRPr lang="en-US" sz="2200" dirty="0"/>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Cloud Computing</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b="1" dirty="0"/>
              <a:t>SaaS (Software as a Service)</a:t>
            </a:r>
            <a:endParaRPr lang="en-US" dirty="0"/>
          </a:p>
          <a:p>
            <a:pPr lvl="1"/>
            <a:r>
              <a:rPr lang="en-US" dirty="0"/>
              <a:t>It allows companies to use software without having to purchase them, which reduces the expenditure of the company drastically, since they are already installed on the cloud server they can be quickly deployed and therefore saves time. [Gmail, google apps ]</a:t>
            </a:r>
          </a:p>
          <a:p>
            <a:r>
              <a:rPr lang="en-US" b="1" dirty="0"/>
              <a:t>PaaS (Platform as a Service)</a:t>
            </a:r>
            <a:endParaRPr lang="en-US" dirty="0"/>
          </a:p>
          <a:p>
            <a:pPr lvl="1"/>
            <a:r>
              <a:rPr lang="en-US" dirty="0"/>
              <a:t>It allows developers to build applications, collaborate on projects without having to purchase or maintain infrastructure. [Heroku ]</a:t>
            </a:r>
          </a:p>
          <a:p>
            <a:r>
              <a:rPr lang="en-US" b="1" dirty="0"/>
              <a:t>IaaS (Infrastructure as a Service)</a:t>
            </a:r>
            <a:endParaRPr lang="en-US" dirty="0"/>
          </a:p>
          <a:p>
            <a:pPr lvl="1"/>
            <a:r>
              <a:rPr lang="en-US" dirty="0"/>
              <a:t>It allows companies to rent servers, storage space, etc. from a cloud provider. [ AWS, Digital Ocean ]</a:t>
            </a:r>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History</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dirty="0"/>
              <a:t>2002- AWS services launched</a:t>
            </a:r>
          </a:p>
          <a:p>
            <a:r>
              <a:rPr lang="en-US" dirty="0"/>
              <a:t>2006- Launched its cloud products</a:t>
            </a:r>
          </a:p>
          <a:p>
            <a:r>
              <a:rPr lang="en-US" dirty="0"/>
              <a:t>2012- Holds first customer event</a:t>
            </a:r>
          </a:p>
          <a:p>
            <a:r>
              <a:rPr lang="en-US" dirty="0"/>
              <a:t>2015- Reveals revenues achieved of $4.6 billion</a:t>
            </a:r>
          </a:p>
          <a:p>
            <a:r>
              <a:rPr lang="en-US" dirty="0"/>
              <a:t>2016- Surpassed $10 billon revenue target</a:t>
            </a:r>
          </a:p>
          <a:p>
            <a:r>
              <a:rPr lang="en-US" dirty="0"/>
              <a:t>2016- Release snowball and snowmobile</a:t>
            </a:r>
          </a:p>
          <a:p>
            <a:r>
              <a:rPr lang="en-US" dirty="0"/>
              <a:t>2019- Offers nearly 100 cloud services</a:t>
            </a:r>
            <a:br>
              <a:rPr lang="en-US" sz="2000" dirty="0"/>
            </a:br>
            <a:endParaRPr 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658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Services Overview</a:t>
            </a:r>
          </a:p>
        </p:txBody>
      </p:sp>
      <p:pic>
        <p:nvPicPr>
          <p:cNvPr id="6" name="Picture 5">
            <a:extLst>
              <a:ext uri="{FF2B5EF4-FFF2-40B4-BE49-F238E27FC236}">
                <a16:creationId xmlns:a16="http://schemas.microsoft.com/office/drawing/2014/main" id="{F82E75DD-77FB-CF41-9FE8-3BD14771D9B1}"/>
              </a:ext>
            </a:extLst>
          </p:cNvPr>
          <p:cNvPicPr>
            <a:picLocks noChangeAspect="1"/>
          </p:cNvPicPr>
          <p:nvPr/>
        </p:nvPicPr>
        <p:blipFill>
          <a:blip r:embed="rId3"/>
          <a:stretch>
            <a:fillRect/>
          </a:stretch>
        </p:blipFill>
        <p:spPr>
          <a:xfrm>
            <a:off x="450850" y="1504950"/>
            <a:ext cx="8242300" cy="3848100"/>
          </a:xfrm>
          <a:prstGeom prst="rect">
            <a:avLst/>
          </a:prstGeom>
        </p:spPr>
      </p:pic>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
        <p:nvSpPr>
          <p:cNvPr id="3" name="Rectangle 1">
            <a:extLst>
              <a:ext uri="{FF2B5EF4-FFF2-40B4-BE49-F238E27FC236}">
                <a16:creationId xmlns:a16="http://schemas.microsoft.com/office/drawing/2014/main" id="{9E77603B-6776-A349-8B8A-12DCF2D29F1E}"/>
              </a:ext>
            </a:extLst>
          </p:cNvPr>
          <p:cNvSpPr>
            <a:spLocks noChangeArrowheads="1"/>
          </p:cNvSpPr>
          <p:nvPr/>
        </p:nvSpPr>
        <p:spPr bwMode="auto">
          <a:xfrm>
            <a:off x="1429175" y="677601"/>
            <a:ext cx="7389004" cy="620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EC2</a:t>
            </a:r>
            <a: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 web service which provides re-sizable compute capacity in the cloud. Designed to make the web scale computing easier for developers.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Elastic Beanstalk  </a:t>
            </a:r>
            <a:b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Elastic Beanstalk lets you quickly deploy and manage applications in AWS without worrying about the underlying infrastructure.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Elastic Load Balancing  </a:t>
            </a:r>
            <a:b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ELB automatically manages the workload on your instances and distributes them to other instances in case of an instance failure.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Lambda</a:t>
            </a:r>
            <a:b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Lambda is used to execute backend code without worrying about the underlying architecture, you just upload the code and it runs, it’s that simple!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Autoscaling</a:t>
            </a:r>
            <a:br>
              <a:rPr lang="en-US" altLang="en-US" sz="2000" dirty="0">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The Autoscaling feature is used to scale up and down automatically as and when required. </a:t>
            </a:r>
          </a:p>
        </p:txBody>
      </p:sp>
      <p:pic>
        <p:nvPicPr>
          <p:cNvPr id="1026" name="Picture 2" descr="ec2 aws - amazon aws tutorial - edureka">
            <a:extLst>
              <a:ext uri="{FF2B5EF4-FFF2-40B4-BE49-F238E27FC236}">
                <a16:creationId xmlns:a16="http://schemas.microsoft.com/office/drawing/2014/main" id="{888FE880-634F-E44F-A316-EE890BBFB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677601"/>
            <a:ext cx="11557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ws elasticbeanstalk - amazon aws tutorial - edureka">
            <a:extLst>
              <a:ext uri="{FF2B5EF4-FFF2-40B4-BE49-F238E27FC236}">
                <a16:creationId xmlns:a16="http://schemas.microsoft.com/office/drawing/2014/main" id="{B65D0A06-4BDC-BB46-B51D-D77066194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905000"/>
            <a:ext cx="1155700" cy="1155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load balancer - amazon aws tutorial - edureka">
            <a:extLst>
              <a:ext uri="{FF2B5EF4-FFF2-40B4-BE49-F238E27FC236}">
                <a16:creationId xmlns:a16="http://schemas.microsoft.com/office/drawing/2014/main" id="{822B2802-A7DA-C94C-B2B0-AC90ABD78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3276600"/>
            <a:ext cx="10414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lambda - amazon aws tutorial - edureka">
            <a:extLst>
              <a:ext uri="{FF2B5EF4-FFF2-40B4-BE49-F238E27FC236}">
                <a16:creationId xmlns:a16="http://schemas.microsoft.com/office/drawing/2014/main" id="{CB2A4E4C-0FD9-6948-850C-A1038A4770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4419600"/>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autoscaling - amazon aws tutorial - edureka">
            <a:extLst>
              <a:ext uri="{FF2B5EF4-FFF2-40B4-BE49-F238E27FC236}">
                <a16:creationId xmlns:a16="http://schemas.microsoft.com/office/drawing/2014/main" id="{1BA3BA7B-6FFA-0644-BAFD-2279EBBA0A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5257800"/>
            <a:ext cx="18161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6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and Content Delivery</a:t>
            </a:r>
          </a:p>
        </p:txBody>
      </p:sp>
      <p:sp>
        <p:nvSpPr>
          <p:cNvPr id="3" name="Rectangle 1">
            <a:extLst>
              <a:ext uri="{FF2B5EF4-FFF2-40B4-BE49-F238E27FC236}">
                <a16:creationId xmlns:a16="http://schemas.microsoft.com/office/drawing/2014/main" id="{D4F25962-2C3F-1D4A-9BAC-3F5BBAEA3A12}"/>
              </a:ext>
            </a:extLst>
          </p:cNvPr>
          <p:cNvSpPr>
            <a:spLocks noChangeArrowheads="1"/>
          </p:cNvSpPr>
          <p:nvPr/>
        </p:nvSpPr>
        <p:spPr bwMode="auto">
          <a:xfrm>
            <a:off x="1981097" y="728400"/>
            <a:ext cx="712075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S3 AWS: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S3 stands for simple storage service, it is used for storing data in the form of objects in the AWS Cloud.</a:t>
            </a: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p:txBody>
      </p:sp>
      <p:pic>
        <p:nvPicPr>
          <p:cNvPr id="2050" name="Picture 2" descr="s3 aws - amazon aws tutorial - edureka">
            <a:extLst>
              <a:ext uri="{FF2B5EF4-FFF2-40B4-BE49-F238E27FC236}">
                <a16:creationId xmlns:a16="http://schemas.microsoft.com/office/drawing/2014/main" id="{BDB1795C-A356-634F-A7D0-E58C9294A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049" y="506411"/>
            <a:ext cx="1188719" cy="11887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5AB701E-FA28-DF43-B6C2-78B6AAB2BE0C}"/>
              </a:ext>
            </a:extLst>
          </p:cNvPr>
          <p:cNvSpPr>
            <a:spLocks noChangeArrowheads="1"/>
          </p:cNvSpPr>
          <p:nvPr/>
        </p:nvSpPr>
        <p:spPr bwMode="auto">
          <a:xfrm>
            <a:off x="1981200" y="1673453"/>
            <a:ext cx="6881751"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CloudFront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CloudFront is a content delivery network which is used to cache data to an edge location which reduces latency.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EBS</a:t>
            </a:r>
            <a:r>
              <a:rPr lang="en-US" altLang="en-US" dirty="0">
                <a:solidFill>
                  <a:srgbClr val="007BFF"/>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Elastic Block Storage is a storage service wherein each block of storage acts like a separate hard drive.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Glacier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Glacier is an archiving service offered by Amazon, which offers low cost data archiving.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Import/Export Snowball</a:t>
            </a:r>
            <a:r>
              <a:rPr lang="en-US" altLang="en-US" dirty="0">
                <a:solidFill>
                  <a:srgbClr val="4A4A4A"/>
                </a:solidFill>
                <a:latin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offers physical transfer of data between user’s location and AWS data centers, the device which is used to transfer the data is called Snowball.  </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AWS Storage Gateway  </a:t>
            </a: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used to provide seamless integration with data security features between your on premise software appliance and AWS Cloud.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p:txBody>
      </p:sp>
      <p:pic>
        <p:nvPicPr>
          <p:cNvPr id="2052" name="Picture 4" descr="aws cloudfront - amazon aws tutorial - edureka">
            <a:extLst>
              <a:ext uri="{FF2B5EF4-FFF2-40B4-BE49-F238E27FC236}">
                <a16:creationId xmlns:a16="http://schemas.microsoft.com/office/drawing/2014/main" id="{74389C3C-76BA-6846-9D05-E8AF62427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1501732" cy="96361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ws ebs - amazon aws tutorial - edureka">
            <a:hlinkClick r:id="rId5"/>
            <a:extLst>
              <a:ext uri="{FF2B5EF4-FFF2-40B4-BE49-F238E27FC236}">
                <a16:creationId xmlns:a16="http://schemas.microsoft.com/office/drawing/2014/main" id="{E6D23761-DEF3-6C49-A82C-0B7729C108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048" y="2441290"/>
            <a:ext cx="118872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ws glacier - amazon aws tutorial - edureka">
            <a:extLst>
              <a:ext uri="{FF2B5EF4-FFF2-40B4-BE49-F238E27FC236}">
                <a16:creationId xmlns:a16="http://schemas.microsoft.com/office/drawing/2014/main" id="{8B255650-94D9-4B45-9BE9-268027E6DE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364" y="3360420"/>
            <a:ext cx="119888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aws snowball - amazon aws tutorial - edureka">
            <a:extLst>
              <a:ext uri="{FF2B5EF4-FFF2-40B4-BE49-F238E27FC236}">
                <a16:creationId xmlns:a16="http://schemas.microsoft.com/office/drawing/2014/main" id="{E897AC1C-F4F6-0A4A-8E33-C92A13760A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764" y="4366564"/>
            <a:ext cx="118872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 storage gateway - amazon aws tutorial - edureka">
            <a:extLst>
              <a:ext uri="{FF2B5EF4-FFF2-40B4-BE49-F238E27FC236}">
                <a16:creationId xmlns:a16="http://schemas.microsoft.com/office/drawing/2014/main" id="{A2DAD67C-68BC-7643-A144-593F9FC043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5661397"/>
            <a:ext cx="1188720"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Rectangle 1">
            <a:extLst>
              <a:ext uri="{FF2B5EF4-FFF2-40B4-BE49-F238E27FC236}">
                <a16:creationId xmlns:a16="http://schemas.microsoft.com/office/drawing/2014/main" id="{9DF5A520-25F5-694F-9B6B-34BCD0951E06}"/>
              </a:ext>
            </a:extLst>
          </p:cNvPr>
          <p:cNvSpPr>
            <a:spLocks noChangeArrowheads="1"/>
          </p:cNvSpPr>
          <p:nvPr/>
        </p:nvSpPr>
        <p:spPr bwMode="auto">
          <a:xfrm>
            <a:off x="2016015" y="423630"/>
            <a:ext cx="6750269"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Aurora</a:t>
            </a:r>
            <a:r>
              <a:rPr lang="en-US" altLang="en-US" dirty="0">
                <a:solidFill>
                  <a:srgbClr val="4A4A4A"/>
                </a:solidFill>
                <a:latin typeface="Calibri" panose="020F0502020204030204" pitchFamily="34" charset="0"/>
                <a:cs typeface="Calibri" panose="020F0502020204030204" pitchFamily="34" charset="0"/>
              </a:rPr>
              <a:t> </a:t>
            </a:r>
            <a:br>
              <a:rPr lang="en-US" altLang="en-US" dirty="0">
                <a:solidFill>
                  <a:srgbClr val="4A4A4A"/>
                </a:solidFill>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relational database engine that combines the speed and reliability of high-end commercial databases and the cost effectiveness and simplicity of open-source databases. </a:t>
            </a:r>
            <a:endParaRPr lang="en-US" altLang="en-US" dirty="0">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RDS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RDS is a managed relational database service which does routine database tasks  in 6 familiar databases like  Amazon Aurora, MySQL, MariaDB, Oracle, Microsoft SQL Server, and PostgreSQL.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DynamoDB</a:t>
            </a:r>
            <a:r>
              <a:rPr lang="en-US" altLang="en-US" b="1" dirty="0">
                <a:solidFill>
                  <a:srgbClr val="4A4A4A"/>
                </a:solidFill>
                <a:latin typeface="Calibri" panose="020F0502020204030204" pitchFamily="34" charset="0"/>
                <a:cs typeface="Calibri" panose="020F0502020204030204" pitchFamily="34" charset="0"/>
              </a:rPr>
              <a:t> </a:t>
            </a:r>
            <a:br>
              <a:rPr lang="en-US" altLang="en-US" b="1" dirty="0">
                <a:solidFill>
                  <a:srgbClr val="4A4A4A"/>
                </a:solidFill>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fully managed No-SQL database service. It is known for extremely low latencies and scalability.</a:t>
            </a:r>
            <a:endParaRPr lang="en-US" altLang="en-US" dirty="0">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a:t>
            </a:r>
            <a:r>
              <a:rPr kumimoji="0" lang="en-US" altLang="en-US" b="1" i="0" u="none" strike="noStrike" cap="none" normalizeH="0" baseline="0" dirty="0" err="1">
                <a:ln>
                  <a:noFill/>
                </a:ln>
                <a:solidFill>
                  <a:srgbClr val="4A4A4A"/>
                </a:solidFill>
                <a:effectLst/>
                <a:latin typeface="Calibri" panose="020F0502020204030204" pitchFamily="34" charset="0"/>
                <a:cs typeface="Calibri" panose="020F0502020204030204" pitchFamily="34" charset="0"/>
              </a:rPr>
              <a:t>ElastiCache</a:t>
            </a: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It is a web service that makes it easy to set up, manage and scale a distributed cache-in environment in the cloud.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4A4A4A"/>
              </a:solidFill>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Redshift</a:t>
            </a:r>
            <a:br>
              <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rPr>
            </a:b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Amazon Redshift is a fully managed petabyte-scale data warehouse service in the cloud.</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Calibri" panose="020F0502020204030204" pitchFamily="34" charset="0"/>
                <a:cs typeface="Calibri" panose="020F0502020204030204" pitchFamily="34" charset="0"/>
              </a:rPr>
              <a:t> </a:t>
            </a:r>
            <a:endParaRPr kumimoji="0" lang="en-US" altLang="en-US" b="1" i="0" u="none" strike="noStrike" cap="none" normalizeH="0" baseline="0" dirty="0">
              <a:ln>
                <a:noFill/>
              </a:ln>
              <a:solidFill>
                <a:srgbClr val="4A4A4A"/>
              </a:solidFill>
              <a:effectLst/>
              <a:latin typeface="Calibri" panose="020F0502020204030204" pitchFamily="34" charset="0"/>
              <a:cs typeface="Calibri" panose="020F0502020204030204" pitchFamily="34" charset="0"/>
            </a:endParaRPr>
          </a:p>
        </p:txBody>
      </p:sp>
      <p:pic>
        <p:nvPicPr>
          <p:cNvPr id="3074" name="Picture 2" descr="aws aurora - amazon aws tutorial - edureka">
            <a:extLst>
              <a:ext uri="{FF2B5EF4-FFF2-40B4-BE49-F238E27FC236}">
                <a16:creationId xmlns:a16="http://schemas.microsoft.com/office/drawing/2014/main" id="{C751EFBF-2CE9-7343-9C0B-63D17B108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3" y="701200"/>
            <a:ext cx="1658497" cy="115669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aws rds - amazon aws tutorial - edureka">
            <a:extLst>
              <a:ext uri="{FF2B5EF4-FFF2-40B4-BE49-F238E27FC236}">
                <a16:creationId xmlns:a16="http://schemas.microsoft.com/office/drawing/2014/main" id="{ACF35EA1-2B67-9B4D-95C1-F5191EBC2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37" y="1892300"/>
            <a:ext cx="11557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ws dynamodb - amazon aws tutorial - edureka">
            <a:extLst>
              <a:ext uri="{FF2B5EF4-FFF2-40B4-BE49-F238E27FC236}">
                <a16:creationId xmlns:a16="http://schemas.microsoft.com/office/drawing/2014/main" id="{BF712E4B-5F87-064C-B423-321966C39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921000"/>
            <a:ext cx="1422400" cy="14224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aws elasti cache - amazon aws tutorial - edureka">
            <a:extLst>
              <a:ext uri="{FF2B5EF4-FFF2-40B4-BE49-F238E27FC236}">
                <a16:creationId xmlns:a16="http://schemas.microsoft.com/office/drawing/2014/main" id="{380DD534-FEBD-E244-AA78-EC37D6F29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34" y="42672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ws redshift - amazon aws tutorial - edureka">
            <a:extLst>
              <a:ext uri="{FF2B5EF4-FFF2-40B4-BE49-F238E27FC236}">
                <a16:creationId xmlns:a16="http://schemas.microsoft.com/office/drawing/2014/main" id="{8BC59C4E-9404-E94B-97E9-879FF005F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460" y="5354987"/>
            <a:ext cx="1485900"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17068</TotalTime>
  <Words>1760</Words>
  <Application>Microsoft Macintosh PowerPoint</Application>
  <PresentationFormat>On-screen Show (4:3)</PresentationFormat>
  <Paragraphs>133</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Open Sans</vt:lpstr>
      <vt:lpstr>Times New Roman</vt:lpstr>
      <vt:lpstr>Wingdings</vt:lpstr>
      <vt:lpstr>CT_Core_Java_OOP</vt:lpstr>
      <vt:lpstr>Cloud Computing</vt:lpstr>
      <vt:lpstr>Introduction</vt:lpstr>
      <vt:lpstr>Different cloud providers</vt:lpstr>
      <vt:lpstr>Categories Of Cloud Computing</vt:lpstr>
      <vt:lpstr>AWS History</vt:lpstr>
      <vt:lpstr>AWS Services Overview</vt:lpstr>
      <vt:lpstr>Compute</vt:lpstr>
      <vt:lpstr>Storage and Content Delivery</vt:lpstr>
      <vt:lpstr>Database</vt:lpstr>
      <vt:lpstr>Networking</vt:lpstr>
      <vt:lpstr>Management Tools</vt:lpstr>
      <vt:lpstr>Security And Identity</vt:lpstr>
      <vt:lpstr>Application Services</vt:lpstr>
      <vt:lpstr>AWS Pricing</vt:lpstr>
      <vt:lpstr>Any Question ?</vt:lpstr>
      <vt:lpstr> 7738460004  shalini06mittal@gmail.com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1738</cp:revision>
  <dcterms:created xsi:type="dcterms:W3CDTF">2014-09-30T12:24:12Z</dcterms:created>
  <dcterms:modified xsi:type="dcterms:W3CDTF">2021-09-26T11:35:56Z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