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8"/>
  </p:notesMasterIdLst>
  <p:handoutMasterIdLst>
    <p:handoutMasterId r:id="rId29"/>
  </p:handoutMasterIdLst>
  <p:sldIdLst>
    <p:sldId id="271" r:id="rId5"/>
    <p:sldId id="356" r:id="rId6"/>
    <p:sldId id="429" r:id="rId7"/>
    <p:sldId id="457" r:id="rId8"/>
    <p:sldId id="430" r:id="rId9"/>
    <p:sldId id="428" r:id="rId10"/>
    <p:sldId id="458" r:id="rId11"/>
    <p:sldId id="454" r:id="rId12"/>
    <p:sldId id="419" r:id="rId13"/>
    <p:sldId id="421" r:id="rId14"/>
    <p:sldId id="459" r:id="rId15"/>
    <p:sldId id="462" r:id="rId16"/>
    <p:sldId id="422" r:id="rId17"/>
    <p:sldId id="423" r:id="rId18"/>
    <p:sldId id="460" r:id="rId19"/>
    <p:sldId id="461" r:id="rId20"/>
    <p:sldId id="463" r:id="rId21"/>
    <p:sldId id="464" r:id="rId22"/>
    <p:sldId id="465" r:id="rId23"/>
    <p:sldId id="466" r:id="rId24"/>
    <p:sldId id="467" r:id="rId25"/>
    <p:sldId id="322" r:id="rId26"/>
    <p:sldId id="323" r:id="rId27"/>
  </p:sldIdLst>
  <p:sldSz cx="9144000" cy="6858000" type="screen4x3"/>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356"/>
            <p14:sldId id="429"/>
            <p14:sldId id="457"/>
            <p14:sldId id="430"/>
            <p14:sldId id="428"/>
            <p14:sldId id="458"/>
            <p14:sldId id="454"/>
            <p14:sldId id="419"/>
            <p14:sldId id="421"/>
            <p14:sldId id="459"/>
            <p14:sldId id="462"/>
            <p14:sldId id="422"/>
            <p14:sldId id="423"/>
            <p14:sldId id="460"/>
            <p14:sldId id="461"/>
            <p14:sldId id="463"/>
            <p14:sldId id="464"/>
            <p14:sldId id="465"/>
            <p14:sldId id="466"/>
            <p14:sldId id="467"/>
            <p14:sldId id="322"/>
            <p14:sldId id="32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69" autoAdjust="0"/>
    <p:restoredTop sz="75947" autoAdjust="0"/>
  </p:normalViewPr>
  <p:slideViewPr>
    <p:cSldViewPr>
      <p:cViewPr varScale="1">
        <p:scale>
          <a:sx n="66" d="100"/>
          <a:sy n="66" d="100"/>
        </p:scale>
        <p:origin x="2624" y="192"/>
      </p:cViewPr>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ags" Target="tags/tag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29/09/21</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9/29/21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844391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1421182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12</a:t>
            </a:fld>
            <a:endParaRPr lang="en-US" dirty="0"/>
          </a:p>
        </p:txBody>
      </p:sp>
    </p:spTree>
    <p:extLst>
      <p:ext uri="{BB962C8B-B14F-4D97-AF65-F5344CB8AC3E}">
        <p14:creationId xmlns:p14="http://schemas.microsoft.com/office/powerpoint/2010/main" val="4130603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13</a:t>
            </a:fld>
            <a:endParaRPr lang="en-US" dirty="0"/>
          </a:p>
        </p:txBody>
      </p:sp>
    </p:spTree>
    <p:extLst>
      <p:ext uri="{BB962C8B-B14F-4D97-AF65-F5344CB8AC3E}">
        <p14:creationId xmlns:p14="http://schemas.microsoft.com/office/powerpoint/2010/main" val="864191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14</a:t>
            </a:fld>
            <a:endParaRPr lang="en-US" dirty="0"/>
          </a:p>
        </p:txBody>
      </p:sp>
    </p:spTree>
    <p:extLst>
      <p:ext uri="{BB962C8B-B14F-4D97-AF65-F5344CB8AC3E}">
        <p14:creationId xmlns:p14="http://schemas.microsoft.com/office/powerpoint/2010/main" val="1249392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Alias ; Shalini-alias-</a:t>
            </a:r>
            <a:r>
              <a:rPr lang="en-US" dirty="0" err="1"/>
              <a:t>va</a:t>
            </a:r>
            <a:endParaRPr lang="en-US" dirty="0"/>
          </a:p>
          <a:p>
            <a:r>
              <a:rPr lang="en-US" dirty="0"/>
              <a:t>Name : Shalini</a:t>
            </a:r>
          </a:p>
          <a:p>
            <a:r>
              <a:rPr lang="en-US" dirty="0"/>
              <a:t>password : </a:t>
            </a:r>
            <a:r>
              <a:rPr lang="en-US"/>
              <a:t>&lt;common&gt;</a:t>
            </a:r>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15</a:t>
            </a:fld>
            <a:endParaRPr lang="en-US" dirty="0"/>
          </a:p>
        </p:txBody>
      </p:sp>
    </p:spTree>
    <p:extLst>
      <p:ext uri="{BB962C8B-B14F-4D97-AF65-F5344CB8AC3E}">
        <p14:creationId xmlns:p14="http://schemas.microsoft.com/office/powerpoint/2010/main" val="1072835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16</a:t>
            </a:fld>
            <a:endParaRPr lang="en-US" dirty="0"/>
          </a:p>
        </p:txBody>
      </p:sp>
    </p:spTree>
    <p:extLst>
      <p:ext uri="{BB962C8B-B14F-4D97-AF65-F5344CB8AC3E}">
        <p14:creationId xmlns:p14="http://schemas.microsoft.com/office/powerpoint/2010/main" val="4132857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17</a:t>
            </a:fld>
            <a:endParaRPr lang="en-US" dirty="0"/>
          </a:p>
        </p:txBody>
      </p:sp>
    </p:spTree>
    <p:extLst>
      <p:ext uri="{BB962C8B-B14F-4D97-AF65-F5344CB8AC3E}">
        <p14:creationId xmlns:p14="http://schemas.microsoft.com/office/powerpoint/2010/main" val="11810238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18</a:t>
            </a:fld>
            <a:endParaRPr lang="en-US" dirty="0"/>
          </a:p>
        </p:txBody>
      </p:sp>
    </p:spTree>
    <p:extLst>
      <p:ext uri="{BB962C8B-B14F-4D97-AF65-F5344CB8AC3E}">
        <p14:creationId xmlns:p14="http://schemas.microsoft.com/office/powerpoint/2010/main" val="16948890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19</a:t>
            </a:fld>
            <a:endParaRPr lang="en-US" dirty="0"/>
          </a:p>
        </p:txBody>
      </p:sp>
    </p:spTree>
    <p:extLst>
      <p:ext uri="{BB962C8B-B14F-4D97-AF65-F5344CB8AC3E}">
        <p14:creationId xmlns:p14="http://schemas.microsoft.com/office/powerpoint/2010/main" val="224097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1736247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20</a:t>
            </a:fld>
            <a:endParaRPr lang="en-US" dirty="0"/>
          </a:p>
        </p:txBody>
      </p:sp>
    </p:spTree>
    <p:extLst>
      <p:ext uri="{BB962C8B-B14F-4D97-AF65-F5344CB8AC3E}">
        <p14:creationId xmlns:p14="http://schemas.microsoft.com/office/powerpoint/2010/main" val="15941989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21</a:t>
            </a:fld>
            <a:endParaRPr lang="en-US" dirty="0"/>
          </a:p>
        </p:txBody>
      </p:sp>
    </p:spTree>
    <p:extLst>
      <p:ext uri="{BB962C8B-B14F-4D97-AF65-F5344CB8AC3E}">
        <p14:creationId xmlns:p14="http://schemas.microsoft.com/office/powerpoint/2010/main" val="2808355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3</a:t>
            </a:fld>
            <a:endParaRPr lang="en-US" dirty="0"/>
          </a:p>
        </p:txBody>
      </p:sp>
    </p:spTree>
    <p:extLst>
      <p:ext uri="{BB962C8B-B14F-4D97-AF65-F5344CB8AC3E}">
        <p14:creationId xmlns:p14="http://schemas.microsoft.com/office/powerpoint/2010/main" val="9171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4</a:t>
            </a:fld>
            <a:endParaRPr lang="en-US" dirty="0"/>
          </a:p>
        </p:txBody>
      </p:sp>
    </p:spTree>
    <p:extLst>
      <p:ext uri="{BB962C8B-B14F-4D97-AF65-F5344CB8AC3E}">
        <p14:creationId xmlns:p14="http://schemas.microsoft.com/office/powerpoint/2010/main" val="2875585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AWS services are region scoped, hence a service in 1 region is not available in other region</a:t>
            </a:r>
          </a:p>
        </p:txBody>
      </p:sp>
      <p:sp>
        <p:nvSpPr>
          <p:cNvPr id="4" name="Slide Number Placeholder 3"/>
          <p:cNvSpPr>
            <a:spLocks noGrp="1"/>
          </p:cNvSpPr>
          <p:nvPr>
            <p:ph type="sldNum" sz="quarter" idx="10"/>
          </p:nvPr>
        </p:nvSpPr>
        <p:spPr/>
        <p:txBody>
          <a:bodyPr/>
          <a:lstStyle/>
          <a:p>
            <a:fld id="{73FCE4C0-1175-4F38-90ED-AE7A39817694}" type="slidenum">
              <a:rPr lang="en-US" smtClean="0"/>
              <a:t>5</a:t>
            </a:fld>
            <a:endParaRPr lang="en-US" dirty="0"/>
          </a:p>
        </p:txBody>
      </p:sp>
    </p:spTree>
    <p:extLst>
      <p:ext uri="{BB962C8B-B14F-4D97-AF65-F5344CB8AC3E}">
        <p14:creationId xmlns:p14="http://schemas.microsoft.com/office/powerpoint/2010/main" val="1143178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63494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7</a:t>
            </a:fld>
            <a:endParaRPr lang="en-US" dirty="0"/>
          </a:p>
        </p:txBody>
      </p:sp>
    </p:spTree>
    <p:extLst>
      <p:ext uri="{BB962C8B-B14F-4D97-AF65-F5344CB8AC3E}">
        <p14:creationId xmlns:p14="http://schemas.microsoft.com/office/powerpoint/2010/main" val="780538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example.</a:t>
            </a:r>
          </a:p>
          <a:p>
            <a:pPr lvl="1"/>
            <a:r>
              <a:rPr lang="en-US" sz="1200" b="0" i="0" kern="1200" dirty="0">
                <a:solidFill>
                  <a:schemeClr val="tx1"/>
                </a:solidFill>
                <a:effectLst/>
                <a:latin typeface="+mn-lt"/>
                <a:ea typeface="+mn-ea"/>
                <a:cs typeface="+mn-cs"/>
              </a:rPr>
              <a:t>Suppose, you have five test cases, one method is written for each test case (Assume that the program is written using the main method without using </a:t>
            </a:r>
            <a:r>
              <a:rPr lang="en-US" sz="1200" b="0" i="0" kern="1200" dirty="0" err="1">
                <a:solidFill>
                  <a:schemeClr val="tx1"/>
                </a:solidFill>
                <a:effectLst/>
                <a:latin typeface="+mn-lt"/>
                <a:ea typeface="+mn-ea"/>
                <a:cs typeface="+mn-cs"/>
              </a:rPr>
              <a:t>testNG</a:t>
            </a:r>
            <a:r>
              <a:rPr lang="en-US" sz="1200" b="0" i="0" kern="1200" dirty="0">
                <a:solidFill>
                  <a:schemeClr val="tx1"/>
                </a:solidFill>
                <a:effectLst/>
                <a:latin typeface="+mn-lt"/>
                <a:ea typeface="+mn-ea"/>
                <a:cs typeface="+mn-cs"/>
              </a:rPr>
              <a:t>). When you run this program first, three methods are executed successfully, and the fourth method is failed. Then correct the errors present in the fourth method, now you want to run only fourth method because first three methods are anyway executed successfully. This is not possible without using </a:t>
            </a:r>
            <a:r>
              <a:rPr lang="en-US" sz="1200" b="0" i="0" kern="1200" dirty="0" err="1">
                <a:solidFill>
                  <a:schemeClr val="tx1"/>
                </a:solidFill>
                <a:effectLst/>
                <a:latin typeface="+mn-lt"/>
                <a:ea typeface="+mn-ea"/>
                <a:cs typeface="+mn-cs"/>
              </a:rPr>
              <a:t>TestNG</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3249775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175854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ortal.aws.amazon.com/billing/signup#/star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aws.amazon.com/free/?all-free-tier.sort-by=item.additionalFields.SortRank&amp;all-free-tier.sort-order=asc"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docs.aws.amazon.com/cli/latest/userguide/install-cliv2-mac.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ws.amazon.com/about-aws/global-infrastructur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a:bodyPr>
          <a:lstStyle/>
          <a:p>
            <a:pPr algn="ctr"/>
            <a:r>
              <a:rPr lang="en-US" b="1" dirty="0"/>
              <a:t>AWS - IAM</a:t>
            </a:r>
            <a:endParaRPr lang="en-IN" b="1" dirty="0"/>
          </a:p>
        </p:txBody>
      </p:sp>
      <p:sp>
        <p:nvSpPr>
          <p:cNvPr id="3" name="TextBox 2"/>
          <p:cNvSpPr txBox="1"/>
          <p:nvPr/>
        </p:nvSpPr>
        <p:spPr>
          <a:xfrm>
            <a:off x="5562600" y="5410200"/>
            <a:ext cx="2807885" cy="954107"/>
          </a:xfrm>
          <a:prstGeom prst="rect">
            <a:avLst/>
          </a:prstGeom>
          <a:noFill/>
        </p:spPr>
        <p:txBody>
          <a:bodyPr wrap="none" rtlCol="0">
            <a:spAutoFit/>
          </a:bodyPr>
          <a:lstStyle/>
          <a:p>
            <a:r>
              <a:rPr lang="en-US" sz="2800" b="1" dirty="0" err="1"/>
              <a:t>Shalini</a:t>
            </a:r>
            <a:r>
              <a:rPr lang="en-US" sz="2800" b="1" dirty="0"/>
              <a:t> Mittal</a:t>
            </a:r>
          </a:p>
          <a:p>
            <a:r>
              <a:rPr lang="en-US" sz="2800" b="1" dirty="0"/>
              <a:t>Corporate Trainer</a:t>
            </a:r>
          </a:p>
        </p:txBody>
      </p:sp>
    </p:spTree>
    <p:extLst>
      <p:ext uri="{BB962C8B-B14F-4D97-AF65-F5344CB8AC3E}">
        <p14:creationId xmlns:p14="http://schemas.microsoft.com/office/powerpoint/2010/main" val="35006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5" name="Text Placeholder 2"/>
          <p:cNvSpPr>
            <a:spLocks noGrp="1"/>
          </p:cNvSpPr>
          <p:nvPr>
            <p:ph type="body" sz="quarter" idx="10"/>
          </p:nvPr>
        </p:nvSpPr>
        <p:spPr>
          <a:xfrm>
            <a:off x="304800" y="914400"/>
            <a:ext cx="8534400" cy="1828800"/>
          </a:xfrm>
        </p:spPr>
        <p:txBody>
          <a:bodyPr>
            <a:noAutofit/>
          </a:bodyPr>
          <a:lstStyle/>
          <a:p>
            <a:r>
              <a:rPr lang="en-US" sz="2200" dirty="0">
                <a:latin typeface="Times New Roman" charset="0"/>
                <a:ea typeface="Times New Roman" charset="0"/>
                <a:cs typeface="Times New Roman" charset="0"/>
              </a:rPr>
              <a:t>It has a global view</a:t>
            </a:r>
          </a:p>
          <a:p>
            <a:r>
              <a:rPr lang="en-US" sz="2200" dirty="0">
                <a:latin typeface="Times New Roman" charset="0"/>
                <a:ea typeface="Times New Roman" charset="0"/>
                <a:cs typeface="Times New Roman" charset="0"/>
              </a:rPr>
              <a:t>Permission governed by policies</a:t>
            </a:r>
          </a:p>
          <a:p>
            <a:r>
              <a:rPr lang="en-US" sz="2200" dirty="0">
                <a:latin typeface="Times New Roman" charset="0"/>
                <a:ea typeface="Times New Roman" charset="0"/>
                <a:cs typeface="Times New Roman" charset="0"/>
              </a:rPr>
              <a:t>Multi Factor 	Authentication can be setup</a:t>
            </a:r>
          </a:p>
          <a:p>
            <a:r>
              <a:rPr lang="en-US" sz="2200" dirty="0">
                <a:latin typeface="Times New Roman" charset="0"/>
                <a:ea typeface="Times New Roman" charset="0"/>
                <a:cs typeface="Times New Roman" charset="0"/>
              </a:rPr>
              <a:t>Has predefined management policies</a:t>
            </a:r>
          </a:p>
          <a:p>
            <a:r>
              <a:rPr lang="en-US" sz="2200" dirty="0">
                <a:latin typeface="Times New Roman" charset="0"/>
                <a:ea typeface="Times New Roman" charset="0"/>
                <a:cs typeface="Times New Roman" charset="0"/>
              </a:rPr>
              <a:t>Give users minimal </a:t>
            </a:r>
            <a:r>
              <a:rPr lang="en-US" sz="2200" dirty="0" err="1">
                <a:latin typeface="Times New Roman" charset="0"/>
                <a:ea typeface="Times New Roman" charset="0"/>
                <a:cs typeface="Times New Roman" charset="0"/>
              </a:rPr>
              <a:t>priviliges</a:t>
            </a:r>
            <a:r>
              <a:rPr lang="en-US" sz="2200" dirty="0">
                <a:latin typeface="Times New Roman" charset="0"/>
                <a:ea typeface="Times New Roman" charset="0"/>
                <a:cs typeface="Times New Roman" charset="0"/>
              </a:rPr>
              <a:t> to perform their jobs</a:t>
            </a:r>
          </a:p>
        </p:txBody>
      </p:sp>
    </p:spTree>
    <p:extLst>
      <p:ext uri="{BB962C8B-B14F-4D97-AF65-F5344CB8AC3E}">
        <p14:creationId xmlns:p14="http://schemas.microsoft.com/office/powerpoint/2010/main" val="935605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p:tgtEl>
                                          <p:spTgt spid="5">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p:tgtEl>
                                          <p:spTgt spid="5">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IAM Permissions</a:t>
            </a:r>
          </a:p>
        </p:txBody>
      </p:sp>
      <p:sp>
        <p:nvSpPr>
          <p:cNvPr id="5" name="Text Placeholder 2"/>
          <p:cNvSpPr>
            <a:spLocks noGrp="1"/>
          </p:cNvSpPr>
          <p:nvPr>
            <p:ph type="body" sz="quarter" idx="10"/>
          </p:nvPr>
        </p:nvSpPr>
        <p:spPr>
          <a:xfrm>
            <a:off x="304800" y="914400"/>
            <a:ext cx="3124200" cy="1828800"/>
          </a:xfrm>
        </p:spPr>
        <p:txBody>
          <a:bodyPr>
            <a:noAutofit/>
          </a:bodyPr>
          <a:lstStyle/>
          <a:p>
            <a:r>
              <a:rPr lang="en-US" sz="2200" dirty="0">
                <a:latin typeface="Times New Roman" charset="0"/>
                <a:ea typeface="Times New Roman" charset="0"/>
                <a:cs typeface="Times New Roman" charset="0"/>
              </a:rPr>
              <a:t>Users or Groups can be assigned JSON documents called policies</a:t>
            </a:r>
          </a:p>
          <a:p>
            <a:r>
              <a:rPr lang="en-US" sz="2200" dirty="0">
                <a:latin typeface="Times New Roman" charset="0"/>
                <a:ea typeface="Times New Roman" charset="0"/>
                <a:cs typeface="Times New Roman" charset="0"/>
              </a:rPr>
              <a:t>These policies define the permissions of the users</a:t>
            </a:r>
          </a:p>
          <a:p>
            <a:r>
              <a:rPr lang="en-US" sz="2200" dirty="0">
                <a:latin typeface="Times New Roman" charset="0"/>
                <a:ea typeface="Times New Roman" charset="0"/>
                <a:cs typeface="Times New Roman" charset="0"/>
              </a:rPr>
              <a:t>In AWS you apply the least privilege principle: don’t give more permissions than a user needs</a:t>
            </a:r>
          </a:p>
        </p:txBody>
      </p:sp>
      <p:sp>
        <p:nvSpPr>
          <p:cNvPr id="3" name="Rectangle 2">
            <a:extLst>
              <a:ext uri="{FF2B5EF4-FFF2-40B4-BE49-F238E27FC236}">
                <a16:creationId xmlns:a16="http://schemas.microsoft.com/office/drawing/2014/main" id="{AEE61554-1D62-B245-B218-AC198D23F2DB}"/>
              </a:ext>
            </a:extLst>
          </p:cNvPr>
          <p:cNvSpPr/>
          <p:nvPr/>
        </p:nvSpPr>
        <p:spPr>
          <a:xfrm>
            <a:off x="3443287" y="152400"/>
            <a:ext cx="5410200" cy="6740307"/>
          </a:xfrm>
          <a:prstGeom prst="rect">
            <a:avLst/>
          </a:prstGeom>
        </p:spPr>
        <p:txBody>
          <a:bodyPr wrap="square">
            <a:spAutoFit/>
          </a:bodyPr>
          <a:lstStyle/>
          <a:p>
            <a:r>
              <a:rPr lang="en-IN" dirty="0">
                <a:latin typeface="Helvetica" pitchFamily="2" charset="0"/>
              </a:rPr>
              <a:t>{</a:t>
            </a:r>
          </a:p>
          <a:p>
            <a:pPr lvl="1"/>
            <a:r>
              <a:rPr lang="en-IN" dirty="0">
                <a:solidFill>
                  <a:srgbClr val="0067B5"/>
                </a:solidFill>
                <a:latin typeface="Helvetica" pitchFamily="2" charset="0"/>
              </a:rPr>
              <a:t>"Version"</a:t>
            </a:r>
            <a:r>
              <a:rPr lang="en-IN" dirty="0">
                <a:solidFill>
                  <a:srgbClr val="000000"/>
                </a:solidFill>
                <a:latin typeface="Helvetica" pitchFamily="2" charset="0"/>
              </a:rPr>
              <a:t>: </a:t>
            </a:r>
            <a:r>
              <a:rPr lang="en-IN" dirty="0">
                <a:solidFill>
                  <a:srgbClr val="B5261A"/>
                </a:solidFill>
                <a:latin typeface="Helvetica" pitchFamily="2" charset="0"/>
              </a:rPr>
              <a:t>"2012-10-17"</a:t>
            </a:r>
            <a:r>
              <a:rPr lang="en-IN" dirty="0">
                <a:solidFill>
                  <a:srgbClr val="000000"/>
                </a:solidFill>
                <a:latin typeface="Helvetica" pitchFamily="2" charset="0"/>
              </a:rPr>
              <a:t>,</a:t>
            </a:r>
            <a:endParaRPr lang="en-IN" dirty="0">
              <a:solidFill>
                <a:srgbClr val="B5261A"/>
              </a:solidFill>
              <a:latin typeface="Helvetica" pitchFamily="2" charset="0"/>
            </a:endParaRPr>
          </a:p>
          <a:p>
            <a:pPr lvl="1"/>
            <a:r>
              <a:rPr lang="en-IN" dirty="0">
                <a:solidFill>
                  <a:srgbClr val="0067B5"/>
                </a:solidFill>
                <a:latin typeface="Helvetica" pitchFamily="2" charset="0"/>
              </a:rPr>
              <a:t>"Statement"</a:t>
            </a:r>
            <a:r>
              <a:rPr lang="en-IN" dirty="0">
                <a:solidFill>
                  <a:srgbClr val="000000"/>
                </a:solidFill>
                <a:latin typeface="Helvetica" pitchFamily="2" charset="0"/>
              </a:rPr>
              <a:t>: [</a:t>
            </a:r>
            <a:endParaRPr lang="en-IN" dirty="0">
              <a:solidFill>
                <a:srgbClr val="0067B5"/>
              </a:solidFill>
              <a:latin typeface="Helvetica" pitchFamily="2" charset="0"/>
            </a:endParaRPr>
          </a:p>
          <a:p>
            <a:pPr lvl="2"/>
            <a:r>
              <a:rPr lang="en-IN" dirty="0">
                <a:latin typeface="Helvetica" pitchFamily="2" charset="0"/>
              </a:rPr>
              <a:t>{</a:t>
            </a:r>
          </a:p>
          <a:p>
            <a:pPr lvl="2"/>
            <a:r>
              <a:rPr lang="en-IN" dirty="0">
                <a:solidFill>
                  <a:srgbClr val="0067B5"/>
                </a:solidFill>
                <a:latin typeface="Helvetica" pitchFamily="2" charset="0"/>
              </a:rPr>
              <a:t>"Effect"</a:t>
            </a:r>
            <a:r>
              <a:rPr lang="en-IN" dirty="0">
                <a:solidFill>
                  <a:srgbClr val="000000"/>
                </a:solidFill>
                <a:latin typeface="Helvetica" pitchFamily="2" charset="0"/>
              </a:rPr>
              <a:t>: </a:t>
            </a:r>
            <a:r>
              <a:rPr lang="en-IN" dirty="0">
                <a:solidFill>
                  <a:srgbClr val="B5261A"/>
                </a:solidFill>
                <a:latin typeface="Helvetica" pitchFamily="2" charset="0"/>
              </a:rPr>
              <a:t>"Allow"</a:t>
            </a:r>
            <a:r>
              <a:rPr lang="en-IN" dirty="0">
                <a:solidFill>
                  <a:srgbClr val="000000"/>
                </a:solidFill>
                <a:latin typeface="Helvetica" pitchFamily="2" charset="0"/>
              </a:rPr>
              <a:t>,</a:t>
            </a:r>
            <a:endParaRPr lang="en-IN" dirty="0">
              <a:solidFill>
                <a:srgbClr val="0067B5"/>
              </a:solidFill>
              <a:latin typeface="Helvetica" pitchFamily="2" charset="0"/>
            </a:endParaRPr>
          </a:p>
          <a:p>
            <a:pPr lvl="2"/>
            <a:r>
              <a:rPr lang="en-IN" dirty="0">
                <a:solidFill>
                  <a:srgbClr val="0067B5"/>
                </a:solidFill>
                <a:latin typeface="Helvetica" pitchFamily="2" charset="0"/>
              </a:rPr>
              <a:t>"Action"</a:t>
            </a:r>
            <a:r>
              <a:rPr lang="en-IN" dirty="0">
                <a:solidFill>
                  <a:srgbClr val="000000"/>
                </a:solidFill>
                <a:latin typeface="Helvetica" pitchFamily="2" charset="0"/>
              </a:rPr>
              <a:t>: </a:t>
            </a:r>
            <a:r>
              <a:rPr lang="en-IN" dirty="0">
                <a:solidFill>
                  <a:srgbClr val="B5261A"/>
                </a:solidFill>
                <a:latin typeface="Helvetica" pitchFamily="2" charset="0"/>
              </a:rPr>
              <a:t>"ec2:Describe*"</a:t>
            </a:r>
            <a:r>
              <a:rPr lang="en-IN" dirty="0">
                <a:solidFill>
                  <a:srgbClr val="000000"/>
                </a:solidFill>
                <a:latin typeface="Helvetica" pitchFamily="2" charset="0"/>
              </a:rPr>
              <a:t>,</a:t>
            </a:r>
            <a:endParaRPr lang="en-IN" dirty="0">
              <a:solidFill>
                <a:srgbClr val="B5261A"/>
              </a:solidFill>
              <a:latin typeface="Helvetica" pitchFamily="2" charset="0"/>
            </a:endParaRPr>
          </a:p>
          <a:p>
            <a:pPr lvl="2"/>
            <a:r>
              <a:rPr lang="en-IN" dirty="0">
                <a:solidFill>
                  <a:srgbClr val="0067B5"/>
                </a:solidFill>
                <a:latin typeface="Helvetica" pitchFamily="2" charset="0"/>
              </a:rPr>
              <a:t>"Resource"</a:t>
            </a:r>
            <a:r>
              <a:rPr lang="en-IN" dirty="0">
                <a:solidFill>
                  <a:srgbClr val="000000"/>
                </a:solidFill>
                <a:latin typeface="Helvetica" pitchFamily="2" charset="0"/>
              </a:rPr>
              <a:t>: </a:t>
            </a:r>
            <a:r>
              <a:rPr lang="en-IN" dirty="0">
                <a:solidFill>
                  <a:srgbClr val="B5261A"/>
                </a:solidFill>
                <a:latin typeface="Helvetica" pitchFamily="2" charset="0"/>
              </a:rPr>
              <a:t>"*"</a:t>
            </a:r>
            <a:endParaRPr lang="en-IN" dirty="0">
              <a:solidFill>
                <a:srgbClr val="0067B5"/>
              </a:solidFill>
              <a:latin typeface="Helvetica" pitchFamily="2" charset="0"/>
            </a:endParaRPr>
          </a:p>
          <a:p>
            <a:pPr lvl="2"/>
            <a:r>
              <a:rPr lang="en-IN" dirty="0">
                <a:latin typeface="Helvetica" pitchFamily="2" charset="0"/>
              </a:rPr>
              <a:t>},</a:t>
            </a:r>
          </a:p>
          <a:p>
            <a:pPr lvl="2"/>
            <a:r>
              <a:rPr lang="en-IN" dirty="0">
                <a:latin typeface="Helvetica" pitchFamily="2" charset="0"/>
              </a:rPr>
              <a:t>{</a:t>
            </a:r>
          </a:p>
          <a:p>
            <a:pPr lvl="2"/>
            <a:r>
              <a:rPr lang="en-IN" dirty="0">
                <a:solidFill>
                  <a:srgbClr val="0067B5"/>
                </a:solidFill>
                <a:latin typeface="Helvetica" pitchFamily="2" charset="0"/>
              </a:rPr>
              <a:t>"Effect"</a:t>
            </a:r>
            <a:r>
              <a:rPr lang="en-IN" dirty="0">
                <a:solidFill>
                  <a:srgbClr val="000000"/>
                </a:solidFill>
                <a:latin typeface="Helvetica" pitchFamily="2" charset="0"/>
              </a:rPr>
              <a:t>: </a:t>
            </a:r>
            <a:r>
              <a:rPr lang="en-IN" dirty="0">
                <a:solidFill>
                  <a:srgbClr val="B5261A"/>
                </a:solidFill>
                <a:latin typeface="Helvetica" pitchFamily="2" charset="0"/>
              </a:rPr>
              <a:t>"Allow"</a:t>
            </a:r>
            <a:r>
              <a:rPr lang="en-IN" dirty="0">
                <a:solidFill>
                  <a:srgbClr val="000000"/>
                </a:solidFill>
                <a:latin typeface="Helvetica" pitchFamily="2" charset="0"/>
              </a:rPr>
              <a:t>,</a:t>
            </a:r>
            <a:endParaRPr lang="en-IN" dirty="0">
              <a:solidFill>
                <a:srgbClr val="0067B5"/>
              </a:solidFill>
              <a:latin typeface="Helvetica" pitchFamily="2" charset="0"/>
            </a:endParaRPr>
          </a:p>
          <a:p>
            <a:pPr lvl="2"/>
            <a:r>
              <a:rPr lang="en-IN" dirty="0">
                <a:solidFill>
                  <a:srgbClr val="0067B5"/>
                </a:solidFill>
                <a:latin typeface="Helvetica" pitchFamily="2" charset="0"/>
              </a:rPr>
              <a:t>"Action"</a:t>
            </a:r>
            <a:r>
              <a:rPr lang="en-IN" dirty="0">
                <a:solidFill>
                  <a:srgbClr val="000000"/>
                </a:solidFill>
                <a:latin typeface="Helvetica" pitchFamily="2" charset="0"/>
              </a:rPr>
              <a:t>: </a:t>
            </a:r>
            <a:r>
              <a:rPr lang="en-IN" dirty="0">
                <a:solidFill>
                  <a:srgbClr val="B5261A"/>
                </a:solidFill>
                <a:latin typeface="Helvetica" pitchFamily="2" charset="0"/>
              </a:rPr>
              <a:t>"</a:t>
            </a:r>
            <a:r>
              <a:rPr lang="en-IN" dirty="0" err="1">
                <a:solidFill>
                  <a:srgbClr val="B5261A"/>
                </a:solidFill>
                <a:latin typeface="Helvetica" pitchFamily="2" charset="0"/>
              </a:rPr>
              <a:t>elasticloadbalancing:Describe</a:t>
            </a:r>
            <a:r>
              <a:rPr lang="en-IN" dirty="0">
                <a:solidFill>
                  <a:srgbClr val="B5261A"/>
                </a:solidFill>
                <a:latin typeface="Helvetica" pitchFamily="2" charset="0"/>
              </a:rPr>
              <a:t>*"</a:t>
            </a:r>
            <a:r>
              <a:rPr lang="en-IN" dirty="0">
                <a:solidFill>
                  <a:srgbClr val="000000"/>
                </a:solidFill>
                <a:latin typeface="Helvetica" pitchFamily="2" charset="0"/>
              </a:rPr>
              <a:t>,</a:t>
            </a:r>
            <a:endParaRPr lang="en-IN" dirty="0">
              <a:solidFill>
                <a:srgbClr val="B5261A"/>
              </a:solidFill>
              <a:latin typeface="Helvetica" pitchFamily="2" charset="0"/>
            </a:endParaRPr>
          </a:p>
          <a:p>
            <a:pPr lvl="2"/>
            <a:r>
              <a:rPr lang="en-IN" dirty="0">
                <a:solidFill>
                  <a:srgbClr val="0067B5"/>
                </a:solidFill>
                <a:latin typeface="Helvetica" pitchFamily="2" charset="0"/>
              </a:rPr>
              <a:t>"Resource"</a:t>
            </a:r>
            <a:r>
              <a:rPr lang="en-IN" dirty="0">
                <a:solidFill>
                  <a:srgbClr val="000000"/>
                </a:solidFill>
                <a:latin typeface="Helvetica" pitchFamily="2" charset="0"/>
              </a:rPr>
              <a:t>: </a:t>
            </a:r>
            <a:r>
              <a:rPr lang="en-IN" dirty="0">
                <a:solidFill>
                  <a:srgbClr val="B5261A"/>
                </a:solidFill>
                <a:latin typeface="Helvetica" pitchFamily="2" charset="0"/>
              </a:rPr>
              <a:t>"*"</a:t>
            </a:r>
            <a:endParaRPr lang="en-IN" dirty="0">
              <a:solidFill>
                <a:srgbClr val="0067B5"/>
              </a:solidFill>
              <a:latin typeface="Helvetica" pitchFamily="2" charset="0"/>
            </a:endParaRPr>
          </a:p>
          <a:p>
            <a:pPr lvl="2"/>
            <a:r>
              <a:rPr lang="en-IN" dirty="0">
                <a:latin typeface="Helvetica" pitchFamily="2" charset="0"/>
              </a:rPr>
              <a:t>},</a:t>
            </a:r>
          </a:p>
          <a:p>
            <a:pPr lvl="2"/>
            <a:r>
              <a:rPr lang="en-IN" dirty="0">
                <a:latin typeface="Helvetica" pitchFamily="2" charset="0"/>
              </a:rPr>
              <a:t>{</a:t>
            </a:r>
          </a:p>
          <a:p>
            <a:pPr lvl="2"/>
            <a:r>
              <a:rPr lang="en-IN" dirty="0">
                <a:solidFill>
                  <a:srgbClr val="0067B5"/>
                </a:solidFill>
                <a:latin typeface="Helvetica" pitchFamily="2" charset="0"/>
              </a:rPr>
              <a:t>"Effect"</a:t>
            </a:r>
            <a:r>
              <a:rPr lang="en-IN" dirty="0">
                <a:solidFill>
                  <a:srgbClr val="000000"/>
                </a:solidFill>
                <a:latin typeface="Helvetica" pitchFamily="2" charset="0"/>
              </a:rPr>
              <a:t>: </a:t>
            </a:r>
            <a:r>
              <a:rPr lang="en-IN" dirty="0">
                <a:solidFill>
                  <a:srgbClr val="B5261A"/>
                </a:solidFill>
                <a:latin typeface="Helvetica" pitchFamily="2" charset="0"/>
              </a:rPr>
              <a:t>"Allow"</a:t>
            </a:r>
            <a:r>
              <a:rPr lang="en-IN" dirty="0">
                <a:solidFill>
                  <a:srgbClr val="000000"/>
                </a:solidFill>
                <a:latin typeface="Helvetica" pitchFamily="2" charset="0"/>
              </a:rPr>
              <a:t>,</a:t>
            </a:r>
            <a:endParaRPr lang="en-IN" dirty="0">
              <a:solidFill>
                <a:srgbClr val="0067B5"/>
              </a:solidFill>
              <a:latin typeface="Helvetica" pitchFamily="2" charset="0"/>
            </a:endParaRPr>
          </a:p>
          <a:p>
            <a:pPr lvl="2"/>
            <a:r>
              <a:rPr lang="en-IN" dirty="0">
                <a:solidFill>
                  <a:srgbClr val="0067B5"/>
                </a:solidFill>
                <a:latin typeface="Helvetica" pitchFamily="2" charset="0"/>
              </a:rPr>
              <a:t>"Action"</a:t>
            </a:r>
            <a:r>
              <a:rPr lang="en-IN" dirty="0">
                <a:solidFill>
                  <a:srgbClr val="000000"/>
                </a:solidFill>
                <a:latin typeface="Helvetica" pitchFamily="2" charset="0"/>
              </a:rPr>
              <a:t>: [</a:t>
            </a:r>
            <a:endParaRPr lang="en-IN" dirty="0">
              <a:solidFill>
                <a:srgbClr val="0067B5"/>
              </a:solidFill>
              <a:latin typeface="Helvetica" pitchFamily="2" charset="0"/>
            </a:endParaRPr>
          </a:p>
          <a:p>
            <a:pPr lvl="2"/>
            <a:r>
              <a:rPr lang="en-IN" dirty="0">
                <a:solidFill>
                  <a:srgbClr val="B5261A"/>
                </a:solidFill>
                <a:latin typeface="Helvetica" pitchFamily="2" charset="0"/>
              </a:rPr>
              <a:t>"</a:t>
            </a:r>
            <a:r>
              <a:rPr lang="en-IN" dirty="0" err="1">
                <a:solidFill>
                  <a:srgbClr val="B5261A"/>
                </a:solidFill>
                <a:latin typeface="Helvetica" pitchFamily="2" charset="0"/>
              </a:rPr>
              <a:t>cloudwatch:ListMetrics</a:t>
            </a:r>
            <a:r>
              <a:rPr lang="en-IN" dirty="0">
                <a:solidFill>
                  <a:srgbClr val="B5261A"/>
                </a:solidFill>
                <a:latin typeface="Helvetica" pitchFamily="2" charset="0"/>
              </a:rPr>
              <a:t>"</a:t>
            </a:r>
            <a:r>
              <a:rPr lang="en-IN" dirty="0">
                <a:solidFill>
                  <a:srgbClr val="000000"/>
                </a:solidFill>
                <a:latin typeface="Helvetica" pitchFamily="2" charset="0"/>
              </a:rPr>
              <a:t>,</a:t>
            </a:r>
            <a:endParaRPr lang="en-IN" dirty="0">
              <a:solidFill>
                <a:srgbClr val="B5261A"/>
              </a:solidFill>
              <a:latin typeface="Helvetica" pitchFamily="2" charset="0"/>
            </a:endParaRPr>
          </a:p>
          <a:p>
            <a:pPr lvl="2"/>
            <a:r>
              <a:rPr lang="en-IN" dirty="0">
                <a:solidFill>
                  <a:srgbClr val="B5261A"/>
                </a:solidFill>
                <a:latin typeface="Helvetica" pitchFamily="2" charset="0"/>
              </a:rPr>
              <a:t>"</a:t>
            </a:r>
            <a:r>
              <a:rPr lang="en-IN" dirty="0" err="1">
                <a:solidFill>
                  <a:srgbClr val="B5261A"/>
                </a:solidFill>
                <a:latin typeface="Helvetica" pitchFamily="2" charset="0"/>
              </a:rPr>
              <a:t>cloudwatch:GetMetricStatistics</a:t>
            </a:r>
            <a:r>
              <a:rPr lang="en-IN" dirty="0">
                <a:solidFill>
                  <a:srgbClr val="B5261A"/>
                </a:solidFill>
                <a:latin typeface="Helvetica" pitchFamily="2" charset="0"/>
              </a:rPr>
              <a:t>"</a:t>
            </a:r>
            <a:r>
              <a:rPr lang="en-IN" dirty="0">
                <a:solidFill>
                  <a:srgbClr val="000000"/>
                </a:solidFill>
                <a:latin typeface="Helvetica" pitchFamily="2" charset="0"/>
              </a:rPr>
              <a:t>,</a:t>
            </a:r>
            <a:endParaRPr lang="en-IN" dirty="0">
              <a:solidFill>
                <a:srgbClr val="B5261A"/>
              </a:solidFill>
              <a:latin typeface="Helvetica" pitchFamily="2" charset="0"/>
            </a:endParaRPr>
          </a:p>
          <a:p>
            <a:pPr lvl="2"/>
            <a:r>
              <a:rPr lang="en-IN" dirty="0">
                <a:solidFill>
                  <a:srgbClr val="B5261A"/>
                </a:solidFill>
                <a:latin typeface="Helvetica" pitchFamily="2" charset="0"/>
              </a:rPr>
              <a:t>"</a:t>
            </a:r>
            <a:r>
              <a:rPr lang="en-IN" dirty="0" err="1">
                <a:solidFill>
                  <a:srgbClr val="B5261A"/>
                </a:solidFill>
                <a:latin typeface="Helvetica" pitchFamily="2" charset="0"/>
              </a:rPr>
              <a:t>cloudwatch:Describe</a:t>
            </a:r>
            <a:r>
              <a:rPr lang="en-IN" dirty="0">
                <a:solidFill>
                  <a:srgbClr val="B5261A"/>
                </a:solidFill>
                <a:latin typeface="Helvetica" pitchFamily="2" charset="0"/>
              </a:rPr>
              <a:t>*"</a:t>
            </a:r>
          </a:p>
          <a:p>
            <a:pPr lvl="2"/>
            <a:r>
              <a:rPr lang="en-IN" dirty="0">
                <a:latin typeface="Helvetica" pitchFamily="2" charset="0"/>
              </a:rPr>
              <a:t>],</a:t>
            </a:r>
          </a:p>
          <a:p>
            <a:pPr lvl="2"/>
            <a:r>
              <a:rPr lang="en-IN" dirty="0">
                <a:solidFill>
                  <a:srgbClr val="0067B5"/>
                </a:solidFill>
                <a:latin typeface="Helvetica" pitchFamily="2" charset="0"/>
              </a:rPr>
              <a:t>"Resource"</a:t>
            </a:r>
            <a:r>
              <a:rPr lang="en-IN" dirty="0">
                <a:solidFill>
                  <a:srgbClr val="000000"/>
                </a:solidFill>
                <a:latin typeface="Helvetica" pitchFamily="2" charset="0"/>
              </a:rPr>
              <a:t>: </a:t>
            </a:r>
            <a:r>
              <a:rPr lang="en-IN" dirty="0">
                <a:solidFill>
                  <a:srgbClr val="B5261A"/>
                </a:solidFill>
                <a:latin typeface="Helvetica" pitchFamily="2" charset="0"/>
              </a:rPr>
              <a:t>"*"</a:t>
            </a:r>
            <a:endParaRPr lang="en-IN" dirty="0">
              <a:solidFill>
                <a:srgbClr val="0067B5"/>
              </a:solidFill>
              <a:latin typeface="Helvetica" pitchFamily="2" charset="0"/>
            </a:endParaRPr>
          </a:p>
          <a:p>
            <a:pPr lvl="2"/>
            <a:r>
              <a:rPr lang="en-IN" dirty="0">
                <a:latin typeface="Helvetica" pitchFamily="2" charset="0"/>
              </a:rPr>
              <a:t>}</a:t>
            </a:r>
          </a:p>
          <a:p>
            <a:pPr lvl="1"/>
            <a:r>
              <a:rPr lang="en-IN" dirty="0">
                <a:latin typeface="Helvetica" pitchFamily="2" charset="0"/>
              </a:rPr>
              <a:t>]</a:t>
            </a:r>
          </a:p>
          <a:p>
            <a:r>
              <a:rPr lang="en-IN" dirty="0">
                <a:latin typeface="Helvetica" pitchFamily="2" charset="0"/>
              </a:rPr>
              <a:t>}</a:t>
            </a:r>
            <a:endParaRPr lang="en-IN" dirty="0">
              <a:effectLst/>
              <a:latin typeface="Helvetica" pitchFamily="2" charset="0"/>
            </a:endParaRPr>
          </a:p>
        </p:txBody>
      </p:sp>
    </p:spTree>
    <p:extLst>
      <p:ext uri="{BB962C8B-B14F-4D97-AF65-F5344CB8AC3E}">
        <p14:creationId xmlns:p14="http://schemas.microsoft.com/office/powerpoint/2010/main" val="284525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IAM Policy Structure</a:t>
            </a:r>
          </a:p>
        </p:txBody>
      </p:sp>
      <p:sp>
        <p:nvSpPr>
          <p:cNvPr id="5" name="Text Placeholder 2"/>
          <p:cNvSpPr>
            <a:spLocks noGrp="1"/>
          </p:cNvSpPr>
          <p:nvPr>
            <p:ph type="body" sz="quarter" idx="10"/>
          </p:nvPr>
        </p:nvSpPr>
        <p:spPr>
          <a:xfrm>
            <a:off x="304800" y="914400"/>
            <a:ext cx="8534400" cy="1828800"/>
          </a:xfrm>
        </p:spPr>
        <p:txBody>
          <a:bodyPr>
            <a:noAutofit/>
          </a:bodyPr>
          <a:lstStyle/>
          <a:p>
            <a:r>
              <a:rPr lang="en-US" sz="2200" dirty="0">
                <a:latin typeface="Times New Roman" charset="0"/>
                <a:ea typeface="Times New Roman" charset="0"/>
                <a:cs typeface="Times New Roman" charset="0"/>
              </a:rPr>
              <a:t>Consists of</a:t>
            </a:r>
          </a:p>
          <a:p>
            <a:r>
              <a:rPr lang="en-US" sz="2200" dirty="0">
                <a:latin typeface="Times New Roman" charset="0"/>
                <a:ea typeface="Times New Roman" charset="0"/>
                <a:cs typeface="Times New Roman" charset="0"/>
              </a:rPr>
              <a:t>Version: policy language version, always include “2012-10-</a:t>
            </a:r>
          </a:p>
          <a:p>
            <a:r>
              <a:rPr lang="en-US" sz="2200" dirty="0">
                <a:latin typeface="Times New Roman" charset="0"/>
                <a:ea typeface="Times New Roman" charset="0"/>
                <a:cs typeface="Times New Roman" charset="0"/>
              </a:rPr>
              <a:t>17”</a:t>
            </a:r>
          </a:p>
          <a:p>
            <a:r>
              <a:rPr lang="en-US" sz="2200" dirty="0">
                <a:latin typeface="Times New Roman" charset="0"/>
                <a:ea typeface="Times New Roman" charset="0"/>
                <a:cs typeface="Times New Roman" charset="0"/>
              </a:rPr>
              <a:t>Id: an identifier for the policy (optional)</a:t>
            </a:r>
          </a:p>
          <a:p>
            <a:r>
              <a:rPr lang="en-US" sz="2200" dirty="0">
                <a:latin typeface="Times New Roman" charset="0"/>
                <a:ea typeface="Times New Roman" charset="0"/>
                <a:cs typeface="Times New Roman" charset="0"/>
              </a:rPr>
              <a:t>Statement: one or more individual statements (required)</a:t>
            </a:r>
          </a:p>
          <a:p>
            <a:r>
              <a:rPr lang="en-US" sz="2200" dirty="0">
                <a:latin typeface="Times New Roman" charset="0"/>
                <a:ea typeface="Times New Roman" charset="0"/>
                <a:cs typeface="Times New Roman" charset="0"/>
              </a:rPr>
              <a:t>Statements consists of</a:t>
            </a:r>
          </a:p>
          <a:p>
            <a:r>
              <a:rPr lang="en-US" sz="2200" dirty="0">
                <a:latin typeface="Times New Roman" charset="0"/>
                <a:ea typeface="Times New Roman" charset="0"/>
                <a:cs typeface="Times New Roman" charset="0"/>
              </a:rPr>
              <a:t>Sid: an identifier for the statement (optional)</a:t>
            </a:r>
          </a:p>
          <a:p>
            <a:r>
              <a:rPr lang="en-US" sz="2200" dirty="0">
                <a:latin typeface="Times New Roman" charset="0"/>
                <a:ea typeface="Times New Roman" charset="0"/>
                <a:cs typeface="Times New Roman" charset="0"/>
              </a:rPr>
              <a:t>Effect: whether the statement allows or denies access (Allow, Deny)</a:t>
            </a:r>
          </a:p>
          <a:p>
            <a:r>
              <a:rPr lang="en-US" sz="2200" dirty="0">
                <a:latin typeface="Times New Roman" charset="0"/>
                <a:ea typeface="Times New Roman" charset="0"/>
                <a:cs typeface="Times New Roman" charset="0"/>
              </a:rPr>
              <a:t>Principal: account/user/role to which this policy applied to</a:t>
            </a:r>
          </a:p>
          <a:p>
            <a:r>
              <a:rPr lang="en-US" sz="2200" dirty="0">
                <a:latin typeface="Times New Roman" charset="0"/>
                <a:ea typeface="Times New Roman" charset="0"/>
                <a:cs typeface="Times New Roman" charset="0"/>
              </a:rPr>
              <a:t>Action: list of actions this policy allows or denies</a:t>
            </a:r>
          </a:p>
          <a:p>
            <a:r>
              <a:rPr lang="en-US" sz="2200" dirty="0">
                <a:latin typeface="Times New Roman" charset="0"/>
                <a:ea typeface="Times New Roman" charset="0"/>
                <a:cs typeface="Times New Roman" charset="0"/>
              </a:rPr>
              <a:t>Resource: list of resources to which the actions applied to</a:t>
            </a:r>
          </a:p>
          <a:p>
            <a:r>
              <a:rPr lang="en-US" sz="2200" dirty="0">
                <a:latin typeface="Times New Roman" charset="0"/>
                <a:ea typeface="Times New Roman" charset="0"/>
                <a:cs typeface="Times New Roman" charset="0"/>
              </a:rPr>
              <a:t>Condition: conditions for when this policy is in effect (optional)</a:t>
            </a:r>
          </a:p>
        </p:txBody>
      </p:sp>
    </p:spTree>
    <p:extLst>
      <p:ext uri="{BB962C8B-B14F-4D97-AF65-F5344CB8AC3E}">
        <p14:creationId xmlns:p14="http://schemas.microsoft.com/office/powerpoint/2010/main" val="4071741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p:tgtEl>
                                          <p:spTgt spid="5">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p:tgtEl>
                                          <p:spTgt spid="5">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p:tgtEl>
                                          <p:spTgt spid="5">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5">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p:tgtEl>
                                          <p:spTgt spid="5">
                                            <p:txEl>
                                              <p:pRg st="6" end="6"/>
                                            </p:txEl>
                                          </p:spTgt>
                                        </p:tgtEl>
                                        <p:attrNameLst>
                                          <p:attrName>ppt_y</p:attrName>
                                        </p:attrNameLst>
                                      </p:cBhvr>
                                      <p:tavLst>
                                        <p:tav tm="0">
                                          <p:val>
                                            <p:strVal val="#ppt_y+#ppt_h*1.125000"/>
                                          </p:val>
                                        </p:tav>
                                        <p:tav tm="100000">
                                          <p:val>
                                            <p:strVal val="#ppt_y"/>
                                          </p:val>
                                        </p:tav>
                                      </p:tavLst>
                                    </p:anim>
                                    <p:animEffect transition="in" filter="wipe(up)">
                                      <p:cBhvr>
                                        <p:cTn id="44" dur="500"/>
                                        <p:tgtEl>
                                          <p:spTgt spid="5">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p:tgtEl>
                                          <p:spTgt spid="5">
                                            <p:txEl>
                                              <p:pRg st="7" end="7"/>
                                            </p:txEl>
                                          </p:spTgt>
                                        </p:tgtEl>
                                        <p:attrNameLst>
                                          <p:attrName>ppt_y</p:attrName>
                                        </p:attrNameLst>
                                      </p:cBhvr>
                                      <p:tavLst>
                                        <p:tav tm="0">
                                          <p:val>
                                            <p:strVal val="#ppt_y+#ppt_h*1.125000"/>
                                          </p:val>
                                        </p:tav>
                                        <p:tav tm="100000">
                                          <p:val>
                                            <p:strVal val="#ppt_y"/>
                                          </p:val>
                                        </p:tav>
                                      </p:tavLst>
                                    </p:anim>
                                    <p:animEffect transition="in" filter="wipe(up)">
                                      <p:cBhvr>
                                        <p:cTn id="50" dur="500"/>
                                        <p:tgtEl>
                                          <p:spTgt spid="5">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p:tgtEl>
                                          <p:spTgt spid="5">
                                            <p:txEl>
                                              <p:pRg st="8" end="8"/>
                                            </p:txEl>
                                          </p:spTgt>
                                        </p:tgtEl>
                                        <p:attrNameLst>
                                          <p:attrName>ppt_y</p:attrName>
                                        </p:attrNameLst>
                                      </p:cBhvr>
                                      <p:tavLst>
                                        <p:tav tm="0">
                                          <p:val>
                                            <p:strVal val="#ppt_y+#ppt_h*1.125000"/>
                                          </p:val>
                                        </p:tav>
                                        <p:tav tm="100000">
                                          <p:val>
                                            <p:strVal val="#ppt_y"/>
                                          </p:val>
                                        </p:tav>
                                      </p:tavLst>
                                    </p:anim>
                                    <p:animEffect transition="in" filter="wipe(up)">
                                      <p:cBhvr>
                                        <p:cTn id="56" dur="500"/>
                                        <p:tgtEl>
                                          <p:spTgt spid="5">
                                            <p:txEl>
                                              <p:pRg st="8" end="8"/>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grpId="0"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p:tgtEl>
                                          <p:spTgt spid="5">
                                            <p:txEl>
                                              <p:pRg st="9" end="9"/>
                                            </p:txEl>
                                          </p:spTgt>
                                        </p:tgtEl>
                                        <p:attrNameLst>
                                          <p:attrName>ppt_y</p:attrName>
                                        </p:attrNameLst>
                                      </p:cBhvr>
                                      <p:tavLst>
                                        <p:tav tm="0">
                                          <p:val>
                                            <p:strVal val="#ppt_y+#ppt_h*1.125000"/>
                                          </p:val>
                                        </p:tav>
                                        <p:tav tm="100000">
                                          <p:val>
                                            <p:strVal val="#ppt_y"/>
                                          </p:val>
                                        </p:tav>
                                      </p:tavLst>
                                    </p:anim>
                                    <p:animEffect transition="in" filter="wipe(up)">
                                      <p:cBhvr>
                                        <p:cTn id="62" dur="500"/>
                                        <p:tgtEl>
                                          <p:spTgt spid="5">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grpId="0" nodeType="clickEffect">
                                  <p:stCondLst>
                                    <p:cond delay="0"/>
                                  </p:stCondLst>
                                  <p:childTnLst>
                                    <p:set>
                                      <p:cBhvr>
                                        <p:cTn id="66" dur="1" fill="hold">
                                          <p:stCondLst>
                                            <p:cond delay="0"/>
                                          </p:stCondLst>
                                        </p:cTn>
                                        <p:tgtEl>
                                          <p:spTgt spid="5">
                                            <p:txEl>
                                              <p:pRg st="10" end="10"/>
                                            </p:txEl>
                                          </p:spTgt>
                                        </p:tgtEl>
                                        <p:attrNameLst>
                                          <p:attrName>style.visibility</p:attrName>
                                        </p:attrNameLst>
                                      </p:cBhvr>
                                      <p:to>
                                        <p:strVal val="visible"/>
                                      </p:to>
                                    </p:set>
                                    <p:anim calcmode="lin" valueType="num">
                                      <p:cBhvr additive="base">
                                        <p:cTn id="67" dur="500"/>
                                        <p:tgtEl>
                                          <p:spTgt spid="5">
                                            <p:txEl>
                                              <p:pRg st="10" end="10"/>
                                            </p:txEl>
                                          </p:spTgt>
                                        </p:tgtEl>
                                        <p:attrNameLst>
                                          <p:attrName>ppt_y</p:attrName>
                                        </p:attrNameLst>
                                      </p:cBhvr>
                                      <p:tavLst>
                                        <p:tav tm="0">
                                          <p:val>
                                            <p:strVal val="#ppt_y+#ppt_h*1.125000"/>
                                          </p:val>
                                        </p:tav>
                                        <p:tav tm="100000">
                                          <p:val>
                                            <p:strVal val="#ppt_y"/>
                                          </p:val>
                                        </p:tav>
                                      </p:tavLst>
                                    </p:anim>
                                    <p:animEffect transition="in" filter="wipe(up)">
                                      <p:cBhvr>
                                        <p:cTn id="68" dur="500"/>
                                        <p:tgtEl>
                                          <p:spTgt spid="5">
                                            <p:txEl>
                                              <p:pRg st="10" end="1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4" fill="hold" grpId="0" nodeType="clickEffect">
                                  <p:stCondLst>
                                    <p:cond delay="0"/>
                                  </p:stCondLst>
                                  <p:childTnLst>
                                    <p:set>
                                      <p:cBhvr>
                                        <p:cTn id="72" dur="1" fill="hold">
                                          <p:stCondLst>
                                            <p:cond delay="0"/>
                                          </p:stCondLst>
                                        </p:cTn>
                                        <p:tgtEl>
                                          <p:spTgt spid="5">
                                            <p:txEl>
                                              <p:pRg st="11" end="11"/>
                                            </p:txEl>
                                          </p:spTgt>
                                        </p:tgtEl>
                                        <p:attrNameLst>
                                          <p:attrName>style.visibility</p:attrName>
                                        </p:attrNameLst>
                                      </p:cBhvr>
                                      <p:to>
                                        <p:strVal val="visible"/>
                                      </p:to>
                                    </p:set>
                                    <p:anim calcmode="lin" valueType="num">
                                      <p:cBhvr additive="base">
                                        <p:cTn id="73" dur="500"/>
                                        <p:tgtEl>
                                          <p:spTgt spid="5">
                                            <p:txEl>
                                              <p:pRg st="11" end="11"/>
                                            </p:txEl>
                                          </p:spTgt>
                                        </p:tgtEl>
                                        <p:attrNameLst>
                                          <p:attrName>ppt_y</p:attrName>
                                        </p:attrNameLst>
                                      </p:cBhvr>
                                      <p:tavLst>
                                        <p:tav tm="0">
                                          <p:val>
                                            <p:strVal val="#ppt_y+#ppt_h*1.125000"/>
                                          </p:val>
                                        </p:tav>
                                        <p:tav tm="100000">
                                          <p:val>
                                            <p:strVal val="#ppt_y"/>
                                          </p:val>
                                        </p:tav>
                                      </p:tavLst>
                                    </p:anim>
                                    <p:animEffect transition="in" filter="wipe(up)">
                                      <p:cBhvr>
                                        <p:cTn id="74"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IAM Federations</a:t>
            </a:r>
          </a:p>
        </p:txBody>
      </p:sp>
      <p:sp>
        <p:nvSpPr>
          <p:cNvPr id="4" name="Rectangle 3"/>
          <p:cNvSpPr/>
          <p:nvPr/>
        </p:nvSpPr>
        <p:spPr>
          <a:xfrm>
            <a:off x="276720" y="914400"/>
            <a:ext cx="8686800" cy="1107996"/>
          </a:xfrm>
          <a:prstGeom prst="rect">
            <a:avLst/>
          </a:prstGeom>
        </p:spPr>
        <p:txBody>
          <a:bodyPr wrap="square">
            <a:spAutoFit/>
          </a:bodyPr>
          <a:lstStyle/>
          <a:p>
            <a:pPr marL="285750" indent="-285750">
              <a:buFont typeface="Arial" charset="0"/>
              <a:buChar char="•"/>
            </a:pPr>
            <a:r>
              <a:rPr lang="en-US" sz="2200" dirty="0">
                <a:solidFill>
                  <a:srgbClr val="222222"/>
                </a:solidFill>
                <a:latin typeface="Times New Roman" charset="0"/>
                <a:ea typeface="Times New Roman" charset="0"/>
                <a:cs typeface="Times New Roman" charset="0"/>
              </a:rPr>
              <a:t>Big enterprises integrate their own repository of users with IAM</a:t>
            </a:r>
          </a:p>
          <a:p>
            <a:pPr marL="285750" indent="-285750">
              <a:buFont typeface="Arial" charset="0"/>
              <a:buChar char="•"/>
            </a:pPr>
            <a:r>
              <a:rPr lang="en-US" sz="2200" dirty="0">
                <a:solidFill>
                  <a:srgbClr val="222222"/>
                </a:solidFill>
                <a:latin typeface="Times New Roman" charset="0"/>
                <a:ea typeface="Times New Roman" charset="0"/>
                <a:cs typeface="Times New Roman" charset="0"/>
              </a:rPr>
              <a:t>This way one can login into AWS using company credentials</a:t>
            </a:r>
          </a:p>
          <a:p>
            <a:pPr marL="285750" indent="-285750">
              <a:buFont typeface="Arial" charset="0"/>
              <a:buChar char="•"/>
            </a:pPr>
            <a:r>
              <a:rPr lang="en-US" sz="2200" dirty="0">
                <a:solidFill>
                  <a:srgbClr val="222222"/>
                </a:solidFill>
                <a:latin typeface="Times New Roman" charset="0"/>
                <a:ea typeface="Times New Roman" charset="0"/>
                <a:cs typeface="Times New Roman" charset="0"/>
              </a:rPr>
              <a:t>Uses SAML standard [ Active Directory ] </a:t>
            </a:r>
          </a:p>
        </p:txBody>
      </p:sp>
      <p:sp>
        <p:nvSpPr>
          <p:cNvPr id="5" name="Title 1">
            <a:extLst>
              <a:ext uri="{FF2B5EF4-FFF2-40B4-BE49-F238E27FC236}">
                <a16:creationId xmlns:a16="http://schemas.microsoft.com/office/drawing/2014/main" id="{E0505C56-3CA4-2440-BAFB-EEB9F26E59B5}"/>
              </a:ext>
            </a:extLst>
          </p:cNvPr>
          <p:cNvSpPr txBox="1">
            <a:spLocks/>
          </p:cNvSpPr>
          <p:nvPr/>
        </p:nvSpPr>
        <p:spPr>
          <a:xfrm>
            <a:off x="276720" y="25908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US" dirty="0"/>
              <a:t>IAM Points</a:t>
            </a:r>
          </a:p>
        </p:txBody>
      </p:sp>
      <p:sp>
        <p:nvSpPr>
          <p:cNvPr id="6" name="Rectangle 5">
            <a:extLst>
              <a:ext uri="{FF2B5EF4-FFF2-40B4-BE49-F238E27FC236}">
                <a16:creationId xmlns:a16="http://schemas.microsoft.com/office/drawing/2014/main" id="{F9B949FA-E1C8-694B-BE8B-B281333E29F2}"/>
              </a:ext>
            </a:extLst>
          </p:cNvPr>
          <p:cNvSpPr/>
          <p:nvPr/>
        </p:nvSpPr>
        <p:spPr>
          <a:xfrm>
            <a:off x="276720" y="3352800"/>
            <a:ext cx="8686800" cy="1785104"/>
          </a:xfrm>
          <a:prstGeom prst="rect">
            <a:avLst/>
          </a:prstGeom>
        </p:spPr>
        <p:txBody>
          <a:bodyPr wrap="square">
            <a:spAutoFit/>
          </a:bodyPr>
          <a:lstStyle/>
          <a:p>
            <a:pPr marL="285750" indent="-285750">
              <a:buFont typeface="Arial" charset="0"/>
              <a:buChar char="•"/>
            </a:pPr>
            <a:r>
              <a:rPr lang="en-US" sz="2200" dirty="0">
                <a:solidFill>
                  <a:srgbClr val="222222"/>
                </a:solidFill>
                <a:latin typeface="Times New Roman" charset="0"/>
                <a:ea typeface="Times New Roman" charset="0"/>
                <a:cs typeface="Times New Roman" charset="0"/>
              </a:rPr>
              <a:t>One </a:t>
            </a:r>
            <a:r>
              <a:rPr lang="en-US" sz="2200">
                <a:solidFill>
                  <a:srgbClr val="222222"/>
                </a:solidFill>
                <a:latin typeface="Times New Roman" charset="0"/>
                <a:ea typeface="Times New Roman" charset="0"/>
                <a:cs typeface="Times New Roman" charset="0"/>
              </a:rPr>
              <a:t>IAM User </a:t>
            </a:r>
            <a:r>
              <a:rPr lang="en-US" sz="2200" dirty="0">
                <a:solidFill>
                  <a:srgbClr val="222222"/>
                </a:solidFill>
                <a:latin typeface="Times New Roman" charset="0"/>
                <a:ea typeface="Times New Roman" charset="0"/>
                <a:cs typeface="Times New Roman" charset="0"/>
              </a:rPr>
              <a:t>per physical person</a:t>
            </a:r>
          </a:p>
          <a:p>
            <a:pPr marL="285750" indent="-285750">
              <a:buFont typeface="Arial" charset="0"/>
              <a:buChar char="•"/>
            </a:pPr>
            <a:r>
              <a:rPr lang="en-US" sz="2200" dirty="0">
                <a:solidFill>
                  <a:srgbClr val="222222"/>
                </a:solidFill>
                <a:latin typeface="Times New Roman" charset="0"/>
                <a:ea typeface="Times New Roman" charset="0"/>
                <a:cs typeface="Times New Roman" charset="0"/>
              </a:rPr>
              <a:t>One IAM Role per application</a:t>
            </a:r>
          </a:p>
          <a:p>
            <a:pPr marL="285750" indent="-285750">
              <a:buFont typeface="Arial" charset="0"/>
              <a:buChar char="•"/>
            </a:pPr>
            <a:r>
              <a:rPr lang="en-US" sz="2200" dirty="0">
                <a:solidFill>
                  <a:srgbClr val="222222"/>
                </a:solidFill>
                <a:latin typeface="Times New Roman" charset="0"/>
                <a:ea typeface="Times New Roman" charset="0"/>
                <a:cs typeface="Times New Roman" charset="0"/>
              </a:rPr>
              <a:t>IAM credentials should never be shared</a:t>
            </a:r>
          </a:p>
          <a:p>
            <a:pPr marL="285750" indent="-285750">
              <a:buFont typeface="Arial" charset="0"/>
              <a:buChar char="•"/>
            </a:pPr>
            <a:r>
              <a:rPr lang="en-US" sz="2200" dirty="0">
                <a:solidFill>
                  <a:srgbClr val="222222"/>
                </a:solidFill>
                <a:latin typeface="Times New Roman" charset="0"/>
                <a:ea typeface="Times New Roman" charset="0"/>
                <a:cs typeface="Times New Roman" charset="0"/>
              </a:rPr>
              <a:t>Never write IAM credentials in code</a:t>
            </a:r>
          </a:p>
          <a:p>
            <a:pPr marL="285750" indent="-285750">
              <a:buFont typeface="Arial" charset="0"/>
              <a:buChar char="•"/>
            </a:pPr>
            <a:r>
              <a:rPr lang="en-US" sz="2200" dirty="0">
                <a:solidFill>
                  <a:srgbClr val="222222"/>
                </a:solidFill>
                <a:latin typeface="Times New Roman" charset="0"/>
                <a:ea typeface="Times New Roman" charset="0"/>
                <a:cs typeface="Times New Roman" charset="0"/>
              </a:rPr>
              <a:t>Never use ROOT account except for initial setup</a:t>
            </a:r>
          </a:p>
        </p:txBody>
      </p:sp>
    </p:spTree>
    <p:extLst>
      <p:ext uri="{BB962C8B-B14F-4D97-AF65-F5344CB8AC3E}">
        <p14:creationId xmlns:p14="http://schemas.microsoft.com/office/powerpoint/2010/main" val="1188469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IAM Hands-on</a:t>
            </a:r>
          </a:p>
        </p:txBody>
      </p:sp>
      <p:sp>
        <p:nvSpPr>
          <p:cNvPr id="4" name="Rectangle 3"/>
          <p:cNvSpPr/>
          <p:nvPr/>
        </p:nvSpPr>
        <p:spPr>
          <a:xfrm>
            <a:off x="276720" y="914400"/>
            <a:ext cx="8686800" cy="1107996"/>
          </a:xfrm>
          <a:prstGeom prst="rect">
            <a:avLst/>
          </a:prstGeom>
        </p:spPr>
        <p:txBody>
          <a:bodyPr wrap="square">
            <a:spAutoFit/>
          </a:bodyPr>
          <a:lstStyle/>
          <a:p>
            <a:pPr marL="285750" indent="-285750">
              <a:buFont typeface="Arial" charset="0"/>
              <a:buChar char="•"/>
            </a:pPr>
            <a:r>
              <a:rPr lang="en-US" sz="2200" dirty="0">
                <a:solidFill>
                  <a:srgbClr val="222222"/>
                </a:solidFill>
                <a:latin typeface="Times New Roman" charset="0"/>
                <a:ea typeface="Times New Roman" charset="0"/>
                <a:cs typeface="Times New Roman" charset="0"/>
              </a:rPr>
              <a:t>Search for IAM services in AWS Management console</a:t>
            </a:r>
          </a:p>
          <a:p>
            <a:pPr marL="285750" indent="-285750">
              <a:buFont typeface="Arial" charset="0"/>
              <a:buChar char="•"/>
            </a:pPr>
            <a:r>
              <a:rPr lang="en-US" sz="2200" dirty="0">
                <a:solidFill>
                  <a:srgbClr val="222222"/>
                </a:solidFill>
                <a:latin typeface="Times New Roman" charset="0"/>
                <a:ea typeface="Times New Roman" charset="0"/>
                <a:cs typeface="Times New Roman" charset="0"/>
              </a:rPr>
              <a:t>Complete the steps for security and create a IAM user</a:t>
            </a:r>
            <a:r>
              <a:rPr lang="en-US" sz="2200">
                <a:solidFill>
                  <a:srgbClr val="222222"/>
                </a:solidFill>
                <a:latin typeface="Times New Roman" charset="0"/>
                <a:ea typeface="Times New Roman" charset="0"/>
                <a:cs typeface="Times New Roman" charset="0"/>
              </a:rPr>
              <a:t>, group</a:t>
            </a:r>
            <a:endParaRPr lang="en-US" sz="2200" dirty="0">
              <a:solidFill>
                <a:srgbClr val="222222"/>
              </a:solidFill>
              <a:latin typeface="Times New Roman" charset="0"/>
              <a:ea typeface="Times New Roman" charset="0"/>
              <a:cs typeface="Times New Roman" charset="0"/>
            </a:endParaRPr>
          </a:p>
          <a:p>
            <a:pPr marL="285750" indent="-285750">
              <a:buFont typeface="Arial" charset="0"/>
              <a:buChar char="•"/>
            </a:pPr>
            <a:endParaRPr lang="en-US" sz="2200" dirty="0">
              <a:solidFill>
                <a:srgbClr val="222222"/>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55655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IAM User</a:t>
            </a:r>
          </a:p>
        </p:txBody>
      </p:sp>
      <p:sp>
        <p:nvSpPr>
          <p:cNvPr id="5" name="Text Placeholder 2"/>
          <p:cNvSpPr>
            <a:spLocks noGrp="1"/>
          </p:cNvSpPr>
          <p:nvPr>
            <p:ph type="body" sz="quarter" idx="10"/>
          </p:nvPr>
        </p:nvSpPr>
        <p:spPr>
          <a:xfrm>
            <a:off x="304800" y="914400"/>
            <a:ext cx="8305800" cy="1828800"/>
          </a:xfrm>
        </p:spPr>
        <p:txBody>
          <a:bodyPr>
            <a:noAutofit/>
          </a:bodyPr>
          <a:lstStyle/>
          <a:p>
            <a:r>
              <a:rPr lang="en-US" sz="1800" dirty="0">
                <a:latin typeface="Times New Roman" charset="0"/>
                <a:ea typeface="Times New Roman" charset="0"/>
                <a:cs typeface="Times New Roman" charset="0"/>
              </a:rPr>
              <a:t>Search IAM in services</a:t>
            </a:r>
          </a:p>
          <a:p>
            <a:endParaRPr lang="en-US" sz="1800" dirty="0">
              <a:latin typeface="Times New Roman" charset="0"/>
              <a:ea typeface="Times New Roman" charset="0"/>
              <a:cs typeface="Times New Roman" charset="0"/>
            </a:endParaRPr>
          </a:p>
          <a:p>
            <a:endParaRPr lang="en-US" sz="1800" dirty="0">
              <a:latin typeface="Times New Roman" charset="0"/>
              <a:ea typeface="Times New Roman" charset="0"/>
              <a:cs typeface="Times New Roman" charset="0"/>
            </a:endParaRPr>
          </a:p>
          <a:p>
            <a:endParaRPr lang="en-US" sz="1800" dirty="0">
              <a:latin typeface="Times New Roman" charset="0"/>
              <a:ea typeface="Times New Roman" charset="0"/>
              <a:cs typeface="Times New Roman" charset="0"/>
            </a:endParaRPr>
          </a:p>
          <a:p>
            <a:endParaRPr lang="en-US" sz="1800" dirty="0">
              <a:latin typeface="Times New Roman" charset="0"/>
              <a:ea typeface="Times New Roman" charset="0"/>
              <a:cs typeface="Times New Roman" charset="0"/>
            </a:endParaRPr>
          </a:p>
          <a:p>
            <a:endParaRPr lang="en-US" sz="1800" dirty="0">
              <a:latin typeface="Times New Roman" charset="0"/>
              <a:ea typeface="Times New Roman" charset="0"/>
              <a:cs typeface="Times New Roman" charset="0"/>
            </a:endParaRPr>
          </a:p>
          <a:p>
            <a:endParaRPr lang="en-US" sz="1800" dirty="0">
              <a:latin typeface="Times New Roman" charset="0"/>
              <a:ea typeface="Times New Roman" charset="0"/>
              <a:cs typeface="Times New Roman" charset="0"/>
            </a:endParaRPr>
          </a:p>
          <a:p>
            <a:endParaRPr lang="en-US" sz="1800" dirty="0">
              <a:latin typeface="Times New Roman" charset="0"/>
              <a:ea typeface="Times New Roman" charset="0"/>
              <a:cs typeface="Times New Roman" charset="0"/>
            </a:endParaRPr>
          </a:p>
          <a:p>
            <a:r>
              <a:rPr lang="en-US" sz="1800" dirty="0">
                <a:latin typeface="Times New Roman" charset="0"/>
                <a:ea typeface="Times New Roman" charset="0"/>
                <a:cs typeface="Times New Roman" charset="0"/>
              </a:rPr>
              <a:t>Click Users on left panel and </a:t>
            </a:r>
            <a:r>
              <a:rPr lang="en-US" sz="1800" dirty="0" err="1">
                <a:latin typeface="Times New Roman" charset="0"/>
                <a:ea typeface="Times New Roman" charset="0"/>
                <a:cs typeface="Times New Roman" charset="0"/>
              </a:rPr>
              <a:t>AddUsers</a:t>
            </a:r>
            <a:r>
              <a:rPr lang="en-US" sz="1800" dirty="0">
                <a:latin typeface="Times New Roman" charset="0"/>
                <a:ea typeface="Times New Roman" charset="0"/>
                <a:cs typeface="Times New Roman" charset="0"/>
              </a:rPr>
              <a:t>.</a:t>
            </a:r>
          </a:p>
          <a:p>
            <a:r>
              <a:rPr lang="en-US" sz="1800" dirty="0">
                <a:latin typeface="Times New Roman" charset="0"/>
                <a:ea typeface="Times New Roman" charset="0"/>
                <a:cs typeface="Times New Roman" charset="0"/>
              </a:rPr>
              <a:t>Add username and select Password credential. Add a custom password and deselect password reset</a:t>
            </a:r>
          </a:p>
          <a:p>
            <a:r>
              <a:rPr lang="en-US" sz="1800" dirty="0">
                <a:latin typeface="Times New Roman" charset="0"/>
                <a:ea typeface="Times New Roman" charset="0"/>
                <a:cs typeface="Times New Roman" charset="0"/>
              </a:rPr>
              <a:t>Click Next: Permissions </a:t>
            </a:r>
          </a:p>
          <a:p>
            <a:r>
              <a:rPr lang="en-US" sz="1800" dirty="0">
                <a:latin typeface="Times New Roman" charset="0"/>
                <a:ea typeface="Times New Roman" charset="0"/>
                <a:cs typeface="Times New Roman" charset="0"/>
              </a:rPr>
              <a:t>Then Create Group with name admin and add </a:t>
            </a:r>
            <a:r>
              <a:rPr lang="en-US" sz="1800" dirty="0" err="1">
                <a:latin typeface="Times New Roman" charset="0"/>
                <a:ea typeface="Times New Roman" charset="0"/>
                <a:cs typeface="Times New Roman" charset="0"/>
              </a:rPr>
              <a:t>AdministratorAccess</a:t>
            </a:r>
            <a:r>
              <a:rPr lang="en-US" sz="1800" dirty="0">
                <a:latin typeface="Times New Roman" charset="0"/>
                <a:ea typeface="Times New Roman" charset="0"/>
                <a:cs typeface="Times New Roman" charset="0"/>
              </a:rPr>
              <a:t> policy </a:t>
            </a:r>
          </a:p>
          <a:p>
            <a:r>
              <a:rPr lang="en-US" sz="1800" dirty="0">
                <a:latin typeface="Times New Roman" charset="0"/>
                <a:ea typeface="Times New Roman" charset="0"/>
                <a:cs typeface="Times New Roman" charset="0"/>
              </a:rPr>
              <a:t>Then Next: Tags , add a tag department : </a:t>
            </a:r>
            <a:r>
              <a:rPr lang="en-US" sz="1800" dirty="0" err="1">
                <a:latin typeface="Times New Roman" charset="0"/>
                <a:ea typeface="Times New Roman" charset="0"/>
                <a:cs typeface="Times New Roman" charset="0"/>
              </a:rPr>
              <a:t>engg</a:t>
            </a:r>
            <a:endParaRPr lang="en-US" sz="1800" dirty="0">
              <a:latin typeface="Times New Roman" charset="0"/>
              <a:ea typeface="Times New Roman" charset="0"/>
              <a:cs typeface="Times New Roman" charset="0"/>
            </a:endParaRPr>
          </a:p>
          <a:p>
            <a:r>
              <a:rPr lang="en-US" sz="1800" dirty="0">
                <a:latin typeface="Times New Roman" charset="0"/>
                <a:ea typeface="Times New Roman" charset="0"/>
                <a:cs typeface="Times New Roman" charset="0"/>
              </a:rPr>
              <a:t>Review and user created. </a:t>
            </a:r>
            <a:r>
              <a:rPr lang="en-US" sz="1800" b="1" dirty="0">
                <a:latin typeface="Times New Roman" charset="0"/>
                <a:ea typeface="Times New Roman" charset="0"/>
                <a:cs typeface="Times New Roman" charset="0"/>
              </a:rPr>
              <a:t>DOWNLOAD THE CSV FILE VVIMP</a:t>
            </a:r>
          </a:p>
        </p:txBody>
      </p:sp>
      <p:pic>
        <p:nvPicPr>
          <p:cNvPr id="6" name="Picture 5">
            <a:extLst>
              <a:ext uri="{FF2B5EF4-FFF2-40B4-BE49-F238E27FC236}">
                <a16:creationId xmlns:a16="http://schemas.microsoft.com/office/drawing/2014/main" id="{FE1B1B8A-5244-A746-9639-042B4BA871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1447800"/>
            <a:ext cx="7315200" cy="2056320"/>
          </a:xfrm>
          <a:prstGeom prst="rect">
            <a:avLst/>
          </a:prstGeom>
        </p:spPr>
      </p:pic>
      <p:sp>
        <p:nvSpPr>
          <p:cNvPr id="7" name="Oval 6">
            <a:extLst>
              <a:ext uri="{FF2B5EF4-FFF2-40B4-BE49-F238E27FC236}">
                <a16:creationId xmlns:a16="http://schemas.microsoft.com/office/drawing/2014/main" id="{21A5FD64-B6F4-7E4F-98AB-9C65CBD641A8}"/>
              </a:ext>
            </a:extLst>
          </p:cNvPr>
          <p:cNvSpPr/>
          <p:nvPr/>
        </p:nvSpPr>
        <p:spPr>
          <a:xfrm>
            <a:off x="7239000" y="1352550"/>
            <a:ext cx="381000" cy="304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08917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 calcmode="lin" valueType="num">
                                      <p:cBhvr additive="base">
                                        <p:cTn id="13" dur="500"/>
                                        <p:tgtEl>
                                          <p:spTgt spid="5">
                                            <p:txEl>
                                              <p:pRg st="8" end="8"/>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8" end="8"/>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anim calcmode="lin" valueType="num">
                                      <p:cBhvr additive="base">
                                        <p:cTn id="19" dur="500"/>
                                        <p:tgtEl>
                                          <p:spTgt spid="5">
                                            <p:txEl>
                                              <p:pRg st="9" end="9"/>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9" end="9"/>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anim calcmode="lin" valueType="num">
                                      <p:cBhvr additive="base">
                                        <p:cTn id="25" dur="500"/>
                                        <p:tgtEl>
                                          <p:spTgt spid="5">
                                            <p:txEl>
                                              <p:pRg st="10" end="10"/>
                                            </p:txEl>
                                          </p:spTgt>
                                        </p:tgtEl>
                                        <p:attrNameLst>
                                          <p:attrName>ppt_y</p:attrName>
                                        </p:attrNameLst>
                                      </p:cBhvr>
                                      <p:tavLst>
                                        <p:tav tm="0">
                                          <p:val>
                                            <p:strVal val="#ppt_y+#ppt_h*1.125000"/>
                                          </p:val>
                                        </p:tav>
                                        <p:tav tm="100000">
                                          <p:val>
                                            <p:strVal val="#ppt_y"/>
                                          </p:val>
                                        </p:tav>
                                      </p:tavLst>
                                    </p:anim>
                                    <p:animEffect transition="in" filter="wipe(up)">
                                      <p:cBhvr>
                                        <p:cTn id="26" dur="500"/>
                                        <p:tgtEl>
                                          <p:spTgt spid="5">
                                            <p:txEl>
                                              <p:pRg st="10" end="1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anim calcmode="lin" valueType="num">
                                      <p:cBhvr additive="base">
                                        <p:cTn id="31" dur="500"/>
                                        <p:tgtEl>
                                          <p:spTgt spid="5">
                                            <p:txEl>
                                              <p:pRg st="11" end="11"/>
                                            </p:txEl>
                                          </p:spTgt>
                                        </p:tgtEl>
                                        <p:attrNameLst>
                                          <p:attrName>ppt_y</p:attrName>
                                        </p:attrNameLst>
                                      </p:cBhvr>
                                      <p:tavLst>
                                        <p:tav tm="0">
                                          <p:val>
                                            <p:strVal val="#ppt_y+#ppt_h*1.125000"/>
                                          </p:val>
                                        </p:tav>
                                        <p:tav tm="100000">
                                          <p:val>
                                            <p:strVal val="#ppt_y"/>
                                          </p:val>
                                        </p:tav>
                                      </p:tavLst>
                                    </p:anim>
                                    <p:animEffect transition="in" filter="wipe(up)">
                                      <p:cBhvr>
                                        <p:cTn id="32" dur="500"/>
                                        <p:tgtEl>
                                          <p:spTgt spid="5">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anim calcmode="lin" valueType="num">
                                      <p:cBhvr additive="base">
                                        <p:cTn id="37" dur="500"/>
                                        <p:tgtEl>
                                          <p:spTgt spid="5">
                                            <p:txEl>
                                              <p:pRg st="12" end="12"/>
                                            </p:txEl>
                                          </p:spTgt>
                                        </p:tgtEl>
                                        <p:attrNameLst>
                                          <p:attrName>ppt_y</p:attrName>
                                        </p:attrNameLst>
                                      </p:cBhvr>
                                      <p:tavLst>
                                        <p:tav tm="0">
                                          <p:val>
                                            <p:strVal val="#ppt_y+#ppt_h*1.125000"/>
                                          </p:val>
                                        </p:tav>
                                        <p:tav tm="100000">
                                          <p:val>
                                            <p:strVal val="#ppt_y"/>
                                          </p:val>
                                        </p:tav>
                                      </p:tavLst>
                                    </p:anim>
                                    <p:animEffect transition="in" filter="wipe(up)">
                                      <p:cBhvr>
                                        <p:cTn id="38" dur="500"/>
                                        <p:tgtEl>
                                          <p:spTgt spid="5">
                                            <p:txEl>
                                              <p:pRg st="12" end="1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5">
                                            <p:txEl>
                                              <p:pRg st="13" end="13"/>
                                            </p:txEl>
                                          </p:spTgt>
                                        </p:tgtEl>
                                        <p:attrNameLst>
                                          <p:attrName>style.visibility</p:attrName>
                                        </p:attrNameLst>
                                      </p:cBhvr>
                                      <p:to>
                                        <p:strVal val="visible"/>
                                      </p:to>
                                    </p:set>
                                    <p:anim calcmode="lin" valueType="num">
                                      <p:cBhvr additive="base">
                                        <p:cTn id="43" dur="500"/>
                                        <p:tgtEl>
                                          <p:spTgt spid="5">
                                            <p:txEl>
                                              <p:pRg st="13" end="13"/>
                                            </p:txEl>
                                          </p:spTgt>
                                        </p:tgtEl>
                                        <p:attrNameLst>
                                          <p:attrName>ppt_y</p:attrName>
                                        </p:attrNameLst>
                                      </p:cBhvr>
                                      <p:tavLst>
                                        <p:tav tm="0">
                                          <p:val>
                                            <p:strVal val="#ppt_y+#ppt_h*1.125000"/>
                                          </p:val>
                                        </p:tav>
                                        <p:tav tm="100000">
                                          <p:val>
                                            <p:strVal val="#ppt_y"/>
                                          </p:val>
                                        </p:tav>
                                      </p:tavLst>
                                    </p:anim>
                                    <p:animEffect transition="in" filter="wipe(up)">
                                      <p:cBhvr>
                                        <p:cTn id="44"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IAM User Alias</a:t>
            </a:r>
          </a:p>
        </p:txBody>
      </p:sp>
      <p:sp>
        <p:nvSpPr>
          <p:cNvPr id="5" name="Text Placeholder 2"/>
          <p:cNvSpPr>
            <a:spLocks noGrp="1"/>
          </p:cNvSpPr>
          <p:nvPr>
            <p:ph type="body" sz="quarter" idx="10"/>
          </p:nvPr>
        </p:nvSpPr>
        <p:spPr>
          <a:xfrm>
            <a:off x="276720" y="756975"/>
            <a:ext cx="8305800" cy="5365350"/>
          </a:xfrm>
        </p:spPr>
        <p:txBody>
          <a:bodyPr>
            <a:noAutofit/>
          </a:bodyPr>
          <a:lstStyle/>
          <a:p>
            <a:r>
              <a:rPr lang="en-US" sz="1800" dirty="0">
                <a:latin typeface="Times New Roman" charset="0"/>
                <a:ea typeface="Times New Roman" charset="0"/>
                <a:cs typeface="Times New Roman" charset="0"/>
              </a:rPr>
              <a:t>Go to IAM Dashboard and on </a:t>
            </a:r>
            <a:r>
              <a:rPr lang="en-US" sz="1800" dirty="0" err="1">
                <a:latin typeface="Times New Roman" charset="0"/>
                <a:ea typeface="Times New Roman" charset="0"/>
                <a:cs typeface="Times New Roman" charset="0"/>
              </a:rPr>
              <a:t>rt</a:t>
            </a:r>
            <a:r>
              <a:rPr lang="en-US" sz="1800" dirty="0">
                <a:latin typeface="Times New Roman" charset="0"/>
                <a:ea typeface="Times New Roman" charset="0"/>
                <a:cs typeface="Times New Roman" charset="0"/>
              </a:rPr>
              <a:t> side click Create , to create an alias “shalini-alias-v1”</a:t>
            </a:r>
          </a:p>
          <a:p>
            <a:endParaRPr lang="en-US" sz="1800" dirty="0">
              <a:latin typeface="Times New Roman" charset="0"/>
              <a:ea typeface="Times New Roman" charset="0"/>
              <a:cs typeface="Times New Roman" charset="0"/>
            </a:endParaRPr>
          </a:p>
          <a:p>
            <a:endParaRPr lang="en-US" sz="1800" dirty="0">
              <a:latin typeface="Times New Roman" charset="0"/>
              <a:ea typeface="Times New Roman" charset="0"/>
              <a:cs typeface="Times New Roman" charset="0"/>
            </a:endParaRPr>
          </a:p>
          <a:p>
            <a:endParaRPr lang="en-US" sz="1800" dirty="0">
              <a:latin typeface="Times New Roman" charset="0"/>
              <a:ea typeface="Times New Roman" charset="0"/>
              <a:cs typeface="Times New Roman" charset="0"/>
            </a:endParaRPr>
          </a:p>
          <a:p>
            <a:endParaRPr lang="en-US" sz="1800" dirty="0">
              <a:latin typeface="Times New Roman" charset="0"/>
              <a:ea typeface="Times New Roman" charset="0"/>
              <a:cs typeface="Times New Roman" charset="0"/>
            </a:endParaRPr>
          </a:p>
          <a:p>
            <a:endParaRPr lang="en-US" sz="1800" dirty="0">
              <a:latin typeface="Times New Roman" charset="0"/>
              <a:ea typeface="Times New Roman" charset="0"/>
              <a:cs typeface="Times New Roman" charset="0"/>
            </a:endParaRPr>
          </a:p>
          <a:p>
            <a:endParaRPr lang="en-US" sz="1800" dirty="0">
              <a:latin typeface="Times New Roman" charset="0"/>
              <a:ea typeface="Times New Roman" charset="0"/>
              <a:cs typeface="Times New Roman" charset="0"/>
            </a:endParaRPr>
          </a:p>
          <a:p>
            <a:endParaRPr lang="en-US" sz="1800" dirty="0">
              <a:latin typeface="Times New Roman" charset="0"/>
              <a:ea typeface="Times New Roman" charset="0"/>
              <a:cs typeface="Times New Roman" charset="0"/>
            </a:endParaRPr>
          </a:p>
          <a:p>
            <a:endParaRPr lang="en-US" sz="1800" dirty="0">
              <a:latin typeface="Times New Roman" charset="0"/>
              <a:ea typeface="Times New Roman" charset="0"/>
              <a:cs typeface="Times New Roman" charset="0"/>
            </a:endParaRPr>
          </a:p>
          <a:p>
            <a:endParaRPr lang="en-US" sz="1800" dirty="0">
              <a:latin typeface="Times New Roman" charset="0"/>
              <a:ea typeface="Times New Roman" charset="0"/>
              <a:cs typeface="Times New Roman" charset="0"/>
            </a:endParaRPr>
          </a:p>
          <a:p>
            <a:endParaRPr lang="en-US" sz="1800" dirty="0">
              <a:latin typeface="Times New Roman" charset="0"/>
              <a:ea typeface="Times New Roman" charset="0"/>
              <a:cs typeface="Times New Roman" charset="0"/>
            </a:endParaRPr>
          </a:p>
          <a:p>
            <a:r>
              <a:rPr lang="en-US" sz="1800" dirty="0">
                <a:latin typeface="Times New Roman" charset="0"/>
                <a:ea typeface="Times New Roman" charset="0"/>
                <a:cs typeface="Times New Roman" charset="0"/>
              </a:rPr>
              <a:t>Once an alias is created the Sign-in </a:t>
            </a:r>
            <a:r>
              <a:rPr lang="en-US" sz="1800" dirty="0" err="1">
                <a:latin typeface="Times New Roman" charset="0"/>
                <a:ea typeface="Times New Roman" charset="0"/>
                <a:cs typeface="Times New Roman" charset="0"/>
              </a:rPr>
              <a:t>url</a:t>
            </a:r>
            <a:r>
              <a:rPr lang="en-US" sz="1800" dirty="0">
                <a:latin typeface="Times New Roman" charset="0"/>
                <a:ea typeface="Times New Roman" charset="0"/>
                <a:cs typeface="Times New Roman" charset="0"/>
              </a:rPr>
              <a:t> is updated.</a:t>
            </a:r>
          </a:p>
          <a:p>
            <a:r>
              <a:rPr lang="en-US" sz="1800" dirty="0">
                <a:latin typeface="Times New Roman" charset="0"/>
                <a:ea typeface="Times New Roman" charset="0"/>
                <a:cs typeface="Times New Roman" charset="0"/>
              </a:rPr>
              <a:t>Copy this sig-in </a:t>
            </a:r>
            <a:r>
              <a:rPr lang="en-US" sz="1800" dirty="0" err="1">
                <a:latin typeface="Times New Roman" charset="0"/>
                <a:ea typeface="Times New Roman" charset="0"/>
                <a:cs typeface="Times New Roman" charset="0"/>
              </a:rPr>
              <a:t>url</a:t>
            </a:r>
            <a:r>
              <a:rPr lang="en-US" sz="1800" dirty="0">
                <a:latin typeface="Times New Roman" charset="0"/>
                <a:ea typeface="Times New Roman" charset="0"/>
                <a:cs typeface="Times New Roman" charset="0"/>
              </a:rPr>
              <a:t> and open in another browser. Login using username and password of IAM user just created.</a:t>
            </a:r>
          </a:p>
        </p:txBody>
      </p:sp>
      <p:pic>
        <p:nvPicPr>
          <p:cNvPr id="4" name="Picture 3">
            <a:extLst>
              <a:ext uri="{FF2B5EF4-FFF2-40B4-BE49-F238E27FC236}">
                <a16:creationId xmlns:a16="http://schemas.microsoft.com/office/drawing/2014/main" id="{87C34986-AB43-5A4D-AC18-A7FD4108BB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720" y="1371600"/>
            <a:ext cx="8582520" cy="2799015"/>
          </a:xfrm>
          <a:prstGeom prst="rect">
            <a:avLst/>
          </a:prstGeom>
        </p:spPr>
      </p:pic>
      <p:sp>
        <p:nvSpPr>
          <p:cNvPr id="7" name="Oval 6">
            <a:extLst>
              <a:ext uri="{FF2B5EF4-FFF2-40B4-BE49-F238E27FC236}">
                <a16:creationId xmlns:a16="http://schemas.microsoft.com/office/drawing/2014/main" id="{21A5FD64-B6F4-7E4F-98AB-9C65CBD641A8}"/>
              </a:ext>
            </a:extLst>
          </p:cNvPr>
          <p:cNvSpPr/>
          <p:nvPr/>
        </p:nvSpPr>
        <p:spPr>
          <a:xfrm>
            <a:off x="6324600" y="3075909"/>
            <a:ext cx="1676400" cy="42929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94104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11" end="11"/>
                                            </p:txEl>
                                          </p:spTgt>
                                        </p:tgtEl>
                                        <p:attrNameLst>
                                          <p:attrName>style.visibility</p:attrName>
                                        </p:attrNameLst>
                                      </p:cBhvr>
                                      <p:to>
                                        <p:strVal val="visible"/>
                                      </p:to>
                                    </p:set>
                                    <p:anim calcmode="lin" valueType="num">
                                      <p:cBhvr additive="base">
                                        <p:cTn id="13" dur="500"/>
                                        <p:tgtEl>
                                          <p:spTgt spid="5">
                                            <p:txEl>
                                              <p:pRg st="11" end="1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11" end="1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12" end="12"/>
                                            </p:txEl>
                                          </p:spTgt>
                                        </p:tgtEl>
                                        <p:attrNameLst>
                                          <p:attrName>style.visibility</p:attrName>
                                        </p:attrNameLst>
                                      </p:cBhvr>
                                      <p:to>
                                        <p:strVal val="visible"/>
                                      </p:to>
                                    </p:set>
                                    <p:anim calcmode="lin" valueType="num">
                                      <p:cBhvr additive="base">
                                        <p:cTn id="19" dur="500"/>
                                        <p:tgtEl>
                                          <p:spTgt spid="5">
                                            <p:txEl>
                                              <p:pRg st="12" end="1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IAM Add Permission</a:t>
            </a:r>
          </a:p>
        </p:txBody>
      </p:sp>
      <p:sp>
        <p:nvSpPr>
          <p:cNvPr id="5" name="Text Placeholder 2"/>
          <p:cNvSpPr>
            <a:spLocks noGrp="1"/>
          </p:cNvSpPr>
          <p:nvPr>
            <p:ph type="body" sz="quarter" idx="10"/>
          </p:nvPr>
        </p:nvSpPr>
        <p:spPr>
          <a:xfrm>
            <a:off x="276720" y="756975"/>
            <a:ext cx="8305800" cy="5365350"/>
          </a:xfrm>
        </p:spPr>
        <p:txBody>
          <a:bodyPr>
            <a:noAutofit/>
          </a:bodyPr>
          <a:lstStyle/>
          <a:p>
            <a:r>
              <a:rPr lang="en-US" sz="1800" dirty="0"/>
              <a:t>Can remove user Shalini from group admin from within the root account.</a:t>
            </a:r>
          </a:p>
          <a:p>
            <a:r>
              <a:rPr lang="en-US" sz="1800" dirty="0"/>
              <a:t>Now if you tried to access in the IAM user logged in page we will have permission denied for Shalini</a:t>
            </a:r>
          </a:p>
          <a:p>
            <a:r>
              <a:rPr lang="en-US" sz="1800" dirty="0"/>
              <a:t>Now go to root account and select users and Shalini [username] . </a:t>
            </a:r>
          </a:p>
          <a:p>
            <a:r>
              <a:rPr lang="en-US" sz="1800" dirty="0"/>
              <a:t>Go to Permissions tab =&gt; Add Permissions =&gt; Attach existing policies directly =&gt; </a:t>
            </a:r>
            <a:r>
              <a:rPr lang="en-US" sz="1800" dirty="0" err="1"/>
              <a:t>IAMReadOnlyAccess</a:t>
            </a:r>
            <a:r>
              <a:rPr lang="en-US" sz="1800" dirty="0"/>
              <a:t> policy.</a:t>
            </a:r>
          </a:p>
          <a:p>
            <a:r>
              <a:rPr lang="en-US" sz="1800" dirty="0"/>
              <a:t>This policy will allow user logged in as IAM user to view but not create groups</a:t>
            </a:r>
          </a:p>
          <a:p>
            <a:endParaRPr lang="en-US" sz="1800" dirty="0"/>
          </a:p>
          <a:p>
            <a:endParaRPr lang="en-US" sz="1800" dirty="0"/>
          </a:p>
        </p:txBody>
      </p:sp>
      <p:pic>
        <p:nvPicPr>
          <p:cNvPr id="6" name="Picture 5">
            <a:extLst>
              <a:ext uri="{FF2B5EF4-FFF2-40B4-BE49-F238E27FC236}">
                <a16:creationId xmlns:a16="http://schemas.microsoft.com/office/drawing/2014/main" id="{646C6AC2-9C8F-354F-9E0A-8AF32D590D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520" y="3735291"/>
            <a:ext cx="6934200" cy="2450586"/>
          </a:xfrm>
          <a:prstGeom prst="rect">
            <a:avLst/>
          </a:prstGeom>
        </p:spPr>
      </p:pic>
    </p:spTree>
    <p:extLst>
      <p:ext uri="{BB962C8B-B14F-4D97-AF65-F5344CB8AC3E}">
        <p14:creationId xmlns:p14="http://schemas.microsoft.com/office/powerpoint/2010/main" val="866892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p:tgtEl>
                                          <p:spTgt spid="5">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p:tgtEl>
                                          <p:spTgt spid="5">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IAM Create Policy</a:t>
            </a:r>
          </a:p>
        </p:txBody>
      </p:sp>
      <p:sp>
        <p:nvSpPr>
          <p:cNvPr id="5" name="Text Placeholder 2"/>
          <p:cNvSpPr>
            <a:spLocks noGrp="1"/>
          </p:cNvSpPr>
          <p:nvPr>
            <p:ph type="body" sz="quarter" idx="10"/>
          </p:nvPr>
        </p:nvSpPr>
        <p:spPr>
          <a:xfrm>
            <a:off x="276720" y="756975"/>
            <a:ext cx="8305800" cy="5365350"/>
          </a:xfrm>
        </p:spPr>
        <p:txBody>
          <a:bodyPr>
            <a:noAutofit/>
          </a:bodyPr>
          <a:lstStyle/>
          <a:p>
            <a:r>
              <a:rPr lang="en-US" sz="1800" dirty="0"/>
              <a:t>Go to policies under IAM dashboard and Create Policy.</a:t>
            </a:r>
          </a:p>
          <a:p>
            <a:r>
              <a:rPr lang="en-US" sz="1800" dirty="0"/>
              <a:t>Service : IAM</a:t>
            </a:r>
          </a:p>
          <a:p>
            <a:r>
              <a:rPr lang="en-US" sz="1800" dirty="0"/>
              <a:t>Actions: </a:t>
            </a:r>
            <a:r>
              <a:rPr lang="en-US" sz="1800" dirty="0" err="1"/>
              <a:t>ListUsers</a:t>
            </a:r>
            <a:endParaRPr lang="en-US" sz="1800" dirty="0"/>
          </a:p>
          <a:p>
            <a:r>
              <a:rPr lang="en-US" sz="1800" dirty="0"/>
              <a:t>Resources : All</a:t>
            </a:r>
          </a:p>
          <a:p>
            <a:r>
              <a:rPr lang="en-US" sz="1800" dirty="0"/>
              <a:t>Now view the </a:t>
            </a:r>
            <a:r>
              <a:rPr lang="en-US" sz="1800" dirty="0" err="1"/>
              <a:t>json</a:t>
            </a:r>
            <a:r>
              <a:rPr lang="en-US" sz="1800" dirty="0"/>
              <a:t> generated.</a:t>
            </a:r>
          </a:p>
          <a:p>
            <a:endParaRPr lang="en-US" sz="1800" dirty="0"/>
          </a:p>
        </p:txBody>
      </p:sp>
    </p:spTree>
    <p:extLst>
      <p:ext uri="{BB962C8B-B14F-4D97-AF65-F5344CB8AC3E}">
        <p14:creationId xmlns:p14="http://schemas.microsoft.com/office/powerpoint/2010/main" val="4009685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p:tgtEl>
                                          <p:spTgt spid="5">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p:tgtEl>
                                          <p:spTgt spid="5">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IAM Password Policy</a:t>
            </a:r>
          </a:p>
        </p:txBody>
      </p:sp>
      <p:sp>
        <p:nvSpPr>
          <p:cNvPr id="5" name="Text Placeholder 2"/>
          <p:cNvSpPr>
            <a:spLocks noGrp="1"/>
          </p:cNvSpPr>
          <p:nvPr>
            <p:ph type="body" sz="quarter" idx="10"/>
          </p:nvPr>
        </p:nvSpPr>
        <p:spPr>
          <a:xfrm>
            <a:off x="276720" y="756975"/>
            <a:ext cx="8305800" cy="5365350"/>
          </a:xfrm>
        </p:spPr>
        <p:txBody>
          <a:bodyPr>
            <a:noAutofit/>
          </a:bodyPr>
          <a:lstStyle/>
          <a:p>
            <a:r>
              <a:rPr lang="en-US" sz="1800" dirty="0"/>
              <a:t>Go to Account Settings under IAM dashboard and Change Password Policy.</a:t>
            </a:r>
          </a:p>
          <a:p>
            <a:r>
              <a:rPr lang="en-US" sz="1800" dirty="0"/>
              <a:t>Choose the rules you need to set for a password</a:t>
            </a:r>
          </a:p>
          <a:p>
            <a:r>
              <a:rPr lang="en-US" sz="1800" dirty="0"/>
              <a:t>Then account name on the right corner drop down and Your Security Credentials for setting MFA</a:t>
            </a:r>
          </a:p>
          <a:p>
            <a:r>
              <a:rPr lang="en-US" sz="1800" dirty="0"/>
              <a:t>Set any of the options available to authenticate</a:t>
            </a:r>
          </a:p>
          <a:p>
            <a:r>
              <a:rPr lang="en-US" sz="1800" dirty="0"/>
              <a:t>Users have access to your account and can possibly change</a:t>
            </a:r>
          </a:p>
          <a:p>
            <a:r>
              <a:rPr lang="en-US" sz="1800" dirty="0"/>
              <a:t>configurations or delete resources in your AWS account</a:t>
            </a:r>
          </a:p>
          <a:p>
            <a:r>
              <a:rPr lang="en-US" sz="1800" dirty="0"/>
              <a:t>• You want to protect your Root Accounts and IAM users</a:t>
            </a:r>
          </a:p>
          <a:p>
            <a:r>
              <a:rPr lang="en-US" sz="1800" dirty="0"/>
              <a:t>• MFA = password you know + security device you own</a:t>
            </a:r>
          </a:p>
          <a:p>
            <a:r>
              <a:rPr lang="en-US" sz="1800" dirty="0"/>
              <a:t>• Main benefit of MFA:</a:t>
            </a:r>
          </a:p>
          <a:p>
            <a:r>
              <a:rPr lang="en-US" sz="1800" dirty="0"/>
              <a:t>if a password is stolen or hacked, the account is </a:t>
            </a:r>
            <a:r>
              <a:rPr lang="en-US" sz="1800"/>
              <a:t>not compromised</a:t>
            </a:r>
            <a:endParaRPr lang="en-US" sz="1800" dirty="0"/>
          </a:p>
          <a:p>
            <a:endParaRPr lang="en-US" sz="1800" dirty="0"/>
          </a:p>
          <a:p>
            <a:endParaRPr lang="en-US" sz="1800" dirty="0"/>
          </a:p>
        </p:txBody>
      </p:sp>
    </p:spTree>
    <p:extLst>
      <p:ext uri="{BB962C8B-B14F-4D97-AF65-F5344CB8AC3E}">
        <p14:creationId xmlns:p14="http://schemas.microsoft.com/office/powerpoint/2010/main" val="3893185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p:tgtEl>
                                          <p:spTgt spid="5">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p:tgtEl>
                                          <p:spTgt spid="5">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p:tgtEl>
                                          <p:spTgt spid="5">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5">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p:tgtEl>
                                          <p:spTgt spid="5">
                                            <p:txEl>
                                              <p:pRg st="6" end="6"/>
                                            </p:txEl>
                                          </p:spTgt>
                                        </p:tgtEl>
                                        <p:attrNameLst>
                                          <p:attrName>ppt_y</p:attrName>
                                        </p:attrNameLst>
                                      </p:cBhvr>
                                      <p:tavLst>
                                        <p:tav tm="0">
                                          <p:val>
                                            <p:strVal val="#ppt_y+#ppt_h*1.125000"/>
                                          </p:val>
                                        </p:tav>
                                        <p:tav tm="100000">
                                          <p:val>
                                            <p:strVal val="#ppt_y"/>
                                          </p:val>
                                        </p:tav>
                                      </p:tavLst>
                                    </p:anim>
                                    <p:animEffect transition="in" filter="wipe(up)">
                                      <p:cBhvr>
                                        <p:cTn id="44" dur="500"/>
                                        <p:tgtEl>
                                          <p:spTgt spid="5">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p:tgtEl>
                                          <p:spTgt spid="5">
                                            <p:txEl>
                                              <p:pRg st="7" end="7"/>
                                            </p:txEl>
                                          </p:spTgt>
                                        </p:tgtEl>
                                        <p:attrNameLst>
                                          <p:attrName>ppt_y</p:attrName>
                                        </p:attrNameLst>
                                      </p:cBhvr>
                                      <p:tavLst>
                                        <p:tav tm="0">
                                          <p:val>
                                            <p:strVal val="#ppt_y+#ppt_h*1.125000"/>
                                          </p:val>
                                        </p:tav>
                                        <p:tav tm="100000">
                                          <p:val>
                                            <p:strVal val="#ppt_y"/>
                                          </p:val>
                                        </p:tav>
                                      </p:tavLst>
                                    </p:anim>
                                    <p:animEffect transition="in" filter="wipe(up)">
                                      <p:cBhvr>
                                        <p:cTn id="50" dur="500"/>
                                        <p:tgtEl>
                                          <p:spTgt spid="5">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p:tgtEl>
                                          <p:spTgt spid="5">
                                            <p:txEl>
                                              <p:pRg st="8" end="8"/>
                                            </p:txEl>
                                          </p:spTgt>
                                        </p:tgtEl>
                                        <p:attrNameLst>
                                          <p:attrName>ppt_y</p:attrName>
                                        </p:attrNameLst>
                                      </p:cBhvr>
                                      <p:tavLst>
                                        <p:tav tm="0">
                                          <p:val>
                                            <p:strVal val="#ppt_y+#ppt_h*1.125000"/>
                                          </p:val>
                                        </p:tav>
                                        <p:tav tm="100000">
                                          <p:val>
                                            <p:strVal val="#ppt_y"/>
                                          </p:val>
                                        </p:tav>
                                      </p:tavLst>
                                    </p:anim>
                                    <p:animEffect transition="in" filter="wipe(up)">
                                      <p:cBhvr>
                                        <p:cTn id="56" dur="500"/>
                                        <p:tgtEl>
                                          <p:spTgt spid="5">
                                            <p:txEl>
                                              <p:pRg st="8" end="8"/>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grpId="0"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p:tgtEl>
                                          <p:spTgt spid="5">
                                            <p:txEl>
                                              <p:pRg st="9" end="9"/>
                                            </p:txEl>
                                          </p:spTgt>
                                        </p:tgtEl>
                                        <p:attrNameLst>
                                          <p:attrName>ppt_y</p:attrName>
                                        </p:attrNameLst>
                                      </p:cBhvr>
                                      <p:tavLst>
                                        <p:tav tm="0">
                                          <p:val>
                                            <p:strVal val="#ppt_y+#ppt_h*1.125000"/>
                                          </p:val>
                                        </p:tav>
                                        <p:tav tm="100000">
                                          <p:val>
                                            <p:strVal val="#ppt_y"/>
                                          </p:val>
                                        </p:tav>
                                      </p:tavLst>
                                    </p:anim>
                                    <p:animEffect transition="in" filter="wipe(up)">
                                      <p:cBhvr>
                                        <p:cTn id="6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an account</a:t>
            </a:r>
          </a:p>
        </p:txBody>
      </p:sp>
      <p:sp>
        <p:nvSpPr>
          <p:cNvPr id="3" name="Text Placeholder 2"/>
          <p:cNvSpPr>
            <a:spLocks noGrp="1"/>
          </p:cNvSpPr>
          <p:nvPr>
            <p:ph type="body" sz="quarter" idx="10"/>
          </p:nvPr>
        </p:nvSpPr>
        <p:spPr>
          <a:xfrm>
            <a:off x="304800" y="685800"/>
            <a:ext cx="8534400" cy="5867400"/>
          </a:xfrm>
        </p:spPr>
        <p:txBody>
          <a:bodyPr>
            <a:noAutofit/>
          </a:bodyPr>
          <a:lstStyle/>
          <a:p>
            <a:r>
              <a:rPr lang="en-US" sz="2200" dirty="0">
                <a:latin typeface="Times New Roman" charset="0"/>
                <a:ea typeface="Times New Roman" charset="0"/>
                <a:cs typeface="Times New Roman" charset="0"/>
                <a:hlinkClick r:id="rId3"/>
              </a:rPr>
              <a:t>https://portal.aws.amazon.com/billing/signup#/start</a:t>
            </a:r>
            <a:endParaRPr lang="en-US" sz="2200" dirty="0">
              <a:latin typeface="Times New Roman" charset="0"/>
              <a:ea typeface="Times New Roman" charset="0"/>
              <a:cs typeface="Times New Roman" charset="0"/>
            </a:endParaRPr>
          </a:p>
          <a:p>
            <a:r>
              <a:rPr lang="en-US" sz="2200" dirty="0">
                <a:latin typeface="Times New Roman" charset="0"/>
                <a:ea typeface="Times New Roman" charset="0"/>
                <a:cs typeface="Times New Roman" charset="0"/>
              </a:rPr>
              <a:t>To learn about free offers : </a:t>
            </a:r>
            <a:r>
              <a:rPr lang="en-US" sz="2200" dirty="0">
                <a:latin typeface="Times New Roman" charset="0"/>
                <a:ea typeface="Times New Roman" charset="0"/>
                <a:cs typeface="Times New Roman" charset="0"/>
                <a:hlinkClick r:id="rId4"/>
              </a:rPr>
              <a:t>https://aws.amazon.com/free/?all-free-tier.sort-by=item.additionalFields.SortRank&amp;all-free-tier.sort-order=asc</a:t>
            </a:r>
            <a:endParaRPr lang="en-US" sz="2200" dirty="0">
              <a:latin typeface="Times New Roman" charset="0"/>
              <a:ea typeface="Times New Roman" charset="0"/>
              <a:cs typeface="Times New Roman" charset="0"/>
            </a:endParaRPr>
          </a:p>
          <a:p>
            <a:r>
              <a:rPr lang="en-US" sz="2200" dirty="0">
                <a:latin typeface="Times New Roman" charset="0"/>
                <a:ea typeface="Times New Roman" charset="0"/>
                <a:cs typeface="Times New Roman" charset="0"/>
              </a:rPr>
              <a:t>Select Free Plan</a:t>
            </a:r>
          </a:p>
          <a:p>
            <a:r>
              <a:rPr lang="en-US" sz="2200" dirty="0">
                <a:latin typeface="Times New Roman" charset="0"/>
                <a:ea typeface="Times New Roman" charset="0"/>
                <a:cs typeface="Times New Roman" charset="0"/>
              </a:rPr>
              <a:t>To set the budget =&gt; </a:t>
            </a:r>
          </a:p>
          <a:p>
            <a:pPr lvl="1"/>
            <a:r>
              <a:rPr lang="en-US" sz="2200" dirty="0">
                <a:latin typeface="Times New Roman" charset="0"/>
                <a:ea typeface="Times New Roman" charset="0"/>
                <a:cs typeface="Times New Roman" charset="0"/>
              </a:rPr>
              <a:t>AWS Management Console =&gt; ID [ My Billing Dashboard ]</a:t>
            </a:r>
            <a:br>
              <a:rPr lang="en-US" sz="2200" dirty="0">
                <a:latin typeface="Times New Roman" charset="0"/>
                <a:ea typeface="Times New Roman" charset="0"/>
                <a:cs typeface="Times New Roman" charset="0"/>
              </a:rPr>
            </a:br>
            <a:r>
              <a:rPr lang="en-US" sz="2200" dirty="0">
                <a:latin typeface="Times New Roman" charset="0"/>
                <a:ea typeface="Times New Roman" charset="0"/>
                <a:cs typeface="Times New Roman" charset="0"/>
              </a:rPr>
              <a:t>shows 0$</a:t>
            </a:r>
          </a:p>
          <a:p>
            <a:pPr lvl="1"/>
            <a:r>
              <a:rPr lang="en-US" sz="2200" dirty="0">
                <a:latin typeface="Times New Roman" charset="0"/>
                <a:ea typeface="Times New Roman" charset="0"/>
                <a:cs typeface="Times New Roman" charset="0"/>
              </a:rPr>
              <a:t>Left side =&gt; Budgets</a:t>
            </a:r>
          </a:p>
          <a:p>
            <a:r>
              <a:rPr lang="en-US" sz="2200" dirty="0">
                <a:latin typeface="Times New Roman" charset="0"/>
                <a:ea typeface="Times New Roman" charset="0"/>
                <a:cs typeface="Times New Roman" charset="0"/>
              </a:rPr>
              <a:t>Create Budget =&gt; Select Cost Budget :</a:t>
            </a:r>
          </a:p>
          <a:p>
            <a:pPr lvl="1"/>
            <a:r>
              <a:rPr lang="en-US" sz="2200" dirty="0">
                <a:latin typeface="Times New Roman" charset="0"/>
                <a:ea typeface="Times New Roman" charset="0"/>
                <a:cs typeface="Times New Roman" charset="0"/>
              </a:rPr>
              <a:t>Name : Learning AWS =&gt; Leave defaults</a:t>
            </a:r>
          </a:p>
          <a:p>
            <a:pPr lvl="1"/>
            <a:r>
              <a:rPr lang="en-US" sz="2200" dirty="0">
                <a:latin typeface="Times New Roman" charset="0"/>
                <a:ea typeface="Times New Roman" charset="0"/>
                <a:cs typeface="Times New Roman" charset="0"/>
              </a:rPr>
              <a:t>Budget Amount ; 0.01</a:t>
            </a:r>
          </a:p>
          <a:p>
            <a:r>
              <a:rPr lang="en-US" sz="2200" dirty="0">
                <a:latin typeface="Times New Roman" charset="0"/>
                <a:ea typeface="Times New Roman" charset="0"/>
                <a:cs typeface="Times New Roman" charset="0"/>
              </a:rPr>
              <a:t>Click Configure Alerts =&gt; Actual Cost =&gt; threshold 100% =&gt; Confirm Budget =&gt; Create Budget</a:t>
            </a:r>
          </a:p>
        </p:txBody>
      </p:sp>
    </p:spTree>
    <p:extLst>
      <p:ext uri="{BB962C8B-B14F-4D97-AF65-F5344CB8AC3E}">
        <p14:creationId xmlns:p14="http://schemas.microsoft.com/office/powerpoint/2010/main" val="1117561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0" dur="500"/>
                                        <p:tgtEl>
                                          <p:spTgt spid="3">
                                            <p:txEl>
                                              <p:pRg st="4" end="4"/>
                                            </p:txEl>
                                          </p:spTgt>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0" dur="500"/>
                                        <p:tgtEl>
                                          <p:spTgt spid="3">
                                            <p:txEl>
                                              <p:pRg st="6" end="6"/>
                                            </p:txEl>
                                          </p:spTgt>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44" dur="500"/>
                                        <p:tgtEl>
                                          <p:spTgt spid="3">
                                            <p:txEl>
                                              <p:pRg st="7" end="7"/>
                                            </p:txEl>
                                          </p:spTgt>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48" dur="500"/>
                                        <p:tgtEl>
                                          <p:spTgt spid="3">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grpId="0"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 calcmode="lin" valueType="num">
                                      <p:cBhvr additive="base">
                                        <p:cTn id="53" dur="500"/>
                                        <p:tgtEl>
                                          <p:spTgt spid="3">
                                            <p:txEl>
                                              <p:pRg st="9" end="9"/>
                                            </p:txEl>
                                          </p:spTgt>
                                        </p:tgtEl>
                                        <p:attrNameLst>
                                          <p:attrName>ppt_y</p:attrName>
                                        </p:attrNameLst>
                                      </p:cBhvr>
                                      <p:tavLst>
                                        <p:tav tm="0">
                                          <p:val>
                                            <p:strVal val="#ppt_y+#ppt_h*1.125000"/>
                                          </p:val>
                                        </p:tav>
                                        <p:tav tm="100000">
                                          <p:val>
                                            <p:strVal val="#ppt_y"/>
                                          </p:val>
                                        </p:tav>
                                      </p:tavLst>
                                    </p:anim>
                                    <p:animEffect transition="in" filter="wipe(up)">
                                      <p:cBhvr>
                                        <p:cTn id="5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CLI</a:t>
            </a:r>
          </a:p>
        </p:txBody>
      </p:sp>
      <p:sp>
        <p:nvSpPr>
          <p:cNvPr id="5" name="Text Placeholder 2"/>
          <p:cNvSpPr>
            <a:spLocks noGrp="1"/>
          </p:cNvSpPr>
          <p:nvPr>
            <p:ph type="body" sz="quarter" idx="10"/>
          </p:nvPr>
        </p:nvSpPr>
        <p:spPr>
          <a:xfrm>
            <a:off x="276720" y="756975"/>
            <a:ext cx="8305800" cy="5365350"/>
          </a:xfrm>
        </p:spPr>
        <p:txBody>
          <a:bodyPr>
            <a:noAutofit/>
          </a:bodyPr>
          <a:lstStyle/>
          <a:p>
            <a:r>
              <a:rPr lang="en-US" sz="1800" dirty="0"/>
              <a:t>Download AWS CLI : </a:t>
            </a:r>
            <a:r>
              <a:rPr lang="en-US" sz="1800" dirty="0">
                <a:hlinkClick r:id="rId3"/>
              </a:rPr>
              <a:t>https://docs.aws.amazon.com/cli/latest/userguide/install-cliv2-mac.html</a:t>
            </a:r>
            <a:endParaRPr lang="en-US" sz="1800" dirty="0"/>
          </a:p>
          <a:p>
            <a:r>
              <a:rPr lang="en-US" sz="1800" dirty="0"/>
              <a:t>Then login as IAM user on </a:t>
            </a:r>
            <a:r>
              <a:rPr lang="en-US" sz="1800" dirty="0" err="1"/>
              <a:t>aws</a:t>
            </a:r>
            <a:r>
              <a:rPr lang="en-US" sz="1800" dirty="0"/>
              <a:t> console and click on IAM dashboard.</a:t>
            </a:r>
          </a:p>
          <a:p>
            <a:r>
              <a:rPr lang="en-US" sz="1800" dirty="0"/>
              <a:t>Click Users =&gt; Security Credentials =&gt; Create Access Key</a:t>
            </a:r>
          </a:p>
          <a:p>
            <a:r>
              <a:rPr lang="en-US" sz="1800" dirty="0"/>
              <a:t>Then on terminal /</a:t>
            </a:r>
            <a:r>
              <a:rPr lang="en-US" sz="1800" dirty="0" err="1"/>
              <a:t>cmd</a:t>
            </a:r>
            <a:r>
              <a:rPr lang="en-US" sz="1800" dirty="0"/>
              <a:t> type </a:t>
            </a:r>
            <a:r>
              <a:rPr lang="en-US" sz="1800" dirty="0" err="1"/>
              <a:t>aws</a:t>
            </a:r>
            <a:r>
              <a:rPr lang="en-US" sz="1800" dirty="0"/>
              <a:t> configure and paste the access key and id</a:t>
            </a:r>
          </a:p>
          <a:p>
            <a:r>
              <a:rPr lang="en-US" sz="1800" dirty="0"/>
              <a:t>Then </a:t>
            </a:r>
            <a:r>
              <a:rPr lang="en-US" sz="1800" dirty="0" err="1"/>
              <a:t>aws</a:t>
            </a:r>
            <a:r>
              <a:rPr lang="en-US" sz="1800" dirty="0"/>
              <a:t> </a:t>
            </a:r>
            <a:r>
              <a:rPr lang="en-US" sz="1800" dirty="0" err="1"/>
              <a:t>iam</a:t>
            </a:r>
            <a:r>
              <a:rPr lang="en-US" sz="1800" dirty="0"/>
              <a:t> list-users , will display the users info</a:t>
            </a:r>
          </a:p>
        </p:txBody>
      </p:sp>
      <p:pic>
        <p:nvPicPr>
          <p:cNvPr id="4" name="Picture 3">
            <a:extLst>
              <a:ext uri="{FF2B5EF4-FFF2-40B4-BE49-F238E27FC236}">
                <a16:creationId xmlns:a16="http://schemas.microsoft.com/office/drawing/2014/main" id="{7275D6A0-001F-F042-9072-AC712BF7E4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9182" y="3187042"/>
            <a:ext cx="4074811" cy="2900306"/>
          </a:xfrm>
          <a:prstGeom prst="rect">
            <a:avLst/>
          </a:prstGeom>
        </p:spPr>
      </p:pic>
      <p:pic>
        <p:nvPicPr>
          <p:cNvPr id="7" name="Picture 6">
            <a:extLst>
              <a:ext uri="{FF2B5EF4-FFF2-40B4-BE49-F238E27FC236}">
                <a16:creationId xmlns:a16="http://schemas.microsoft.com/office/drawing/2014/main" id="{6B08A73E-1CB8-F74D-9BD3-0059999CBA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265" y="3439650"/>
            <a:ext cx="4698095" cy="2127656"/>
          </a:xfrm>
          <a:prstGeom prst="rect">
            <a:avLst/>
          </a:prstGeom>
        </p:spPr>
      </p:pic>
    </p:spTree>
    <p:extLst>
      <p:ext uri="{BB962C8B-B14F-4D97-AF65-F5344CB8AC3E}">
        <p14:creationId xmlns:p14="http://schemas.microsoft.com/office/powerpoint/2010/main" val="331207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p:tgtEl>
                                          <p:spTgt spid="5">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p:tgtEl>
                                          <p:spTgt spid="5">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a:t>
            </a:r>
          </a:p>
        </p:txBody>
      </p:sp>
      <p:sp>
        <p:nvSpPr>
          <p:cNvPr id="5" name="Text Placeholder 2"/>
          <p:cNvSpPr>
            <a:spLocks noGrp="1"/>
          </p:cNvSpPr>
          <p:nvPr>
            <p:ph type="body" sz="quarter" idx="10"/>
          </p:nvPr>
        </p:nvSpPr>
        <p:spPr>
          <a:xfrm>
            <a:off x="276720" y="756975"/>
            <a:ext cx="8305800" cy="5365350"/>
          </a:xfrm>
        </p:spPr>
        <p:txBody>
          <a:bodyPr>
            <a:noAutofit/>
          </a:bodyPr>
          <a:lstStyle/>
          <a:p>
            <a:r>
              <a:rPr lang="en-US" sz="1800" dirty="0"/>
              <a:t>Don’t use the root account except for AWS account setup</a:t>
            </a:r>
          </a:p>
          <a:p>
            <a:r>
              <a:rPr lang="en-US" sz="1800" dirty="0"/>
              <a:t>• One physical user = One AWS user</a:t>
            </a:r>
          </a:p>
          <a:p>
            <a:r>
              <a:rPr lang="en-US" sz="1800" dirty="0"/>
              <a:t>• Assign users to groups and assign permissions to groups</a:t>
            </a:r>
          </a:p>
          <a:p>
            <a:r>
              <a:rPr lang="en-US" sz="1800" dirty="0"/>
              <a:t>• Create a strong password policy</a:t>
            </a:r>
          </a:p>
          <a:p>
            <a:r>
              <a:rPr lang="en-US" sz="1800" dirty="0"/>
              <a:t>• Use and enforce the use of Multi Factor Authentication (MFA)</a:t>
            </a:r>
          </a:p>
          <a:p>
            <a:r>
              <a:rPr lang="en-US" sz="1800" dirty="0"/>
              <a:t>• Create and use Roles for giving permissions to AWS services</a:t>
            </a:r>
          </a:p>
          <a:p>
            <a:r>
              <a:rPr lang="en-US" sz="1800" dirty="0"/>
              <a:t>• Use Access Keys for Programmatic Access (CLI / SDK)</a:t>
            </a:r>
          </a:p>
          <a:p>
            <a:r>
              <a:rPr lang="en-US" sz="1800" dirty="0"/>
              <a:t>• Audit permissions of your account with the IAM Credentials Report</a:t>
            </a:r>
          </a:p>
          <a:p>
            <a:r>
              <a:rPr lang="en-US" sz="1800" dirty="0"/>
              <a:t>• Never share IAM users &amp; Access Keys</a:t>
            </a:r>
          </a:p>
        </p:txBody>
      </p:sp>
    </p:spTree>
    <p:extLst>
      <p:ext uri="{BB962C8B-B14F-4D97-AF65-F5344CB8AC3E}">
        <p14:creationId xmlns:p14="http://schemas.microsoft.com/office/powerpoint/2010/main" val="264990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p:tgtEl>
                                          <p:spTgt spid="5">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p:tgtEl>
                                          <p:spTgt spid="5">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p:tgtEl>
                                          <p:spTgt spid="5">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p:tgtEl>
                                          <p:spTgt spid="5">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5">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p:tgtEl>
                                          <p:spTgt spid="5">
                                            <p:txEl>
                                              <p:pRg st="6" end="6"/>
                                            </p:txEl>
                                          </p:spTgt>
                                        </p:tgtEl>
                                        <p:attrNameLst>
                                          <p:attrName>ppt_y</p:attrName>
                                        </p:attrNameLst>
                                      </p:cBhvr>
                                      <p:tavLst>
                                        <p:tav tm="0">
                                          <p:val>
                                            <p:strVal val="#ppt_y+#ppt_h*1.125000"/>
                                          </p:val>
                                        </p:tav>
                                        <p:tav tm="100000">
                                          <p:val>
                                            <p:strVal val="#ppt_y"/>
                                          </p:val>
                                        </p:tav>
                                      </p:tavLst>
                                    </p:anim>
                                    <p:animEffect transition="in" filter="wipe(up)">
                                      <p:cBhvr>
                                        <p:cTn id="44" dur="500"/>
                                        <p:tgtEl>
                                          <p:spTgt spid="5">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p:tgtEl>
                                          <p:spTgt spid="5">
                                            <p:txEl>
                                              <p:pRg st="7" end="7"/>
                                            </p:txEl>
                                          </p:spTgt>
                                        </p:tgtEl>
                                        <p:attrNameLst>
                                          <p:attrName>ppt_y</p:attrName>
                                        </p:attrNameLst>
                                      </p:cBhvr>
                                      <p:tavLst>
                                        <p:tav tm="0">
                                          <p:val>
                                            <p:strVal val="#ppt_y+#ppt_h*1.125000"/>
                                          </p:val>
                                        </p:tav>
                                        <p:tav tm="100000">
                                          <p:val>
                                            <p:strVal val="#ppt_y"/>
                                          </p:val>
                                        </p:tav>
                                      </p:tavLst>
                                    </p:anim>
                                    <p:animEffect transition="in" filter="wipe(up)">
                                      <p:cBhvr>
                                        <p:cTn id="50" dur="500"/>
                                        <p:tgtEl>
                                          <p:spTgt spid="5">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p:tgtEl>
                                          <p:spTgt spid="5">
                                            <p:txEl>
                                              <p:pRg st="8" end="8"/>
                                            </p:txEl>
                                          </p:spTgt>
                                        </p:tgtEl>
                                        <p:attrNameLst>
                                          <p:attrName>ppt_y</p:attrName>
                                        </p:attrNameLst>
                                      </p:cBhvr>
                                      <p:tavLst>
                                        <p:tav tm="0">
                                          <p:val>
                                            <p:strVal val="#ppt_y+#ppt_h*1.125000"/>
                                          </p:val>
                                        </p:tav>
                                        <p:tav tm="100000">
                                          <p:val>
                                            <p:strVal val="#ppt_y"/>
                                          </p:val>
                                        </p:tav>
                                      </p:tavLst>
                                    </p:anim>
                                    <p:animEffect transition="in" filter="wipe(up)">
                                      <p:cBhvr>
                                        <p:cTn id="56"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5105400"/>
            <a:ext cx="5334000" cy="1371600"/>
          </a:xfrm>
        </p:spPr>
        <p:txBody>
          <a:bodyPr/>
          <a:lstStyle/>
          <a:p>
            <a:r>
              <a:rPr lang="en-US" dirty="0"/>
              <a:t>	7738460004</a:t>
            </a:r>
            <a:br>
              <a:rPr lang="en-US" dirty="0"/>
            </a:br>
            <a:r>
              <a:rPr lang="en-US" dirty="0"/>
              <a:t>	shalini06mittal@gmail.com</a:t>
            </a:r>
            <a:endParaRPr lang="en-IN" dirty="0"/>
          </a:p>
        </p:txBody>
      </p:sp>
      <p:pic>
        <p:nvPicPr>
          <p:cNvPr id="1026" name="Picture 2" descr="mage result for phon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5257800"/>
            <a:ext cx="478692" cy="533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276600" y="2514600"/>
            <a:ext cx="2677015" cy="707886"/>
          </a:xfrm>
          <a:prstGeom prst="rect">
            <a:avLst/>
          </a:prstGeom>
        </p:spPr>
        <p:txBody>
          <a:bodyPr wrap="none">
            <a:spAutoFit/>
          </a:bodyPr>
          <a:lstStyle/>
          <a:p>
            <a:r>
              <a:rPr lang="en-US" sz="4000" b="1"/>
              <a:t>Thank you !</a:t>
            </a:r>
          </a:p>
        </p:txBody>
      </p:sp>
      <p:pic>
        <p:nvPicPr>
          <p:cNvPr id="1028" name="Picture 4" descr="mage result for email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0752" y="5842254"/>
            <a:ext cx="481740" cy="481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42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AWS Bill</a:t>
            </a:r>
          </a:p>
        </p:txBody>
      </p:sp>
      <p:sp>
        <p:nvSpPr>
          <p:cNvPr id="3" name="Text Placeholder 2"/>
          <p:cNvSpPr>
            <a:spLocks noGrp="1"/>
          </p:cNvSpPr>
          <p:nvPr>
            <p:ph type="body" sz="quarter" idx="10"/>
          </p:nvPr>
        </p:nvSpPr>
        <p:spPr>
          <a:xfrm>
            <a:off x="228600" y="685800"/>
            <a:ext cx="8686800" cy="5867400"/>
          </a:xfrm>
        </p:spPr>
        <p:txBody>
          <a:bodyPr>
            <a:noAutofit/>
          </a:bodyPr>
          <a:lstStyle/>
          <a:p>
            <a:r>
              <a:rPr lang="en-US" sz="2200" dirty="0"/>
              <a:t>AWS management Console</a:t>
            </a:r>
          </a:p>
          <a:p>
            <a:r>
              <a:rPr lang="en-US" sz="2200" dirty="0"/>
              <a:t>Find Services </a:t>
            </a:r>
          </a:p>
          <a:p>
            <a:r>
              <a:rPr lang="en-US" sz="2200" dirty="0"/>
              <a:t>Billing</a:t>
            </a:r>
          </a:p>
          <a:p>
            <a:r>
              <a:rPr lang="en-US" sz="2200" dirty="0"/>
              <a:t>Left side =&gt; Bills</a:t>
            </a:r>
          </a:p>
          <a:p>
            <a:r>
              <a:rPr lang="en-US" sz="2200" dirty="0"/>
              <a:t>You get detailed overview of the bills</a:t>
            </a:r>
          </a:p>
        </p:txBody>
      </p:sp>
    </p:spTree>
    <p:extLst>
      <p:ext uri="{BB962C8B-B14F-4D97-AF65-F5344CB8AC3E}">
        <p14:creationId xmlns:p14="http://schemas.microsoft.com/office/powerpoint/2010/main" val="2074270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760" y="3141000"/>
            <a:ext cx="8562480" cy="576000"/>
          </a:xfrm>
        </p:spPr>
        <p:txBody>
          <a:bodyPr/>
          <a:lstStyle/>
          <a:p>
            <a:pPr algn="ctr"/>
            <a:r>
              <a:rPr lang="en-US" dirty="0"/>
              <a:t>AWS Fundamentals</a:t>
            </a:r>
          </a:p>
        </p:txBody>
      </p:sp>
    </p:spTree>
    <p:extLst>
      <p:ext uri="{BB962C8B-B14F-4D97-AF65-F5344CB8AC3E}">
        <p14:creationId xmlns:p14="http://schemas.microsoft.com/office/powerpoint/2010/main" val="3851837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Regions</a:t>
            </a:r>
          </a:p>
        </p:txBody>
      </p:sp>
      <p:sp>
        <p:nvSpPr>
          <p:cNvPr id="3" name="Text Placeholder 2"/>
          <p:cNvSpPr>
            <a:spLocks noGrp="1"/>
          </p:cNvSpPr>
          <p:nvPr>
            <p:ph type="body" sz="quarter" idx="10"/>
          </p:nvPr>
        </p:nvSpPr>
        <p:spPr>
          <a:xfrm>
            <a:off x="228600" y="685800"/>
            <a:ext cx="8686800" cy="5867400"/>
          </a:xfrm>
        </p:spPr>
        <p:txBody>
          <a:bodyPr>
            <a:noAutofit/>
          </a:bodyPr>
          <a:lstStyle/>
          <a:p>
            <a:r>
              <a:rPr lang="en-US" sz="2200" dirty="0"/>
              <a:t>These are data centers around the world</a:t>
            </a:r>
          </a:p>
          <a:p>
            <a:r>
              <a:rPr lang="en-US" sz="2200" dirty="0"/>
              <a:t>Names of regions are as follows:</a:t>
            </a:r>
          </a:p>
          <a:p>
            <a:pPr lvl="1"/>
            <a:r>
              <a:rPr lang="en-US" sz="2200" dirty="0"/>
              <a:t>Us-east-1</a:t>
            </a:r>
          </a:p>
          <a:p>
            <a:pPr lvl="1"/>
            <a:r>
              <a:rPr lang="en-US" sz="2200" dirty="0"/>
              <a:t>Eu-west-3</a:t>
            </a:r>
          </a:p>
          <a:p>
            <a:r>
              <a:rPr lang="en-US" sz="2200" dirty="0"/>
              <a:t>A region is a cluster of data centers</a:t>
            </a:r>
          </a:p>
          <a:p>
            <a:r>
              <a:rPr lang="en-US" sz="2200" dirty="0"/>
              <a:t>AWS services are region scoped</a:t>
            </a:r>
          </a:p>
          <a:p>
            <a:endParaRPr lang="en-US" sz="2200" dirty="0"/>
          </a:p>
        </p:txBody>
      </p:sp>
    </p:spTree>
    <p:extLst>
      <p:ext uri="{BB962C8B-B14F-4D97-AF65-F5344CB8AC3E}">
        <p14:creationId xmlns:p14="http://schemas.microsoft.com/office/powerpoint/2010/main" val="46120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3">
                                            <p:txEl>
                                              <p:pRg st="2" end="2"/>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Availability Zones(AZ)</a:t>
            </a:r>
          </a:p>
        </p:txBody>
      </p:sp>
      <p:sp>
        <p:nvSpPr>
          <p:cNvPr id="3" name="Text Placeholder 2"/>
          <p:cNvSpPr>
            <a:spLocks noGrp="1"/>
          </p:cNvSpPr>
          <p:nvPr>
            <p:ph type="body" sz="quarter" idx="10"/>
          </p:nvPr>
        </p:nvSpPr>
        <p:spPr>
          <a:xfrm>
            <a:off x="304800" y="685800"/>
            <a:ext cx="8534400" cy="5867400"/>
          </a:xfrm>
        </p:spPr>
        <p:txBody>
          <a:bodyPr>
            <a:noAutofit/>
          </a:bodyPr>
          <a:lstStyle/>
          <a:p>
            <a:r>
              <a:rPr lang="en-US" sz="2200" dirty="0">
                <a:latin typeface="Times New Roman" charset="0"/>
                <a:ea typeface="Times New Roman" charset="0"/>
                <a:cs typeface="Times New Roman" charset="0"/>
              </a:rPr>
              <a:t>Each region has AZ =&gt; 3, min 2 and max 6</a:t>
            </a:r>
          </a:p>
          <a:p>
            <a:r>
              <a:rPr lang="en-US" sz="2200" dirty="0">
                <a:latin typeface="Times New Roman" charset="0"/>
                <a:ea typeface="Times New Roman" charset="0"/>
                <a:cs typeface="Times New Roman" charset="0"/>
              </a:rPr>
              <a:t>Each AZ is one or more discrete data centers with redundant power, networking and connectivity</a:t>
            </a:r>
          </a:p>
          <a:p>
            <a:r>
              <a:rPr lang="en-US" sz="2200" dirty="0">
                <a:latin typeface="Times New Roman" charset="0"/>
                <a:ea typeface="Times New Roman" charset="0"/>
                <a:cs typeface="Times New Roman" charset="0"/>
              </a:rPr>
              <a:t>They are separated form each other to isolate from disasters</a:t>
            </a:r>
          </a:p>
          <a:p>
            <a:r>
              <a:rPr lang="en-US" sz="2200" dirty="0">
                <a:latin typeface="Times New Roman" charset="0"/>
                <a:ea typeface="Times New Roman" charset="0"/>
                <a:cs typeface="Times New Roman" charset="0"/>
              </a:rPr>
              <a:t>Connected with high bandwidth, ultra low latency networking</a:t>
            </a:r>
          </a:p>
          <a:p>
            <a:r>
              <a:rPr lang="en-US" sz="2200" dirty="0">
                <a:latin typeface="Times New Roman" charset="0"/>
                <a:ea typeface="Times New Roman" charset="0"/>
                <a:cs typeface="Times New Roman" charset="0"/>
              </a:rPr>
              <a:t>To learn about AWS global infrastructure :</a:t>
            </a:r>
            <a:br>
              <a:rPr lang="en-US" sz="2200" dirty="0">
                <a:latin typeface="Times New Roman" charset="0"/>
                <a:ea typeface="Times New Roman" charset="0"/>
                <a:cs typeface="Times New Roman" charset="0"/>
              </a:rPr>
            </a:br>
            <a:r>
              <a:rPr lang="en-US" sz="2200" dirty="0">
                <a:latin typeface="Times New Roman" charset="0"/>
                <a:ea typeface="Times New Roman" charset="0"/>
                <a:cs typeface="Times New Roman" charset="0"/>
                <a:hlinkClick r:id="rId3"/>
              </a:rPr>
              <a:t>https://aws.amazon.com/about-aws/global-infrastructure/</a:t>
            </a:r>
            <a:endParaRPr lang="en-US" sz="2200" dirty="0">
              <a:latin typeface="Times New Roman" charset="0"/>
              <a:ea typeface="Times New Roman" charset="0"/>
              <a:cs typeface="Times New Roman" charset="0"/>
            </a:endParaRPr>
          </a:p>
          <a:p>
            <a:endParaRPr lang="en-US" sz="2200" dirty="0">
              <a:latin typeface="Times New Roman" charset="0"/>
              <a:ea typeface="Times New Roman" charset="0"/>
              <a:cs typeface="Times New Roman" charset="0"/>
            </a:endParaRPr>
          </a:p>
          <a:p>
            <a:endParaRPr lang="en-US" sz="22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65899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760" y="3141000"/>
            <a:ext cx="8562480" cy="576000"/>
          </a:xfrm>
        </p:spPr>
        <p:txBody>
          <a:bodyPr/>
          <a:lstStyle/>
          <a:p>
            <a:pPr algn="ctr"/>
            <a:r>
              <a:rPr lang="en-US" dirty="0"/>
              <a:t>IAM – Identity and Access Management</a:t>
            </a:r>
          </a:p>
        </p:txBody>
      </p:sp>
    </p:spTree>
    <p:extLst>
      <p:ext uri="{BB962C8B-B14F-4D97-AF65-F5344CB8AC3E}">
        <p14:creationId xmlns:p14="http://schemas.microsoft.com/office/powerpoint/2010/main" val="1164143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IAM</a:t>
            </a:r>
          </a:p>
        </p:txBody>
      </p:sp>
      <p:sp>
        <p:nvSpPr>
          <p:cNvPr id="3" name="Text Placeholder 2"/>
          <p:cNvSpPr>
            <a:spLocks noGrp="1"/>
          </p:cNvSpPr>
          <p:nvPr>
            <p:ph type="body" sz="quarter" idx="10"/>
          </p:nvPr>
        </p:nvSpPr>
        <p:spPr>
          <a:xfrm>
            <a:off x="304800" y="685800"/>
            <a:ext cx="8534400" cy="5867400"/>
          </a:xfrm>
        </p:spPr>
        <p:txBody>
          <a:bodyPr>
            <a:noAutofit/>
          </a:bodyPr>
          <a:lstStyle/>
          <a:p>
            <a:r>
              <a:rPr lang="en-US" sz="2200" dirty="0"/>
              <a:t>Whole AWS security is in IAM</a:t>
            </a:r>
          </a:p>
          <a:p>
            <a:pPr lvl="1"/>
            <a:r>
              <a:rPr lang="en-US" sz="2200" dirty="0">
                <a:latin typeface="Times New Roman" charset="0"/>
                <a:ea typeface="Times New Roman" charset="0"/>
                <a:cs typeface="Times New Roman" charset="0"/>
              </a:rPr>
              <a:t>Users</a:t>
            </a:r>
          </a:p>
          <a:p>
            <a:pPr lvl="1"/>
            <a:r>
              <a:rPr lang="en-US" sz="2200" dirty="0">
                <a:latin typeface="Times New Roman" charset="0"/>
                <a:ea typeface="Times New Roman" charset="0"/>
                <a:cs typeface="Times New Roman" charset="0"/>
              </a:rPr>
              <a:t>Groups</a:t>
            </a:r>
          </a:p>
          <a:p>
            <a:pPr lvl="1"/>
            <a:r>
              <a:rPr lang="en-US" sz="2200" dirty="0">
                <a:latin typeface="Times New Roman" charset="0"/>
                <a:ea typeface="Times New Roman" charset="0"/>
                <a:cs typeface="Times New Roman" charset="0"/>
              </a:rPr>
              <a:t>Roles</a:t>
            </a:r>
          </a:p>
          <a:p>
            <a:r>
              <a:rPr lang="en-US" sz="2600" dirty="0">
                <a:latin typeface="Times New Roman" charset="0"/>
                <a:ea typeface="Times New Roman" charset="0"/>
                <a:cs typeface="Times New Roman" charset="0"/>
              </a:rPr>
              <a:t>Root Account : never to be used and shared</a:t>
            </a:r>
          </a:p>
          <a:p>
            <a:r>
              <a:rPr lang="en-US" sz="2600" dirty="0">
                <a:latin typeface="Times New Roman" charset="0"/>
                <a:ea typeface="Times New Roman" charset="0"/>
                <a:cs typeface="Times New Roman" charset="0"/>
              </a:rPr>
              <a:t>It is at the center of AWS</a:t>
            </a:r>
          </a:p>
          <a:p>
            <a:r>
              <a:rPr lang="en-US" sz="2600" dirty="0">
                <a:latin typeface="Times New Roman" charset="0"/>
                <a:ea typeface="Times New Roman" charset="0"/>
                <a:cs typeface="Times New Roman" charset="0"/>
              </a:rPr>
              <a:t>Policies in IAM are written in JSON</a:t>
            </a:r>
          </a:p>
          <a:p>
            <a:r>
              <a:rPr lang="en-US" sz="2600" dirty="0">
                <a:latin typeface="Times New Roman" charset="0"/>
                <a:ea typeface="Times New Roman" charset="0"/>
                <a:cs typeface="Times New Roman" charset="0"/>
              </a:rPr>
              <a:t>Root account created by default, shouldn’t be used or shared</a:t>
            </a:r>
          </a:p>
          <a:p>
            <a:r>
              <a:rPr lang="en-US" sz="2600" dirty="0">
                <a:latin typeface="Times New Roman" charset="0"/>
                <a:ea typeface="Times New Roman" charset="0"/>
                <a:cs typeface="Times New Roman" charset="0"/>
              </a:rPr>
              <a:t>Users are people within your organization, and can be grouped</a:t>
            </a:r>
          </a:p>
          <a:p>
            <a:r>
              <a:rPr lang="en-US" sz="2600" dirty="0">
                <a:latin typeface="Times New Roman" charset="0"/>
                <a:ea typeface="Times New Roman" charset="0"/>
                <a:cs typeface="Times New Roman" charset="0"/>
              </a:rPr>
              <a:t>Groups only contain users, not other groups</a:t>
            </a:r>
          </a:p>
          <a:p>
            <a:r>
              <a:rPr lang="en-US" sz="2600" dirty="0">
                <a:latin typeface="Times New Roman" charset="0"/>
                <a:ea typeface="Times New Roman" charset="0"/>
                <a:cs typeface="Times New Roman" charset="0"/>
              </a:rPr>
              <a:t>Users don’t have to belong to a group, and user can belong to multiple groups</a:t>
            </a:r>
          </a:p>
          <a:p>
            <a:endParaRPr lang="en-US" sz="26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34016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2" dur="500"/>
                                        <p:tgtEl>
                                          <p:spTgt spid="3">
                                            <p:txEl>
                                              <p:pRg st="1" end="1"/>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6" dur="500"/>
                                        <p:tgtEl>
                                          <p:spTgt spid="3">
                                            <p:txEl>
                                              <p:pRg st="2" end="2"/>
                                            </p:txEl>
                                          </p:spTgt>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44" dur="500"/>
                                        <p:tgtEl>
                                          <p:spTgt spid="3">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50" dur="500"/>
                                        <p:tgtEl>
                                          <p:spTgt spid="3">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p:tgtEl>
                                          <p:spTgt spid="3">
                                            <p:txEl>
                                              <p:pRg st="9" end="9"/>
                                            </p:txEl>
                                          </p:spTgt>
                                        </p:tgtEl>
                                        <p:attrNameLst>
                                          <p:attrName>ppt_y</p:attrName>
                                        </p:attrNameLst>
                                      </p:cBhvr>
                                      <p:tavLst>
                                        <p:tav tm="0">
                                          <p:val>
                                            <p:strVal val="#ppt_y+#ppt_h*1.125000"/>
                                          </p:val>
                                        </p:tav>
                                        <p:tav tm="100000">
                                          <p:val>
                                            <p:strVal val="#ppt_y"/>
                                          </p:val>
                                        </p:tav>
                                      </p:tavLst>
                                    </p:anim>
                                    <p:animEffect transition="in" filter="wipe(up)">
                                      <p:cBhvr>
                                        <p:cTn id="56" dur="500"/>
                                        <p:tgtEl>
                                          <p:spTgt spid="3">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p:tgtEl>
                                          <p:spTgt spid="3">
                                            <p:txEl>
                                              <p:pRg st="10" end="10"/>
                                            </p:txEl>
                                          </p:spTgt>
                                        </p:tgtEl>
                                        <p:attrNameLst>
                                          <p:attrName>ppt_y</p:attrName>
                                        </p:attrNameLst>
                                      </p:cBhvr>
                                      <p:tavLst>
                                        <p:tav tm="0">
                                          <p:val>
                                            <p:strVal val="#ppt_y+#ppt_h*1.125000"/>
                                          </p:val>
                                        </p:tav>
                                        <p:tav tm="100000">
                                          <p:val>
                                            <p:strVal val="#ppt_y"/>
                                          </p:val>
                                        </p:tav>
                                      </p:tavLst>
                                    </p:anim>
                                    <p:animEffect transition="in" filter="wipe(up)">
                                      <p:cBhvr>
                                        <p:cTn id="6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IAM Security</a:t>
            </a:r>
          </a:p>
        </p:txBody>
      </p:sp>
      <p:sp>
        <p:nvSpPr>
          <p:cNvPr id="6" name="Rectangle 5">
            <a:extLst>
              <a:ext uri="{FF2B5EF4-FFF2-40B4-BE49-F238E27FC236}">
                <a16:creationId xmlns:a16="http://schemas.microsoft.com/office/drawing/2014/main" id="{B0E1046D-4962-6040-9D95-77C6FACD0E7A}"/>
              </a:ext>
            </a:extLst>
          </p:cNvPr>
          <p:cNvSpPr/>
          <p:nvPr/>
        </p:nvSpPr>
        <p:spPr>
          <a:xfrm>
            <a:off x="276720" y="1524000"/>
            <a:ext cx="25908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a:t>
            </a:r>
          </a:p>
          <a:p>
            <a:pPr algn="ctr"/>
            <a:endParaRPr lang="en-US" dirty="0"/>
          </a:p>
          <a:p>
            <a:pPr algn="ctr"/>
            <a:r>
              <a:rPr lang="en-US" dirty="0"/>
              <a:t>A physical person having an IAM account</a:t>
            </a:r>
          </a:p>
          <a:p>
            <a:pPr algn="ctr"/>
            <a:endParaRPr lang="en-US" dirty="0"/>
          </a:p>
          <a:p>
            <a:pPr algn="ctr"/>
            <a:endParaRPr lang="en-US" dirty="0"/>
          </a:p>
          <a:p>
            <a:pPr algn="ctr"/>
            <a:endParaRPr lang="en-US" dirty="0"/>
          </a:p>
          <a:p>
            <a:pPr algn="ctr"/>
            <a:endParaRPr lang="en-US" dirty="0"/>
          </a:p>
        </p:txBody>
      </p:sp>
      <p:sp>
        <p:nvSpPr>
          <p:cNvPr id="10" name="Rectangle 9">
            <a:extLst>
              <a:ext uri="{FF2B5EF4-FFF2-40B4-BE49-F238E27FC236}">
                <a16:creationId xmlns:a16="http://schemas.microsoft.com/office/drawing/2014/main" id="{B5A66A33-4B30-B04D-9F0A-E99C4F0F2F61}"/>
              </a:ext>
            </a:extLst>
          </p:cNvPr>
          <p:cNvSpPr/>
          <p:nvPr/>
        </p:nvSpPr>
        <p:spPr>
          <a:xfrm>
            <a:off x="3262560" y="1543050"/>
            <a:ext cx="25908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Groups</a:t>
            </a:r>
          </a:p>
          <a:p>
            <a:pPr algn="ctr"/>
            <a:endParaRPr lang="en-US" dirty="0"/>
          </a:p>
          <a:p>
            <a:pPr algn="ctr"/>
            <a:r>
              <a:rPr lang="en-US" dirty="0"/>
              <a:t>Functions [ admins, </a:t>
            </a:r>
            <a:r>
              <a:rPr lang="en-US" dirty="0" err="1"/>
              <a:t>devops</a:t>
            </a:r>
            <a:r>
              <a:rPr lang="en-US" dirty="0"/>
              <a:t> ]</a:t>
            </a:r>
          </a:p>
          <a:p>
            <a:pPr algn="ctr"/>
            <a:r>
              <a:rPr lang="en-US" dirty="0"/>
              <a:t>Teams [ engineering, design ]</a:t>
            </a:r>
          </a:p>
          <a:p>
            <a:pPr algn="ctr"/>
            <a:endParaRPr lang="en-US" dirty="0"/>
          </a:p>
          <a:p>
            <a:pPr algn="ctr"/>
            <a:r>
              <a:rPr lang="en-US" dirty="0"/>
              <a:t>Contains Users</a:t>
            </a:r>
          </a:p>
        </p:txBody>
      </p:sp>
      <p:sp>
        <p:nvSpPr>
          <p:cNvPr id="11" name="Rectangle 10">
            <a:extLst>
              <a:ext uri="{FF2B5EF4-FFF2-40B4-BE49-F238E27FC236}">
                <a16:creationId xmlns:a16="http://schemas.microsoft.com/office/drawing/2014/main" id="{35597A6E-F13D-7B45-80A3-040C38215509}"/>
              </a:ext>
            </a:extLst>
          </p:cNvPr>
          <p:cNvSpPr/>
          <p:nvPr/>
        </p:nvSpPr>
        <p:spPr>
          <a:xfrm>
            <a:off x="6248400" y="1524000"/>
            <a:ext cx="25908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Roles</a:t>
            </a:r>
          </a:p>
          <a:p>
            <a:pPr algn="ctr"/>
            <a:endParaRPr lang="en-US" dirty="0"/>
          </a:p>
          <a:p>
            <a:pPr algn="ctr"/>
            <a:r>
              <a:rPr lang="en-US" dirty="0"/>
              <a:t>Internal Usage within AWS resources</a:t>
            </a:r>
          </a:p>
          <a:p>
            <a:pPr algn="ctr"/>
            <a:r>
              <a:rPr lang="en-US" dirty="0"/>
              <a:t>[ For machines ]</a:t>
            </a:r>
          </a:p>
        </p:txBody>
      </p:sp>
      <p:cxnSp>
        <p:nvCxnSpPr>
          <p:cNvPr id="8" name="Straight Connector 7">
            <a:extLst>
              <a:ext uri="{FF2B5EF4-FFF2-40B4-BE49-F238E27FC236}">
                <a16:creationId xmlns:a16="http://schemas.microsoft.com/office/drawing/2014/main" id="{D2B42AD6-2C79-684C-891B-31921B510D8E}"/>
              </a:ext>
            </a:extLst>
          </p:cNvPr>
          <p:cNvCxnSpPr/>
          <p:nvPr/>
        </p:nvCxnSpPr>
        <p:spPr>
          <a:xfrm>
            <a:off x="276720" y="4724400"/>
            <a:ext cx="85624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F522BC-40E3-C34E-8AE9-DE5D4EB0D7D2}"/>
              </a:ext>
            </a:extLst>
          </p:cNvPr>
          <p:cNvCxnSpPr>
            <a:cxnSpLocks/>
            <a:stCxn id="6" idx="2"/>
          </p:cNvCxnSpPr>
          <p:nvPr/>
        </p:nvCxnSpPr>
        <p:spPr>
          <a:xfrm>
            <a:off x="1572120" y="3962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1F6196A-E32D-D443-8A41-FD81C6A305DB}"/>
              </a:ext>
            </a:extLst>
          </p:cNvPr>
          <p:cNvCxnSpPr>
            <a:cxnSpLocks/>
          </p:cNvCxnSpPr>
          <p:nvPr/>
        </p:nvCxnSpPr>
        <p:spPr>
          <a:xfrm>
            <a:off x="4510830" y="3962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B12908-85AB-1043-8CC1-59BC7D108620}"/>
              </a:ext>
            </a:extLst>
          </p:cNvPr>
          <p:cNvCxnSpPr>
            <a:cxnSpLocks/>
          </p:cNvCxnSpPr>
          <p:nvPr/>
        </p:nvCxnSpPr>
        <p:spPr>
          <a:xfrm>
            <a:off x="7543800" y="3962400"/>
            <a:ext cx="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988CD4A-26DE-1144-B387-39C3D689F41C}"/>
              </a:ext>
            </a:extLst>
          </p:cNvPr>
          <p:cNvSpPr txBox="1"/>
          <p:nvPr/>
        </p:nvSpPr>
        <p:spPr>
          <a:xfrm>
            <a:off x="2057400" y="5257800"/>
            <a:ext cx="5029200" cy="369332"/>
          </a:xfrm>
          <a:prstGeom prst="rect">
            <a:avLst/>
          </a:prstGeom>
          <a:noFill/>
          <a:ln>
            <a:solidFill>
              <a:schemeClr val="accent1"/>
            </a:solidFill>
          </a:ln>
        </p:spPr>
        <p:txBody>
          <a:bodyPr wrap="square" rtlCol="0">
            <a:spAutoFit/>
          </a:bodyPr>
          <a:lstStyle/>
          <a:p>
            <a:r>
              <a:rPr lang="en-US" dirty="0"/>
              <a:t>Policies defines what all these can do in </a:t>
            </a:r>
            <a:r>
              <a:rPr lang="en-US" dirty="0" err="1"/>
              <a:t>json</a:t>
            </a:r>
            <a:r>
              <a:rPr lang="en-US" dirty="0"/>
              <a:t> format</a:t>
            </a:r>
          </a:p>
        </p:txBody>
      </p:sp>
    </p:spTree>
    <p:extLst>
      <p:ext uri="{BB962C8B-B14F-4D97-AF65-F5344CB8AC3E}">
        <p14:creationId xmlns:p14="http://schemas.microsoft.com/office/powerpoint/2010/main" val="131517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215CF3E-B7B2-4757-A9A7-BF8CDE2155B6}">
  <ds:schemaRefs>
    <ds:schemaRef ds:uri="http://schemas.microsoft.com/sharepoint/v3/contenttype/forms"/>
  </ds:schemaRefs>
</ds:datastoreItem>
</file>

<file path=customXml/itemProps2.xml><?xml version="1.0" encoding="utf-8"?>
<ds:datastoreItem xmlns:ds="http://schemas.openxmlformats.org/officeDocument/2006/customXml" ds:itemID="{B0006A50-4E7D-423B-9555-E21005059E29}">
  <ds:schemaRefs>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purl.org/dc/terms/"/>
    <ds:schemaRef ds:uri="5b0b727f-9d55-4674-90df-9368557459d7"/>
    <ds:schemaRef ds:uri="http://schemas.microsoft.com/office/infopath/2007/PartnerControls"/>
    <ds:schemaRef ds:uri="http://purl.org/dc/dcmitype/"/>
    <ds:schemaRef ds:uri="3f0a5add-00cc-4c5e-8a54-6b524d8608b8"/>
    <ds:schemaRef ds:uri="http://www.w3.org/XML/1998/namespace"/>
  </ds:schemaRefs>
</ds:datastoreItem>
</file>

<file path=customXml/itemProps3.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CT_Core_Java_OOP</Template>
  <TotalTime>17671</TotalTime>
  <Words>1369</Words>
  <Application>Microsoft Macintosh PowerPoint</Application>
  <PresentationFormat>On-screen Show (4:3)</PresentationFormat>
  <Paragraphs>222</Paragraphs>
  <Slides>23</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Courier New</vt:lpstr>
      <vt:lpstr>Helvetica</vt:lpstr>
      <vt:lpstr>Times New Roman</vt:lpstr>
      <vt:lpstr>Wingdings</vt:lpstr>
      <vt:lpstr>CT_Core_Java_OOP</vt:lpstr>
      <vt:lpstr>AWS - IAM</vt:lpstr>
      <vt:lpstr>Create an account</vt:lpstr>
      <vt:lpstr>Read AWS Bill</vt:lpstr>
      <vt:lpstr>AWS Fundamentals</vt:lpstr>
      <vt:lpstr>AWS Regions</vt:lpstr>
      <vt:lpstr>AWS Availability Zones(AZ)</vt:lpstr>
      <vt:lpstr>IAM – Identity and Access Management</vt:lpstr>
      <vt:lpstr>IAM</vt:lpstr>
      <vt:lpstr>IAM Security</vt:lpstr>
      <vt:lpstr>Introduction</vt:lpstr>
      <vt:lpstr>IAM Permissions</vt:lpstr>
      <vt:lpstr>IAM Policy Structure</vt:lpstr>
      <vt:lpstr>IAM Federations</vt:lpstr>
      <vt:lpstr>IAM Hands-on</vt:lpstr>
      <vt:lpstr>IAM User</vt:lpstr>
      <vt:lpstr>IAM User Alias</vt:lpstr>
      <vt:lpstr>IAM Add Permission</vt:lpstr>
      <vt:lpstr>IAM Create Policy</vt:lpstr>
      <vt:lpstr>IAM Password Policy</vt:lpstr>
      <vt:lpstr>AWS CLI</vt:lpstr>
      <vt:lpstr>Best Practices</vt:lpstr>
      <vt:lpstr>Any Question ?</vt:lpstr>
      <vt:lpstr> 7738460004  shalini06mittal@gmail.com</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1701</cp:revision>
  <dcterms:created xsi:type="dcterms:W3CDTF">2014-09-30T12:24:12Z</dcterms:created>
  <dcterms:modified xsi:type="dcterms:W3CDTF">2021-09-29T12:40:44Z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