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71" r:id="rId5"/>
    <p:sldId id="356" r:id="rId6"/>
    <p:sldId id="429" r:id="rId7"/>
    <p:sldId id="430" r:id="rId8"/>
    <p:sldId id="428" r:id="rId9"/>
    <p:sldId id="464" r:id="rId10"/>
    <p:sldId id="454" r:id="rId11"/>
    <p:sldId id="421" r:id="rId12"/>
    <p:sldId id="422" r:id="rId13"/>
    <p:sldId id="423" r:id="rId14"/>
    <p:sldId id="455" r:id="rId15"/>
    <p:sldId id="460" r:id="rId16"/>
    <p:sldId id="456" r:id="rId17"/>
    <p:sldId id="457" r:id="rId18"/>
    <p:sldId id="458" r:id="rId19"/>
    <p:sldId id="459" r:id="rId20"/>
    <p:sldId id="461" r:id="rId21"/>
    <p:sldId id="462" r:id="rId22"/>
    <p:sldId id="465" r:id="rId23"/>
    <p:sldId id="466" r:id="rId24"/>
    <p:sldId id="467" r:id="rId25"/>
    <p:sldId id="463" r:id="rId26"/>
    <p:sldId id="322" r:id="rId27"/>
    <p:sldId id="323" r:id="rId28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EF6C40-3694-4E06-AC54-71C1E6A1A3C0}">
          <p14:sldIdLst>
            <p14:sldId id="271"/>
            <p14:sldId id="356"/>
            <p14:sldId id="429"/>
            <p14:sldId id="430"/>
            <p14:sldId id="428"/>
            <p14:sldId id="464"/>
            <p14:sldId id="454"/>
            <p14:sldId id="421"/>
            <p14:sldId id="422"/>
            <p14:sldId id="423"/>
            <p14:sldId id="455"/>
            <p14:sldId id="460"/>
            <p14:sldId id="456"/>
            <p14:sldId id="457"/>
            <p14:sldId id="458"/>
            <p14:sldId id="459"/>
            <p14:sldId id="461"/>
            <p14:sldId id="462"/>
            <p14:sldId id="465"/>
            <p14:sldId id="466"/>
            <p14:sldId id="467"/>
            <p14:sldId id="463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404040"/>
    <a:srgbClr val="C4C4D2"/>
    <a:srgbClr val="D2D2DC"/>
    <a:srgbClr val="1A2F4E"/>
    <a:srgbClr val="384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5" autoAdjust="0"/>
    <p:restoredTop sz="89663" autoAdjust="0"/>
  </p:normalViewPr>
  <p:slideViewPr>
    <p:cSldViewPr>
      <p:cViewPr>
        <p:scale>
          <a:sx n="118" d="100"/>
          <a:sy n="118" d="100"/>
        </p:scale>
        <p:origin x="14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B3874-4EDE-4EDC-B525-8967D0BF9027}" type="datetimeFigureOut">
              <a:rPr lang="en-IN" smtClean="0"/>
              <a:t>09/06/22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A3AFB-2D54-4257-8C08-258FF686D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528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77E9D-1F26-455B-9FC4-1E2D7C5371B8}" type="datetimeFigureOut">
              <a:rPr lang="en-US" smtClean="0"/>
              <a:t>6/9/22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CE4C0-1175-4F38-90ED-AE7A398176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</a:t>
            </a:r>
            <a:r>
              <a:rPr lang="en-IN" dirty="0" err="1"/>
              <a:t>aws.amazon.com</a:t>
            </a:r>
            <a:r>
              <a:rPr lang="en-IN"/>
              <a:t>/pricing/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56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92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#!/bin/bash</a:t>
            </a:r>
          </a:p>
          <a:p>
            <a:r>
              <a:rPr lang="en-US" dirty="0"/>
              <a:t>#get admin privilege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endParaRPr lang="en-US" dirty="0"/>
          </a:p>
          <a:p>
            <a:r>
              <a:rPr lang="en-US" dirty="0"/>
              <a:t># install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yum update –y</a:t>
            </a:r>
          </a:p>
          <a:p>
            <a:r>
              <a:rPr lang="en-US" dirty="0"/>
              <a:t>yum install –y httpd.x86_64</a:t>
            </a:r>
          </a:p>
          <a:p>
            <a:r>
              <a:rPr lang="en-US" dirty="0" err="1"/>
              <a:t>systemctl</a:t>
            </a:r>
            <a:r>
              <a:rPr lang="en-US" dirty="0"/>
              <a:t> start </a:t>
            </a:r>
            <a:r>
              <a:rPr lang="en-US" dirty="0" err="1"/>
              <a:t>httpd.service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systemctl</a:t>
            </a:r>
            <a:r>
              <a:rPr lang="en-US" dirty="0"/>
              <a:t> enable </a:t>
            </a:r>
            <a:r>
              <a:rPr lang="en-US" dirty="0" err="1"/>
              <a:t>httpd.service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echo ”hey there” &gt; /</a:t>
            </a:r>
            <a:r>
              <a:rPr lang="en-US" dirty="0" err="1"/>
              <a:t>var</a:t>
            </a:r>
            <a:r>
              <a:rPr lang="en-US" dirty="0"/>
              <a:t>/www/html/</a:t>
            </a:r>
            <a:r>
              <a:rPr lang="en-US" dirty="0" err="1"/>
              <a:t>index.html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82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#!/bin/bash</a:t>
            </a:r>
          </a:p>
          <a:p>
            <a:r>
              <a:rPr lang="en-US" dirty="0"/>
              <a:t>#get admin privilege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endParaRPr lang="en-US" dirty="0"/>
          </a:p>
          <a:p>
            <a:r>
              <a:rPr lang="en-US" dirty="0"/>
              <a:t># install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yum update –y</a:t>
            </a:r>
          </a:p>
          <a:p>
            <a:r>
              <a:rPr lang="en-US" dirty="0"/>
              <a:t>yum install –y httpd.x86_64</a:t>
            </a:r>
          </a:p>
          <a:p>
            <a:r>
              <a:rPr lang="en-US" dirty="0" err="1"/>
              <a:t>systemctl</a:t>
            </a:r>
            <a:r>
              <a:rPr lang="en-US" dirty="0"/>
              <a:t> start </a:t>
            </a:r>
            <a:r>
              <a:rPr lang="en-US" dirty="0" err="1"/>
              <a:t>httpd.service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systemctl</a:t>
            </a:r>
            <a:r>
              <a:rPr lang="en-US" dirty="0"/>
              <a:t> enable </a:t>
            </a:r>
            <a:r>
              <a:rPr lang="en-US" dirty="0" err="1"/>
              <a:t>httpd.service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echo ”hey there” &gt; /</a:t>
            </a:r>
            <a:r>
              <a:rPr lang="en-US" dirty="0" err="1"/>
              <a:t>var</a:t>
            </a:r>
            <a:r>
              <a:rPr lang="en-US" dirty="0"/>
              <a:t>/www/html/</a:t>
            </a:r>
            <a:r>
              <a:rPr lang="en-US" dirty="0" err="1"/>
              <a:t>index.html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63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7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8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39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see the AWS dashboard, the volume,  the snapshot created from the volume and the volume created from the snapshot all are not encrypted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50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Bring your own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33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Bring your own license</a:t>
            </a:r>
          </a:p>
          <a:p>
            <a:endParaRPr lang="en-US" dirty="0"/>
          </a:p>
          <a:p>
            <a:r>
              <a:rPr lang="en-US" dirty="0"/>
              <a:t>Hotel example to understand the host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09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Bring your own license</a:t>
            </a:r>
          </a:p>
          <a:p>
            <a:endParaRPr lang="en-US" dirty="0"/>
          </a:p>
          <a:p>
            <a:r>
              <a:rPr lang="en-US" dirty="0"/>
              <a:t>Hotel example to understand the host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45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47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Bring your own license</a:t>
            </a:r>
          </a:p>
          <a:p>
            <a:endParaRPr lang="en-US" dirty="0"/>
          </a:p>
          <a:p>
            <a:r>
              <a:rPr lang="en-US" dirty="0"/>
              <a:t>Hotel example to understand the host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66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Bring your own license</a:t>
            </a:r>
          </a:p>
          <a:p>
            <a:endParaRPr lang="en-US" dirty="0"/>
          </a:p>
          <a:p>
            <a:r>
              <a:rPr lang="en-US" dirty="0"/>
              <a:t>Hotel example to understand the host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64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 /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mnt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/fs1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"hello from ec2 instance 1" &gt; /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mnt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/fs1/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hello.txt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 /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mnt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/fs1/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hello.txt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Shared across instance in same region for instances </a:t>
            </a:r>
            <a:r>
              <a:rPr lang="en-I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different AZ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86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provisioned for 1 TB but used 1gb, billing will be for 1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not 1gb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AWS services are region scoped, hence a service in 1 region is not available in other region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78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-s /dev/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xvdb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If output is data means there is no file system and we must create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4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-s /dev/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xvdb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If output is data means there is no file system and we must create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29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/dev/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xvdb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/data ext4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defaults,nofails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75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91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91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232" y="1676400"/>
            <a:ext cx="7772400" cy="1470025"/>
          </a:xfrm>
        </p:spPr>
        <p:txBody>
          <a:bodyPr>
            <a:normAutofit/>
          </a:bodyPr>
          <a:lstStyle>
            <a:lvl1pPr algn="l"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231" y="3552770"/>
            <a:ext cx="8001001" cy="1358286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Master subtitle, month &amp; year style</a:t>
            </a:r>
          </a:p>
        </p:txBody>
      </p:sp>
    </p:spTree>
    <p:extLst>
      <p:ext uri="{BB962C8B-B14F-4D97-AF65-F5344CB8AC3E}">
        <p14:creationId xmlns:p14="http://schemas.microsoft.com/office/powerpoint/2010/main" val="341925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720" y="152400"/>
            <a:ext cx="8562480" cy="576000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0" y="1143000"/>
            <a:ext cx="8534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59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720" y="106362"/>
            <a:ext cx="8410080" cy="579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3820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3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9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38401"/>
            <a:ext cx="7772400" cy="9906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EBS and EFS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562600" y="5410200"/>
            <a:ext cx="28078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Shalini</a:t>
            </a:r>
            <a:r>
              <a:rPr lang="en-US" sz="2800" b="1" dirty="0"/>
              <a:t> Mittal</a:t>
            </a:r>
          </a:p>
          <a:p>
            <a:r>
              <a:rPr lang="en-US" sz="2800" b="1" dirty="0"/>
              <a:t>Corporate Trainer</a:t>
            </a:r>
          </a:p>
        </p:txBody>
      </p:sp>
    </p:spTree>
    <p:extLst>
      <p:ext uri="{BB962C8B-B14F-4D97-AF65-F5344CB8AC3E}">
        <p14:creationId xmlns:p14="http://schemas.microsoft.com/office/powerpoint/2010/main" val="350067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ST1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720" y="762000"/>
            <a:ext cx="8686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Streaming workloads requiring consistent fast throughput at a low price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Big data warehouses, log processing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Apache </a:t>
            </a: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kafka</a:t>
            </a:r>
            <a:endParaRPr lang="en-US" sz="2200" dirty="0">
              <a:solidFill>
                <a:srgbClr val="22222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Cannot be  a boot volume</a:t>
            </a:r>
          </a:p>
          <a:p>
            <a:pPr marL="285750" indent="-285750">
              <a:buFont typeface="Arial" charset="0"/>
              <a:buChar char="•"/>
            </a:pPr>
            <a:endParaRPr lang="en-US" sz="2200" dirty="0">
              <a:solidFill>
                <a:srgbClr val="22222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500 GIB – 16TiB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Max IOPS is 500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Max throughput of 500 </a:t>
            </a: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MiB</a:t>
            </a: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/s – can burst</a:t>
            </a:r>
          </a:p>
          <a:p>
            <a:pPr marL="285750" indent="-285750">
              <a:buFont typeface="Arial" charset="0"/>
              <a:buChar char="•"/>
            </a:pPr>
            <a:endParaRPr lang="en-US" sz="2200" dirty="0">
              <a:solidFill>
                <a:srgbClr val="22222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5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62480" cy="576000"/>
          </a:xfrm>
        </p:spPr>
        <p:txBody>
          <a:bodyPr/>
          <a:lstStyle/>
          <a:p>
            <a:r>
              <a:rPr lang="en-US" dirty="0"/>
              <a:t>SC1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720" y="687050"/>
            <a:ext cx="8686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Throughput-oriented storage for large volumes of data that is infrequently accessed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Scenarios where the lowest storage cost is important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Cannot be a boot volume</a:t>
            </a:r>
          </a:p>
          <a:p>
            <a:pPr marL="285750" indent="-285750">
              <a:buFont typeface="Arial" charset="0"/>
              <a:buChar char="•"/>
            </a:pPr>
            <a:endParaRPr lang="en-US" sz="2200" dirty="0">
              <a:solidFill>
                <a:srgbClr val="22222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500 GIB – 16TiB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Max IOPS is 250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Max throughput of 500 </a:t>
            </a: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MiB</a:t>
            </a: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/s – can burst</a:t>
            </a:r>
          </a:p>
          <a:p>
            <a:pPr marL="285750" indent="-285750">
              <a:buFont typeface="Arial" charset="0"/>
              <a:buChar char="•"/>
            </a:pPr>
            <a:endParaRPr lang="en-US" sz="2200" dirty="0">
              <a:solidFill>
                <a:srgbClr val="22222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91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62480" cy="576000"/>
          </a:xfrm>
        </p:spPr>
        <p:txBody>
          <a:bodyPr/>
          <a:lstStyle/>
          <a:p>
            <a:r>
              <a:rPr lang="en-US" dirty="0"/>
              <a:t>EBS Snapshots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720" y="533400"/>
            <a:ext cx="8686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Incremental – only backup changed blocks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EBS backups use IO and you shouldn’t run then while your application is handling a lot of traffic [ Do at downtime]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Snapshots will be stored in S3( but you wont see them and not charged)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Not necessary to detach volume to do snapshot but recommended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Max 100,000 snapshots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Can copy snapshots across AZ or Region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Can make AMI (image) from snapshot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EBS volumes restored by snapshots need to be pre-warmed ( using </a:t>
            </a: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fio</a:t>
            </a: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 or </a:t>
            </a: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dd</a:t>
            </a: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 command to read the entire volume 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Snapshots can be automated using Amazon Data Lifecycle manager</a:t>
            </a:r>
          </a:p>
          <a:p>
            <a:pPr marL="285750" indent="-285750">
              <a:buFont typeface="Arial" charset="0"/>
              <a:buChar char="•"/>
            </a:pPr>
            <a:endParaRPr lang="en-US" sz="2200" dirty="0">
              <a:solidFill>
                <a:srgbClr val="22222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92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 Lab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720" y="914400"/>
            <a:ext cx="8686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The volume created and attached with EBS Demo, </a:t>
            </a: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rt</a:t>
            </a: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 click and create Snapshot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View Snapshot and let it be created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It will backup only the backups that are used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Can be copied to any region, delete move </a:t>
            </a: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etc</a:t>
            </a:r>
            <a:endParaRPr lang="en-US" sz="2200" dirty="0">
              <a:solidFill>
                <a:srgbClr val="22222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To view snapshots on </a:t>
            </a: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rt</a:t>
            </a: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 side under EBS =&gt; Snapshots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The creates snapshot is available in the region and not to a certain AZ.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Click on Actions =&gt; Create Volume and select diff AZ and the volume </a:t>
            </a:r>
            <a:r>
              <a:rPr lang="en-US" sz="220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is created for a diff AZ</a:t>
            </a:r>
            <a:endParaRPr lang="en-US" sz="2200" dirty="0">
              <a:solidFill>
                <a:srgbClr val="22222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73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Migration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720" y="914400"/>
            <a:ext cx="86868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EBS volumes are only locked to a specific AZ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To migrate it to a different AZ ( or region 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Snapshot the volume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(optional) copy the volume to a different region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Create a volume rom the snapshot in the AZ of your choice</a:t>
            </a:r>
          </a:p>
        </p:txBody>
      </p:sp>
    </p:spTree>
    <p:extLst>
      <p:ext uri="{BB962C8B-B14F-4D97-AF65-F5344CB8AC3E}">
        <p14:creationId xmlns:p14="http://schemas.microsoft.com/office/powerpoint/2010/main" val="263013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Encryption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720" y="762000"/>
            <a:ext cx="8686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When you create an encrypted EBS volume, you get the following: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Data at rest in encrypted inside the volume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All the data in flight moving between the instance and the volume is encrypted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All snapshots are encrypted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All volumes created from the snapshot</a:t>
            </a:r>
          </a:p>
          <a:p>
            <a:pPr marL="742950" lvl="1" indent="-285750">
              <a:buFont typeface="Arial" charset="0"/>
              <a:buChar char="•"/>
            </a:pPr>
            <a:endParaRPr lang="en-US" sz="2200" dirty="0">
              <a:solidFill>
                <a:srgbClr val="22222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Encryption and decryption are handled transparently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Encryption has a minimal impact on latency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EBS encryption leverages keys from KMS (AES – 256)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Copying an unencrypted snapshot allows encryption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Snapshots of encrypted volumes are encrypted</a:t>
            </a:r>
          </a:p>
          <a:p>
            <a:pPr marL="742950" lvl="1" indent="-285750">
              <a:buFont typeface="Arial" charset="0"/>
              <a:buChar char="•"/>
            </a:pPr>
            <a:endParaRPr lang="en-US" sz="2200" dirty="0">
              <a:solidFill>
                <a:srgbClr val="22222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742950" lvl="1" indent="-285750">
              <a:buFont typeface="Arial" charset="0"/>
              <a:buChar char="•"/>
            </a:pPr>
            <a:endParaRPr lang="en-US" sz="2200" dirty="0">
              <a:solidFill>
                <a:srgbClr val="22222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47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 an unencrypted EBS volume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720" y="914400"/>
            <a:ext cx="86868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Create an EBS snapshot of the volume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Encrypt the EBS snapshot ( using copy 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Create new </a:t>
            </a: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ebs</a:t>
            </a: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 volume from the snapshot ( the volume will also be encrypted 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Now you can attach the encrypted volume to the original instance</a:t>
            </a:r>
          </a:p>
        </p:txBody>
      </p:sp>
    </p:spTree>
    <p:extLst>
      <p:ext uri="{BB962C8B-B14F-4D97-AF65-F5344CB8AC3E}">
        <p14:creationId xmlns:p14="http://schemas.microsoft.com/office/powerpoint/2010/main" val="10858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vs Instance Store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720" y="914400"/>
            <a:ext cx="86868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Some instance do not come with Root EBS volumes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Instead they come with “Instance Store” ( =ephemeral storage 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Instance store is physically attached to the machine (EBS is n/w drive 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Pros: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Better I/O performance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Good for buffer/ cache/ scratch data/ temporary content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Data </a:t>
            </a: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survices</a:t>
            </a: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 reboots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Cons: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ON stop or termination, instance store is lost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Cant resize the instance store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Backups must be operated by the user</a:t>
            </a:r>
          </a:p>
        </p:txBody>
      </p:sp>
    </p:spTree>
    <p:extLst>
      <p:ext uri="{BB962C8B-B14F-4D97-AF65-F5344CB8AC3E}">
        <p14:creationId xmlns:p14="http://schemas.microsoft.com/office/powerpoint/2010/main" val="378422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EC2 Instance Store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720" y="914400"/>
            <a:ext cx="86868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Physical disk attached to the physical server where your EC2 is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Very high IOPS ( because physical)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EBS limited to 64000 IOPS(io1) but Instance store can achieve very high IOPS ( in millions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Disks </a:t>
            </a: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upto</a:t>
            </a: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 7.5 </a:t>
            </a: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Tib</a:t>
            </a: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( can change over time) stripped to reach 30 </a:t>
            </a: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Tib</a:t>
            </a:r>
            <a:endParaRPr lang="en-US" sz="2200" dirty="0">
              <a:solidFill>
                <a:srgbClr val="22222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Block storage ( Like EBS =&gt; Hence file system available)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Cannot be increased in size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Risk of data loss if hardware fails</a:t>
            </a:r>
          </a:p>
          <a:p>
            <a:pPr marL="285750" indent="-285750">
              <a:buFont typeface="Arial" charset="0"/>
              <a:buChar char="•"/>
            </a:pPr>
            <a:endParaRPr lang="en-US" sz="2200" dirty="0">
              <a:solidFill>
                <a:srgbClr val="22222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When you create an instance and select instance type =&gt; look under instance storage and there look for SSD (Instance store )</a:t>
            </a:r>
          </a:p>
        </p:txBody>
      </p:sp>
    </p:spTree>
    <p:extLst>
      <p:ext uri="{BB962C8B-B14F-4D97-AF65-F5344CB8AC3E}">
        <p14:creationId xmlns:p14="http://schemas.microsoft.com/office/powerpoint/2010/main" val="181087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AMI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720" y="914400"/>
            <a:ext cx="8686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AMI = Amazon Machine Image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AMI are a customization of an EC2 instance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You add your own software, configuration, operating system, monitoring…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Faster boot / configuration time because all your software is pre-packaged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AMI are built for a specific region (and can be copied across regions)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You can launch EC2 instances from: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A Public AMI: AWS provided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Your own AMI: you make and maintain them yourself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An AWS Marketplace AMI: an AMI someone else made (and potentially sells)</a:t>
            </a:r>
          </a:p>
        </p:txBody>
      </p:sp>
    </p:spTree>
    <p:extLst>
      <p:ext uri="{BB962C8B-B14F-4D97-AF65-F5344CB8AC3E}">
        <p14:creationId xmlns:p14="http://schemas.microsoft.com/office/powerpoint/2010/main" val="294685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EBS Volume?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5800"/>
            <a:ext cx="8534400" cy="5867400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An EC2 machine loses its root volume(main drive) when it is manually terminated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Unexpected terminations might happen from time to time ( AWS would email you )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Sometimes you need a way to store your instance data somewhere</a:t>
            </a:r>
          </a:p>
          <a:p>
            <a:endParaRPr lang="en-US" sz="22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An EBS ( Elastic Block Store ) Volume is a network drive ( not a physical drive) you can attach to your instances while they run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It allows your instances to persist data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Free tier: 30 GB of free EBS storage of type General Purpose (SSD) or Magnetic per month</a:t>
            </a:r>
          </a:p>
          <a:p>
            <a:endParaRPr lang="en-US" sz="22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6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AMI Process from EC2 Instance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720" y="914400"/>
            <a:ext cx="8686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Start an EC2 instance and customize it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Stop the instance (for data integrity)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Build an AMI – this will also create EBS snapshots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Launch instances from other AMIs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554623-2ECC-9840-8BD1-46EC83038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37" y="3505200"/>
            <a:ext cx="85344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1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AMI Hands-On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720" y="914400"/>
            <a:ext cx="86868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Create a new EC2 instance t2.micro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Under Step 3: Configure Instance Details, add user data to install </a:t>
            </a: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softwares</a:t>
            </a: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 but do not copy code for html</a:t>
            </a:r>
          </a:p>
          <a:p>
            <a:pPr marL="285750" indent="-285750">
              <a:buFont typeface="Arial" charset="0"/>
              <a:buChar char="•"/>
            </a:pPr>
            <a:endParaRPr lang="en-US" sz="2200" dirty="0">
              <a:solidFill>
                <a:srgbClr val="22222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200" dirty="0">
              <a:solidFill>
                <a:srgbClr val="22222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200" dirty="0">
              <a:solidFill>
                <a:srgbClr val="22222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200" dirty="0">
              <a:solidFill>
                <a:srgbClr val="22222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200" dirty="0">
              <a:solidFill>
                <a:srgbClr val="22222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Under security group add the existing security group for http 80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Once instance is created , copy the public address on browser and a test page should be displayed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Then on instance =&gt; right click =&gt; Images and Templates =&gt; Create Image, give name </a:t>
            </a: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DemoImage</a:t>
            </a: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 and click on create.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Then Launch Instance =&gt; My AMI and configure step 3 just to add for contents in html file. Once the instance is created we have the webpage</a:t>
            </a:r>
          </a:p>
          <a:p>
            <a:pPr marL="285750" indent="-285750">
              <a:buFont typeface="Arial" charset="0"/>
              <a:buChar char="•"/>
            </a:pPr>
            <a:endParaRPr lang="en-US" sz="2200" dirty="0">
              <a:solidFill>
                <a:srgbClr val="22222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A6FA94-A16E-4F4D-9181-9488F75BFF96}"/>
              </a:ext>
            </a:extLst>
          </p:cNvPr>
          <p:cNvSpPr/>
          <p:nvPr/>
        </p:nvSpPr>
        <p:spPr>
          <a:xfrm>
            <a:off x="2271960" y="19812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#!/bin/bash</a:t>
            </a:r>
          </a:p>
          <a:p>
            <a:r>
              <a:rPr lang="en-US" dirty="0"/>
              <a:t># use to install </a:t>
            </a:r>
            <a:r>
              <a:rPr lang="en-US" dirty="0" err="1"/>
              <a:t>httpd</a:t>
            </a:r>
            <a:r>
              <a:rPr lang="en-US" dirty="0"/>
              <a:t> for user data</a:t>
            </a:r>
          </a:p>
          <a:p>
            <a:r>
              <a:rPr lang="en-US" dirty="0" err="1"/>
              <a:t>yumm</a:t>
            </a:r>
            <a:r>
              <a:rPr lang="en-US" dirty="0"/>
              <a:t> update -y</a:t>
            </a:r>
          </a:p>
          <a:p>
            <a:r>
              <a:rPr lang="en-US" dirty="0"/>
              <a:t>yum install -y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 err="1"/>
              <a:t>systemctl</a:t>
            </a:r>
            <a:r>
              <a:rPr lang="en-US" dirty="0"/>
              <a:t> start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 err="1"/>
              <a:t>systemctl</a:t>
            </a:r>
            <a:r>
              <a:rPr lang="en-US" dirty="0"/>
              <a:t> enable </a:t>
            </a:r>
            <a:r>
              <a:rPr lang="en-US" dirty="0" err="1"/>
              <a:t>httpd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AA95E3-2D63-CB44-997C-C10395B5A551}"/>
              </a:ext>
            </a:extLst>
          </p:cNvPr>
          <p:cNvSpPr/>
          <p:nvPr/>
        </p:nvSpPr>
        <p:spPr>
          <a:xfrm>
            <a:off x="976560" y="5963269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#!/bin/bash</a:t>
            </a:r>
          </a:p>
          <a:p>
            <a:r>
              <a:rPr lang="en-US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echo "&lt;h1&gt;Hello from $(hostname -f)&lt;/h1&gt;" &gt; /</a:t>
            </a:r>
            <a:r>
              <a:rPr lang="en-US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var</a:t>
            </a:r>
            <a:r>
              <a:rPr lang="en-US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/www/html/</a:t>
            </a:r>
            <a:r>
              <a:rPr lang="en-US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0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EFS – Elastic File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720" y="914400"/>
            <a:ext cx="86868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Managed NFS (network file system) that can be mounted on many EC@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EFS works with EC2 instance in multi-AZ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Highly available, </a:t>
            </a: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scalabe</a:t>
            </a: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, expensive (3 X gp2), pay per use</a:t>
            </a:r>
          </a:p>
          <a:p>
            <a:pPr marL="285750" indent="-285750">
              <a:buFont typeface="Arial" charset="0"/>
              <a:buChar char="•"/>
            </a:pPr>
            <a:endParaRPr lang="en-US" sz="2200" dirty="0">
              <a:solidFill>
                <a:srgbClr val="22222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Use Cases: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Content Management, web serving, data sharing, </a:t>
            </a: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wordpress</a:t>
            </a:r>
            <a:endParaRPr lang="en-US" sz="2200" dirty="0">
              <a:solidFill>
                <a:srgbClr val="22222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Uses NFSv4.1 protocol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Uses security group to control access to EFS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Compatible with </a:t>
            </a: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linux</a:t>
            </a: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 bases AMI ( not windows 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Encryption at rest using KMS</a:t>
            </a:r>
          </a:p>
          <a:p>
            <a:pPr marL="285750" indent="-285750">
              <a:buFont typeface="Arial" charset="0"/>
              <a:buChar char="•"/>
            </a:pPr>
            <a:endParaRPr lang="en-US" sz="2200" dirty="0">
              <a:solidFill>
                <a:srgbClr val="22222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POSIX file system (~LINUX) that has a standard file API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File system scales automatically, pay-per-use, no capacity planning</a:t>
            </a:r>
          </a:p>
        </p:txBody>
      </p:sp>
    </p:spTree>
    <p:extLst>
      <p:ext uri="{BB962C8B-B14F-4D97-AF65-F5344CB8AC3E}">
        <p14:creationId xmlns:p14="http://schemas.microsoft.com/office/powerpoint/2010/main" val="189246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?</a:t>
            </a:r>
            <a:endParaRPr lang="en-IN" dirty="0"/>
          </a:p>
        </p:txBody>
      </p:sp>
      <p:pic>
        <p:nvPicPr>
          <p:cNvPr id="1026" name="Picture 2" descr="C:\Users\anurag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802" y="1516063"/>
            <a:ext cx="3958998" cy="394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5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5105400"/>
            <a:ext cx="5334000" cy="1371600"/>
          </a:xfrm>
        </p:spPr>
        <p:txBody>
          <a:bodyPr/>
          <a:lstStyle/>
          <a:p>
            <a:r>
              <a:rPr lang="en-US" dirty="0"/>
              <a:t>	7738460004</a:t>
            </a:r>
            <a:br>
              <a:rPr lang="en-US" dirty="0"/>
            </a:br>
            <a:r>
              <a:rPr lang="en-US" dirty="0"/>
              <a:t>	shalini06mittal@gmail.com</a:t>
            </a:r>
            <a:endParaRPr lang="en-IN" dirty="0"/>
          </a:p>
        </p:txBody>
      </p:sp>
      <p:pic>
        <p:nvPicPr>
          <p:cNvPr id="1026" name="Picture 2" descr="mage result for phon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257800"/>
            <a:ext cx="478692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76600" y="2514600"/>
            <a:ext cx="26770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/>
              <a:t>Thank you !</a:t>
            </a:r>
          </a:p>
        </p:txBody>
      </p:sp>
      <p:pic>
        <p:nvPicPr>
          <p:cNvPr id="1028" name="Picture 4" descr="mage result for emai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752" y="5842254"/>
            <a:ext cx="481740" cy="48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42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Volume Intro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685800"/>
            <a:ext cx="8686800" cy="5867400"/>
          </a:xfrm>
        </p:spPr>
        <p:txBody>
          <a:bodyPr>
            <a:noAutofit/>
          </a:bodyPr>
          <a:lstStyle/>
          <a:p>
            <a:r>
              <a:rPr lang="en-US" sz="2200" dirty="0"/>
              <a:t>A network drive – not a physical drive</a:t>
            </a:r>
          </a:p>
          <a:p>
            <a:pPr lvl="1"/>
            <a:r>
              <a:rPr lang="en-US" sz="1800" dirty="0"/>
              <a:t>Uses the network to communicate the instance, which means there might be a bit of latency</a:t>
            </a:r>
          </a:p>
          <a:p>
            <a:pPr lvl="1"/>
            <a:r>
              <a:rPr lang="en-US" sz="1800" dirty="0"/>
              <a:t>It can be detached from an EC2 instance and attached to another one quickly</a:t>
            </a:r>
          </a:p>
          <a:p>
            <a:pPr lvl="1"/>
            <a:r>
              <a:rPr lang="en-US" sz="1800" dirty="0"/>
              <a:t>Can be mounted to one instance at a time</a:t>
            </a:r>
          </a:p>
          <a:p>
            <a:pPr lvl="1"/>
            <a:endParaRPr lang="en-US" sz="1800" dirty="0"/>
          </a:p>
          <a:p>
            <a:r>
              <a:rPr lang="en-US" sz="2200" dirty="0"/>
              <a:t>Locked to a AZ</a:t>
            </a:r>
          </a:p>
          <a:p>
            <a:pPr lvl="1"/>
            <a:r>
              <a:rPr lang="en-US" sz="1800" dirty="0"/>
              <a:t>An EBS volume is us-east-1a cannot be attached to us-ease-1b</a:t>
            </a:r>
          </a:p>
          <a:p>
            <a:pPr lvl="1"/>
            <a:r>
              <a:rPr lang="en-US" sz="1800" dirty="0"/>
              <a:t>Can move a volume across, you first need to create a  snapshot</a:t>
            </a:r>
          </a:p>
          <a:p>
            <a:pPr lvl="1"/>
            <a:endParaRPr lang="en-US" sz="1800" dirty="0"/>
          </a:p>
          <a:p>
            <a:r>
              <a:rPr lang="en-US" sz="2200" dirty="0"/>
              <a:t>Have a provisioned capacity( size in GBs and IOPS)</a:t>
            </a:r>
          </a:p>
          <a:p>
            <a:pPr lvl="1"/>
            <a:r>
              <a:rPr lang="en-US" sz="1800" dirty="0"/>
              <a:t>Get billed for all the provision not that we use</a:t>
            </a:r>
          </a:p>
          <a:p>
            <a:pPr lvl="1"/>
            <a:r>
              <a:rPr lang="en-US" sz="1800" dirty="0"/>
              <a:t>Can increase the capacity of the drive over time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7427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Volume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685800"/>
            <a:ext cx="8686800" cy="4495800"/>
          </a:xfrm>
        </p:spPr>
        <p:txBody>
          <a:bodyPr>
            <a:noAutofit/>
          </a:bodyPr>
          <a:lstStyle/>
          <a:p>
            <a:r>
              <a:rPr lang="en-US" sz="2200" dirty="0"/>
              <a:t>GP2 ( SSD) : General purpose volume that balances price and performance for a wide variety of workloads</a:t>
            </a:r>
          </a:p>
          <a:p>
            <a:r>
              <a:rPr lang="en-US" sz="2200" dirty="0"/>
              <a:t>IOI(SSD) : Highest performance SSD volume for mission-critical low-latency or high throughput workloads [critical DB ]</a:t>
            </a:r>
          </a:p>
          <a:p>
            <a:r>
              <a:rPr lang="en-US" sz="2200" dirty="0"/>
              <a:t>STI(HDD) : low cost HDD volume designed for frequently accessed throughput-intensive workloads</a:t>
            </a:r>
          </a:p>
          <a:p>
            <a:r>
              <a:rPr lang="en-US" sz="2200" dirty="0"/>
              <a:t>SC1(HDD) : Lowest cost HDD volume designed for less frequently accessed workloads</a:t>
            </a:r>
          </a:p>
          <a:p>
            <a:r>
              <a:rPr lang="en-US" sz="2200" dirty="0"/>
              <a:t>They are characterized in size | throughput | IOPS(I/O ops per sec)</a:t>
            </a:r>
          </a:p>
          <a:p>
            <a:r>
              <a:rPr lang="en-US" sz="2200" dirty="0"/>
              <a:t>When in doubt check the docs</a:t>
            </a:r>
          </a:p>
          <a:p>
            <a:r>
              <a:rPr lang="en-US" sz="2200" dirty="0"/>
              <a:t>Only GP2 and IOI can be used as boot volumes</a:t>
            </a:r>
          </a:p>
        </p:txBody>
      </p:sp>
    </p:spTree>
    <p:extLst>
      <p:ext uri="{BB962C8B-B14F-4D97-AF65-F5344CB8AC3E}">
        <p14:creationId xmlns:p14="http://schemas.microsoft.com/office/powerpoint/2010/main" val="46120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 EBS to existing Instance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5800"/>
            <a:ext cx="8534400" cy="586740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Select existing instance and under all the tabs below select Storage .</a:t>
            </a:r>
          </a:p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Click on the storage id of root volume. It takes to Volumes page</a:t>
            </a:r>
          </a:p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Click create volume of type gp2, size 2 and same AZ as root volume and leave all the defaults and click create.</a:t>
            </a:r>
          </a:p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Then right click the recently created volume and Attach it to our instance id that is already running</a:t>
            </a:r>
          </a:p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To mount this newly created volume: https://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docs.aws.amazon.com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/AWSEC2/latest/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UserGuide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/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ebs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-using-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volumes.html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9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 EBS to new Instance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5800"/>
            <a:ext cx="8534400" cy="586740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Create a new instance</a:t>
            </a:r>
          </a:p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At step 4: Add storage</a:t>
            </a:r>
          </a:p>
          <a:p>
            <a:pPr lvl="1"/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Create a new volume with following parameters:</a:t>
            </a:r>
            <a:b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EBS, /dev/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sdb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, size(2), do not tick termination, Not encrypted</a:t>
            </a:r>
          </a:p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Then follow defaults and create the instance</a:t>
            </a:r>
          </a:p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Under Volume there will be 2 volumes created attached to this instance.</a:t>
            </a:r>
          </a:p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Now access instance from the terminal using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ssh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command</a:t>
            </a:r>
          </a:p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Then execute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lsblk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=&gt; It shows the volumes created with details and if they are mounted or not</a:t>
            </a:r>
          </a:p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So as of now they are not mounted, so lets see how to mount</a:t>
            </a:r>
          </a:p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Execute the command :  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sudo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file -s /dev/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xvdb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Use the following command to create ext4 file system on the volume</a:t>
            </a:r>
            <a:b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sudo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mkfs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-t ext4 /dev/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xvdb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Then create a directory :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sudo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mkdir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/data =&gt; </a:t>
            </a:r>
          </a:p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Then mount the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xvdb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folder to the data folder: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sudo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mount /dev/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xvdb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/data</a:t>
            </a:r>
          </a:p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Then execute command :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lsblk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. The volume is mounted now</a:t>
            </a:r>
          </a:p>
          <a:p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4D237B-A4BF-BC4A-942C-6EDF0EFC5E1E}"/>
              </a:ext>
            </a:extLst>
          </p:cNvPr>
          <p:cNvSpPr/>
          <p:nvPr/>
        </p:nvSpPr>
        <p:spPr>
          <a:xfrm>
            <a:off x="657720" y="6107668"/>
            <a:ext cx="7952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docs.aws.amazon.com</a:t>
            </a:r>
            <a:r>
              <a:rPr lang="en-US" dirty="0"/>
              <a:t>/AWSEC2/latest/</a:t>
            </a:r>
            <a:r>
              <a:rPr lang="en-US" dirty="0" err="1"/>
              <a:t>UserGuide</a:t>
            </a:r>
            <a:r>
              <a:rPr lang="en-US" dirty="0"/>
              <a:t>/</a:t>
            </a:r>
            <a:r>
              <a:rPr lang="en-US" dirty="0" err="1"/>
              <a:t>ebs</a:t>
            </a:r>
            <a:r>
              <a:rPr lang="en-US" dirty="0"/>
              <a:t>-using-</a:t>
            </a:r>
            <a:r>
              <a:rPr lang="en-US" dirty="0" err="1"/>
              <a:t>volumes.html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5800"/>
            <a:ext cx="8534400" cy="586740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Then go to data folder : cd /data</a:t>
            </a:r>
            <a:endParaRPr lang="en-US" sz="1800" dirty="0"/>
          </a:p>
          <a:p>
            <a:r>
              <a:rPr lang="en-US" sz="1800" dirty="0"/>
              <a:t>Create a file </a:t>
            </a:r>
            <a:r>
              <a:rPr lang="en-US" sz="1800" dirty="0" err="1"/>
              <a:t>hello.txt</a:t>
            </a:r>
            <a:r>
              <a:rPr lang="en-US" sz="1800" dirty="0"/>
              <a:t> using the following command:</a:t>
            </a:r>
            <a:br>
              <a:rPr lang="en-US" sz="1800" dirty="0"/>
            </a:br>
            <a:r>
              <a:rPr lang="en-US" sz="1800" dirty="0" err="1"/>
              <a:t>sudo</a:t>
            </a:r>
            <a:r>
              <a:rPr lang="en-US" sz="1800" dirty="0"/>
              <a:t> touch </a:t>
            </a:r>
            <a:r>
              <a:rPr lang="en-US" sz="1800" dirty="0" err="1"/>
              <a:t>hello.txt</a:t>
            </a:r>
            <a:endParaRPr lang="en-US" sz="1800" dirty="0"/>
          </a:p>
          <a:p>
            <a:r>
              <a:rPr lang="en-US" sz="1800" dirty="0"/>
              <a:t>ls will show the list of files</a:t>
            </a:r>
          </a:p>
          <a:p>
            <a:r>
              <a:rPr lang="en-US" sz="1800" dirty="0"/>
              <a:t>To edit the file execute : </a:t>
            </a:r>
            <a:r>
              <a:rPr lang="en-US" sz="1800" dirty="0" err="1"/>
              <a:t>sudo</a:t>
            </a:r>
            <a:r>
              <a:rPr lang="en-US" sz="1800" dirty="0"/>
              <a:t> </a:t>
            </a:r>
            <a:r>
              <a:rPr lang="en-US" sz="1800" dirty="0" err="1"/>
              <a:t>nano</a:t>
            </a:r>
            <a:r>
              <a:rPr lang="en-US" sz="1800" dirty="0"/>
              <a:t> </a:t>
            </a:r>
            <a:r>
              <a:rPr lang="en-US" sz="1800" dirty="0" err="1"/>
              <a:t>hello.txt</a:t>
            </a:r>
            <a:r>
              <a:rPr lang="en-US" sz="1800" dirty="0"/>
              <a:t>. Add hello world and save</a:t>
            </a:r>
          </a:p>
          <a:p>
            <a:r>
              <a:rPr lang="en-US" sz="1800" dirty="0"/>
              <a:t>To see the file content execute : cat </a:t>
            </a:r>
            <a:r>
              <a:rPr lang="en-US" sz="1800" dirty="0" err="1"/>
              <a:t>hello.txt</a:t>
            </a:r>
            <a:endParaRPr lang="en-US" sz="1800" dirty="0"/>
          </a:p>
          <a:p>
            <a:r>
              <a:rPr lang="en-US" sz="1800" dirty="0"/>
              <a:t>It should print hello world</a:t>
            </a:r>
          </a:p>
          <a:p>
            <a:r>
              <a:rPr lang="en-US" sz="1800" dirty="0"/>
              <a:t>To mount on every system reboot : </a:t>
            </a:r>
            <a:r>
              <a:rPr lang="en-US" sz="1800" dirty="0" err="1"/>
              <a:t>sudo</a:t>
            </a:r>
            <a:r>
              <a:rPr lang="en-US" sz="1800" dirty="0"/>
              <a:t> </a:t>
            </a:r>
            <a:r>
              <a:rPr lang="en-US" sz="1800" dirty="0" err="1"/>
              <a:t>cp</a:t>
            </a:r>
            <a:r>
              <a:rPr lang="en-US" sz="1800" dirty="0"/>
              <a:t> /</a:t>
            </a:r>
            <a:r>
              <a:rPr lang="en-US" sz="1800" dirty="0" err="1"/>
              <a:t>etc</a:t>
            </a:r>
            <a:r>
              <a:rPr lang="en-US" sz="1800" dirty="0"/>
              <a:t>/</a:t>
            </a:r>
            <a:r>
              <a:rPr lang="en-US" sz="1800" dirty="0" err="1"/>
              <a:t>fstab</a:t>
            </a:r>
            <a:r>
              <a:rPr lang="en-US" sz="1800" dirty="0"/>
              <a:t> /</a:t>
            </a:r>
            <a:r>
              <a:rPr lang="en-US" sz="1800" dirty="0" err="1"/>
              <a:t>etc</a:t>
            </a:r>
            <a:r>
              <a:rPr lang="en-US" sz="1800" dirty="0"/>
              <a:t>/</a:t>
            </a:r>
            <a:r>
              <a:rPr lang="en-US" sz="1800" dirty="0" err="1"/>
              <a:t>fstab.orig</a:t>
            </a:r>
            <a:endParaRPr lang="en-US" sz="1800" dirty="0"/>
          </a:p>
          <a:p>
            <a:r>
              <a:rPr lang="en-US" sz="1800" dirty="0"/>
              <a:t>Then open the file : </a:t>
            </a:r>
            <a:r>
              <a:rPr lang="en-US" sz="1800" dirty="0" err="1"/>
              <a:t>sudo</a:t>
            </a:r>
            <a:r>
              <a:rPr lang="en-US" sz="1800" dirty="0"/>
              <a:t> </a:t>
            </a:r>
            <a:r>
              <a:rPr lang="en-US" sz="1800" dirty="0" err="1"/>
              <a:t>nano</a:t>
            </a:r>
            <a:r>
              <a:rPr lang="en-US" sz="1800" dirty="0"/>
              <a:t> /</a:t>
            </a:r>
            <a:r>
              <a:rPr lang="en-US" sz="1800" dirty="0" err="1"/>
              <a:t>etc</a:t>
            </a:r>
            <a:r>
              <a:rPr lang="en-US" sz="1800" dirty="0"/>
              <a:t>/</a:t>
            </a:r>
            <a:r>
              <a:rPr lang="en-US" sz="1800" dirty="0" err="1"/>
              <a:t>fstab</a:t>
            </a:r>
            <a:endParaRPr lang="en-US" sz="1800" dirty="0"/>
          </a:p>
          <a:p>
            <a:r>
              <a:rPr lang="en-US" sz="1800" dirty="0"/>
              <a:t>Enter the following command: </a:t>
            </a:r>
            <a:br>
              <a:rPr lang="en-US" sz="1800" dirty="0"/>
            </a:br>
            <a:r>
              <a:rPr lang="en-US" sz="1800" dirty="0">
                <a:solidFill>
                  <a:schemeClr val="tx1"/>
                </a:solidFill>
              </a:rPr>
              <a:t>/dev/</a:t>
            </a:r>
            <a:r>
              <a:rPr lang="en-US" sz="1800" dirty="0" err="1">
                <a:solidFill>
                  <a:schemeClr val="tx1"/>
                </a:solidFill>
              </a:rPr>
              <a:t>xvdb</a:t>
            </a:r>
            <a:r>
              <a:rPr lang="en-US" sz="1800" dirty="0">
                <a:solidFill>
                  <a:schemeClr val="tx1"/>
                </a:solidFill>
              </a:rPr>
              <a:t> /data ext4 </a:t>
            </a:r>
            <a:r>
              <a:rPr lang="en-US" sz="1800" dirty="0" err="1">
                <a:solidFill>
                  <a:schemeClr val="tx1"/>
                </a:solidFill>
              </a:rPr>
              <a:t>defaults,nofails</a:t>
            </a:r>
            <a:r>
              <a:rPr lang="en-US" sz="1800" dirty="0">
                <a:solidFill>
                  <a:schemeClr val="tx1"/>
                </a:solidFill>
              </a:rPr>
              <a:t> 0 2</a:t>
            </a:r>
          </a:p>
          <a:p>
            <a:r>
              <a:rPr lang="en-US" sz="1800" dirty="0"/>
              <a:t>To check if file system has been formatted: </a:t>
            </a:r>
            <a:r>
              <a:rPr lang="en-US" sz="1800" dirty="0" err="1"/>
              <a:t>sudo</a:t>
            </a:r>
            <a:r>
              <a:rPr lang="en-US" sz="1800" dirty="0"/>
              <a:t> file -s /dev/</a:t>
            </a:r>
            <a:r>
              <a:rPr lang="en-US" sz="1800" dirty="0" err="1"/>
              <a:t>xvdb</a:t>
            </a:r>
            <a:endParaRPr lang="en-US" sz="1800" dirty="0"/>
          </a:p>
          <a:p>
            <a:r>
              <a:rPr lang="en-US" sz="1800" dirty="0"/>
              <a:t>To unmount : </a:t>
            </a:r>
            <a:r>
              <a:rPr lang="en-US" sz="1800" dirty="0" err="1"/>
              <a:t>sudo</a:t>
            </a:r>
            <a:r>
              <a:rPr lang="en-US" sz="1800" dirty="0"/>
              <a:t> </a:t>
            </a:r>
            <a:r>
              <a:rPr lang="en-US" sz="1800" dirty="0" err="1"/>
              <a:t>umount</a:t>
            </a:r>
            <a:r>
              <a:rPr lang="en-US" sz="1800" dirty="0"/>
              <a:t> /data [ cd ../ =&gt; to go a folder before ]</a:t>
            </a:r>
          </a:p>
          <a:p>
            <a:r>
              <a:rPr lang="en-US" sz="1800" dirty="0"/>
              <a:t>Then execute : </a:t>
            </a:r>
            <a:r>
              <a:rPr lang="en-US" sz="1800" dirty="0" err="1"/>
              <a:t>lsblk</a:t>
            </a:r>
            <a:r>
              <a:rPr lang="en-US" sz="1800" dirty="0"/>
              <a:t> =&gt; it shows the EBS is unmounted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3401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14400"/>
            <a:ext cx="8534400" cy="4343400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Recommended for most workloads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System boot volumes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Virtual desktops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Low-latency interactive apps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Development and test environments</a:t>
            </a:r>
          </a:p>
          <a:p>
            <a:endParaRPr lang="en-US" sz="22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1Gib – 16Tb [ size range ]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Small gp2 volumes can burst IOPS to 3000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Max IOPS is 16,000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You have 3 IOPS per GB means at 5,334GB we are at max</a:t>
            </a:r>
          </a:p>
          <a:p>
            <a:endParaRPr lang="en-US" sz="22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60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16510CE-89EA-4245-84BE-AF4083441154}"/>
              </a:ext>
            </a:extLst>
          </p:cNvPr>
          <p:cNvSpPr txBox="1">
            <a:spLocks/>
          </p:cNvSpPr>
          <p:nvPr/>
        </p:nvSpPr>
        <p:spPr>
          <a:xfrm>
            <a:off x="228600" y="304800"/>
            <a:ext cx="8562480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IO1 Volume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9351ED-FC54-2F47-9A9C-17DAA9CD85F4}"/>
              </a:ext>
            </a:extLst>
          </p:cNvPr>
          <p:cNvSpPr/>
          <p:nvPr/>
        </p:nvSpPr>
        <p:spPr>
          <a:xfrm>
            <a:off x="228600" y="1066800"/>
            <a:ext cx="8686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Critical business application that require sustained IOPS performance or. More than 16000 IOPS per volume(gp2 limit)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Large database workloads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MOngoDb</a:t>
            </a: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Casssandra</a:t>
            </a: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, SQL Server, </a:t>
            </a: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MySqQL</a:t>
            </a: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Postgre</a:t>
            </a: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, Oracle</a:t>
            </a:r>
          </a:p>
          <a:p>
            <a:pPr marL="285750" indent="-285750">
              <a:buFont typeface="Arial" charset="0"/>
              <a:buChar char="•"/>
            </a:pPr>
            <a:endParaRPr lang="en-US" sz="2200" dirty="0">
              <a:solidFill>
                <a:srgbClr val="22222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4GB – 16 </a:t>
            </a: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Tib</a:t>
            </a:r>
            <a:endParaRPr lang="en-US" sz="2200" dirty="0">
              <a:solidFill>
                <a:srgbClr val="22222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IOPS is provisioned (PIOPS) – Min 100 – max 64000 (Nitro instances) else max 32000 (other instances)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Max ratio of provisioned IOPS to requested volume </a:t>
            </a: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sixe</a:t>
            </a: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(in GIB) is 50:1</a:t>
            </a:r>
          </a:p>
        </p:txBody>
      </p:sp>
    </p:spTree>
    <p:extLst>
      <p:ext uri="{BB962C8B-B14F-4D97-AF65-F5344CB8AC3E}">
        <p14:creationId xmlns:p14="http://schemas.microsoft.com/office/powerpoint/2010/main" val="118846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3aedc42bc84ed5ed12c401c959f3d34aea17c8"/>
</p:tagLst>
</file>

<file path=ppt/theme/theme1.xml><?xml version="1.0" encoding="utf-8"?>
<a:theme xmlns:a="http://schemas.openxmlformats.org/drawingml/2006/main" name="CT_Core_Java_OO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sion_x0020_No_x002e_ xmlns="5b0b727f-9d55-4674-90df-9368557459d7">1.0</Version_x0020_No_x002e_>
    <Document_x0020_Summary xmlns="5b0b727f-9d55-4674-90df-9368557459d7">The blank ppt template is used for preparing presentations  aligned with CitiusTech powerpoint guidelines. </Document_x0020_Summary>
    <Rel_x0020_Date xmlns="3f0a5add-00cc-4c5e-8a54-6b524d8608b8">2012-11-11T18:30:00+00:00</Rel_x0020_Date>
    <Version_x0020_No xmlns="5b0b727f-9d55-4674-90df-9368557459d7">1.0</Version_x0020_No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A300ECBFD16143AC8B3E6881EC19E4" ma:contentTypeVersion="6" ma:contentTypeDescription="Create a new document." ma:contentTypeScope="" ma:versionID="3a3d1758f0533e4a63e0706672344207">
  <xsd:schema xmlns:xsd="http://www.w3.org/2001/XMLSchema" xmlns:xs="http://www.w3.org/2001/XMLSchema" xmlns:p="http://schemas.microsoft.com/office/2006/metadata/properties" xmlns:ns2="5b0b727f-9d55-4674-90df-9368557459d7" xmlns:ns3="3f0a5add-00cc-4c5e-8a54-6b524d8608b8" targetNamespace="http://schemas.microsoft.com/office/2006/metadata/properties" ma:root="true" ma:fieldsID="0b9e00dfdebadb8b416f9476785e5085" ns2:_="" ns3:_="">
    <xsd:import namespace="5b0b727f-9d55-4674-90df-9368557459d7"/>
    <xsd:import namespace="3f0a5add-00cc-4c5e-8a54-6b524d8608b8"/>
    <xsd:element name="properties">
      <xsd:complexType>
        <xsd:sequence>
          <xsd:element name="documentManagement">
            <xsd:complexType>
              <xsd:all>
                <xsd:element ref="ns2:Document_x0020_Summary" minOccurs="0"/>
                <xsd:element ref="ns2:Version_x0020_No_x002e_" minOccurs="0"/>
                <xsd:element ref="ns3:Rel_x0020_Date" minOccurs="0"/>
                <xsd:element ref="ns2:Version_x0020_N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0b727f-9d55-4674-90df-9368557459d7" elementFormDefault="qualified">
    <xsd:import namespace="http://schemas.microsoft.com/office/2006/documentManagement/types"/>
    <xsd:import namespace="http://schemas.microsoft.com/office/infopath/2007/PartnerControls"/>
    <xsd:element name="Document_x0020_Summary" ma:index="8" nillable="true" ma:displayName="Document Summary" ma:internalName="Document_x0020_Summary">
      <xsd:simpleType>
        <xsd:restriction base="dms:Note">
          <xsd:maxLength value="255"/>
        </xsd:restriction>
      </xsd:simpleType>
    </xsd:element>
    <xsd:element name="Version_x0020_No_x002e_" ma:index="9" nillable="true" ma:displayName="Version No." ma:internalName="Version_x0020_No_x002e_">
      <xsd:simpleType>
        <xsd:restriction base="dms:Text">
          <xsd:maxLength value="255"/>
        </xsd:restriction>
      </xsd:simpleType>
    </xsd:element>
    <xsd:element name="Version_x0020_No" ma:index="13" nillable="true" ma:displayName="Version No" ma:internalName="Version_x0020_No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0a5add-00cc-4c5e-8a54-6b524d8608b8" elementFormDefault="qualified">
    <xsd:import namespace="http://schemas.microsoft.com/office/2006/documentManagement/types"/>
    <xsd:import namespace="http://schemas.microsoft.com/office/infopath/2007/PartnerControls"/>
    <xsd:element name="Rel_x0020_Date" ma:index="11" nillable="true" ma:displayName="Rel Date" ma:format="DateOnly" ma:internalName="Rel_x0020_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15CF3E-B7B2-4757-A9A7-BF8CDE2155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006A50-4E7D-423B-9555-E21005059E29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5b0b727f-9d55-4674-90df-9368557459d7"/>
    <ds:schemaRef ds:uri="http://schemas.microsoft.com/office/infopath/2007/PartnerControls"/>
    <ds:schemaRef ds:uri="http://purl.org/dc/dcmitype/"/>
    <ds:schemaRef ds:uri="3f0a5add-00cc-4c5e-8a54-6b524d8608b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0271C12-EDC3-4E9F-917F-B5906E905F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0b727f-9d55-4674-90df-9368557459d7"/>
    <ds:schemaRef ds:uri="3f0a5add-00cc-4c5e-8a54-6b524d8608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CT_Core_Java_OOP</Template>
  <TotalTime>18935</TotalTime>
  <Words>2307</Words>
  <Application>Microsoft Macintosh PowerPoint</Application>
  <PresentationFormat>On-screen Show (4:3)</PresentationFormat>
  <Paragraphs>284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Times New Roman</vt:lpstr>
      <vt:lpstr>Wingdings</vt:lpstr>
      <vt:lpstr>CT_Core_Java_OOP</vt:lpstr>
      <vt:lpstr>EBS and EFS</vt:lpstr>
      <vt:lpstr>What is EBS Volume?</vt:lpstr>
      <vt:lpstr>EBS Volume Intro</vt:lpstr>
      <vt:lpstr>EBS Volume Types</vt:lpstr>
      <vt:lpstr>Attach EBS to existing Instance </vt:lpstr>
      <vt:lpstr>Attach EBS to new Instance </vt:lpstr>
      <vt:lpstr>Create a file</vt:lpstr>
      <vt:lpstr>Use Cases</vt:lpstr>
      <vt:lpstr>PowerPoint Presentation</vt:lpstr>
      <vt:lpstr>ST1</vt:lpstr>
      <vt:lpstr>SC1</vt:lpstr>
      <vt:lpstr>EBS Snapshots</vt:lpstr>
      <vt:lpstr>Snapshots Lab</vt:lpstr>
      <vt:lpstr>EBS Migration</vt:lpstr>
      <vt:lpstr>EBS Encryption</vt:lpstr>
      <vt:lpstr>Encrypt an unencrypted EBS volume</vt:lpstr>
      <vt:lpstr>EBS vs Instance Store</vt:lpstr>
      <vt:lpstr>Local EC2 Instance Store</vt:lpstr>
      <vt:lpstr>AMI</vt:lpstr>
      <vt:lpstr>AMI Process from EC2 Instance</vt:lpstr>
      <vt:lpstr>AMI Hands-On</vt:lpstr>
      <vt:lpstr>EFS – Elastic File System</vt:lpstr>
      <vt:lpstr>Any Question ?</vt:lpstr>
      <vt:lpstr> 7738460004  shalini06mittal@gmail.com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Jignesh Parmar</dc:creator>
  <cp:lastModifiedBy>Microsoft Office User</cp:lastModifiedBy>
  <cp:revision>1868</cp:revision>
  <dcterms:created xsi:type="dcterms:W3CDTF">2014-09-30T12:24:12Z</dcterms:created>
  <dcterms:modified xsi:type="dcterms:W3CDTF">2022-06-09T10:47:38Z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0x010100A1A300ECBFD16143AC8B3E6881EC19E4</vt:lpwstr>
  </property>
</Properties>
</file>