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1" r:id="rId5"/>
    <p:sldId id="356" r:id="rId6"/>
    <p:sldId id="455" r:id="rId7"/>
    <p:sldId id="456" r:id="rId8"/>
    <p:sldId id="457" r:id="rId9"/>
    <p:sldId id="458" r:id="rId10"/>
    <p:sldId id="459" r:id="rId11"/>
    <p:sldId id="460" r:id="rId12"/>
    <p:sldId id="429" r:id="rId13"/>
    <p:sldId id="322" r:id="rId14"/>
    <p:sldId id="323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356"/>
            <p14:sldId id="455"/>
            <p14:sldId id="456"/>
            <p14:sldId id="457"/>
            <p14:sldId id="458"/>
            <p14:sldId id="459"/>
            <p14:sldId id="460"/>
            <p14:sldId id="429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 autoAdjust="0"/>
    <p:restoredTop sz="92509" autoAdjust="0"/>
  </p:normalViewPr>
  <p:slideViewPr>
    <p:cSldViewPr>
      <p:cViewPr>
        <p:scale>
          <a:sx n="81" d="100"/>
          <a:sy n="81" d="100"/>
        </p:scale>
        <p:origin x="2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30/09/21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aws.amazon.com</a:t>
            </a:r>
            <a:r>
              <a:rPr lang="en-IN" dirty="0"/>
              <a:t>/pricing/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6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8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6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51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ELB and ASG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410200"/>
            <a:ext cx="2807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Shalini</a:t>
            </a:r>
            <a:r>
              <a:rPr lang="en-US" sz="2800" b="1" dirty="0"/>
              <a:t> Mittal</a:t>
            </a:r>
          </a:p>
          <a:p>
            <a:r>
              <a:rPr lang="en-US" sz="2800" b="1" dirty="0"/>
              <a:t>Corporate Trainer</a:t>
            </a:r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105400"/>
            <a:ext cx="5334000" cy="1371600"/>
          </a:xfrm>
        </p:spPr>
        <p:txBody>
          <a:bodyPr/>
          <a:lstStyle/>
          <a:p>
            <a:r>
              <a:rPr lang="en-US" dirty="0"/>
              <a:t>	7738460004</a:t>
            </a:r>
            <a:br>
              <a:rPr lang="en-US" dirty="0"/>
            </a:br>
            <a:r>
              <a:rPr lang="en-US" dirty="0"/>
              <a:t>	shalini06mittal@gmail.com</a:t>
            </a:r>
            <a:endParaRPr lang="en-IN" dirty="0"/>
          </a:p>
        </p:txBody>
      </p:sp>
      <p:pic>
        <p:nvPicPr>
          <p:cNvPr id="1026" name="Picture 2" descr="mage result for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57800"/>
            <a:ext cx="47869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6600" y="2514600"/>
            <a:ext cx="267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/>
              <a:t>Thank you !</a:t>
            </a:r>
          </a:p>
        </p:txBody>
      </p:sp>
      <p:pic>
        <p:nvPicPr>
          <p:cNvPr id="1028" name="Picture 4" descr="mage result for 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2" y="5842254"/>
            <a:ext cx="481740" cy="4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High availability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Scalability means that an application / system can handle greater loads by adapting.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There are two kinds of scalability: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Vertical Scalability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Horizontal Scalability (= elasticity)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Scalability is linked but different to High Availability</a:t>
            </a:r>
          </a:p>
          <a:p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Scalability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Vertical Scalability means increasing the size of the instance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For example, your application runs on a t2.micro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Scaling that application vertically means running it on a t2.large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Vertical scalability is very common for non distributed systems, such as a database.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There’s usually a limit to how much you can vertically scale (hardware limit)</a:t>
            </a:r>
          </a:p>
        </p:txBody>
      </p:sp>
    </p:spTree>
    <p:extLst>
      <p:ext uri="{BB962C8B-B14F-4D97-AF65-F5344CB8AC3E}">
        <p14:creationId xmlns:p14="http://schemas.microsoft.com/office/powerpoint/2010/main" val="11064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Horizontal Scalability means increasing the number of instances / systems for your application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Horizontal scaling implies distributed systems.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This is very common for web applications / modern applications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It’s easy to horizontally scale thanks the cloud offerings such as Amazon EC2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High Availability usually goes hand in hand with horizontal scaling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High availability means running your application / system in at least 2 Availability Zones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The goal of high availability is to survive a data center loss (disaster)</a:t>
            </a:r>
          </a:p>
          <a:p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 and Scalability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Vertical Scaling: Increase instance size (= scale up / down)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From: t2.nano - 0.5G of RAM, 1 vCPU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To: u-12tb1.metal – 12.3 TB of RAM, 448 vCPUs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Horizontal Scaling: Increase number of instances (= scale out / in)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Auto Scaling Group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Load Balancer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High Availability: Run instances for the same application across multi AZ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Auto Scaling Group multi AZ</a:t>
            </a:r>
          </a:p>
          <a:p>
            <a:pPr lvl="1"/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Load Balancer multi AZ</a:t>
            </a:r>
          </a:p>
        </p:txBody>
      </p:sp>
    </p:spTree>
    <p:extLst>
      <p:ext uri="{BB962C8B-B14F-4D97-AF65-F5344CB8AC3E}">
        <p14:creationId xmlns:p14="http://schemas.microsoft.com/office/powerpoint/2010/main" val="6414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Load Balancer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Load balancers are servers that forward internet traffic to multiple servers (EC2 Instances) downstream.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B724-2DD4-FE4E-8375-A8477DD057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6"/>
          <a:stretch/>
        </p:blipFill>
        <p:spPr>
          <a:xfrm>
            <a:off x="0" y="2209800"/>
            <a:ext cx="9144000" cy="36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Load Balancer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Spread load across multiple downstream instances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Expose a single point of access (DNS) to your application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Seamlessly handle failures of downstream instances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Do regular health checks to your instances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Provide SSL termination (HTTPS) for your websites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High availability across zones</a:t>
            </a:r>
          </a:p>
        </p:txBody>
      </p:sp>
    </p:spTree>
    <p:extLst>
      <p:ext uri="{BB962C8B-B14F-4D97-AF65-F5344CB8AC3E}">
        <p14:creationId xmlns:p14="http://schemas.microsoft.com/office/powerpoint/2010/main" val="31924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 use ELB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An ELB (Elastic Load Balancer) is a managed load balancer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• AWS guarantees that it will be working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• AWS takes care of upgrades, maintenance, high availability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• AWS provides only a few configuration knobs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• It costs less to setup your own load balancer but it will be a lot more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effort on your end (maintenance, integrations)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• 3 kinds of load balancers offered by AWS: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• Application Load Balancer (HTTP / HTTPS only) – Layer 7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• Network Load Balancer (ultra-high performance, allow</a:t>
            </a:r>
          </a:p>
        </p:txBody>
      </p:sp>
    </p:spTree>
    <p:extLst>
      <p:ext uri="{BB962C8B-B14F-4D97-AF65-F5344CB8AC3E}">
        <p14:creationId xmlns:p14="http://schemas.microsoft.com/office/powerpoint/2010/main" val="96674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r>
              <a:rPr lang="en-US" sz="2200" dirty="0"/>
              <a:t>AWS </a:t>
            </a:r>
            <a:r>
              <a:rPr lang="en-US" sz="2200" dirty="0" err="1"/>
              <a:t>Amanagement</a:t>
            </a:r>
            <a:r>
              <a:rPr lang="en-US" sz="2200" dirty="0"/>
              <a:t> Console =&gt; EC2</a:t>
            </a:r>
          </a:p>
          <a:p>
            <a:r>
              <a:rPr lang="en-US" sz="2200" dirty="0"/>
              <a:t>Make sure the region is selected appropriately</a:t>
            </a:r>
          </a:p>
          <a:p>
            <a:r>
              <a:rPr lang="en-US" sz="2200" dirty="0"/>
              <a:t>Launch Instance</a:t>
            </a:r>
          </a:p>
          <a:p>
            <a:r>
              <a:rPr lang="en-US" sz="2200" dirty="0"/>
              <a:t>Choose AMI =&gt; Amazon Linux 2 AMI [ Free Tier ]</a:t>
            </a:r>
          </a:p>
          <a:p>
            <a:r>
              <a:rPr lang="en-US" sz="2200" dirty="0"/>
              <a:t>Instance Type : t2.micro</a:t>
            </a:r>
          </a:p>
          <a:p>
            <a:r>
              <a:rPr lang="en-US" sz="2200" dirty="0"/>
              <a:t>Configure Instance Details : Leave defaults</a:t>
            </a:r>
          </a:p>
          <a:p>
            <a:r>
              <a:rPr lang="en-US" sz="2200" dirty="0"/>
              <a:t>Storage : It’s a disk. Leave defaults</a:t>
            </a:r>
          </a:p>
          <a:p>
            <a:r>
              <a:rPr lang="en-US" sz="2200" dirty="0"/>
              <a:t>Add Tags : Add Name : </a:t>
            </a:r>
            <a:r>
              <a:rPr lang="en-US" sz="2200" dirty="0" err="1"/>
              <a:t>MyFirstInstance</a:t>
            </a:r>
            <a:r>
              <a:rPr lang="en-US" sz="2200" dirty="0"/>
              <a:t> [ This name tag is important as it appears on the UI when the instance is created ]. Can add other tags</a:t>
            </a:r>
          </a:p>
          <a:p>
            <a:r>
              <a:rPr lang="en-US" sz="2200" dirty="0"/>
              <a:t>Create Security Group : Create new group :</a:t>
            </a:r>
          </a:p>
          <a:p>
            <a:pPr lvl="1"/>
            <a:r>
              <a:rPr lang="en-US" sz="1800" dirty="0"/>
              <a:t>Name : my-first-security</a:t>
            </a:r>
          </a:p>
          <a:p>
            <a:pPr lvl="1"/>
            <a:r>
              <a:rPr lang="en-US" sz="1800" dirty="0"/>
              <a:t>Description : Create with EC2 instance</a:t>
            </a:r>
          </a:p>
          <a:p>
            <a:pPr lvl="1"/>
            <a:r>
              <a:rPr lang="en-US" sz="1800" dirty="0"/>
              <a:t>SSH – TCP – 22 - 0.0.0.0/0 [ for any IP address to access ] =&gt; This is public address and anyone can access</a:t>
            </a:r>
          </a:p>
          <a:p>
            <a:r>
              <a:rPr lang="en-US" sz="2200" dirty="0"/>
              <a:t>Review and launch</a:t>
            </a:r>
          </a:p>
        </p:txBody>
      </p:sp>
    </p:spTree>
    <p:extLst>
      <p:ext uri="{BB962C8B-B14F-4D97-AF65-F5344CB8AC3E}">
        <p14:creationId xmlns:p14="http://schemas.microsoft.com/office/powerpoint/2010/main" val="20742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Props1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5b0b727f-9d55-4674-90df-9368557459d7"/>
    <ds:schemaRef ds:uri="http://schemas.microsoft.com/office/infopath/2007/PartnerControls"/>
    <ds:schemaRef ds:uri="http://purl.org/dc/dcmitype/"/>
    <ds:schemaRef ds:uri="3f0a5add-00cc-4c5e-8a54-6b524d8608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17926</TotalTime>
  <Words>596</Words>
  <Application>Microsoft Macintosh PowerPoint</Application>
  <PresentationFormat>On-screen Show (4:3)</PresentationFormat>
  <Paragraphs>79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CT_Core_Java_OOP</vt:lpstr>
      <vt:lpstr>ELB and ASG</vt:lpstr>
      <vt:lpstr>Scalability and High availability </vt:lpstr>
      <vt:lpstr>Vertical Scalability</vt:lpstr>
      <vt:lpstr>Horizontal Scalability</vt:lpstr>
      <vt:lpstr>High Availability and Scalability</vt:lpstr>
      <vt:lpstr>What is Load Balancer</vt:lpstr>
      <vt:lpstr>Why Load Balancer</vt:lpstr>
      <vt:lpstr>Why  use ELB</vt:lpstr>
      <vt:lpstr>Load Balancer</vt:lpstr>
      <vt:lpstr>Any Question ?</vt:lpstr>
      <vt:lpstr> 7738460004  shalini06mittal@gmail.com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1784</cp:revision>
  <dcterms:created xsi:type="dcterms:W3CDTF">2014-09-30T12:24:12Z</dcterms:created>
  <dcterms:modified xsi:type="dcterms:W3CDTF">2021-09-30T17:45:22Z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