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71" r:id="rId5"/>
    <p:sldId id="356" r:id="rId6"/>
    <p:sldId id="429" r:id="rId7"/>
    <p:sldId id="430" r:id="rId8"/>
    <p:sldId id="428" r:id="rId9"/>
    <p:sldId id="454" r:id="rId10"/>
    <p:sldId id="421" r:id="rId11"/>
    <p:sldId id="422" r:id="rId12"/>
    <p:sldId id="423" r:id="rId13"/>
    <p:sldId id="455" r:id="rId14"/>
    <p:sldId id="460" r:id="rId15"/>
    <p:sldId id="456" r:id="rId16"/>
    <p:sldId id="457" r:id="rId17"/>
    <p:sldId id="458" r:id="rId18"/>
    <p:sldId id="459" r:id="rId19"/>
    <p:sldId id="461" r:id="rId20"/>
    <p:sldId id="462" r:id="rId21"/>
    <p:sldId id="463" r:id="rId22"/>
    <p:sldId id="322" r:id="rId23"/>
    <p:sldId id="323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356"/>
            <p14:sldId id="429"/>
            <p14:sldId id="430"/>
            <p14:sldId id="428"/>
            <p14:sldId id="454"/>
            <p14:sldId id="421"/>
            <p14:sldId id="422"/>
            <p14:sldId id="423"/>
            <p14:sldId id="455"/>
            <p14:sldId id="460"/>
            <p14:sldId id="456"/>
            <p14:sldId id="457"/>
            <p14:sldId id="458"/>
            <p14:sldId id="459"/>
            <p14:sldId id="461"/>
            <p14:sldId id="462"/>
            <p14:sldId id="463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69" autoAdjust="0"/>
    <p:restoredTop sz="89643" autoAdjust="0"/>
  </p:normalViewPr>
  <p:slideViewPr>
    <p:cSldViewPr>
      <p:cViewPr varScale="1">
        <p:scale>
          <a:sx n="85" d="100"/>
          <a:sy n="85" d="100"/>
        </p:scale>
        <p:origin x="2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13/09/20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aws.amazon.com</a:t>
            </a:r>
            <a:r>
              <a:rPr lang="en-IN"/>
              <a:t>/pricing/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#!/bin/bash</a:t>
            </a:r>
          </a:p>
          <a:p>
            <a:r>
              <a:rPr lang="en-US" dirty="0"/>
              <a:t>#get admin privilege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# install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yum update –y</a:t>
            </a:r>
          </a:p>
          <a:p>
            <a:r>
              <a:rPr lang="en-US" dirty="0"/>
              <a:t>yum install –y httpd.x86_64</a:t>
            </a:r>
          </a:p>
          <a:p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httpd.service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httpd.service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”hey there” &gt; 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#!/bin/bash</a:t>
            </a:r>
          </a:p>
          <a:p>
            <a:r>
              <a:rPr lang="en-US" dirty="0"/>
              <a:t>#get admin privilege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# install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yum update –y</a:t>
            </a:r>
          </a:p>
          <a:p>
            <a:r>
              <a:rPr lang="en-US" dirty="0"/>
              <a:t>yum install –y httpd.x86_64</a:t>
            </a:r>
          </a:p>
          <a:p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httpd.service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httpd.service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”hey there” &gt; 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63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8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9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see the AWS dashboard, the volume,  the snapshot created from the volume and the volume created from the snapshot all are not encrypted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50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your own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33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your own license</a:t>
            </a:r>
          </a:p>
          <a:p>
            <a:endParaRPr lang="en-US" dirty="0"/>
          </a:p>
          <a:p>
            <a:r>
              <a:rPr lang="en-US" dirty="0"/>
              <a:t>Hotel example to understand the host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9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8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provisioned for 1 TB but used 1gb, billing will be for 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not 1gb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AWS services are region scoped, hence a service in 1 region is not available in other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7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Tags – useful for security and lifecycle policies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 names are not actual directories but are the long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7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Versioning happens at bucket level</a:t>
            </a:r>
          </a:p>
          <a:p>
            <a:r>
              <a:rPr lang="en-US" dirty="0"/>
              <a:t>So it does not overwrites but increments the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9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9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S3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410200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Shalini</a:t>
            </a:r>
            <a:r>
              <a:rPr lang="en-US" sz="2800" b="1" dirty="0"/>
              <a:t> Mittal</a:t>
            </a:r>
          </a:p>
          <a:p>
            <a:r>
              <a:rPr lang="en-US" sz="2800" b="1" dirty="0"/>
              <a:t>Corporate Trainer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62480" cy="576000"/>
          </a:xfrm>
        </p:spPr>
        <p:txBody>
          <a:bodyPr/>
          <a:lstStyle/>
          <a:p>
            <a:r>
              <a:rPr lang="en-US" dirty="0"/>
              <a:t>SC1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687050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Throughput-oriented storage for large volumes of data that is infrequently accessed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Scenarios where the lowest storage cost is important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Cannot be a boot volume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500 GIB – 16TiB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Max IOPS is 250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Max throughput of 500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MiB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/s – can burst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62480" cy="576000"/>
          </a:xfrm>
        </p:spPr>
        <p:txBody>
          <a:bodyPr/>
          <a:lstStyle/>
          <a:p>
            <a:r>
              <a:rPr lang="en-US" dirty="0"/>
              <a:t>EBS Snapshots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5334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Incremental – only backup changed 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backups use IO and you shouldn’t run then while your application is handling a lot of traffic [ Do at downtime]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Snapshots will be stored in S3( but you wont see them and not charged)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Not necessary to detach volume to do snapshot but recommended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Max 100,000 snapshots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 copy snapshots across AZ or Region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 make AMI (image) from snapshot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volumes restored by snapshots need to be pre-warmed ( using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fio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dd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command to read the entire volume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Snapshots can be automated using Amazon Data Lifecycle manager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2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Lab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The volume created and attached with EBS Demo,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rt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click and create Snapshot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View Snapshot and let it be created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It will backup only the backups that are used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 be copied to any region, delete move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Migration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volumes are only locked to a specific AZ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To migrate it to a different AZ ( or region 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Snapshot the volume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(optional) copy the volume to a different region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Create a volume rom the snapshot in the AZ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26301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Encryption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76200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When you create an encrypted EBS volume, you get the following: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Data at rest in encrypted inside the volume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All the data in flight moving between the instance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andn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the volume is encrypted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All snapshots are encrypted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All volumes created from the snapshot</a:t>
            </a:r>
          </a:p>
          <a:p>
            <a:pPr marL="742950" lvl="1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Encryption and decryption are handled transparently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Encryption has a minimal impact on latency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encryption leverages keys from KMS (AES – 256)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Copying an unencrypted snapshot allows encryption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Snapshots of encrypted volumes are encrypted</a:t>
            </a:r>
          </a:p>
          <a:p>
            <a:pPr marL="742950" lvl="1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7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an unencrypted EBS volume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Create an EBS snapshot of the volume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Encrypt the EBS snapshot ( using copy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Create new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volume from the snapshot ( the volume will also be encrypted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Now you can attach the encrypted volume to the original instance</a:t>
            </a:r>
          </a:p>
        </p:txBody>
      </p:sp>
    </p:spTree>
    <p:extLst>
      <p:ext uri="{BB962C8B-B14F-4D97-AF65-F5344CB8AC3E}">
        <p14:creationId xmlns:p14="http://schemas.microsoft.com/office/powerpoint/2010/main" val="10858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vs Instance Store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Some instance do not come with Root EBS volumes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Instead they come with “Instance Store” ( =ephemeral storage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Instance store is physically attached to the machine (EBS is n/w drive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Pros: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Better I/O performance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Good for buffer/ cache/ scratch data/ temporary content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survices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reboots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ON stop or termination, instance store is lost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Cant resize the instance store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Backups must be operated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7842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EC2 Instance Store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Physical disk attached to the physical server where your EC2 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Very high IOPS ( because physical)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EBS limited to 64000 IOPS(io1) but Instance store can achieve very high IOPS ( in millions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Disks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upto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7.5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Tib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( can change over time) stripped to reach 30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Tib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Block storage ( Like EBS =&gt; Hence file system available)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Cannot be increased in size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Risk of data loss if hardware fails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When you create an instance and select instance type =&gt; look under instance storage and there look for SSD (Instance store )</a:t>
            </a:r>
          </a:p>
        </p:txBody>
      </p:sp>
    </p:spTree>
    <p:extLst>
      <p:ext uri="{BB962C8B-B14F-4D97-AF65-F5344CB8AC3E}">
        <p14:creationId xmlns:p14="http://schemas.microsoft.com/office/powerpoint/2010/main" val="18108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Managed NFS (network file system) that can be mounted on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manyn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EC@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EFS works with EC2 instance in multi-AZ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Highly available,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scalabe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, expensive (3 X gp2), pay per use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Use Cases: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Content Management, web serving, data sharing,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wordpress</a:t>
            </a: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Uses NFSv4.1 protocol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Uses security group to control access to EFS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Compatible with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linux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bases AMI ( not windows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Encryption at rest using KMS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POSIX file system (~LINUX) that has a standard file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File system scales automatically, pay-per-use, no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18924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S3?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One of the main building bocks of AWS</a:t>
            </a:r>
          </a:p>
          <a:p>
            <a:r>
              <a:rPr lang="en-US" sz="2200" dirty="0" err="1">
                <a:latin typeface="Times New Roman" charset="0"/>
                <a:ea typeface="Times New Roman" charset="0"/>
                <a:cs typeface="Times New Roman" charset="0"/>
              </a:rPr>
              <a:t>Infinetely</a:t>
            </a: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 scaling storage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Widely popular 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Many websites use S3 as a backbone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Many AWS services use S3 as an integration as well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It is a global service and not attached to a specific region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But buckets are attached to a specific region</a:t>
            </a: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105400"/>
            <a:ext cx="5334000" cy="1371600"/>
          </a:xfrm>
        </p:spPr>
        <p:txBody>
          <a:bodyPr/>
          <a:lstStyle/>
          <a:p>
            <a:r>
              <a:rPr lang="en-US" dirty="0"/>
              <a:t>	7738460004</a:t>
            </a:r>
            <a:br>
              <a:rPr lang="en-US" dirty="0"/>
            </a:br>
            <a:r>
              <a:rPr lang="en-US" dirty="0"/>
              <a:t>	shalini06mittal@gmail.com</a:t>
            </a:r>
            <a:endParaRPr lang="en-IN" dirty="0"/>
          </a:p>
        </p:txBody>
      </p:sp>
      <p:pic>
        <p:nvPicPr>
          <p:cNvPr id="1026" name="Picture 2" descr="mage result for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47869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2514600"/>
            <a:ext cx="267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Thank you !</a:t>
            </a:r>
          </a:p>
        </p:txBody>
      </p:sp>
      <p:pic>
        <p:nvPicPr>
          <p:cNvPr id="1028" name="Picture 4" descr="mage result for 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2" y="5842254"/>
            <a:ext cx="481740" cy="4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r>
              <a:rPr lang="en-US" sz="1800" dirty="0"/>
              <a:t>Allows people to store objects ( files) in “buckets” ( directories”)</a:t>
            </a:r>
          </a:p>
          <a:p>
            <a:r>
              <a:rPr lang="en-US" sz="1800" dirty="0"/>
              <a:t>Must have a globally unique name</a:t>
            </a:r>
          </a:p>
          <a:p>
            <a:r>
              <a:rPr lang="en-US" sz="1800" dirty="0"/>
              <a:t>Defined at the region level</a:t>
            </a:r>
          </a:p>
          <a:p>
            <a:r>
              <a:rPr lang="en-US" sz="1800" dirty="0"/>
              <a:t>Naming convention</a:t>
            </a:r>
          </a:p>
          <a:p>
            <a:pPr lvl="1"/>
            <a:r>
              <a:rPr lang="en-US" sz="1800" dirty="0"/>
              <a:t>NO uppercase</a:t>
            </a:r>
          </a:p>
          <a:p>
            <a:pPr lvl="1"/>
            <a:r>
              <a:rPr lang="en-US" sz="1800" dirty="0"/>
              <a:t>No underscore</a:t>
            </a:r>
          </a:p>
          <a:p>
            <a:pPr lvl="1"/>
            <a:r>
              <a:rPr lang="en-US" sz="1800" dirty="0"/>
              <a:t>3 – 63 length</a:t>
            </a:r>
          </a:p>
          <a:p>
            <a:pPr lvl="1"/>
            <a:r>
              <a:rPr lang="en-US" sz="1800" dirty="0"/>
              <a:t>Not an IP</a:t>
            </a:r>
          </a:p>
          <a:p>
            <a:pPr lvl="1"/>
            <a:r>
              <a:rPr lang="en-US" sz="1800" dirty="0"/>
              <a:t>Must start with lowercase letter or a number</a:t>
            </a:r>
          </a:p>
        </p:txBody>
      </p:sp>
    </p:spTree>
    <p:extLst>
      <p:ext uri="{BB962C8B-B14F-4D97-AF65-F5344CB8AC3E}">
        <p14:creationId xmlns:p14="http://schemas.microsoft.com/office/powerpoint/2010/main" val="20742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8686800" cy="4495800"/>
          </a:xfrm>
        </p:spPr>
        <p:txBody>
          <a:bodyPr>
            <a:noAutofit/>
          </a:bodyPr>
          <a:lstStyle/>
          <a:p>
            <a:r>
              <a:rPr lang="en-US" sz="2200" dirty="0"/>
              <a:t>Objects are files that have a key</a:t>
            </a:r>
          </a:p>
          <a:p>
            <a:r>
              <a:rPr lang="en-US" sz="2200" dirty="0"/>
              <a:t>They key is the full path after the bucket name</a:t>
            </a:r>
          </a:p>
          <a:p>
            <a:pPr lvl="1"/>
            <a:r>
              <a:rPr lang="en-US" sz="1800" dirty="0"/>
              <a:t>S3://my-bucket/</a:t>
            </a:r>
            <a:r>
              <a:rPr lang="en-US" sz="1800" dirty="0">
                <a:solidFill>
                  <a:srgbClr val="FF0000"/>
                </a:solidFill>
              </a:rPr>
              <a:t>f1.txt</a:t>
            </a:r>
          </a:p>
          <a:p>
            <a:pPr lvl="1"/>
            <a:r>
              <a:rPr lang="en-US" sz="1800" dirty="0"/>
              <a:t>S3://my-bucket/</a:t>
            </a:r>
            <a:r>
              <a:rPr lang="en-US" sz="1800" dirty="0">
                <a:solidFill>
                  <a:srgbClr val="FF0000"/>
                </a:solidFill>
              </a:rPr>
              <a:t>folder1/folder2/f1.txt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 key is composed of prefix + </a:t>
            </a:r>
            <a:r>
              <a:rPr lang="en-US" sz="2200" dirty="0" err="1">
                <a:solidFill>
                  <a:schemeClr val="tx1"/>
                </a:solidFill>
              </a:rPr>
              <a:t>object_name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[in orange is the prefix]</a:t>
            </a:r>
          </a:p>
          <a:p>
            <a:pPr lvl="1"/>
            <a:r>
              <a:rPr lang="en-US" sz="1800" dirty="0"/>
              <a:t>S3://my-bucket/</a:t>
            </a:r>
            <a:r>
              <a:rPr lang="en-US" sz="1800" dirty="0">
                <a:solidFill>
                  <a:srgbClr val="FFC000"/>
                </a:solidFill>
              </a:rPr>
              <a:t>folder1/folder2</a:t>
            </a:r>
            <a:r>
              <a:rPr lang="en-US" sz="1800" dirty="0"/>
              <a:t>/</a:t>
            </a:r>
            <a:r>
              <a:rPr lang="en-US" sz="1800" dirty="0">
                <a:solidFill>
                  <a:srgbClr val="FF0000"/>
                </a:solidFill>
              </a:rPr>
              <a:t>f1.txt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There is no concept of directories within buckets</a:t>
            </a:r>
          </a:p>
          <a:p>
            <a:r>
              <a:rPr lang="en-US" sz="2200" dirty="0">
                <a:solidFill>
                  <a:schemeClr val="tx1"/>
                </a:solidFill>
              </a:rPr>
              <a:t>Just keys with very long names that contain slashes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12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Overview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Object values are the content of the body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Max object size is 5TB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If uploading more than 5GB must use multi-part upload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Each object can have a </a:t>
            </a:r>
            <a:r>
              <a:rPr lang="en-US" sz="2200" dirty="0" err="1">
                <a:latin typeface="Times New Roman" charset="0"/>
                <a:ea typeface="Times New Roman" charset="0"/>
                <a:cs typeface="Times New Roman" charset="0"/>
              </a:rPr>
              <a:t>metada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Metadata (list of text key/value pairs – system or user metadata )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Tags(Unicode key/value pair-</a:t>
            </a:r>
            <a:r>
              <a:rPr lang="en-US" sz="2200" dirty="0" err="1">
                <a:latin typeface="Times New Roman" charset="0"/>
                <a:ea typeface="Times New Roman" charset="0"/>
                <a:cs typeface="Times New Roman" charset="0"/>
              </a:rPr>
              <a:t>upto</a:t>
            </a: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 10) – useful for security/lifecycle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Version ID ( if versioning is enabled )</a:t>
            </a:r>
          </a:p>
        </p:txBody>
      </p:sp>
    </p:spTree>
    <p:extLst>
      <p:ext uri="{BB962C8B-B14F-4D97-AF65-F5344CB8AC3E}">
        <p14:creationId xmlns:p14="http://schemas.microsoft.com/office/powerpoint/2010/main" val="2658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-  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Search for S3 in Services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Click on Create Bucket and give a unique name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Buckets are created and available region wise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Once the bucket is created we an upload a file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Upload File : select any file from your file system and upload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Once the file is uploaded can be opened to view 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It also provides with overview of the file</a:t>
            </a:r>
          </a:p>
          <a:p>
            <a:r>
              <a:rPr lang="en-US" sz="1800" dirty="0"/>
              <a:t>In the overview panel there is Object </a:t>
            </a:r>
            <a:r>
              <a:rPr lang="en-US" sz="1800" dirty="0" err="1"/>
              <a:t>Url</a:t>
            </a:r>
            <a:r>
              <a:rPr lang="en-US" sz="1800" dirty="0"/>
              <a:t> and clicking on that gives 403 error as the file in not available publicly.</a:t>
            </a:r>
          </a:p>
          <a:p>
            <a:r>
              <a:rPr lang="en-US" sz="1800" dirty="0"/>
              <a:t>Can create folders and upload files in this folder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Versioning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14400"/>
            <a:ext cx="8534400" cy="4343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You can version your files in S3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It is enabled at the bucket level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Same key overwrite will increment the “version”: 1,2,3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Best practice to version the buckets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Protect against unintended deletes (ability to restore a version)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Easy rollback to previous version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Notes: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Any file this is not versioned prior to enabling versioning will have version “null”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Suspending versioning does not delete the 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9356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16510CE-89EA-4245-84BE-AF4083441154}"/>
              </a:ext>
            </a:extLst>
          </p:cNvPr>
          <p:cNvSpPr txBox="1">
            <a:spLocks/>
          </p:cNvSpPr>
          <p:nvPr/>
        </p:nvSpPr>
        <p:spPr>
          <a:xfrm>
            <a:off x="228600" y="304800"/>
            <a:ext cx="856248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Versioning Labs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351ED-FC54-2F47-9A9C-17DAA9CD85F4}"/>
              </a:ext>
            </a:extLst>
          </p:cNvPr>
          <p:cNvSpPr/>
          <p:nvPr/>
        </p:nvSpPr>
        <p:spPr>
          <a:xfrm>
            <a:off x="228600" y="10668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Go to bucket and click on bucket created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Tab =&gt; Versioning =&gt; Enable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Version for previous file uploaded before enabling version is null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Upload a new file and the version is added</a:t>
            </a:r>
          </a:p>
        </p:txBody>
      </p:sp>
    </p:spTree>
    <p:extLst>
      <p:ext uri="{BB962C8B-B14F-4D97-AF65-F5344CB8AC3E}">
        <p14:creationId xmlns:p14="http://schemas.microsoft.com/office/powerpoint/2010/main" val="11884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static Website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7620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Create simple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index.html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error..html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tab =&gt; static website hosting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Enter the entry and error file names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This provides with public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url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endpoint which can be used to access the </a:t>
            </a:r>
          </a:p>
        </p:txBody>
      </p:sp>
    </p:spTree>
    <p:extLst>
      <p:ext uri="{BB962C8B-B14F-4D97-AF65-F5344CB8AC3E}">
        <p14:creationId xmlns:p14="http://schemas.microsoft.com/office/powerpoint/2010/main" val="556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5b0b727f-9d55-4674-90df-9368557459d7"/>
    <ds:schemaRef ds:uri="http://schemas.microsoft.com/office/infopath/2007/PartnerControls"/>
    <ds:schemaRef ds:uri="http://purl.org/dc/dcmitype/"/>
    <ds:schemaRef ds:uri="3f0a5add-00cc-4c5e-8a54-6b524d8608b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18264</TotalTime>
  <Words>1414</Words>
  <Application>Microsoft Macintosh PowerPoint</Application>
  <PresentationFormat>On-screen Show (4:3)</PresentationFormat>
  <Paragraphs>201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CT_Core_Java_OOP</vt:lpstr>
      <vt:lpstr>S3</vt:lpstr>
      <vt:lpstr>What is S3?</vt:lpstr>
      <vt:lpstr>Buckets </vt:lpstr>
      <vt:lpstr>Objects Overview</vt:lpstr>
      <vt:lpstr>Objects Overview - contd</vt:lpstr>
      <vt:lpstr>Labs -  S3</vt:lpstr>
      <vt:lpstr>S3 Versioning</vt:lpstr>
      <vt:lpstr>PowerPoint Presentation</vt:lpstr>
      <vt:lpstr>S3 static Website</vt:lpstr>
      <vt:lpstr>SC1</vt:lpstr>
      <vt:lpstr>EBS Snapshots</vt:lpstr>
      <vt:lpstr>Snapshots Lab</vt:lpstr>
      <vt:lpstr>EBS Migration</vt:lpstr>
      <vt:lpstr>EBS Encryption</vt:lpstr>
      <vt:lpstr>Encrypt an unencrypted EBS volume</vt:lpstr>
      <vt:lpstr>EBS vs Instance Store</vt:lpstr>
      <vt:lpstr>Local EC2 Instance Store</vt:lpstr>
      <vt:lpstr>EFS – Elastic File System</vt:lpstr>
      <vt:lpstr>Any Question ?</vt:lpstr>
      <vt:lpstr> 7738460004  shalini06mittal@gmail.com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1875</cp:revision>
  <dcterms:created xsi:type="dcterms:W3CDTF">2014-09-30T12:24:12Z</dcterms:created>
  <dcterms:modified xsi:type="dcterms:W3CDTF">2020-09-13T14:10:58Z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