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271" r:id="rId5"/>
    <p:sldId id="356" r:id="rId6"/>
    <p:sldId id="358" r:id="rId7"/>
    <p:sldId id="501" r:id="rId8"/>
    <p:sldId id="502" r:id="rId9"/>
    <p:sldId id="415" r:id="rId10"/>
    <p:sldId id="515" r:id="rId11"/>
    <p:sldId id="359" r:id="rId12"/>
    <p:sldId id="360" r:id="rId13"/>
    <p:sldId id="376" r:id="rId14"/>
    <p:sldId id="362" r:id="rId15"/>
    <p:sldId id="503" r:id="rId16"/>
    <p:sldId id="504" r:id="rId17"/>
    <p:sldId id="505" r:id="rId18"/>
    <p:sldId id="507" r:id="rId19"/>
    <p:sldId id="506" r:id="rId20"/>
    <p:sldId id="508" r:id="rId21"/>
    <p:sldId id="510" r:id="rId22"/>
    <p:sldId id="511" r:id="rId23"/>
    <p:sldId id="512" r:id="rId24"/>
    <p:sldId id="513" r:id="rId25"/>
    <p:sldId id="514" r:id="rId26"/>
    <p:sldId id="516" r:id="rId27"/>
    <p:sldId id="517" r:id="rId28"/>
    <p:sldId id="518" r:id="rId29"/>
    <p:sldId id="414" r:id="rId30"/>
    <p:sldId id="322" r:id="rId31"/>
    <p:sldId id="323"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358"/>
            <p14:sldId id="501"/>
            <p14:sldId id="502"/>
            <p14:sldId id="415"/>
            <p14:sldId id="515"/>
            <p14:sldId id="359"/>
            <p14:sldId id="360"/>
            <p14:sldId id="376"/>
            <p14:sldId id="362"/>
            <p14:sldId id="503"/>
            <p14:sldId id="504"/>
            <p14:sldId id="505"/>
            <p14:sldId id="507"/>
            <p14:sldId id="506"/>
            <p14:sldId id="508"/>
            <p14:sldId id="510"/>
            <p14:sldId id="511"/>
            <p14:sldId id="512"/>
            <p14:sldId id="513"/>
            <p14:sldId id="514"/>
            <p14:sldId id="516"/>
            <p14:sldId id="517"/>
            <p14:sldId id="518"/>
            <p14:sldId id="414"/>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6" autoAdjust="0"/>
    <p:restoredTop sz="95865" autoAdjust="0"/>
  </p:normalViewPr>
  <p:slideViewPr>
    <p:cSldViewPr>
      <p:cViewPr>
        <p:scale>
          <a:sx n="126" d="100"/>
          <a:sy n="126" d="100"/>
        </p:scale>
        <p:origin x="1704" y="-21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01/03/22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3/1/22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javatpoint.com/selenium-ide-featur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uru99.com/interactive-javascript-tutorial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manual-testing.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guru99.com/interactive-javascript-tutorials.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techbeamers.com/selenium-components-web-test-automation/#8211-selenium-10-rc" TargetMode="External"/><Relationship Id="rId13" Type="http://schemas.openxmlformats.org/officeDocument/2006/relationships/hyperlink" Target="https://www.techbeamers.com/selenium-components-web-test-automation/#-what-can-you-do-with-selenium-ide" TargetMode="External"/><Relationship Id="rId18" Type="http://schemas.openxmlformats.org/officeDocument/2006/relationships/hyperlink" Target="https://www.techbeamers.com/selenium-components-web-test-automation/#-node" TargetMode="External"/><Relationship Id="rId3" Type="http://schemas.openxmlformats.org/officeDocument/2006/relationships/hyperlink" Target="https://www.techbeamers.com/selenium-components-web-test-automation/#SeleniumWebdriverArchitecure" TargetMode="External"/><Relationship Id="rId7" Type="http://schemas.openxmlformats.org/officeDocument/2006/relationships/hyperlink" Target="https://www.techbeamers.com/selenium-components-web-test-automation/" TargetMode="External"/><Relationship Id="rId12" Type="http://schemas.openxmlformats.org/officeDocument/2006/relationships/hyperlink" Target="https://www.techbeamers.com/selenium-components-web-test-automation/#8211-selenium-ide" TargetMode="External"/><Relationship Id="rId17" Type="http://schemas.openxmlformats.org/officeDocument/2006/relationships/hyperlink" Target="https://www.techbeamers.com/selenium-components-web-test-automation/#-hub" TargetMode="External"/><Relationship Id="rId2" Type="http://schemas.openxmlformats.org/officeDocument/2006/relationships/slide" Target="../slides/slide8.xml"/><Relationship Id="rId16" Type="http://schemas.openxmlformats.org/officeDocument/2006/relationships/hyperlink" Target="https://www.techbeamers.com/selenium-components-web-test-automation/#8211-selenium-grid" TargetMode="External"/><Relationship Id="rId1" Type="http://schemas.openxmlformats.org/officeDocument/2006/relationships/notesMaster" Target="../notesMasters/notesMaster1.xml"/><Relationship Id="rId6" Type="http://schemas.openxmlformats.org/officeDocument/2006/relationships/hyperlink" Target="https://www.techbeamers.com/use-firebug-and-firepath-in-firefox/#howtoinstallfirepath" TargetMode="External"/><Relationship Id="rId11" Type="http://schemas.openxmlformats.org/officeDocument/2006/relationships/hyperlink" Target="https://www.techbeamers.com/selenium-components-web-test-automation/#-when-should-you-use-selenium-rc" TargetMode="External"/><Relationship Id="rId5" Type="http://schemas.openxmlformats.org/officeDocument/2006/relationships/hyperlink" Target="https://www.techbeamers.com/use-firebug-and-firepath-in-firefox/#howtoinstallfirebug" TargetMode="External"/><Relationship Id="rId15" Type="http://schemas.openxmlformats.org/officeDocument/2006/relationships/hyperlink" Target="https://www.techbeamers.com/selenium-components-web-test-automation/#-what-can-you-do-with-selenium-webdriver" TargetMode="External"/><Relationship Id="rId10" Type="http://schemas.openxmlformats.org/officeDocument/2006/relationships/hyperlink" Target="https://www.techbeamers.com/selenium-components-web-test-automation/#-client-libraries" TargetMode="External"/><Relationship Id="rId19" Type="http://schemas.openxmlformats.org/officeDocument/2006/relationships/hyperlink" Target="https://www.techbeamers.com/selenium-components-web-test-automation/#-what-can-you-do-with-selenium-grid" TargetMode="External"/><Relationship Id="rId4" Type="http://schemas.openxmlformats.org/officeDocument/2006/relationships/hyperlink" Target="https://www.techbeamers.com/selenium-tutorial/" TargetMode="External"/><Relationship Id="rId9" Type="http://schemas.openxmlformats.org/officeDocument/2006/relationships/hyperlink" Target="https://www.techbeamers.com/selenium-components-web-test-automation/#-the-selenium-server" TargetMode="External"/><Relationship Id="rId14" Type="http://schemas.openxmlformats.org/officeDocument/2006/relationships/hyperlink" Target="https://www.techbeamers.com/selenium-components-web-test-automation/#8211-selenium-webdriv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performs much faster as compared to Selenium RC </a:t>
            </a:r>
          </a:p>
          <a:p>
            <a:r>
              <a:rPr lang="en-US" sz="1200" b="0" i="0" kern="1200" dirty="0">
                <a:solidFill>
                  <a:schemeClr val="tx1"/>
                </a:solidFill>
                <a:effectLst/>
                <a:latin typeface="+mn-lt"/>
                <a:ea typeface="+mn-ea"/>
                <a:cs typeface="+mn-cs"/>
              </a:rPr>
              <a:t>because it makes direct calls to the web browsers. RC on the other hand needs an RC server to interact with the web browser.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68287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say </a:t>
            </a:r>
            <a:r>
              <a:rPr lang="en-US" sz="1200" b="1"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we actually mean </a:t>
            </a:r>
            <a:r>
              <a:rPr lang="en-US" sz="1200" b="1" i="0" kern="1200" dirty="0">
                <a:solidFill>
                  <a:schemeClr val="tx1"/>
                </a:solidFill>
                <a:effectLst/>
                <a:latin typeface="+mn-lt"/>
                <a:ea typeface="+mn-ea"/>
                <a:cs typeface="+mn-cs"/>
              </a:rPr>
              <a:t>dynamically typed schema</a:t>
            </a:r>
            <a:r>
              <a:rPr lang="en-US" sz="1200" b="0" i="0" kern="1200" dirty="0">
                <a:solidFill>
                  <a:schemeClr val="tx1"/>
                </a:solidFill>
                <a:effectLst/>
                <a:latin typeface="+mn-lt"/>
                <a:ea typeface="+mn-ea"/>
                <a:cs typeface="+mn-cs"/>
              </a:rPr>
              <a:t>, as opposed to statically typed schemas as available in RDBMS(SQL) databases.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JSON is a completely schema free data structure, as opposed to XML which allows you to specify XSD if you need.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78879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performs much faster as compared to Selenium RC </a:t>
            </a:r>
          </a:p>
          <a:p>
            <a:r>
              <a:rPr lang="en-US" sz="1200" b="0" i="0" kern="1200" dirty="0">
                <a:solidFill>
                  <a:schemeClr val="tx1"/>
                </a:solidFill>
                <a:effectLst/>
                <a:latin typeface="+mn-lt"/>
                <a:ea typeface="+mn-ea"/>
                <a:cs typeface="+mn-cs"/>
              </a:rPr>
              <a:t>because it makes direct calls to the web browsers. RC on the other hand needs an RC server to interact with the web browser.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88177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https://www.javatpoint.com/selenium-ide-features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41850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say </a:t>
            </a:r>
            <a:r>
              <a:rPr lang="en-US" sz="1200" b="1"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we actually mean </a:t>
            </a:r>
            <a:r>
              <a:rPr lang="en-US" sz="1200" b="1" i="0" kern="1200" dirty="0">
                <a:solidFill>
                  <a:schemeClr val="tx1"/>
                </a:solidFill>
                <a:effectLst/>
                <a:latin typeface="+mn-lt"/>
                <a:ea typeface="+mn-ea"/>
                <a:cs typeface="+mn-cs"/>
              </a:rPr>
              <a:t>dynamically typed schema</a:t>
            </a:r>
            <a:r>
              <a:rPr lang="en-US" sz="1200" b="0" i="0" kern="1200" dirty="0">
                <a:solidFill>
                  <a:schemeClr val="tx1"/>
                </a:solidFill>
                <a:effectLst/>
                <a:latin typeface="+mn-lt"/>
                <a:ea typeface="+mn-ea"/>
                <a:cs typeface="+mn-cs"/>
              </a:rPr>
              <a:t>, as opposed to statically typed schemas as available in RDBMS(SQL) databases.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JSON is a completely schema free data structure, as opposed to XML which allows you to specify XSD if you need.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6862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say </a:t>
            </a:r>
            <a:r>
              <a:rPr lang="en-US" sz="1200" b="1"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we actually mean </a:t>
            </a:r>
            <a:r>
              <a:rPr lang="en-US" sz="1200" b="1" i="0" kern="1200" dirty="0">
                <a:solidFill>
                  <a:schemeClr val="tx1"/>
                </a:solidFill>
                <a:effectLst/>
                <a:latin typeface="+mn-lt"/>
                <a:ea typeface="+mn-ea"/>
                <a:cs typeface="+mn-cs"/>
              </a:rPr>
              <a:t>dynamically typed schema</a:t>
            </a:r>
            <a:r>
              <a:rPr lang="en-US" sz="1200" b="0" i="0" kern="1200" dirty="0">
                <a:solidFill>
                  <a:schemeClr val="tx1"/>
                </a:solidFill>
                <a:effectLst/>
                <a:latin typeface="+mn-lt"/>
                <a:ea typeface="+mn-ea"/>
                <a:cs typeface="+mn-cs"/>
              </a:rPr>
              <a:t>, as opposed to statically typed schemas as available in RDBMS(SQL) databases.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JSON is a completely schema free data structure, as opposed to XML which allows you to specify XSD if you need.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806512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WebDriver's</a:t>
            </a:r>
            <a:r>
              <a:rPr lang="en-US" sz="1200" b="1" i="0" kern="1200" dirty="0">
                <a:solidFill>
                  <a:schemeClr val="tx1"/>
                </a:solidFill>
                <a:effectLst/>
                <a:latin typeface="+mn-lt"/>
                <a:ea typeface="+mn-ea"/>
                <a:cs typeface="+mn-cs"/>
              </a:rPr>
              <a:t> architecture is simpler than Selenium RC's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controls the browser from the OS level</a:t>
            </a:r>
          </a:p>
          <a:p>
            <a:r>
              <a:rPr lang="en-US" sz="1200" b="0" i="0" kern="1200" dirty="0">
                <a:solidFill>
                  <a:schemeClr val="tx1"/>
                </a:solidFill>
                <a:effectLst/>
                <a:latin typeface="+mn-lt"/>
                <a:ea typeface="+mn-ea"/>
                <a:cs typeface="+mn-cs"/>
              </a:rPr>
              <a:t>All you need are your programming language's IDE (which contains your Selenium commands) and a browser.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Selenium RC's architecture is way more complicated.</a:t>
            </a:r>
          </a:p>
          <a:p>
            <a:r>
              <a:rPr lang="en-US" sz="1200" b="0" i="0" kern="1200" dirty="0">
                <a:solidFill>
                  <a:schemeClr val="tx1"/>
                </a:solidFill>
                <a:effectLst/>
                <a:latin typeface="+mn-lt"/>
                <a:ea typeface="+mn-ea"/>
                <a:cs typeface="+mn-cs"/>
              </a:rPr>
              <a:t>You first need to launch </a:t>
            </a:r>
            <a:r>
              <a:rPr lang="en-US" sz="1200" b="1" i="0" kern="1200" dirty="0">
                <a:solidFill>
                  <a:schemeClr val="tx1"/>
                </a:solidFill>
                <a:effectLst/>
                <a:latin typeface="+mn-lt"/>
                <a:ea typeface="+mn-ea"/>
                <a:cs typeface="+mn-cs"/>
              </a:rPr>
              <a:t>a separate application called Selenium Remote Control (RC) Server</a:t>
            </a:r>
            <a:r>
              <a:rPr lang="en-US" sz="1200" b="0" i="0" kern="1200" dirty="0">
                <a:solidFill>
                  <a:schemeClr val="tx1"/>
                </a:solidFill>
                <a:effectLst/>
                <a:latin typeface="+mn-lt"/>
                <a:ea typeface="+mn-ea"/>
                <a:cs typeface="+mn-cs"/>
              </a:rPr>
              <a:t> before you can start testing</a:t>
            </a:r>
          </a:p>
          <a:p>
            <a:r>
              <a:rPr lang="en-US" sz="1200" b="0" i="0" kern="1200" dirty="0">
                <a:solidFill>
                  <a:schemeClr val="tx1"/>
                </a:solidFill>
                <a:effectLst/>
                <a:latin typeface="+mn-lt"/>
                <a:ea typeface="+mn-ea"/>
                <a:cs typeface="+mn-cs"/>
              </a:rPr>
              <a:t>The Selenium RC Server </a:t>
            </a:r>
            <a:r>
              <a:rPr lang="en-US" sz="1200" b="1" i="0" kern="1200" dirty="0">
                <a:solidFill>
                  <a:schemeClr val="tx1"/>
                </a:solidFill>
                <a:effectLst/>
                <a:latin typeface="+mn-lt"/>
                <a:ea typeface="+mn-ea"/>
                <a:cs typeface="+mn-cs"/>
              </a:rPr>
              <a:t>acts as a "middleman" between your Selenium commands and your browser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begin testing, Selenium RC Server "injects" a </a:t>
            </a:r>
            <a:r>
              <a:rPr lang="en-US" sz="1200" b="1" i="0" kern="1200" dirty="0" err="1">
                <a:solidFill>
                  <a:schemeClr val="tx1"/>
                </a:solidFill>
                <a:effectLst/>
                <a:latin typeface="+mn-lt"/>
                <a:ea typeface="+mn-ea"/>
                <a:cs typeface="+mn-cs"/>
              </a:rPr>
              <a:t>Javascript</a:t>
            </a:r>
            <a:r>
              <a:rPr lang="en-US" sz="1200" b="1" i="0" kern="1200" dirty="0">
                <a:solidFill>
                  <a:schemeClr val="tx1"/>
                </a:solidFill>
                <a:effectLst/>
                <a:latin typeface="+mn-lt"/>
                <a:ea typeface="+mn-ea"/>
                <a:cs typeface="+mn-cs"/>
              </a:rPr>
              <a:t> program called Selenium Core</a:t>
            </a:r>
            <a:r>
              <a:rPr lang="en-US" sz="1200" b="0" i="0" kern="1200" dirty="0">
                <a:solidFill>
                  <a:schemeClr val="tx1"/>
                </a:solidFill>
                <a:effectLst/>
                <a:latin typeface="+mn-lt"/>
                <a:ea typeface="+mn-ea"/>
                <a:cs typeface="+mn-cs"/>
              </a:rPr>
              <a:t> into the browser.</a:t>
            </a:r>
          </a:p>
          <a:p>
            <a:r>
              <a:rPr lang="en-US" sz="1200" b="0" i="0" kern="1200" dirty="0">
                <a:solidFill>
                  <a:schemeClr val="tx1"/>
                </a:solidFill>
                <a:effectLst/>
                <a:latin typeface="+mn-lt"/>
                <a:ea typeface="+mn-ea"/>
                <a:cs typeface="+mn-cs"/>
              </a:rPr>
              <a:t>Once injected, Selenium Core will start receiving instructions relayed by the RC Server from your test program.</a:t>
            </a:r>
          </a:p>
          <a:p>
            <a:r>
              <a:rPr lang="en-US" sz="1200" b="0" i="0" kern="1200" dirty="0">
                <a:solidFill>
                  <a:schemeClr val="tx1"/>
                </a:solidFill>
                <a:effectLst/>
                <a:latin typeface="+mn-lt"/>
                <a:ea typeface="+mn-ea"/>
                <a:cs typeface="+mn-cs"/>
              </a:rPr>
              <a:t>When the instructions are received, </a:t>
            </a:r>
            <a:r>
              <a:rPr lang="en-US" sz="1200" b="1" i="0" kern="1200" dirty="0">
                <a:solidFill>
                  <a:schemeClr val="tx1"/>
                </a:solidFill>
                <a:effectLst/>
                <a:latin typeface="+mn-lt"/>
                <a:ea typeface="+mn-ea"/>
                <a:cs typeface="+mn-cs"/>
              </a:rPr>
              <a:t>Selenium Core will execute them as </a:t>
            </a:r>
            <a:r>
              <a:rPr lang="en-US" sz="1200" b="1" i="0" kern="1200" dirty="0" err="1">
                <a:solidFill>
                  <a:schemeClr val="tx1"/>
                </a:solidFill>
                <a:effectLst/>
                <a:latin typeface="+mn-lt"/>
                <a:ea typeface="+mn-ea"/>
                <a:cs typeface="+mn-cs"/>
              </a:rPr>
              <a:t>Javascript</a:t>
            </a:r>
            <a:r>
              <a:rPr lang="en-US" sz="1200" b="1" i="0" kern="1200" dirty="0">
                <a:solidFill>
                  <a:schemeClr val="tx1"/>
                </a:solidFill>
                <a:effectLst/>
                <a:latin typeface="+mn-lt"/>
                <a:ea typeface="+mn-ea"/>
                <a:cs typeface="+mn-cs"/>
              </a:rPr>
              <a:t> commands.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browser will obey the instructions of Selenium Core and will relay its response to the RC Server.</a:t>
            </a:r>
          </a:p>
          <a:p>
            <a:r>
              <a:rPr lang="en-US" sz="1200" b="0" i="0" kern="1200" dirty="0">
                <a:solidFill>
                  <a:schemeClr val="tx1"/>
                </a:solidFill>
                <a:effectLst/>
                <a:latin typeface="+mn-lt"/>
                <a:ea typeface="+mn-ea"/>
                <a:cs typeface="+mn-cs"/>
              </a:rPr>
              <a:t>The RC Server will receive the response of the browser and then display the results to you.</a:t>
            </a:r>
          </a:p>
          <a:p>
            <a:r>
              <a:rPr lang="en-US" sz="1200" b="0" i="0" kern="1200" dirty="0">
                <a:solidFill>
                  <a:schemeClr val="tx1"/>
                </a:solidFill>
                <a:effectLst/>
                <a:latin typeface="+mn-lt"/>
                <a:ea typeface="+mn-ea"/>
                <a:cs typeface="+mn-cs"/>
              </a:rPr>
              <a:t>RC Server will fetch the next instruction from your test script to repeat the whole cycle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400148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31478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WebDriver</a:t>
            </a:r>
            <a:r>
              <a:rPr lang="en-US" sz="1200" b="1" i="0" kern="1200" dirty="0">
                <a:solidFill>
                  <a:schemeClr val="tx1"/>
                </a:solidFill>
                <a:effectLst/>
                <a:latin typeface="+mn-lt"/>
                <a:ea typeface="+mn-ea"/>
                <a:cs typeface="+mn-cs"/>
              </a:rPr>
              <a:t> interacts with page elements in a more realistic way.</a:t>
            </a:r>
            <a:r>
              <a:rPr lang="en-US" sz="1200" b="0" i="0" kern="1200" dirty="0">
                <a:solidFill>
                  <a:schemeClr val="tx1"/>
                </a:solidFill>
                <a:effectLst/>
                <a:latin typeface="+mn-lt"/>
                <a:ea typeface="+mn-ea"/>
                <a:cs typeface="+mn-cs"/>
              </a:rPr>
              <a:t> For example, if you have a disabled text box on a page you were testing,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really cannot enter any value in it just as how a real person cannot.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Selenium Core, just like other</a:t>
            </a:r>
            <a:r>
              <a:rPr lang="en-US" sz="1200" b="0" i="0" u="none" strike="noStrike" kern="1200" dirty="0">
                <a:solidFill>
                  <a:schemeClr val="tx1"/>
                </a:solidFill>
                <a:effectLst/>
                <a:latin typeface="+mn-lt"/>
                <a:ea typeface="+mn-ea"/>
                <a:cs typeface="+mn-cs"/>
                <a:hlinkClick r:id="rId3"/>
              </a:rPr>
              <a:t> JavaScript </a:t>
            </a:r>
            <a:r>
              <a:rPr lang="en-US" sz="1200" b="0" i="0" kern="1200" dirty="0">
                <a:solidFill>
                  <a:schemeClr val="tx1"/>
                </a:solidFill>
                <a:effectLst/>
                <a:latin typeface="+mn-lt"/>
                <a:ea typeface="+mn-ea"/>
                <a:cs typeface="+mn-cs"/>
              </a:rPr>
              <a:t>codes, can access disabled elements. In the past, Selenium testers complain that Selenium Core was able to enter values to a disabled text box in their tests. Differences in API</a:t>
            </a:r>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21766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Selenium RC's API is more matured but contains redundancies and often confusing commands</a:t>
            </a:r>
            <a:r>
              <a:rPr lang="en-US" sz="1200" b="0" i="0" kern="1200" dirty="0">
                <a:solidFill>
                  <a:schemeClr val="tx1"/>
                </a:solidFill>
                <a:effectLst/>
                <a:latin typeface="+mn-lt"/>
                <a:ea typeface="+mn-ea"/>
                <a:cs typeface="+mn-cs"/>
              </a:rPr>
              <a:t>. For example, most of the time, testers are confused whether to use type or </a:t>
            </a:r>
            <a:r>
              <a:rPr lang="en-US" sz="1200" b="0" i="0" kern="1200" dirty="0" err="1">
                <a:solidFill>
                  <a:schemeClr val="tx1"/>
                </a:solidFill>
                <a:effectLst/>
                <a:latin typeface="+mn-lt"/>
                <a:ea typeface="+mn-ea"/>
                <a:cs typeface="+mn-cs"/>
              </a:rPr>
              <a:t>typeKeys</a:t>
            </a:r>
            <a:r>
              <a:rPr lang="en-US" sz="1200" b="0" i="0" kern="1200" dirty="0">
                <a:solidFill>
                  <a:schemeClr val="tx1"/>
                </a:solidFill>
                <a:effectLst/>
                <a:latin typeface="+mn-lt"/>
                <a:ea typeface="+mn-ea"/>
                <a:cs typeface="+mn-cs"/>
              </a:rPr>
              <a:t>; or whether to use click, </a:t>
            </a:r>
            <a:r>
              <a:rPr lang="en-US" sz="1200" b="0" i="0" kern="1200" dirty="0" err="1">
                <a:solidFill>
                  <a:schemeClr val="tx1"/>
                </a:solidFill>
                <a:effectLst/>
                <a:latin typeface="+mn-lt"/>
                <a:ea typeface="+mn-ea"/>
                <a:cs typeface="+mn-cs"/>
              </a:rPr>
              <a:t>mouseDown</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mouseDownAt</a:t>
            </a:r>
            <a:r>
              <a:rPr lang="en-US" sz="1200" b="0" i="0" kern="1200" dirty="0">
                <a:solidFill>
                  <a:schemeClr val="tx1"/>
                </a:solidFill>
                <a:effectLst/>
                <a:latin typeface="+mn-lt"/>
                <a:ea typeface="+mn-ea"/>
                <a:cs typeface="+mn-cs"/>
              </a:rPr>
              <a:t>. Worse, </a:t>
            </a:r>
            <a:r>
              <a:rPr lang="en-US" sz="1200" b="1" i="0" kern="1200" dirty="0">
                <a:solidFill>
                  <a:schemeClr val="tx1"/>
                </a:solidFill>
                <a:effectLst/>
                <a:latin typeface="+mn-lt"/>
                <a:ea typeface="+mn-ea"/>
                <a:cs typeface="+mn-cs"/>
              </a:rPr>
              <a:t>different browsers interpret each of these commands in different ways too!</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WebDriver's</a:t>
            </a:r>
            <a:r>
              <a:rPr lang="en-US" sz="1200" b="1" i="0" kern="1200" dirty="0">
                <a:solidFill>
                  <a:schemeClr val="tx1"/>
                </a:solidFill>
                <a:effectLst/>
                <a:latin typeface="+mn-lt"/>
                <a:ea typeface="+mn-ea"/>
                <a:cs typeface="+mn-cs"/>
              </a:rPr>
              <a:t> API is simpler than Selenium RC's</a:t>
            </a:r>
            <a:r>
              <a:rPr lang="en-US" sz="1200" b="0" i="0" kern="1200" dirty="0">
                <a:solidFill>
                  <a:schemeClr val="tx1"/>
                </a:solidFill>
                <a:effectLst/>
                <a:latin typeface="+mn-lt"/>
                <a:ea typeface="+mn-ea"/>
                <a:cs typeface="+mn-cs"/>
              </a:rPr>
              <a:t>. It does not contain redundant and confusing commands.</a:t>
            </a: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7558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 realized that the repetitious </a:t>
            </a:r>
            <a:r>
              <a:rPr lang="en-US" sz="1200" b="0" i="0" u="none" strike="noStrike" kern="1200" dirty="0">
                <a:solidFill>
                  <a:schemeClr val="tx1"/>
                </a:solidFill>
                <a:effectLst/>
                <a:latin typeface="+mn-lt"/>
                <a:ea typeface="+mn-ea"/>
                <a:cs typeface="+mn-cs"/>
                <a:hlinkClick r:id="rId3"/>
              </a:rPr>
              <a:t>Manual Testing</a:t>
            </a:r>
            <a:r>
              <a:rPr lang="en-US" sz="1200" b="0" i="0" kern="1200" dirty="0">
                <a:solidFill>
                  <a:schemeClr val="tx1"/>
                </a:solidFill>
                <a:effectLst/>
                <a:latin typeface="+mn-lt"/>
                <a:ea typeface="+mn-ea"/>
                <a:cs typeface="+mn-cs"/>
              </a:rPr>
              <a:t> of their application was becoming more and more inefficient, he created a</a:t>
            </a:r>
            <a:r>
              <a:rPr lang="en-US" sz="1200" b="0" i="0" u="none" strike="noStrike" kern="1200" dirty="0">
                <a:solidFill>
                  <a:schemeClr val="tx1"/>
                </a:solidFill>
                <a:effectLst/>
                <a:latin typeface="+mn-lt"/>
                <a:ea typeface="+mn-ea"/>
                <a:cs typeface="+mn-cs"/>
                <a:hlinkClick r:id="rId4"/>
              </a:rPr>
              <a:t> JavaScript </a:t>
            </a:r>
            <a:r>
              <a:rPr lang="en-US" sz="1200" b="0" i="0" kern="1200" dirty="0">
                <a:solidFill>
                  <a:schemeClr val="tx1"/>
                </a:solidFill>
                <a:effectLst/>
                <a:latin typeface="+mn-lt"/>
                <a:ea typeface="+mn-ea"/>
                <a:cs typeface="+mn-cs"/>
              </a:rPr>
              <a:t>program that would automatically control the browser's actions. He named this program as the "</a:t>
            </a:r>
            <a:r>
              <a:rPr lang="en-US" sz="1200" b="1" i="0" kern="1200" dirty="0" err="1">
                <a:solidFill>
                  <a:schemeClr val="tx1"/>
                </a:solidFill>
                <a:effectLst/>
                <a:latin typeface="+mn-lt"/>
                <a:ea typeface="+mn-ea"/>
                <a:cs typeface="+mn-cs"/>
              </a:rPr>
              <a:t>JavaScriptTestRunner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Selenium RC's API is more matured but contains redundancies and often confusing commands</a:t>
            </a:r>
            <a:r>
              <a:rPr lang="en-US" sz="1200" b="0" i="0" kern="1200" dirty="0">
                <a:solidFill>
                  <a:schemeClr val="tx1"/>
                </a:solidFill>
                <a:effectLst/>
                <a:latin typeface="+mn-lt"/>
                <a:ea typeface="+mn-ea"/>
                <a:cs typeface="+mn-cs"/>
              </a:rPr>
              <a:t>. For example, most of the time, testers are confused whether to use type or </a:t>
            </a:r>
            <a:r>
              <a:rPr lang="en-US" sz="1200" b="0" i="0" kern="1200" dirty="0" err="1">
                <a:solidFill>
                  <a:schemeClr val="tx1"/>
                </a:solidFill>
                <a:effectLst/>
                <a:latin typeface="+mn-lt"/>
                <a:ea typeface="+mn-ea"/>
                <a:cs typeface="+mn-cs"/>
              </a:rPr>
              <a:t>typeKeys</a:t>
            </a:r>
            <a:r>
              <a:rPr lang="en-US" sz="1200" b="0" i="0" kern="1200" dirty="0">
                <a:solidFill>
                  <a:schemeClr val="tx1"/>
                </a:solidFill>
                <a:effectLst/>
                <a:latin typeface="+mn-lt"/>
                <a:ea typeface="+mn-ea"/>
                <a:cs typeface="+mn-cs"/>
              </a:rPr>
              <a:t>; or whether to use click, </a:t>
            </a:r>
            <a:r>
              <a:rPr lang="en-US" sz="1200" b="0" i="0" kern="1200" dirty="0" err="1">
                <a:solidFill>
                  <a:schemeClr val="tx1"/>
                </a:solidFill>
                <a:effectLst/>
                <a:latin typeface="+mn-lt"/>
                <a:ea typeface="+mn-ea"/>
                <a:cs typeface="+mn-cs"/>
              </a:rPr>
              <a:t>mouseDown</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mouseDownAt</a:t>
            </a:r>
            <a:r>
              <a:rPr lang="en-US" sz="1200" b="0" i="0" kern="1200" dirty="0">
                <a:solidFill>
                  <a:schemeClr val="tx1"/>
                </a:solidFill>
                <a:effectLst/>
                <a:latin typeface="+mn-lt"/>
                <a:ea typeface="+mn-ea"/>
                <a:cs typeface="+mn-cs"/>
              </a:rPr>
              <a:t>. Worse, </a:t>
            </a:r>
            <a:r>
              <a:rPr lang="en-US" sz="1200" b="1" i="0" kern="1200" dirty="0">
                <a:solidFill>
                  <a:schemeClr val="tx1"/>
                </a:solidFill>
                <a:effectLst/>
                <a:latin typeface="+mn-lt"/>
                <a:ea typeface="+mn-ea"/>
                <a:cs typeface="+mn-cs"/>
              </a:rPr>
              <a:t>different browsers interpret each of these commands in different ways too!</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WebDriver's</a:t>
            </a:r>
            <a:r>
              <a:rPr lang="en-US" sz="1200" b="1" i="0" kern="1200" dirty="0">
                <a:solidFill>
                  <a:schemeClr val="tx1"/>
                </a:solidFill>
                <a:effectLst/>
                <a:latin typeface="+mn-lt"/>
                <a:ea typeface="+mn-ea"/>
                <a:cs typeface="+mn-cs"/>
              </a:rPr>
              <a:t> API is simpler than Selenium RC's</a:t>
            </a:r>
            <a:r>
              <a:rPr lang="en-US" sz="1200" b="0" i="0" kern="1200" dirty="0">
                <a:solidFill>
                  <a:schemeClr val="tx1"/>
                </a:solidFill>
                <a:effectLst/>
                <a:latin typeface="+mn-lt"/>
                <a:ea typeface="+mn-ea"/>
                <a:cs typeface="+mn-cs"/>
              </a:rPr>
              <a:t>. It does not contain redundant and confusing commands.</a:t>
            </a:r>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906010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Remember that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operates on the OS level. Also, remember that different browsers communicate with the OS in different ways. If a new browser comes out, it may have a different process of communicating with the OS as compared to other browsers. So, </a:t>
            </a:r>
            <a:r>
              <a:rPr lang="en-US" sz="1200" b="1" i="0" kern="1200" dirty="0">
                <a:solidFill>
                  <a:schemeClr val="tx1"/>
                </a:solidFill>
                <a:effectLst/>
                <a:latin typeface="+mn-lt"/>
                <a:ea typeface="+mn-ea"/>
                <a:cs typeface="+mn-cs"/>
              </a:rPr>
              <a:t>you have to give the </a:t>
            </a:r>
            <a:r>
              <a:rPr lang="en-US" sz="1200" b="1" i="0" kern="1200" dirty="0" err="1">
                <a:solidFill>
                  <a:schemeClr val="tx1"/>
                </a:solidFill>
                <a:effectLst/>
                <a:latin typeface="+mn-lt"/>
                <a:ea typeface="+mn-ea"/>
                <a:cs typeface="+mn-cs"/>
              </a:rPr>
              <a:t>WebDriver</a:t>
            </a:r>
            <a:r>
              <a:rPr lang="en-US" sz="1200" b="1" i="0" kern="1200" dirty="0">
                <a:solidFill>
                  <a:schemeClr val="tx1"/>
                </a:solidFill>
                <a:effectLst/>
                <a:latin typeface="+mn-lt"/>
                <a:ea typeface="+mn-ea"/>
                <a:cs typeface="+mn-cs"/>
              </a:rPr>
              <a:t> team quite some time to figure that new process out</a:t>
            </a:r>
            <a:r>
              <a:rPr lang="en-US" sz="1200" b="0" i="0" kern="1200" dirty="0">
                <a:solidFill>
                  <a:schemeClr val="tx1"/>
                </a:solidFill>
                <a:effectLst/>
                <a:latin typeface="+mn-lt"/>
                <a:ea typeface="+mn-ea"/>
                <a:cs typeface="+mn-cs"/>
              </a:rPr>
              <a:t> before they can implement it on the next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release.</a:t>
            </a:r>
          </a:p>
          <a:p>
            <a:r>
              <a:rPr lang="en-US" sz="1200" b="0" i="0" kern="1200" dirty="0">
                <a:solidFill>
                  <a:schemeClr val="tx1"/>
                </a:solidFill>
                <a:effectLst/>
                <a:latin typeface="+mn-lt"/>
                <a:ea typeface="+mn-ea"/>
                <a:cs typeface="+mn-cs"/>
              </a:rPr>
              <a:t>However, it is up to the </a:t>
            </a:r>
            <a:r>
              <a:rPr lang="en-US" sz="1200" b="0" i="0" kern="1200" dirty="0" err="1">
                <a:solidFill>
                  <a:schemeClr val="tx1"/>
                </a:solidFill>
                <a:effectLst/>
                <a:latin typeface="+mn-lt"/>
                <a:ea typeface="+mn-ea"/>
                <a:cs typeface="+mn-cs"/>
              </a:rPr>
              <a:t>WebDriver's</a:t>
            </a:r>
            <a:r>
              <a:rPr lang="en-US" sz="1200" b="0" i="0" kern="1200" dirty="0">
                <a:solidFill>
                  <a:schemeClr val="tx1"/>
                </a:solidFill>
                <a:effectLst/>
                <a:latin typeface="+mn-lt"/>
                <a:ea typeface="+mn-ea"/>
                <a:cs typeface="+mn-cs"/>
              </a:rPr>
              <a:t> team of developers to decide if they should support the new browser or not.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Selenium RC automatically generates an HTML file of test results</a:t>
            </a:r>
            <a:r>
              <a:rPr lang="en-US" sz="1200" b="0" i="0" kern="1200" dirty="0">
                <a:solidFill>
                  <a:schemeClr val="tx1"/>
                </a:solidFill>
                <a:effectLst/>
                <a:latin typeface="+mn-lt"/>
                <a:ea typeface="+mn-ea"/>
                <a:cs typeface="+mn-cs"/>
              </a:rPr>
              <a:t>. The format of the report was pre-set by RC itself</a:t>
            </a:r>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940355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invoke a browser in Selenium, we have to download an executable file specific to that browser. For example, Chrome browser implements the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protocol using an executable called </a:t>
            </a:r>
            <a:r>
              <a:rPr lang="en-US" sz="1200" b="0" i="0" kern="1200" dirty="0" err="1">
                <a:solidFill>
                  <a:schemeClr val="tx1"/>
                </a:solidFill>
                <a:effectLst/>
                <a:latin typeface="+mn-lt"/>
                <a:ea typeface="+mn-ea"/>
                <a:cs typeface="+mn-cs"/>
              </a:rPr>
              <a:t>ChromeDriver.exe</a:t>
            </a:r>
            <a:r>
              <a:rPr lang="en-US" sz="1200" b="0" i="0" kern="1200" dirty="0">
                <a:solidFill>
                  <a:schemeClr val="tx1"/>
                </a:solidFill>
                <a:effectLst/>
                <a:latin typeface="+mn-lt"/>
                <a:ea typeface="+mn-ea"/>
                <a:cs typeface="+mn-cs"/>
              </a:rPr>
              <a:t>. These executable files start a server on your system which in turn is responsible for running your test scripts in Selenium.</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b="0" i="0" kern="1200" dirty="0">
                <a:solidFill>
                  <a:schemeClr val="tx1"/>
                </a:solidFill>
                <a:effectLst/>
                <a:latin typeface="+mn-lt"/>
                <a:ea typeface="+mn-ea"/>
                <a:cs typeface="+mn-cs"/>
              </a:rPr>
              <a:t>Selenium developers have defined properties for each browser that needs the location of the respective executable files to be parsed in order to invoke a browser. For example, the property defined for Chrome browser - </a:t>
            </a:r>
            <a:r>
              <a:rPr lang="en-US" sz="1200" b="0" i="0" kern="1200" dirty="0" err="1">
                <a:solidFill>
                  <a:schemeClr val="tx1"/>
                </a:solidFill>
                <a:effectLst/>
                <a:latin typeface="+mn-lt"/>
                <a:ea typeface="+mn-ea"/>
                <a:cs typeface="+mn-cs"/>
              </a:rPr>
              <a:t>webdriver.chrome.driver</a:t>
            </a:r>
            <a:r>
              <a:rPr lang="en-US" sz="1200" b="0" i="0" kern="1200" dirty="0">
                <a:solidFill>
                  <a:schemeClr val="tx1"/>
                </a:solidFill>
                <a:effectLst/>
                <a:latin typeface="+mn-lt"/>
                <a:ea typeface="+mn-ea"/>
                <a:cs typeface="+mn-cs"/>
              </a:rPr>
              <a:t>, needs the path of its executable file - D:\</a:t>
            </a:r>
            <a:r>
              <a:rPr lang="en-US" sz="1200" b="0" i="0" kern="1200" dirty="0" err="1">
                <a:solidFill>
                  <a:schemeClr val="tx1"/>
                </a:solidFill>
                <a:effectLst/>
                <a:latin typeface="+mn-lt"/>
                <a:ea typeface="+mn-ea"/>
                <a:cs typeface="+mn-cs"/>
              </a:rPr>
              <a:t>ChromeDriver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chromedriver.exe</a:t>
            </a:r>
            <a:r>
              <a:rPr lang="en-US" sz="1200" b="0" i="0" kern="1200" dirty="0">
                <a:solidFill>
                  <a:schemeClr val="tx1"/>
                </a:solidFill>
                <a:effectLst/>
                <a:latin typeface="+mn-lt"/>
                <a:ea typeface="+mn-ea"/>
                <a:cs typeface="+mn-cs"/>
              </a:rPr>
              <a:t> in order to launch chrome browser.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382279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36189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412513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sz="1200" kern="1200" dirty="0">
                <a:solidFill>
                  <a:schemeClr val="tx1"/>
                </a:solidFill>
                <a:latin typeface="+mn-lt"/>
                <a:ea typeface="+mn-ea"/>
                <a:cs typeface="+mn-cs"/>
              </a:rPr>
              <a:t>/**</a:t>
            </a:r>
          </a:p>
          <a:p>
            <a:r>
              <a:rPr lang="en-US" sz="1200" kern="1200" dirty="0">
                <a:solidFill>
                  <a:schemeClr val="tx1"/>
                </a:solidFill>
                <a:latin typeface="+mn-lt"/>
                <a:ea typeface="+mn-ea"/>
                <a:cs typeface="+mn-cs"/>
              </a:rPr>
              <a:t> * navigate().to() and get() do exactly the same thing. One's just a lot easier to type than the other!</a:t>
            </a:r>
          </a:p>
          <a:p>
            <a:r>
              <a:rPr lang="en-US" sz="1200" kern="1200" dirty="0">
                <a:solidFill>
                  <a:schemeClr val="tx1"/>
                </a:solidFill>
                <a:latin typeface="+mn-lt"/>
                <a:ea typeface="+mn-ea"/>
                <a:cs typeface="+mn-cs"/>
              </a:rPr>
              <a:t>	The navigate interface also exposes the ability to move backwards and forwards in your browser’s history:</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navigate().to() navigates to the page by changing the URL like doing forward/backward navigation.</a:t>
            </a:r>
          </a:p>
          <a:p>
            <a:r>
              <a:rPr lang="en-US" sz="1200" kern="1200" dirty="0">
                <a:solidFill>
                  <a:schemeClr val="tx1"/>
                </a:solidFill>
                <a:latin typeface="+mn-lt"/>
                <a:ea typeface="+mn-ea"/>
                <a:cs typeface="+mn-cs"/>
              </a:rPr>
              <a:t>	Whereas, get() refreshes the page to changing the URL.</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So, in cases where application domain changes, both the method behaves similarly. </a:t>
            </a:r>
          </a:p>
          <a:p>
            <a:r>
              <a:rPr lang="en-US" sz="1200" kern="1200" dirty="0">
                <a:solidFill>
                  <a:schemeClr val="tx1"/>
                </a:solidFill>
                <a:latin typeface="+mn-lt"/>
                <a:ea typeface="+mn-ea"/>
                <a:cs typeface="+mn-cs"/>
              </a:rPr>
              <a:t>	That is, page is refreshed in both the cases.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But, in single-page applications, </a:t>
            </a:r>
          </a:p>
          <a:p>
            <a:r>
              <a:rPr lang="en-US" sz="1200" kern="1200" dirty="0">
                <a:solidFill>
                  <a:schemeClr val="tx1"/>
                </a:solidFill>
                <a:latin typeface="+mn-lt"/>
                <a:ea typeface="+mn-ea"/>
                <a:cs typeface="+mn-cs"/>
              </a:rPr>
              <a:t>	while navigate().to() do not refreshes the page, get() do.</a:t>
            </a:r>
          </a:p>
          <a:p>
            <a:r>
              <a:rPr lang="en-US" sz="1200" kern="1200" dirty="0">
                <a:solidFill>
                  <a:schemeClr val="tx1"/>
                </a:solidFill>
                <a:latin typeface="+mn-lt"/>
                <a:ea typeface="+mn-ea"/>
                <a:cs typeface="+mn-cs"/>
              </a:rPr>
              <a:t>	Moreover, this is the reason browser history is getting lost when get() is used due to application being refreshed.</a:t>
            </a:r>
          </a:p>
          <a:p>
            <a:r>
              <a:rPr lang="mr-IN" sz="1200" kern="1200">
                <a:solidFill>
                  <a:schemeClr val="tx1"/>
                </a:solidFill>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94329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58160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85708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20011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Selenium Integrated Development Environment (IDE)</a:t>
            </a:r>
          </a:p>
          <a:p>
            <a:r>
              <a:rPr lang="en-US" sz="1200" b="0" i="0" kern="1200" dirty="0">
                <a:solidFill>
                  <a:schemeClr val="tx1"/>
                </a:solidFill>
                <a:effectLst/>
                <a:latin typeface="+mn-lt"/>
                <a:ea typeface="+mn-ea"/>
                <a:cs typeface="+mn-cs"/>
              </a:rPr>
              <a:t>Selenium Remote Control (RC)</a:t>
            </a:r>
          </a:p>
          <a:p>
            <a:r>
              <a:rPr lang="en-US" sz="1200" b="0" i="0"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Selenium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Selenium RC and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are merged into a single framework to form </a:t>
            </a:r>
            <a:r>
              <a:rPr lang="en-US" sz="1200" b="1" i="0" kern="1200" dirty="0">
                <a:solidFill>
                  <a:schemeClr val="tx1"/>
                </a:solidFill>
                <a:effectLst/>
                <a:latin typeface="+mn-lt"/>
                <a:ea typeface="+mn-ea"/>
                <a:cs typeface="+mn-cs"/>
              </a:rPr>
              <a:t>Selenium 2</a:t>
            </a:r>
            <a:r>
              <a:rPr lang="en-US" sz="1200" b="0" i="0" kern="1200" dirty="0">
                <a:solidFill>
                  <a:schemeClr val="tx1"/>
                </a:solidFill>
                <a:effectLst/>
                <a:latin typeface="+mn-lt"/>
                <a:ea typeface="+mn-ea"/>
                <a:cs typeface="+mn-cs"/>
              </a:rPr>
              <a:t>. Selenium 1, by the way, refers to Selenium RC</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83873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Selenium Integrated Development Environment (IDE)</a:t>
            </a:r>
          </a:p>
          <a:p>
            <a:r>
              <a:rPr lang="en-US" sz="1200" b="0" i="0" kern="1200" dirty="0">
                <a:solidFill>
                  <a:schemeClr val="tx1"/>
                </a:solidFill>
                <a:effectLst/>
                <a:latin typeface="+mn-lt"/>
                <a:ea typeface="+mn-ea"/>
                <a:cs typeface="+mn-cs"/>
              </a:rPr>
              <a:t>Selenium Remote Control (RC)</a:t>
            </a:r>
          </a:p>
          <a:p>
            <a:r>
              <a:rPr lang="en-US" sz="1200" b="0" i="0"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Selenium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Selenium RC and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are merged into a single framework to form </a:t>
            </a:r>
            <a:r>
              <a:rPr lang="en-US" sz="1200" b="1" i="0" kern="1200" dirty="0">
                <a:solidFill>
                  <a:schemeClr val="tx1"/>
                </a:solidFill>
                <a:effectLst/>
                <a:latin typeface="+mn-lt"/>
                <a:ea typeface="+mn-ea"/>
                <a:cs typeface="+mn-cs"/>
              </a:rPr>
              <a:t>Selenium 2</a:t>
            </a:r>
            <a:r>
              <a:rPr lang="en-US" sz="1200" b="0" i="0" kern="1200" dirty="0">
                <a:solidFill>
                  <a:schemeClr val="tx1"/>
                </a:solidFill>
                <a:effectLst/>
                <a:latin typeface="+mn-lt"/>
                <a:ea typeface="+mn-ea"/>
                <a:cs typeface="+mn-cs"/>
              </a:rPr>
              <a:t>. Selenium 1, by the way, refers to Selenium RC</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7880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https://www.techbeamers.com/selenium-components-web-test-automation/#SeleniumWebdriverArchitecure</a:t>
            </a:r>
            <a:endParaRPr lang="en-US" dirty="0"/>
          </a:p>
          <a:p>
            <a:pPr fontAlgn="base"/>
            <a:r>
              <a:rPr lang="en-US" sz="1200" b="0" i="0" kern="1200" dirty="0">
                <a:solidFill>
                  <a:schemeClr val="tx1"/>
                </a:solidFill>
                <a:effectLst/>
                <a:latin typeface="+mn-lt"/>
                <a:ea typeface="+mn-ea"/>
                <a:cs typeface="+mn-cs"/>
              </a:rPr>
              <a:t>– Selenium 1.0 (RC)</a:t>
            </a:r>
          </a:p>
          <a:p>
            <a:pPr fontAlgn="base"/>
            <a:r>
              <a:rPr lang="en-US" sz="1200" b="0" i="0" kern="1200" dirty="0">
                <a:solidFill>
                  <a:schemeClr val="tx1"/>
                </a:solidFill>
                <a:effectLst/>
                <a:latin typeface="+mn-lt"/>
                <a:ea typeface="+mn-ea"/>
                <a:cs typeface="+mn-cs"/>
              </a:rPr>
              <a:t>Selenium RC was one of the core Selenium components for a long time. Though, it is still active but in maintenance only mode.</a:t>
            </a:r>
          </a:p>
          <a:p>
            <a:pPr fontAlgn="base"/>
            <a:r>
              <a:rPr lang="en-US" sz="1200" b="0" i="0" kern="1200" dirty="0">
                <a:solidFill>
                  <a:schemeClr val="tx1"/>
                </a:solidFill>
                <a:effectLst/>
                <a:latin typeface="+mn-lt"/>
                <a:ea typeface="+mn-ea"/>
                <a:cs typeface="+mn-cs"/>
              </a:rPr>
              <a:t>It has a few features that aren’t available or deprecated in the later versions of Selenium. It is made up of two subparts.</a:t>
            </a:r>
          </a:p>
          <a:p>
            <a:pPr fontAlgn="base"/>
            <a:r>
              <a:rPr lang="en-US" sz="1200" b="0" i="0" kern="1200" dirty="0">
                <a:solidFill>
                  <a:schemeClr val="tx1"/>
                </a:solidFill>
                <a:effectLst/>
                <a:latin typeface="+mn-lt"/>
                <a:ea typeface="+mn-ea"/>
                <a:cs typeface="+mn-cs"/>
              </a:rPr>
              <a:t>Selenium RC components are as follows:</a:t>
            </a:r>
          </a:p>
          <a:p>
            <a:pPr fontAlgn="base"/>
            <a:r>
              <a:rPr lang="en-US" sz="1200" b="0" i="0" kern="1200" dirty="0">
                <a:solidFill>
                  <a:schemeClr val="tx1"/>
                </a:solidFill>
                <a:effectLst/>
                <a:latin typeface="+mn-lt"/>
                <a:ea typeface="+mn-ea"/>
                <a:cs typeface="+mn-cs"/>
              </a:rPr>
              <a:t>-The Selenium Server</a:t>
            </a:r>
          </a:p>
          <a:p>
            <a:pPr fontAlgn="base"/>
            <a:r>
              <a:rPr lang="en-US" sz="1200" b="0" i="0" kern="1200" dirty="0">
                <a:solidFill>
                  <a:schemeClr val="tx1"/>
                </a:solidFill>
                <a:effectLst/>
                <a:latin typeface="+mn-lt"/>
                <a:ea typeface="+mn-ea"/>
                <a:cs typeface="+mn-cs"/>
              </a:rPr>
              <a:t>It starts and terminates the browser, translates and processes the Selenium commands sent from the test app. It behaves like an HTTP proxy, controls and verifies the HTTP messages exchanged between the client and the application under test.</a:t>
            </a:r>
          </a:p>
          <a:p>
            <a:pPr fontAlgn="base"/>
            <a:r>
              <a:rPr lang="en-US" sz="1200" b="0" i="0" kern="1200" dirty="0">
                <a:solidFill>
                  <a:schemeClr val="tx1"/>
                </a:solidFill>
                <a:effectLst/>
                <a:latin typeface="+mn-lt"/>
                <a:ea typeface="+mn-ea"/>
                <a:cs typeface="+mn-cs"/>
              </a:rPr>
              <a:t>-Client Libraries</a:t>
            </a:r>
          </a:p>
          <a:p>
            <a:pPr fontAlgn="base"/>
            <a:r>
              <a:rPr lang="en-US" sz="1200" b="0" i="0" kern="1200" dirty="0">
                <a:solidFill>
                  <a:schemeClr val="tx1"/>
                </a:solidFill>
                <a:effectLst/>
                <a:latin typeface="+mn-lt"/>
                <a:ea typeface="+mn-ea"/>
                <a:cs typeface="+mn-cs"/>
              </a:rPr>
              <a:t>This module is the interface between the programming language and the Selenium Server. Selenium supports many programming languages, so their client libraries. The most common of them are Java, </a:t>
            </a:r>
            <a:r>
              <a:rPr lang="en-US" sz="1200" b="0" i="0" kern="1200" dirty="0" err="1">
                <a:solidFill>
                  <a:schemeClr val="tx1"/>
                </a:solidFill>
                <a:effectLst/>
                <a:latin typeface="+mn-lt"/>
                <a:ea typeface="+mn-ea"/>
                <a:cs typeface="+mn-cs"/>
              </a:rPr>
              <a:t>CSharp</a:t>
            </a:r>
            <a:r>
              <a:rPr lang="en-US" sz="1200" b="0" i="0" kern="1200" dirty="0">
                <a:solidFill>
                  <a:schemeClr val="tx1"/>
                </a:solidFill>
                <a:effectLst/>
                <a:latin typeface="+mn-lt"/>
                <a:ea typeface="+mn-ea"/>
                <a:cs typeface="+mn-cs"/>
              </a:rPr>
              <a:t>, Python, and Ruby.</a:t>
            </a:r>
          </a:p>
          <a:p>
            <a:pPr fontAlgn="base"/>
            <a:r>
              <a:rPr lang="en-US" sz="1200" b="0" i="0" kern="1200" dirty="0">
                <a:solidFill>
                  <a:schemeClr val="tx1"/>
                </a:solidFill>
                <a:effectLst/>
                <a:latin typeface="+mn-lt"/>
                <a:ea typeface="+mn-ea"/>
                <a:cs typeface="+mn-cs"/>
              </a:rPr>
              <a:t>-When Should You Use Selenium RC?</a:t>
            </a:r>
          </a:p>
          <a:p>
            <a:pPr fontAlgn="base"/>
            <a:r>
              <a:rPr lang="en-US" sz="1200" b="0" i="0" kern="1200" dirty="0">
                <a:solidFill>
                  <a:schemeClr val="tx1"/>
                </a:solidFill>
                <a:effectLst/>
                <a:latin typeface="+mn-lt"/>
                <a:ea typeface="+mn-ea"/>
                <a:cs typeface="+mn-cs"/>
              </a:rPr>
              <a:t>You decide to choose it in the following scenario.</a:t>
            </a:r>
          </a:p>
          <a:p>
            <a:pPr fontAlgn="base"/>
            <a:r>
              <a:rPr lang="en-US" sz="1200" b="0" i="0" kern="1200" dirty="0">
                <a:solidFill>
                  <a:schemeClr val="tx1"/>
                </a:solidFill>
                <a:effectLst/>
                <a:latin typeface="+mn-lt"/>
                <a:ea typeface="+mn-ea"/>
                <a:cs typeface="+mn-cs"/>
              </a:rPr>
              <a:t>While writing a test case using a more expressive language than Selenium.</a:t>
            </a:r>
          </a:p>
          <a:p>
            <a:pPr fontAlgn="base"/>
            <a:r>
              <a:rPr lang="en-US" sz="1200" b="0" i="0" kern="1200" dirty="0">
                <a:solidFill>
                  <a:schemeClr val="tx1"/>
                </a:solidFill>
                <a:effectLst/>
                <a:latin typeface="+mn-lt"/>
                <a:ea typeface="+mn-ea"/>
                <a:cs typeface="+mn-cs"/>
              </a:rPr>
              <a:t>The need for cross-browser and cross-platform testing.</a:t>
            </a:r>
          </a:p>
          <a:p>
            <a:pPr fontAlgn="base"/>
            <a:r>
              <a:rPr lang="en-US" sz="1200" b="0" i="0" kern="1200" dirty="0">
                <a:solidFill>
                  <a:schemeClr val="tx1"/>
                </a:solidFill>
                <a:effectLst/>
                <a:latin typeface="+mn-lt"/>
                <a:ea typeface="+mn-ea"/>
                <a:cs typeface="+mn-cs"/>
              </a:rPr>
              <a:t>Need to deploy tests in a distributed infra using Selenium Grid.</a:t>
            </a:r>
          </a:p>
          <a:p>
            <a:pPr fontAlgn="base"/>
            <a:r>
              <a:rPr lang="en-US" sz="1200" b="0" i="0" kern="1200" dirty="0">
                <a:solidFill>
                  <a:schemeClr val="tx1"/>
                </a:solidFill>
                <a:effectLst/>
                <a:latin typeface="+mn-lt"/>
                <a:ea typeface="+mn-ea"/>
                <a:cs typeface="+mn-cs"/>
              </a:rPr>
              <a:t>Testing of an application in a new browser having JavaScript support.</a:t>
            </a:r>
          </a:p>
          <a:p>
            <a:pPr fontAlgn="base"/>
            <a:r>
              <a:rPr lang="en-US" sz="1200" b="0" i="0" kern="1200" dirty="0">
                <a:solidFill>
                  <a:schemeClr val="tx1"/>
                </a:solidFill>
                <a:effectLst/>
                <a:latin typeface="+mn-lt"/>
                <a:ea typeface="+mn-ea"/>
                <a:cs typeface="+mn-cs"/>
              </a:rPr>
              <a:t>For testing the web applications that support AJAX.</a:t>
            </a:r>
          </a:p>
          <a:p>
            <a:pPr fontAlgn="base"/>
            <a:r>
              <a:rPr lang="en-US" sz="1200" b="0" i="0" kern="1200" dirty="0">
                <a:solidFill>
                  <a:schemeClr val="tx1"/>
                </a:solidFill>
                <a:effectLst/>
                <a:latin typeface="+mn-lt"/>
                <a:ea typeface="+mn-ea"/>
                <a:cs typeface="+mn-cs"/>
              </a:rPr>
              <a:t>– Selenium IDE</a:t>
            </a:r>
          </a:p>
          <a:p>
            <a:pPr fontAlgn="base"/>
            <a:r>
              <a:rPr lang="en-US" sz="1200" b="0" i="0" kern="1200" dirty="0">
                <a:solidFill>
                  <a:schemeClr val="tx1"/>
                </a:solidFill>
                <a:effectLst/>
                <a:latin typeface="+mn-lt"/>
                <a:ea typeface="+mn-ea"/>
                <a:cs typeface="+mn-cs"/>
              </a:rPr>
              <a:t>Selenium IDE is a fully featured development environment (IDE) for composing the Selenium tests. It comes in the form of a Firefox Add-On. You can use it to record, edit, and for the debugging purpose. Initially, its creator used to call it as Selenium Recorder. He was Shinya </a:t>
            </a:r>
            <a:r>
              <a:rPr lang="en-US" sz="1200" b="0" i="0" kern="1200" dirty="0" err="1">
                <a:solidFill>
                  <a:schemeClr val="tx1"/>
                </a:solidFill>
                <a:effectLst/>
                <a:latin typeface="+mn-lt"/>
                <a:ea typeface="+mn-ea"/>
                <a:cs typeface="+mn-cs"/>
              </a:rPr>
              <a:t>Kasatani</a:t>
            </a:r>
            <a:r>
              <a:rPr lang="en-US" sz="1200" b="0" i="0" kern="1200" dirty="0">
                <a:solidFill>
                  <a:schemeClr val="tx1"/>
                </a:solidFill>
                <a:effectLst/>
                <a:latin typeface="+mn-lt"/>
                <a:ea typeface="+mn-ea"/>
                <a:cs typeface="+mn-cs"/>
              </a:rPr>
              <a:t>, who developed the tool and submitted to the Selenium community in 2006. It has recently got an upgrade and now it supports the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and more languages.</a:t>
            </a:r>
          </a:p>
          <a:p>
            <a:pPr fontAlgn="base"/>
            <a:r>
              <a:rPr lang="en-US" sz="1200" b="0" i="0" kern="1200" dirty="0">
                <a:solidFill>
                  <a:schemeClr val="tx1"/>
                </a:solidFill>
                <a:effectLst/>
                <a:latin typeface="+mn-lt"/>
                <a:ea typeface="+mn-ea"/>
                <a:cs typeface="+mn-cs"/>
              </a:rPr>
              <a:t>The beauty of this tool is that you can record a test script, customize it or write a new test from scratch all by yourself. It does have </a:t>
            </a:r>
            <a:r>
              <a:rPr lang="en-US" sz="1200" b="0" i="0" kern="1200" dirty="0" err="1">
                <a:solidFill>
                  <a:schemeClr val="tx1"/>
                </a:solidFill>
                <a:effectLst/>
                <a:latin typeface="+mn-lt"/>
                <a:ea typeface="+mn-ea"/>
                <a:cs typeface="+mn-cs"/>
              </a:rPr>
              <a:t>autocompletion</a:t>
            </a:r>
            <a:r>
              <a:rPr lang="en-US" sz="1200" b="0" i="0" kern="1200" dirty="0">
                <a:solidFill>
                  <a:schemeClr val="tx1"/>
                </a:solidFill>
                <a:effectLst/>
                <a:latin typeface="+mn-lt"/>
                <a:ea typeface="+mn-ea"/>
                <a:cs typeface="+mn-cs"/>
              </a:rPr>
              <a:t> support for the Selenium commands, so you don’t need to remember their exact syntax. Like every software has limitations, so the IDE has one. It doesn’t have the ability for the iterative and parameterization testing. Though you can fix this limitation by using the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There are few Selenium terms that you need to know for getting a start with the Selenium IDE.</a:t>
            </a:r>
          </a:p>
          <a:p>
            <a:pPr fontAlgn="base"/>
            <a:r>
              <a:rPr lang="en-US" sz="1200" b="0" i="0" kern="1200" dirty="0" err="1">
                <a:solidFill>
                  <a:schemeClr val="tx1"/>
                </a:solidFill>
                <a:effectLst/>
                <a:latin typeface="+mn-lt"/>
                <a:ea typeface="+mn-ea"/>
                <a:cs typeface="+mn-cs"/>
              </a:rPr>
              <a:t>Selenese</a:t>
            </a:r>
            <a:r>
              <a:rPr lang="en-US" sz="1200" b="0" i="0" kern="1200" dirty="0">
                <a:solidFill>
                  <a:schemeClr val="tx1"/>
                </a:solidFill>
                <a:effectLst/>
                <a:latin typeface="+mn-lt"/>
                <a:ea typeface="+mn-ea"/>
                <a:cs typeface="+mn-cs"/>
              </a:rPr>
              <a:t> commands such as type, open, </a:t>
            </a:r>
            <a:r>
              <a:rPr lang="en-US" sz="1200" b="0" i="0" kern="1200" dirty="0" err="1">
                <a:solidFill>
                  <a:schemeClr val="tx1"/>
                </a:solidFill>
                <a:effectLst/>
                <a:latin typeface="+mn-lt"/>
                <a:ea typeface="+mn-ea"/>
                <a:cs typeface="+mn-cs"/>
              </a:rPr>
              <a:t>clickAndWait</a:t>
            </a:r>
            <a:r>
              <a:rPr lang="en-US" sz="1200" b="0" i="0" kern="1200" dirty="0">
                <a:solidFill>
                  <a:schemeClr val="tx1"/>
                </a:solidFill>
                <a:effectLst/>
                <a:latin typeface="+mn-lt"/>
                <a:ea typeface="+mn-ea"/>
                <a:cs typeface="+mn-cs"/>
              </a:rPr>
              <a:t>, assert, verify, etc.</a:t>
            </a:r>
          </a:p>
          <a:p>
            <a:pPr fontAlgn="base"/>
            <a:r>
              <a:rPr lang="en-US" sz="1200" b="0" i="0" kern="1200" dirty="0">
                <a:solidFill>
                  <a:schemeClr val="tx1"/>
                </a:solidFill>
                <a:effectLst/>
                <a:latin typeface="+mn-lt"/>
                <a:ea typeface="+mn-ea"/>
                <a:cs typeface="+mn-cs"/>
              </a:rPr>
              <a:t>Locators such as ID, Name,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CSS selector, etc.</a:t>
            </a:r>
          </a:p>
          <a:p>
            <a:pPr fontAlgn="base"/>
            <a:r>
              <a:rPr lang="en-US" sz="1200" b="0" i="0" kern="1200" dirty="0">
                <a:solidFill>
                  <a:schemeClr val="tx1"/>
                </a:solidFill>
                <a:effectLst/>
                <a:latin typeface="+mn-lt"/>
                <a:ea typeface="+mn-ea"/>
                <a:cs typeface="+mn-cs"/>
              </a:rPr>
              <a:t>-What Can You Do With Selenium IDE?</a:t>
            </a:r>
          </a:p>
          <a:p>
            <a:pPr fontAlgn="base"/>
            <a:r>
              <a:rPr lang="en-US" sz="1200" b="0" i="0" kern="1200" dirty="0">
                <a:solidFill>
                  <a:schemeClr val="tx1"/>
                </a:solidFill>
                <a:effectLst/>
                <a:latin typeface="+mn-lt"/>
                <a:ea typeface="+mn-ea"/>
                <a:cs typeface="+mn-cs"/>
              </a:rPr>
              <a:t>Run a customized JavaScript using the </a:t>
            </a:r>
            <a:r>
              <a:rPr lang="en-US" sz="1200" b="0" i="0" kern="1200" dirty="0" err="1">
                <a:solidFill>
                  <a:schemeClr val="tx1"/>
                </a:solidFill>
                <a:effectLst/>
                <a:latin typeface="+mn-lt"/>
                <a:ea typeface="+mn-ea"/>
                <a:cs typeface="+mn-cs"/>
              </a:rPr>
              <a:t>runScript</a:t>
            </a:r>
            <a:r>
              <a:rPr lang="en-US" sz="1200" b="0" i="0" kern="1200" dirty="0">
                <a:solidFill>
                  <a:schemeClr val="tx1"/>
                </a:solidFill>
                <a:effectLst/>
                <a:latin typeface="+mn-lt"/>
                <a:ea typeface="+mn-ea"/>
                <a:cs typeface="+mn-cs"/>
              </a:rPr>
              <a:t> command.</a:t>
            </a:r>
          </a:p>
          <a:p>
            <a:pPr fontAlgn="base"/>
            <a:r>
              <a:rPr lang="en-US" sz="1200" b="0" i="0" kern="1200" dirty="0">
                <a:solidFill>
                  <a:schemeClr val="tx1"/>
                </a:solidFill>
                <a:effectLst/>
                <a:latin typeface="+mn-lt"/>
                <a:ea typeface="+mn-ea"/>
                <a:cs typeface="+mn-cs"/>
              </a:rPr>
              <a:t>Export test cases in various supported formats.</a:t>
            </a:r>
          </a:p>
          <a:p>
            <a:pPr fontAlgn="base"/>
            <a:r>
              <a:rPr lang="en-US" sz="1200" b="0" i="0" kern="1200" dirty="0">
                <a:solidFill>
                  <a:schemeClr val="tx1"/>
                </a:solidFill>
                <a:effectLst/>
                <a:latin typeface="+mn-lt"/>
                <a:ea typeface="+mn-ea"/>
                <a:cs typeface="+mn-cs"/>
              </a:rPr>
              <a:t>Compose tests with limited programming skills.</a:t>
            </a:r>
          </a:p>
          <a:p>
            <a:pPr fontAlgn="base"/>
            <a:r>
              <a:rPr lang="en-US" sz="1200" b="0" i="0" kern="1200" dirty="0">
                <a:solidFill>
                  <a:schemeClr val="tx1"/>
                </a:solidFill>
                <a:effectLst/>
                <a:latin typeface="+mn-lt"/>
                <a:ea typeface="+mn-ea"/>
                <a:cs typeface="+mn-cs"/>
              </a:rPr>
              <a:t>Group test cases into test suites which you can convert into Selenium RC or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format.</a:t>
            </a:r>
          </a:p>
          <a:p>
            <a:pPr fontAlgn="base"/>
            <a:r>
              <a:rPr lang="en-US" sz="1200" b="0" i="0" kern="1200" dirty="0">
                <a:solidFill>
                  <a:schemeClr val="tx1"/>
                </a:solidFill>
                <a:effectLst/>
                <a:latin typeface="+mn-lt"/>
                <a:ea typeface="+mn-ea"/>
                <a:cs typeface="+mn-cs"/>
              </a:rPr>
              <a:t>Test a web application only with Firefox.</a:t>
            </a:r>
          </a:p>
          <a:p>
            <a:pPr fontAlgn="base"/>
            <a:r>
              <a:rPr lang="en-US" sz="1200" b="0" i="0" kern="1200" dirty="0">
                <a:solidFill>
                  <a:schemeClr val="tx1"/>
                </a:solidFill>
                <a:effectLst/>
                <a:latin typeface="+mn-lt"/>
                <a:ea typeface="+mn-ea"/>
                <a:cs typeface="+mn-cs"/>
              </a:rPr>
              <a:t>– Selenium </a:t>
            </a:r>
            <a:r>
              <a:rPr lang="en-US" sz="1200" b="0" i="0"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is the superlative form of Selenium RC. It can process multilingual commands (sent via </a:t>
            </a:r>
            <a:r>
              <a:rPr lang="en-US" sz="1200" b="0" i="0" kern="1200" dirty="0" err="1">
                <a:solidFill>
                  <a:schemeClr val="tx1"/>
                </a:solidFill>
                <a:effectLst/>
                <a:latin typeface="+mn-lt"/>
                <a:ea typeface="+mn-ea"/>
                <a:cs typeface="+mn-cs"/>
              </a:rPr>
              <a:t>Selenese</a:t>
            </a:r>
            <a:r>
              <a:rPr lang="en-US" sz="1200" b="0" i="0" kern="1200" dirty="0">
                <a:solidFill>
                  <a:schemeClr val="tx1"/>
                </a:solidFill>
                <a:effectLst/>
                <a:latin typeface="+mn-lt"/>
                <a:ea typeface="+mn-ea"/>
                <a:cs typeface="+mn-cs"/>
              </a:rPr>
              <a:t> or the Client API) and forwards them directly to the web browser.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has a built-in implementation of the Firefox driver. For other browsers, you need to plug-in their browser specific drivers to communicate and run the tests. There is also a browser free solution known as </a:t>
            </a:r>
            <a:r>
              <a:rPr lang="en-US" sz="1200" b="0" i="0" kern="1200" dirty="0" err="1">
                <a:solidFill>
                  <a:schemeClr val="tx1"/>
                </a:solidFill>
                <a:effectLst/>
                <a:latin typeface="+mn-lt"/>
                <a:ea typeface="+mn-ea"/>
                <a:cs typeface="+mn-cs"/>
              </a:rPr>
              <a:t>HtmlUnit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It is the fastest and the lightest driver and famously known as the &lt;headless driver&gt;. Unlike the other drivers, it does not launch any browser for executing the tests.</a:t>
            </a:r>
          </a:p>
          <a:p>
            <a:pPr fontAlgn="base"/>
            <a:r>
              <a:rPr lang="en-US" sz="1200" b="0" i="0" kern="1200" dirty="0">
                <a:solidFill>
                  <a:schemeClr val="tx1"/>
                </a:solidFill>
                <a:effectLst/>
                <a:latin typeface="+mn-lt"/>
                <a:ea typeface="+mn-ea"/>
                <a:cs typeface="+mn-cs"/>
              </a:rPr>
              <a:t>-What Can You Do With 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There is no second thought that it is one of the most important Selenium components.</a:t>
            </a:r>
          </a:p>
          <a:p>
            <a:pPr fontAlgn="base"/>
            <a:r>
              <a:rPr lang="en-US" sz="1200" b="0" i="0" kern="1200" dirty="0">
                <a:solidFill>
                  <a:schemeClr val="tx1"/>
                </a:solidFill>
                <a:effectLst/>
                <a:latin typeface="+mn-lt"/>
                <a:ea typeface="+mn-ea"/>
                <a:cs typeface="+mn-cs"/>
              </a:rPr>
              <a:t>Choose from a variety of programming languages to write your test cases.</a:t>
            </a:r>
          </a:p>
          <a:p>
            <a:pPr fontAlgn="base"/>
            <a:r>
              <a:rPr lang="en-US" sz="1200" b="0" i="0" kern="1200" dirty="0">
                <a:solidFill>
                  <a:schemeClr val="tx1"/>
                </a:solidFill>
                <a:effectLst/>
                <a:latin typeface="+mn-lt"/>
                <a:ea typeface="+mn-ea"/>
                <a:cs typeface="+mn-cs"/>
              </a:rPr>
              <a:t>Test web applications which provide rich AJAX-based support.</a:t>
            </a:r>
          </a:p>
          <a:p>
            <a:pPr fontAlgn="base"/>
            <a:r>
              <a:rPr lang="en-US" sz="1200" b="0" i="0" kern="1200" dirty="0">
                <a:solidFill>
                  <a:schemeClr val="tx1"/>
                </a:solidFill>
                <a:effectLst/>
                <a:latin typeface="+mn-lt"/>
                <a:ea typeface="+mn-ea"/>
                <a:cs typeface="+mn-cs"/>
              </a:rPr>
              <a:t>Run test cases using the </a:t>
            </a:r>
            <a:r>
              <a:rPr lang="en-US" sz="1200" b="0" i="0" kern="1200" dirty="0" err="1">
                <a:solidFill>
                  <a:schemeClr val="tx1"/>
                </a:solidFill>
                <a:effectLst/>
                <a:latin typeface="+mn-lt"/>
                <a:ea typeface="+mn-ea"/>
                <a:cs typeface="+mn-cs"/>
              </a:rPr>
              <a:t>HtmlUnit</a:t>
            </a:r>
            <a:r>
              <a:rPr lang="en-US" sz="1200" b="0" i="0" kern="1200" dirty="0">
                <a:solidFill>
                  <a:schemeClr val="tx1"/>
                </a:solidFill>
                <a:effectLst/>
                <a:latin typeface="+mn-lt"/>
                <a:ea typeface="+mn-ea"/>
                <a:cs typeface="+mn-cs"/>
              </a:rPr>
              <a:t> headless browser.</a:t>
            </a:r>
          </a:p>
          <a:p>
            <a:pPr fontAlgn="base"/>
            <a:r>
              <a:rPr lang="en-US" sz="1200" b="0" i="0" kern="1200" dirty="0">
                <a:solidFill>
                  <a:schemeClr val="tx1"/>
                </a:solidFill>
                <a:effectLst/>
                <a:latin typeface="+mn-lt"/>
                <a:ea typeface="+mn-ea"/>
                <a:cs typeface="+mn-cs"/>
              </a:rPr>
              <a:t>Easily migrate Selenium RC tests using the “</a:t>
            </a:r>
            <a:r>
              <a:rPr lang="en-US" sz="1200" b="0" i="0" kern="1200" dirty="0" err="1">
                <a:solidFill>
                  <a:schemeClr val="tx1"/>
                </a:solidFill>
                <a:effectLst/>
                <a:latin typeface="+mn-lt"/>
                <a:ea typeface="+mn-ea"/>
                <a:cs typeface="+mn-cs"/>
              </a:rPr>
              <a:t>WebDriverBackedSelenium</a:t>
            </a:r>
            <a:r>
              <a:rPr lang="en-US" sz="1200" b="0" i="0" kern="1200" dirty="0">
                <a:solidFill>
                  <a:schemeClr val="tx1"/>
                </a:solidFill>
                <a:effectLst/>
                <a:latin typeface="+mn-lt"/>
                <a:ea typeface="+mn-ea"/>
                <a:cs typeface="+mn-cs"/>
              </a:rPr>
              <a:t>” wrapper.</a:t>
            </a:r>
          </a:p>
          <a:p>
            <a:pPr fontAlgn="base"/>
            <a:r>
              <a:rPr lang="en-US" sz="1200" b="0" i="0" kern="1200" dirty="0">
                <a:solidFill>
                  <a:schemeClr val="tx1"/>
                </a:solidFill>
                <a:effectLst/>
                <a:latin typeface="+mn-lt"/>
                <a:ea typeface="+mn-ea"/>
                <a:cs typeface="+mn-cs"/>
              </a:rPr>
              <a:t>– Selenium Grid</a:t>
            </a:r>
          </a:p>
          <a:p>
            <a:pPr fontAlgn="base"/>
            <a:r>
              <a:rPr lang="en-US" sz="1200" b="0" i="0" kern="1200" dirty="0">
                <a:solidFill>
                  <a:schemeClr val="tx1"/>
                </a:solidFill>
                <a:effectLst/>
                <a:latin typeface="+mn-lt"/>
                <a:ea typeface="+mn-ea"/>
                <a:cs typeface="+mn-cs"/>
              </a:rPr>
              <a:t>Selenium Grid is a dynamic tool that can distribute and run the Selenium tests across many physical/virtual machines in a concurrent order. It can significantly expedite the testing process across different browsers and reduce the testing cycle by giving quick and accurate results.</a:t>
            </a:r>
          </a:p>
          <a:p>
            <a:pPr fontAlgn="base"/>
            <a:r>
              <a:rPr lang="en-US" sz="1200" b="0" kern="1200" dirty="0">
                <a:solidFill>
                  <a:schemeClr val="tx1"/>
                </a:solidFill>
                <a:effectLst/>
                <a:latin typeface="+mn-lt"/>
                <a:ea typeface="+mn-ea"/>
                <a:cs typeface="+mn-cs"/>
              </a:rPr>
              <a:t>Selenium Components for Web Test Automation</a:t>
            </a:r>
          </a:p>
          <a:p>
            <a:pPr fontAlgn="base"/>
            <a:r>
              <a:rPr lang="en-US" sz="1200" u="none" strike="noStrike" kern="1200" dirty="0">
                <a:solidFill>
                  <a:schemeClr val="tx1"/>
                </a:solidFill>
                <a:effectLst/>
                <a:latin typeface="+mn-lt"/>
                <a:ea typeface="+mn-ea"/>
                <a:cs typeface="+mn-cs"/>
                <a:hlinkClick r:id="rId4" tooltip="View all posts in Selenium Tutorial"/>
              </a:rPr>
              <a:t>Selenium Tutorial</a:t>
            </a:r>
            <a:r>
              <a:rPr lang="en-US" sz="1200" kern="1200" dirty="0">
                <a:solidFill>
                  <a:schemeClr val="tx1"/>
                </a:solidFill>
                <a:effectLst/>
                <a:latin typeface="+mn-lt"/>
                <a:ea typeface="+mn-ea"/>
                <a:cs typeface="+mn-cs"/>
              </a:rPr>
              <a:t> | By Harsh S.</a:t>
            </a:r>
          </a:p>
          <a:p>
            <a:pPr fontAlgn="base"/>
            <a:r>
              <a:rPr lang="en-US" sz="1200" b="0" i="0" kern="1200" dirty="0">
                <a:solidFill>
                  <a:schemeClr val="tx1"/>
                </a:solidFill>
                <a:effectLst/>
                <a:latin typeface="+mn-lt"/>
                <a:ea typeface="+mn-ea"/>
                <a:cs typeface="+mn-cs"/>
              </a:rPr>
              <a:t>Nowadays, Selenium is apparently the best choice for doing automated testing of Websites. Not only test engineers, but the developers also use it for the unit testing of their projects. In this post, we’ll exclusively talk about the various Selenium components.</a:t>
            </a:r>
          </a:p>
          <a:p>
            <a:pPr fontAlgn="base"/>
            <a:r>
              <a:rPr lang="en-US" sz="1200" b="0" i="0" kern="1200" dirty="0">
                <a:solidFill>
                  <a:schemeClr val="tx1"/>
                </a:solidFill>
                <a:effectLst/>
                <a:latin typeface="+mn-lt"/>
                <a:ea typeface="+mn-ea"/>
                <a:cs typeface="+mn-cs"/>
              </a:rPr>
              <a:t>Let’s take a glimpse of Selenium history. It was </a:t>
            </a:r>
            <a:r>
              <a:rPr lang="en-US" sz="1200" b="1" i="0" kern="1200" dirty="0">
                <a:solidFill>
                  <a:schemeClr val="tx1"/>
                </a:solidFill>
                <a:effectLst/>
                <a:latin typeface="+mn-lt"/>
                <a:ea typeface="+mn-ea"/>
                <a:cs typeface="+mn-cs"/>
              </a:rPr>
              <a:t>Jason </a:t>
            </a:r>
            <a:r>
              <a:rPr lang="en-US" sz="1200" b="1" i="0" kern="1200" dirty="0" err="1">
                <a:solidFill>
                  <a:schemeClr val="tx1"/>
                </a:solidFill>
                <a:effectLst/>
                <a:latin typeface="+mn-lt"/>
                <a:ea typeface="+mn-ea"/>
                <a:cs typeface="+mn-cs"/>
              </a:rPr>
              <a:t>Huggins</a:t>
            </a:r>
            <a:r>
              <a:rPr lang="en-US" sz="1200" b="0" i="0" kern="1200" dirty="0" err="1">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2004 who first created the Selenium while working at </a:t>
            </a:r>
            <a:r>
              <a:rPr lang="en-US" sz="1200" b="0" i="0" kern="1200" dirty="0" err="1">
                <a:solidFill>
                  <a:schemeClr val="tx1"/>
                </a:solidFill>
                <a:effectLst/>
                <a:latin typeface="+mn-lt"/>
                <a:ea typeface="+mn-ea"/>
                <a:cs typeface="+mn-cs"/>
              </a:rPr>
              <a:t>ThoughtWorks</a:t>
            </a:r>
            <a:r>
              <a:rPr lang="en-US" sz="1200" b="0" i="0" kern="1200" dirty="0">
                <a:solidFill>
                  <a:schemeClr val="tx1"/>
                </a:solidFill>
                <a:effectLst/>
                <a:latin typeface="+mn-lt"/>
                <a:ea typeface="+mn-ea"/>
                <a:cs typeface="+mn-cs"/>
              </a:rPr>
              <a:t>. He was the engineer who conceived the idea of browser automation to ease the repetitive tasks of manual testing. He gave this component its first name as the “</a:t>
            </a:r>
            <a:r>
              <a:rPr lang="en-US" sz="1200" b="0" i="0" kern="1200" dirty="0" err="1">
                <a:solidFill>
                  <a:schemeClr val="tx1"/>
                </a:solidFill>
                <a:effectLst/>
                <a:latin typeface="+mn-lt"/>
                <a:ea typeface="+mn-ea"/>
                <a:cs typeface="+mn-cs"/>
              </a:rPr>
              <a:t>JavaScriptTestRunner</a:t>
            </a:r>
            <a:r>
              <a:rPr lang="en-US" sz="1200" b="0" i="0" kern="1200" dirty="0">
                <a:solidFill>
                  <a:schemeClr val="tx1"/>
                </a:solidFill>
                <a:effectLst/>
                <a:latin typeface="+mn-lt"/>
                <a:ea typeface="+mn-ea"/>
                <a:cs typeface="+mn-cs"/>
              </a:rPr>
              <a:t>”. Then there was another bright engineer working at the same office, Paul </a:t>
            </a:r>
            <a:r>
              <a:rPr lang="en-US" sz="1200" b="0" i="0" kern="1200" dirty="0" err="1">
                <a:solidFill>
                  <a:schemeClr val="tx1"/>
                </a:solidFill>
                <a:effectLst/>
                <a:latin typeface="+mn-lt"/>
                <a:ea typeface="+mn-ea"/>
                <a:cs typeface="+mn-cs"/>
              </a:rPr>
              <a:t>Hammant</a:t>
            </a:r>
            <a:r>
              <a:rPr lang="en-US" sz="1200" b="0" i="0" kern="1200" dirty="0">
                <a:solidFill>
                  <a:schemeClr val="tx1"/>
                </a:solidFill>
                <a:effectLst/>
                <a:latin typeface="+mn-lt"/>
                <a:ea typeface="+mn-ea"/>
                <a:cs typeface="+mn-cs"/>
              </a:rPr>
              <a:t>, who extended its functionality and described it as Selenium RC. Afterward, there came many innovators who made it simpler, faster and more efficient.</a:t>
            </a:r>
          </a:p>
          <a:p>
            <a:pPr fontAlgn="base"/>
            <a:r>
              <a:rPr lang="en-US" sz="1200" b="0" i="0" kern="1200" dirty="0">
                <a:solidFill>
                  <a:schemeClr val="tx1"/>
                </a:solidFill>
                <a:effectLst/>
                <a:latin typeface="+mn-lt"/>
                <a:ea typeface="+mn-ea"/>
                <a:cs typeface="+mn-cs"/>
              </a:rPr>
              <a:t>While you start learning Selenium, you must know that it is a collection of tools that make it a perfect fit for Web UI automation. At the core, it has </a:t>
            </a:r>
            <a:r>
              <a:rPr lang="en-US" sz="1200" b="1" i="0" kern="1200" dirty="0">
                <a:solidFill>
                  <a:schemeClr val="tx1"/>
                </a:solidFill>
                <a:effectLst/>
                <a:latin typeface="+mn-lt"/>
                <a:ea typeface="+mn-ea"/>
                <a:cs typeface="+mn-cs"/>
              </a:rPr>
              <a:t>Selenium RC</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interfaces where you can plug-in different browser drivers like the Internet Explorer and Chrome to support cross-browser testing. However, some external tools like the Eclipse and </a:t>
            </a:r>
            <a:r>
              <a:rPr lang="en-US" sz="1200" b="1" i="0" kern="1200" dirty="0">
                <a:solidFill>
                  <a:schemeClr val="tx1"/>
                </a:solidFill>
                <a:effectLst/>
                <a:latin typeface="+mn-lt"/>
                <a:ea typeface="+mn-ea"/>
                <a:cs typeface="+mn-cs"/>
              </a:rPr>
              <a:t>Selenium IDE</a:t>
            </a:r>
            <a:r>
              <a:rPr lang="en-US" sz="1200" b="0" i="0" kern="1200" dirty="0">
                <a:solidFill>
                  <a:schemeClr val="tx1"/>
                </a:solidFill>
                <a:effectLst/>
                <a:latin typeface="+mn-lt"/>
                <a:ea typeface="+mn-ea"/>
                <a:cs typeface="+mn-cs"/>
              </a:rPr>
              <a:t> help you creating/writing automation scripts. Moreover, there are a bunch of supporting browser add-ons like the </a:t>
            </a:r>
            <a:r>
              <a:rPr lang="en-US" sz="1200" b="0" i="0" u="none" strike="noStrike" kern="1200" dirty="0">
                <a:solidFill>
                  <a:schemeClr val="tx1"/>
                </a:solidFill>
                <a:effectLst/>
                <a:latin typeface="+mn-lt"/>
                <a:ea typeface="+mn-ea"/>
                <a:cs typeface="+mn-cs"/>
                <a:hlinkClick r:id="rId5"/>
              </a:rPr>
              <a:t>FireBug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a:rPr>
              <a:t>FirePath</a:t>
            </a:r>
            <a:r>
              <a:rPr lang="en-US" sz="1200" b="0" i="0" kern="1200" dirty="0">
                <a:solidFill>
                  <a:schemeClr val="tx1"/>
                </a:solidFill>
                <a:effectLst/>
                <a:latin typeface="+mn-lt"/>
                <a:ea typeface="+mn-ea"/>
                <a:cs typeface="+mn-cs"/>
              </a:rPr>
              <a:t> that further eases up the UI automation process.</a:t>
            </a:r>
          </a:p>
          <a:p>
            <a:pPr fontAlgn="base"/>
            <a:r>
              <a:rPr lang="en-US" sz="1200" b="0" i="0" kern="1200" dirty="0">
                <a:solidFill>
                  <a:schemeClr val="tx1"/>
                </a:solidFill>
                <a:effectLst/>
                <a:latin typeface="+mn-lt"/>
                <a:ea typeface="+mn-ea"/>
                <a:cs typeface="+mn-cs"/>
              </a:rPr>
              <a:t>Selenium Components</a:t>
            </a:r>
          </a:p>
          <a:p>
            <a:pPr fontAlgn="base"/>
            <a:r>
              <a:rPr lang="en-US" sz="1200" b="1" i="0" kern="1200" dirty="0">
                <a:solidFill>
                  <a:schemeClr val="tx1"/>
                </a:solidFill>
                <a:effectLst/>
                <a:latin typeface="+mn-lt"/>
                <a:ea typeface="+mn-ea"/>
                <a:cs typeface="+mn-cs"/>
              </a:rPr>
              <a:t>Contents </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7"/>
              </a:rPr>
              <a:t>hide</a:t>
            </a:r>
            <a:r>
              <a:rPr lang="en-US" sz="1200" b="0" i="0" kern="120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8"/>
              </a:rPr>
              <a:t>1 – Selenium 1.0 (RC)</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9"/>
              </a:rPr>
              <a:t>1.1 -The Selenium Server</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0"/>
              </a:rPr>
              <a:t>1.2 -Client libraries</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1"/>
              </a:rPr>
              <a:t>1.3 -When should you use Selenium RC?</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12"/>
              </a:rPr>
              <a:t>2 – Selenium IDE</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3"/>
              </a:rPr>
              <a:t>2.1 -What can you do with Selenium IDE?</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14"/>
              </a:rPr>
              <a:t>3 – Selenium WebDriver</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5"/>
              </a:rPr>
              <a:t>3.1 -What can you do with Selenium Webdriver?</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16"/>
              </a:rPr>
              <a:t>4 – Selenium Grid</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7"/>
              </a:rPr>
              <a:t>4.1 -Hub</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8"/>
              </a:rPr>
              <a:t>4.2 -Node</a:t>
            </a:r>
            <a:endParaRPr lang="en-US" sz="1200" b="0" i="0" kern="1200" dirty="0">
              <a:solidFill>
                <a:schemeClr val="tx1"/>
              </a:solidFill>
              <a:effectLst/>
              <a:latin typeface="+mn-lt"/>
              <a:ea typeface="+mn-ea"/>
              <a:cs typeface="+mn-cs"/>
            </a:endParaRPr>
          </a:p>
          <a:p>
            <a:pPr lvl="1" fontAlgn="base"/>
            <a:r>
              <a:rPr lang="en-US" sz="1200" b="0" i="0" u="none" strike="noStrike" kern="1200" dirty="0">
                <a:solidFill>
                  <a:schemeClr val="tx1"/>
                </a:solidFill>
                <a:effectLst/>
                <a:latin typeface="+mn-lt"/>
                <a:ea typeface="+mn-ea"/>
                <a:cs typeface="+mn-cs"/>
                <a:hlinkClick r:id="rId19"/>
              </a:rPr>
              <a:t>4.3 -What can you do with Selenium Grid?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you stare at the below snapshot, you will have a fair understanding of the Selenium components, both internal and the external ones. In this picture, we’ve depicted the entire hierarchy of the Selenium framework.</a:t>
            </a:r>
          </a:p>
          <a:p>
            <a:pPr fontAlgn="base"/>
            <a:r>
              <a:rPr lang="en-US" sz="1200" b="0" i="0" kern="1200" dirty="0">
                <a:solidFill>
                  <a:schemeClr val="tx1"/>
                </a:solidFill>
                <a:effectLst/>
                <a:latin typeface="+mn-lt"/>
                <a:ea typeface="+mn-ea"/>
                <a:cs typeface="+mn-cs"/>
              </a:rPr>
              <a:t>Selenium Components for Test Automation</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Let’s now have a brief overview of some of the key Selenium components.</a:t>
            </a:r>
          </a:p>
          <a:p>
            <a:pPr fontAlgn="base"/>
            <a:r>
              <a:rPr lang="en-US" sz="1200" b="0" i="0" kern="1200" dirty="0">
                <a:solidFill>
                  <a:schemeClr val="tx1"/>
                </a:solidFill>
                <a:effectLst/>
                <a:latin typeface="+mn-lt"/>
                <a:ea typeface="+mn-ea"/>
                <a:cs typeface="+mn-cs"/>
              </a:rPr>
              <a:t>– Selenium 1.0 (RC)</a:t>
            </a:r>
          </a:p>
          <a:p>
            <a:pPr fontAlgn="base"/>
            <a:r>
              <a:rPr lang="en-US" sz="1200" b="0" i="0" kern="1200" dirty="0">
                <a:solidFill>
                  <a:schemeClr val="tx1"/>
                </a:solidFill>
                <a:effectLst/>
                <a:latin typeface="+mn-lt"/>
                <a:ea typeface="+mn-ea"/>
                <a:cs typeface="+mn-cs"/>
              </a:rPr>
              <a:t>Selenium RC was one of the core Selenium components for a long time. Though, it is still active but in maintenance only mode.</a:t>
            </a:r>
          </a:p>
          <a:p>
            <a:pPr fontAlgn="base"/>
            <a:r>
              <a:rPr lang="en-US" sz="1200" b="0" i="0" kern="1200" dirty="0">
                <a:solidFill>
                  <a:schemeClr val="tx1"/>
                </a:solidFill>
                <a:effectLst/>
                <a:latin typeface="+mn-lt"/>
                <a:ea typeface="+mn-ea"/>
                <a:cs typeface="+mn-cs"/>
              </a:rPr>
              <a:t>It has a few features that aren’t available or deprecated in the later versions of Selenium. It is made up of two subparts.</a:t>
            </a:r>
          </a:p>
          <a:p>
            <a:pPr fontAlgn="base"/>
            <a:r>
              <a:rPr lang="en-US" sz="1200" b="0" i="0" kern="1200" dirty="0">
                <a:solidFill>
                  <a:schemeClr val="tx1"/>
                </a:solidFill>
                <a:effectLst/>
                <a:latin typeface="+mn-lt"/>
                <a:ea typeface="+mn-ea"/>
                <a:cs typeface="+mn-cs"/>
              </a:rPr>
              <a:t>Selenium RC components are as follows:</a:t>
            </a:r>
          </a:p>
          <a:p>
            <a:pPr fontAlgn="base"/>
            <a:r>
              <a:rPr lang="en-US" sz="1200" b="0" i="0" kern="1200" dirty="0">
                <a:solidFill>
                  <a:schemeClr val="tx1"/>
                </a:solidFill>
                <a:effectLst/>
                <a:latin typeface="+mn-lt"/>
                <a:ea typeface="+mn-ea"/>
                <a:cs typeface="+mn-cs"/>
              </a:rPr>
              <a:t>-The Selenium Server</a:t>
            </a:r>
          </a:p>
          <a:p>
            <a:pPr fontAlgn="base"/>
            <a:r>
              <a:rPr lang="en-US" sz="1200" b="0" i="0" kern="1200" dirty="0">
                <a:solidFill>
                  <a:schemeClr val="tx1"/>
                </a:solidFill>
                <a:effectLst/>
                <a:latin typeface="+mn-lt"/>
                <a:ea typeface="+mn-ea"/>
                <a:cs typeface="+mn-cs"/>
              </a:rPr>
              <a:t>It starts and terminates the browser, translates and processes the Selenium commands sent from the test app. It behaves like an HTTP proxy, controls and verifies the HTTP messages exchanged between the client and the application under test.</a:t>
            </a:r>
          </a:p>
          <a:p>
            <a:pPr fontAlgn="base"/>
            <a:r>
              <a:rPr lang="en-US" sz="1200" b="0" i="0" kern="1200" dirty="0">
                <a:solidFill>
                  <a:schemeClr val="tx1"/>
                </a:solidFill>
                <a:effectLst/>
                <a:latin typeface="+mn-lt"/>
                <a:ea typeface="+mn-ea"/>
                <a:cs typeface="+mn-cs"/>
              </a:rPr>
              <a:t>-Client Libraries</a:t>
            </a:r>
          </a:p>
          <a:p>
            <a:pPr fontAlgn="base"/>
            <a:r>
              <a:rPr lang="en-US" sz="1200" b="0" i="0" kern="1200" dirty="0">
                <a:solidFill>
                  <a:schemeClr val="tx1"/>
                </a:solidFill>
                <a:effectLst/>
                <a:latin typeface="+mn-lt"/>
                <a:ea typeface="+mn-ea"/>
                <a:cs typeface="+mn-cs"/>
              </a:rPr>
              <a:t>This module is the interface between the programming language and the Selenium Server. Selenium supports many programming languages, so their client libraries. The most common of them are Java, </a:t>
            </a:r>
            <a:r>
              <a:rPr lang="en-US" sz="1200" b="0" i="0" kern="1200" dirty="0" err="1">
                <a:solidFill>
                  <a:schemeClr val="tx1"/>
                </a:solidFill>
                <a:effectLst/>
                <a:latin typeface="+mn-lt"/>
                <a:ea typeface="+mn-ea"/>
                <a:cs typeface="+mn-cs"/>
              </a:rPr>
              <a:t>CSharp</a:t>
            </a:r>
            <a:r>
              <a:rPr lang="en-US" sz="1200" b="0" i="0" kern="1200" dirty="0">
                <a:solidFill>
                  <a:schemeClr val="tx1"/>
                </a:solidFill>
                <a:effectLst/>
                <a:latin typeface="+mn-lt"/>
                <a:ea typeface="+mn-ea"/>
                <a:cs typeface="+mn-cs"/>
              </a:rPr>
              <a:t>, Python, and Ruby.</a:t>
            </a:r>
          </a:p>
          <a:p>
            <a:pPr fontAlgn="base"/>
            <a:r>
              <a:rPr lang="en-US" sz="1200" b="0" i="0" kern="1200" dirty="0">
                <a:solidFill>
                  <a:schemeClr val="tx1"/>
                </a:solidFill>
                <a:effectLst/>
                <a:latin typeface="+mn-lt"/>
                <a:ea typeface="+mn-ea"/>
                <a:cs typeface="+mn-cs"/>
              </a:rPr>
              <a:t>-When Should You Use Selenium RC?</a:t>
            </a:r>
          </a:p>
          <a:p>
            <a:pPr fontAlgn="base"/>
            <a:r>
              <a:rPr lang="en-US" sz="1200" b="0" i="0" kern="1200" dirty="0">
                <a:solidFill>
                  <a:schemeClr val="tx1"/>
                </a:solidFill>
                <a:effectLst/>
                <a:latin typeface="+mn-lt"/>
                <a:ea typeface="+mn-ea"/>
                <a:cs typeface="+mn-cs"/>
              </a:rPr>
              <a:t>You decide to choose it in the following scenario.</a:t>
            </a:r>
          </a:p>
          <a:p>
            <a:pPr fontAlgn="base"/>
            <a:r>
              <a:rPr lang="en-US" sz="1200" b="0" i="0" kern="1200" dirty="0">
                <a:solidFill>
                  <a:schemeClr val="tx1"/>
                </a:solidFill>
                <a:effectLst/>
                <a:latin typeface="+mn-lt"/>
                <a:ea typeface="+mn-ea"/>
                <a:cs typeface="+mn-cs"/>
              </a:rPr>
              <a:t>While writing a test case using a more expressive language than Selenium.</a:t>
            </a:r>
          </a:p>
          <a:p>
            <a:pPr fontAlgn="base"/>
            <a:r>
              <a:rPr lang="en-US" sz="1200" b="0" i="0" kern="1200" dirty="0">
                <a:solidFill>
                  <a:schemeClr val="tx1"/>
                </a:solidFill>
                <a:effectLst/>
                <a:latin typeface="+mn-lt"/>
                <a:ea typeface="+mn-ea"/>
                <a:cs typeface="+mn-cs"/>
              </a:rPr>
              <a:t>The need for cross-browser and cross-platform testing.</a:t>
            </a:r>
          </a:p>
          <a:p>
            <a:pPr fontAlgn="base"/>
            <a:r>
              <a:rPr lang="en-US" sz="1200" b="0" i="0" kern="1200" dirty="0">
                <a:solidFill>
                  <a:schemeClr val="tx1"/>
                </a:solidFill>
                <a:effectLst/>
                <a:latin typeface="+mn-lt"/>
                <a:ea typeface="+mn-ea"/>
                <a:cs typeface="+mn-cs"/>
              </a:rPr>
              <a:t>Need to deploy tests in a distributed infra using Selenium Grid.</a:t>
            </a:r>
          </a:p>
          <a:p>
            <a:pPr fontAlgn="base"/>
            <a:r>
              <a:rPr lang="en-US" sz="1200" b="0" i="0" kern="1200" dirty="0">
                <a:solidFill>
                  <a:schemeClr val="tx1"/>
                </a:solidFill>
                <a:effectLst/>
                <a:latin typeface="+mn-lt"/>
                <a:ea typeface="+mn-ea"/>
                <a:cs typeface="+mn-cs"/>
              </a:rPr>
              <a:t>Testing of an application in a new browser having JavaScript support.</a:t>
            </a:r>
          </a:p>
          <a:p>
            <a:pPr fontAlgn="base"/>
            <a:r>
              <a:rPr lang="en-US" sz="1200" b="0" i="0" kern="1200" dirty="0">
                <a:solidFill>
                  <a:schemeClr val="tx1"/>
                </a:solidFill>
                <a:effectLst/>
                <a:latin typeface="+mn-lt"/>
                <a:ea typeface="+mn-ea"/>
                <a:cs typeface="+mn-cs"/>
              </a:rPr>
              <a:t>For testing the web applications that support AJAX.</a:t>
            </a:r>
          </a:p>
          <a:p>
            <a:pPr fontAlgn="base"/>
            <a:r>
              <a:rPr lang="en-US" sz="1200" b="0" i="0" kern="1200" dirty="0">
                <a:solidFill>
                  <a:schemeClr val="tx1"/>
                </a:solidFill>
                <a:effectLst/>
                <a:latin typeface="+mn-lt"/>
                <a:ea typeface="+mn-ea"/>
                <a:cs typeface="+mn-cs"/>
              </a:rPr>
              <a:t>– Selenium IDE</a:t>
            </a:r>
          </a:p>
          <a:p>
            <a:pPr fontAlgn="base"/>
            <a:r>
              <a:rPr lang="en-US" sz="1200" b="0" i="0" kern="1200" dirty="0">
                <a:solidFill>
                  <a:schemeClr val="tx1"/>
                </a:solidFill>
                <a:effectLst/>
                <a:latin typeface="+mn-lt"/>
                <a:ea typeface="+mn-ea"/>
                <a:cs typeface="+mn-cs"/>
              </a:rPr>
              <a:t>Selenium IDE is a fully featured development environment (IDE) for composing the Selenium tests. It comes in the form of a Firefox Add-On. You can use it to record, edit, and for the debugging purpose. Initially, its creator used to call it as Selenium Recorder. He was Shinya </a:t>
            </a:r>
            <a:r>
              <a:rPr lang="en-US" sz="1200" b="0" i="0" kern="1200" dirty="0" err="1">
                <a:solidFill>
                  <a:schemeClr val="tx1"/>
                </a:solidFill>
                <a:effectLst/>
                <a:latin typeface="+mn-lt"/>
                <a:ea typeface="+mn-ea"/>
                <a:cs typeface="+mn-cs"/>
              </a:rPr>
              <a:t>Kasatani</a:t>
            </a:r>
            <a:r>
              <a:rPr lang="en-US" sz="1200" b="0" i="0" kern="1200" dirty="0">
                <a:solidFill>
                  <a:schemeClr val="tx1"/>
                </a:solidFill>
                <a:effectLst/>
                <a:latin typeface="+mn-lt"/>
                <a:ea typeface="+mn-ea"/>
                <a:cs typeface="+mn-cs"/>
              </a:rPr>
              <a:t>, who developed the tool and submitted to the Selenium community in 2006. It has recently got an upgrade and now it supports the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and more languages.</a:t>
            </a:r>
          </a:p>
          <a:p>
            <a:pPr fontAlgn="base"/>
            <a:r>
              <a:rPr lang="en-US" sz="1200" b="0" i="0" kern="1200" dirty="0">
                <a:solidFill>
                  <a:schemeClr val="tx1"/>
                </a:solidFill>
                <a:effectLst/>
                <a:latin typeface="+mn-lt"/>
                <a:ea typeface="+mn-ea"/>
                <a:cs typeface="+mn-cs"/>
              </a:rPr>
              <a:t>The beauty of this tool is that you can record a test script, customize it or write a new test from scratch all by yourself. It does have </a:t>
            </a:r>
            <a:r>
              <a:rPr lang="en-US" sz="1200" b="0" i="0" kern="1200" dirty="0" err="1">
                <a:solidFill>
                  <a:schemeClr val="tx1"/>
                </a:solidFill>
                <a:effectLst/>
                <a:latin typeface="+mn-lt"/>
                <a:ea typeface="+mn-ea"/>
                <a:cs typeface="+mn-cs"/>
              </a:rPr>
              <a:t>autocompletion</a:t>
            </a:r>
            <a:r>
              <a:rPr lang="en-US" sz="1200" b="0" i="0" kern="1200" dirty="0">
                <a:solidFill>
                  <a:schemeClr val="tx1"/>
                </a:solidFill>
                <a:effectLst/>
                <a:latin typeface="+mn-lt"/>
                <a:ea typeface="+mn-ea"/>
                <a:cs typeface="+mn-cs"/>
              </a:rPr>
              <a:t> support for the Selenium commands, so you don’t need to remember their exact syntax. Like every software has limitations, so the IDE has one. It doesn’t have the ability for the iterative and parameterization testing. Though you can fix this limitation by using the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There are few Selenium terms that you need to know for getting a start with the Selenium IDE.</a:t>
            </a:r>
          </a:p>
          <a:p>
            <a:pPr fontAlgn="base"/>
            <a:r>
              <a:rPr lang="en-US" sz="1200" b="0" i="0" kern="1200" dirty="0" err="1">
                <a:solidFill>
                  <a:schemeClr val="tx1"/>
                </a:solidFill>
                <a:effectLst/>
                <a:latin typeface="+mn-lt"/>
                <a:ea typeface="+mn-ea"/>
                <a:cs typeface="+mn-cs"/>
              </a:rPr>
              <a:t>Selenese</a:t>
            </a:r>
            <a:r>
              <a:rPr lang="en-US" sz="1200" b="0" i="0" kern="1200" dirty="0">
                <a:solidFill>
                  <a:schemeClr val="tx1"/>
                </a:solidFill>
                <a:effectLst/>
                <a:latin typeface="+mn-lt"/>
                <a:ea typeface="+mn-ea"/>
                <a:cs typeface="+mn-cs"/>
              </a:rPr>
              <a:t> commands such as type, open, </a:t>
            </a:r>
            <a:r>
              <a:rPr lang="en-US" sz="1200" b="0" i="0" kern="1200" dirty="0" err="1">
                <a:solidFill>
                  <a:schemeClr val="tx1"/>
                </a:solidFill>
                <a:effectLst/>
                <a:latin typeface="+mn-lt"/>
                <a:ea typeface="+mn-ea"/>
                <a:cs typeface="+mn-cs"/>
              </a:rPr>
              <a:t>clickAndWait</a:t>
            </a:r>
            <a:r>
              <a:rPr lang="en-US" sz="1200" b="0" i="0" kern="1200" dirty="0">
                <a:solidFill>
                  <a:schemeClr val="tx1"/>
                </a:solidFill>
                <a:effectLst/>
                <a:latin typeface="+mn-lt"/>
                <a:ea typeface="+mn-ea"/>
                <a:cs typeface="+mn-cs"/>
              </a:rPr>
              <a:t>, assert, verify, etc.</a:t>
            </a:r>
          </a:p>
          <a:p>
            <a:pPr fontAlgn="base"/>
            <a:r>
              <a:rPr lang="en-US" sz="1200" b="0" i="0" kern="1200" dirty="0">
                <a:solidFill>
                  <a:schemeClr val="tx1"/>
                </a:solidFill>
                <a:effectLst/>
                <a:latin typeface="+mn-lt"/>
                <a:ea typeface="+mn-ea"/>
                <a:cs typeface="+mn-cs"/>
              </a:rPr>
              <a:t>Locators such as ID, Name,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CSS selector, etc.</a:t>
            </a:r>
          </a:p>
          <a:p>
            <a:pPr fontAlgn="base"/>
            <a:r>
              <a:rPr lang="en-US" sz="1200" b="0" i="0" kern="1200" dirty="0">
                <a:solidFill>
                  <a:schemeClr val="tx1"/>
                </a:solidFill>
                <a:effectLst/>
                <a:latin typeface="+mn-lt"/>
                <a:ea typeface="+mn-ea"/>
                <a:cs typeface="+mn-cs"/>
              </a:rPr>
              <a:t>-What Can You Do With Selenium IDE?</a:t>
            </a:r>
          </a:p>
          <a:p>
            <a:pPr fontAlgn="base"/>
            <a:r>
              <a:rPr lang="en-US" sz="1200" b="0" i="0" kern="1200" dirty="0">
                <a:solidFill>
                  <a:schemeClr val="tx1"/>
                </a:solidFill>
                <a:effectLst/>
                <a:latin typeface="+mn-lt"/>
                <a:ea typeface="+mn-ea"/>
                <a:cs typeface="+mn-cs"/>
              </a:rPr>
              <a:t>Run a customized JavaScript using the </a:t>
            </a:r>
            <a:r>
              <a:rPr lang="en-US" sz="1200" b="0" i="0" kern="1200" dirty="0" err="1">
                <a:solidFill>
                  <a:schemeClr val="tx1"/>
                </a:solidFill>
                <a:effectLst/>
                <a:latin typeface="+mn-lt"/>
                <a:ea typeface="+mn-ea"/>
                <a:cs typeface="+mn-cs"/>
              </a:rPr>
              <a:t>runScript</a:t>
            </a:r>
            <a:r>
              <a:rPr lang="en-US" sz="1200" b="0" i="0" kern="1200" dirty="0">
                <a:solidFill>
                  <a:schemeClr val="tx1"/>
                </a:solidFill>
                <a:effectLst/>
                <a:latin typeface="+mn-lt"/>
                <a:ea typeface="+mn-ea"/>
                <a:cs typeface="+mn-cs"/>
              </a:rPr>
              <a:t> command.</a:t>
            </a:r>
          </a:p>
          <a:p>
            <a:pPr fontAlgn="base"/>
            <a:r>
              <a:rPr lang="en-US" sz="1200" b="0" i="0" kern="1200" dirty="0">
                <a:solidFill>
                  <a:schemeClr val="tx1"/>
                </a:solidFill>
                <a:effectLst/>
                <a:latin typeface="+mn-lt"/>
                <a:ea typeface="+mn-ea"/>
                <a:cs typeface="+mn-cs"/>
              </a:rPr>
              <a:t>Export test cases in various supported formats.</a:t>
            </a:r>
          </a:p>
          <a:p>
            <a:pPr fontAlgn="base"/>
            <a:r>
              <a:rPr lang="en-US" sz="1200" b="0" i="0" kern="1200" dirty="0">
                <a:solidFill>
                  <a:schemeClr val="tx1"/>
                </a:solidFill>
                <a:effectLst/>
                <a:latin typeface="+mn-lt"/>
                <a:ea typeface="+mn-ea"/>
                <a:cs typeface="+mn-cs"/>
              </a:rPr>
              <a:t>Compose tests with limited programming skills.</a:t>
            </a:r>
          </a:p>
          <a:p>
            <a:pPr fontAlgn="base"/>
            <a:r>
              <a:rPr lang="en-US" sz="1200" b="0" i="0" kern="1200" dirty="0">
                <a:solidFill>
                  <a:schemeClr val="tx1"/>
                </a:solidFill>
                <a:effectLst/>
                <a:latin typeface="+mn-lt"/>
                <a:ea typeface="+mn-ea"/>
                <a:cs typeface="+mn-cs"/>
              </a:rPr>
              <a:t>Group test cases into test suites which you can convert into Selenium RC or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format.</a:t>
            </a:r>
          </a:p>
          <a:p>
            <a:pPr fontAlgn="base"/>
            <a:r>
              <a:rPr lang="en-US" sz="1200" b="0" i="0" kern="1200" dirty="0">
                <a:solidFill>
                  <a:schemeClr val="tx1"/>
                </a:solidFill>
                <a:effectLst/>
                <a:latin typeface="+mn-lt"/>
                <a:ea typeface="+mn-ea"/>
                <a:cs typeface="+mn-cs"/>
              </a:rPr>
              <a:t>Test a web application only with Firefox.</a:t>
            </a:r>
          </a:p>
          <a:p>
            <a:pPr fontAlgn="base"/>
            <a:r>
              <a:rPr lang="en-US" sz="1200" b="0" i="0" kern="1200" dirty="0">
                <a:solidFill>
                  <a:schemeClr val="tx1"/>
                </a:solidFill>
                <a:effectLst/>
                <a:latin typeface="+mn-lt"/>
                <a:ea typeface="+mn-ea"/>
                <a:cs typeface="+mn-cs"/>
              </a:rPr>
              <a:t>– Selenium </a:t>
            </a:r>
            <a:r>
              <a:rPr lang="en-US" sz="1200" b="0" i="0"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is the superlative form of Selenium RC. It can process multilingual commands (sent via </a:t>
            </a:r>
            <a:r>
              <a:rPr lang="en-US" sz="1200" b="0" i="0" kern="1200" dirty="0" err="1">
                <a:solidFill>
                  <a:schemeClr val="tx1"/>
                </a:solidFill>
                <a:effectLst/>
                <a:latin typeface="+mn-lt"/>
                <a:ea typeface="+mn-ea"/>
                <a:cs typeface="+mn-cs"/>
              </a:rPr>
              <a:t>Selenese</a:t>
            </a:r>
            <a:r>
              <a:rPr lang="en-US" sz="1200" b="0" i="0" kern="1200" dirty="0">
                <a:solidFill>
                  <a:schemeClr val="tx1"/>
                </a:solidFill>
                <a:effectLst/>
                <a:latin typeface="+mn-lt"/>
                <a:ea typeface="+mn-ea"/>
                <a:cs typeface="+mn-cs"/>
              </a:rPr>
              <a:t> or the Client API) and forwards them directly to the web browser.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has a built-in implementation of the Firefox driver. For other browsers, you need to plug-in their browser specific drivers to communicate and run the tests. There is also a browser free solution known as </a:t>
            </a:r>
            <a:r>
              <a:rPr lang="en-US" sz="1200" b="0" i="0" kern="1200" dirty="0" err="1">
                <a:solidFill>
                  <a:schemeClr val="tx1"/>
                </a:solidFill>
                <a:effectLst/>
                <a:latin typeface="+mn-lt"/>
                <a:ea typeface="+mn-ea"/>
                <a:cs typeface="+mn-cs"/>
              </a:rPr>
              <a:t>HtmlUnit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It is the fastest and the lightest driver and famously known as the &lt;headless driver&gt;. Unlike the other drivers, it does not launch any browser for executing the tests.</a:t>
            </a:r>
          </a:p>
          <a:p>
            <a:pPr fontAlgn="base"/>
            <a:r>
              <a:rPr lang="en-US" sz="1200" b="0" i="0" kern="1200" dirty="0">
                <a:solidFill>
                  <a:schemeClr val="tx1"/>
                </a:solidFill>
                <a:effectLst/>
                <a:latin typeface="+mn-lt"/>
                <a:ea typeface="+mn-ea"/>
                <a:cs typeface="+mn-cs"/>
              </a:rPr>
              <a:t>-What Can You Do With 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There is no second thought that it is one of the most important Selenium components.</a:t>
            </a:r>
          </a:p>
          <a:p>
            <a:pPr fontAlgn="base"/>
            <a:r>
              <a:rPr lang="en-US" sz="1200" b="0" i="0" kern="1200" dirty="0">
                <a:solidFill>
                  <a:schemeClr val="tx1"/>
                </a:solidFill>
                <a:effectLst/>
                <a:latin typeface="+mn-lt"/>
                <a:ea typeface="+mn-ea"/>
                <a:cs typeface="+mn-cs"/>
              </a:rPr>
              <a:t>Choose from a variety of programming languages to write your test cases.</a:t>
            </a:r>
          </a:p>
          <a:p>
            <a:pPr fontAlgn="base"/>
            <a:r>
              <a:rPr lang="en-US" sz="1200" b="0" i="0" kern="1200" dirty="0">
                <a:solidFill>
                  <a:schemeClr val="tx1"/>
                </a:solidFill>
                <a:effectLst/>
                <a:latin typeface="+mn-lt"/>
                <a:ea typeface="+mn-ea"/>
                <a:cs typeface="+mn-cs"/>
              </a:rPr>
              <a:t>Test web applications which provide rich AJAX-based support.</a:t>
            </a:r>
          </a:p>
          <a:p>
            <a:pPr fontAlgn="base"/>
            <a:r>
              <a:rPr lang="en-US" sz="1200" b="0" i="0" kern="1200" dirty="0">
                <a:solidFill>
                  <a:schemeClr val="tx1"/>
                </a:solidFill>
                <a:effectLst/>
                <a:latin typeface="+mn-lt"/>
                <a:ea typeface="+mn-ea"/>
                <a:cs typeface="+mn-cs"/>
              </a:rPr>
              <a:t>Run test cases using the </a:t>
            </a:r>
            <a:r>
              <a:rPr lang="en-US" sz="1200" b="0" i="0" kern="1200" dirty="0" err="1">
                <a:solidFill>
                  <a:schemeClr val="tx1"/>
                </a:solidFill>
                <a:effectLst/>
                <a:latin typeface="+mn-lt"/>
                <a:ea typeface="+mn-ea"/>
                <a:cs typeface="+mn-cs"/>
              </a:rPr>
              <a:t>HtmlUnit</a:t>
            </a:r>
            <a:r>
              <a:rPr lang="en-US" sz="1200" b="0" i="0" kern="1200" dirty="0">
                <a:solidFill>
                  <a:schemeClr val="tx1"/>
                </a:solidFill>
                <a:effectLst/>
                <a:latin typeface="+mn-lt"/>
                <a:ea typeface="+mn-ea"/>
                <a:cs typeface="+mn-cs"/>
              </a:rPr>
              <a:t> headless browser.</a:t>
            </a:r>
          </a:p>
          <a:p>
            <a:pPr fontAlgn="base"/>
            <a:r>
              <a:rPr lang="en-US" sz="1200" b="0" i="0" kern="1200" dirty="0">
                <a:solidFill>
                  <a:schemeClr val="tx1"/>
                </a:solidFill>
                <a:effectLst/>
                <a:latin typeface="+mn-lt"/>
                <a:ea typeface="+mn-ea"/>
                <a:cs typeface="+mn-cs"/>
              </a:rPr>
              <a:t>Easily migrate Selenium RC tests using the “</a:t>
            </a:r>
            <a:r>
              <a:rPr lang="en-US" sz="1200" b="0" i="0" kern="1200" dirty="0" err="1">
                <a:solidFill>
                  <a:schemeClr val="tx1"/>
                </a:solidFill>
                <a:effectLst/>
                <a:latin typeface="+mn-lt"/>
                <a:ea typeface="+mn-ea"/>
                <a:cs typeface="+mn-cs"/>
              </a:rPr>
              <a:t>WebDriverBackedSelenium</a:t>
            </a:r>
            <a:r>
              <a:rPr lang="en-US" sz="1200" b="0" i="0" kern="1200" dirty="0">
                <a:solidFill>
                  <a:schemeClr val="tx1"/>
                </a:solidFill>
                <a:effectLst/>
                <a:latin typeface="+mn-lt"/>
                <a:ea typeface="+mn-ea"/>
                <a:cs typeface="+mn-cs"/>
              </a:rPr>
              <a:t>” wrapper.</a:t>
            </a:r>
          </a:p>
          <a:p>
            <a:pPr fontAlgn="base"/>
            <a:r>
              <a:rPr lang="en-US" sz="1200" b="0" i="0" kern="1200" dirty="0">
                <a:solidFill>
                  <a:schemeClr val="tx1"/>
                </a:solidFill>
                <a:effectLst/>
                <a:latin typeface="+mn-lt"/>
                <a:ea typeface="+mn-ea"/>
                <a:cs typeface="+mn-cs"/>
              </a:rPr>
              <a:t>– Selenium Grid</a:t>
            </a:r>
          </a:p>
          <a:p>
            <a:pPr fontAlgn="base"/>
            <a:r>
              <a:rPr lang="en-US" sz="1200" b="0" i="0" kern="1200" dirty="0">
                <a:solidFill>
                  <a:schemeClr val="tx1"/>
                </a:solidFill>
                <a:effectLst/>
                <a:latin typeface="+mn-lt"/>
                <a:ea typeface="+mn-ea"/>
                <a:cs typeface="+mn-cs"/>
              </a:rPr>
              <a:t>Selenium Grid is a dynamic tool that can distribute and run the Selenium tests across many physical/virtual machines in a concurrent order. It can significantly expedite the testing process across different browsers and reduce the testing cycle by giving quick and accurate results.</a:t>
            </a:r>
          </a:p>
          <a:p>
            <a:pPr fontAlgn="base"/>
            <a:r>
              <a:rPr lang="en-US" sz="1200" b="0" i="0" kern="1200" dirty="0">
                <a:solidFill>
                  <a:schemeClr val="tx1"/>
                </a:solidFill>
                <a:effectLst/>
                <a:latin typeface="+mn-lt"/>
                <a:ea typeface="+mn-ea"/>
                <a:cs typeface="+mn-cs"/>
              </a:rPr>
              <a:t>Selenium Grid can simultaneously invoke the multiple instances of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(or Selenium RC) tests using the same test code. You just have to make the test code is available on every node running the tests.</a:t>
            </a:r>
          </a:p>
          <a:p>
            <a:pPr fontAlgn="base"/>
            <a:r>
              <a:rPr lang="en-US" sz="1200" b="0" i="0" kern="1200" dirty="0">
                <a:solidFill>
                  <a:schemeClr val="tx1"/>
                </a:solidFill>
                <a:effectLst/>
                <a:latin typeface="+mn-lt"/>
                <a:ea typeface="+mn-ea"/>
                <a:cs typeface="+mn-cs"/>
              </a:rPr>
              <a:t>Selenium Grid architecture consists of a Hub and a Node.</a:t>
            </a:r>
          </a:p>
          <a:p>
            <a:pPr fontAlgn="base"/>
            <a:r>
              <a:rPr lang="en-US" sz="1200" b="0" i="0" kern="1200" dirty="0">
                <a:solidFill>
                  <a:schemeClr val="tx1"/>
                </a:solidFill>
                <a:effectLst/>
                <a:latin typeface="+mn-lt"/>
                <a:ea typeface="+mn-ea"/>
                <a:cs typeface="+mn-cs"/>
              </a:rPr>
              <a:t>-Hub</a:t>
            </a:r>
          </a:p>
          <a:p>
            <a:pPr fontAlgn="base"/>
            <a:r>
              <a:rPr lang="en-US" sz="1200" b="0" i="0" kern="1200" dirty="0">
                <a:solidFill>
                  <a:schemeClr val="tx1"/>
                </a:solidFill>
                <a:effectLst/>
                <a:latin typeface="+mn-lt"/>
                <a:ea typeface="+mn-ea"/>
                <a:cs typeface="+mn-cs"/>
              </a:rPr>
              <a:t>You can imagine it as a server component which pipelines and triggers the tests. A Selenium Grid has a single dedicated Hub, which runs when the test starts and shuts down after finishing up executing all the tests.</a:t>
            </a:r>
          </a:p>
          <a:p>
            <a:pPr fontAlgn="base"/>
            <a:r>
              <a:rPr lang="en-US" sz="1200" b="0" i="0" kern="1200" dirty="0">
                <a:solidFill>
                  <a:schemeClr val="tx1"/>
                </a:solidFill>
                <a:effectLst/>
                <a:latin typeface="+mn-lt"/>
                <a:ea typeface="+mn-ea"/>
                <a:cs typeface="+mn-cs"/>
              </a:rPr>
              <a:t>-Node</a:t>
            </a:r>
          </a:p>
          <a:p>
            <a:pPr fontAlgn="base"/>
            <a:r>
              <a:rPr lang="en-US" sz="1200" b="0" i="0" kern="1200" dirty="0">
                <a:solidFill>
                  <a:schemeClr val="tx1"/>
                </a:solidFill>
                <a:effectLst/>
                <a:latin typeface="+mn-lt"/>
                <a:ea typeface="+mn-ea"/>
                <a:cs typeface="+mn-cs"/>
              </a:rPr>
              <a:t>Nodes are meant to run the Selenium instances which the Hub uses to launch the tests. The grid can have many nodes running on a similar or distinct OS. You need to make sure that each node has access to the Selenium supported browsers.</a:t>
            </a:r>
          </a:p>
          <a:p>
            <a:pPr fontAlgn="base"/>
            <a:r>
              <a:rPr lang="en-US" sz="1200" b="0" i="0" kern="1200" dirty="0">
                <a:solidFill>
                  <a:schemeClr val="tx1"/>
                </a:solidFill>
                <a:effectLst/>
                <a:latin typeface="+mn-lt"/>
                <a:ea typeface="+mn-ea"/>
                <a:cs typeface="+mn-cs"/>
              </a:rPr>
              <a:t>-What Can You Do With Selenium Grid?</a:t>
            </a:r>
          </a:p>
          <a:p>
            <a:pPr fontAlgn="base"/>
            <a:r>
              <a:rPr lang="en-US" sz="1200" b="0" i="0" kern="1200" dirty="0">
                <a:solidFill>
                  <a:schemeClr val="tx1"/>
                </a:solidFill>
                <a:effectLst/>
                <a:latin typeface="+mn-lt"/>
                <a:ea typeface="+mn-ea"/>
                <a:cs typeface="+mn-cs"/>
              </a:rPr>
              <a:t>Simultaneous execution of Selenium RC/</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tests in different browsers and on a variety of the operating systems.</a:t>
            </a:r>
          </a:p>
          <a:p>
            <a:pPr fontAlgn="base"/>
            <a:r>
              <a:rPr lang="en-US" sz="1200" b="0" i="0" kern="1200" dirty="0">
                <a:solidFill>
                  <a:schemeClr val="tx1"/>
                </a:solidFill>
                <a:effectLst/>
                <a:latin typeface="+mn-lt"/>
                <a:ea typeface="+mn-ea"/>
                <a:cs typeface="+mn-cs"/>
              </a:rPr>
              <a:t>Run a large Selenium test suite and to finish it in the shortest possible timeframe.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91749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developed by </a:t>
            </a:r>
            <a:r>
              <a:rPr lang="en-US" sz="1200" b="1" i="0" kern="1200" dirty="0">
                <a:solidFill>
                  <a:schemeClr val="tx1"/>
                </a:solidFill>
                <a:effectLst/>
                <a:latin typeface="+mn-lt"/>
                <a:ea typeface="+mn-ea"/>
                <a:cs typeface="+mn-cs"/>
              </a:rPr>
              <a:t>Eliot Horowitz</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Dwight Merriman</a:t>
            </a:r>
            <a:r>
              <a:rPr lang="en-US" sz="1200" b="0" i="0" kern="1200" dirty="0">
                <a:solidFill>
                  <a:schemeClr val="tx1"/>
                </a:solidFill>
                <a:effectLst/>
                <a:latin typeface="+mn-lt"/>
                <a:ea typeface="+mn-ea"/>
                <a:cs typeface="+mn-cs"/>
              </a:rPr>
              <a:t> in the year </a:t>
            </a:r>
            <a:r>
              <a:rPr lang="en-US" sz="1200" b="1" i="0" kern="1200" dirty="0">
                <a:solidFill>
                  <a:schemeClr val="tx1"/>
                </a:solidFill>
                <a:effectLst/>
                <a:latin typeface="+mn-lt"/>
                <a:ea typeface="+mn-ea"/>
                <a:cs typeface="+mn-cs"/>
              </a:rPr>
              <a:t>2007</a:t>
            </a:r>
            <a:r>
              <a:rPr lang="en-US" sz="1200" b="0" i="0" kern="1200" dirty="0">
                <a:solidFill>
                  <a:schemeClr val="tx1"/>
                </a:solidFill>
                <a:effectLst/>
                <a:latin typeface="+mn-lt"/>
                <a:ea typeface="+mn-ea"/>
                <a:cs typeface="+mn-cs"/>
              </a:rPr>
              <a:t>, when they experienced some scalability issues with the relational database while developing enterprise web applications at their company </a:t>
            </a:r>
            <a:r>
              <a:rPr lang="en-US" sz="1200" b="1" i="0" kern="1200" dirty="0">
                <a:solidFill>
                  <a:schemeClr val="tx1"/>
                </a:solidFill>
                <a:effectLst/>
                <a:latin typeface="+mn-lt"/>
                <a:ea typeface="+mn-ea"/>
                <a:cs typeface="+mn-cs"/>
              </a:rPr>
              <a:t>DoubleClick</a:t>
            </a:r>
            <a:r>
              <a:rPr lang="en-US" sz="1200" b="0" i="0" kern="1200" dirty="0">
                <a:solidFill>
                  <a:schemeClr val="tx1"/>
                </a:solidFill>
                <a:effectLst/>
                <a:latin typeface="+mn-lt"/>
                <a:ea typeface="+mn-ea"/>
                <a:cs typeface="+mn-cs"/>
              </a:rPr>
              <a:t>. According to Dwight Merriman, one of the developers of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this name of the database was derived from the word </a:t>
            </a:r>
            <a:r>
              <a:rPr lang="en-US" sz="1200" b="0" i="1" kern="1200" dirty="0">
                <a:solidFill>
                  <a:schemeClr val="tx1"/>
                </a:solidFill>
                <a:effectLst/>
                <a:latin typeface="+mn-lt"/>
                <a:ea typeface="+mn-ea"/>
                <a:cs typeface="+mn-cs"/>
              </a:rPr>
              <a:t>humongous</a:t>
            </a:r>
            <a:r>
              <a:rPr lang="en-US" sz="1200" b="0" i="0" kern="1200" dirty="0">
                <a:solidFill>
                  <a:schemeClr val="tx1"/>
                </a:solidFill>
                <a:effectLst/>
                <a:latin typeface="+mn-lt"/>
                <a:ea typeface="+mn-ea"/>
                <a:cs typeface="+mn-cs"/>
              </a:rPr>
              <a:t> to support the idea of processing large amount of data.</a:t>
            </a:r>
          </a:p>
          <a:p>
            <a:r>
              <a:rPr lang="en-US" sz="1200" b="0" i="0" kern="1200" dirty="0">
                <a:solidFill>
                  <a:schemeClr val="tx1"/>
                </a:solidFill>
                <a:effectLst/>
                <a:latin typeface="+mn-lt"/>
                <a:ea typeface="+mn-ea"/>
                <a:cs typeface="+mn-cs"/>
              </a:rPr>
              <a:t>In 2009,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was made as an open source project, while the company offered commercial support services. Many companies started using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for its amazing features. The New York Times newspaper used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to build a web based application to submit the photos. In 2013, the company was officially named to </a:t>
            </a:r>
            <a:r>
              <a:rPr lang="en-US" sz="1200" b="1" i="0" kern="1200" dirty="0" err="1">
                <a:solidFill>
                  <a:schemeClr val="tx1"/>
                </a:solidFill>
                <a:effectLst/>
                <a:latin typeface="+mn-lt"/>
                <a:ea typeface="+mn-ea"/>
                <a:cs typeface="+mn-cs"/>
              </a:rPr>
              <a:t>MongoDB</a:t>
            </a:r>
            <a:r>
              <a:rPr lang="en-US" sz="1200" b="1" i="0" kern="1200" dirty="0">
                <a:solidFill>
                  <a:schemeClr val="tx1"/>
                </a:solidFill>
                <a:effectLst/>
                <a:latin typeface="+mn-lt"/>
                <a:ea typeface="+mn-ea"/>
                <a:cs typeface="+mn-cs"/>
              </a:rPr>
              <a:t> Inc</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584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ddons.mozilla.org/en-US/firefox/addon/selenium-id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eleniumhq.org/download/" TargetMode="External"/><Relationship Id="rId7" Type="http://schemas.openxmlformats.org/officeDocument/2006/relationships/hyperlink" Target="https://download.microsoft.com/download/F/8/A/F8AF50AB-3C3A-4BC4-8773-DC27B32988DD/MicrosoftWebDriver.ex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eveloper.microsoft.com/en-us/microsoft-edge/tools/webdriver/" TargetMode="External"/><Relationship Id="rId5" Type="http://schemas.openxmlformats.org/officeDocument/2006/relationships/hyperlink" Target="https://github.com/mozilla/geckodriver/releases" TargetMode="External"/><Relationship Id="rId4" Type="http://schemas.openxmlformats.org/officeDocument/2006/relationships/hyperlink" Target="https://sites.google.com/chromium.org/driv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echbeamers.com/selenium-webdriver-tutoria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www.swtestacademy.com/install-chrome-driver-on-mac/" TargetMode="External"/><Relationship Id="rId4" Type="http://schemas.openxmlformats.org/officeDocument/2006/relationships/hyperlink" Target="https://www.toolsqa.com/selenium-tutoria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Selenium</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Web Driver</a:t>
            </a:r>
          </a:p>
        </p:txBody>
      </p:sp>
      <p:sp>
        <p:nvSpPr>
          <p:cNvPr id="5" name="Text Placeholder 2"/>
          <p:cNvSpPr>
            <a:spLocks noGrp="1"/>
          </p:cNvSpPr>
          <p:nvPr>
            <p:ph type="body" sz="quarter" idx="10"/>
          </p:nvPr>
        </p:nvSpPr>
        <p:spPr>
          <a:xfrm>
            <a:off x="304800" y="762000"/>
            <a:ext cx="8534400" cy="5105400"/>
          </a:xfrm>
        </p:spPr>
        <p:txBody>
          <a:bodyPr>
            <a:noAutofit/>
          </a:bodyPr>
          <a:lstStyle/>
          <a:p>
            <a:r>
              <a:rPr lang="en-US" sz="2000" dirty="0"/>
              <a:t>Created by Simon Stewart </a:t>
            </a:r>
            <a:r>
              <a:rPr lang="en-US" sz="2000" dirty="0" err="1"/>
              <a:t>WebDriver</a:t>
            </a:r>
            <a:r>
              <a:rPr lang="en-US" sz="2000" dirty="0"/>
              <a:t> in 2006 when browsers and web applications were becoming more powerful and more restrictive with JavaScript programs like Selenium Core. </a:t>
            </a:r>
          </a:p>
          <a:p>
            <a:r>
              <a:rPr lang="en-US" sz="2000" dirty="0"/>
              <a:t>Successor to Selenium RC, most important component of Selenium Suite.</a:t>
            </a:r>
          </a:p>
          <a:p>
            <a:r>
              <a:rPr lang="en-US" sz="2000" dirty="0"/>
              <a:t>First cross-platform testing framework that controls browser from OS level. </a:t>
            </a:r>
          </a:p>
          <a:p>
            <a:r>
              <a:rPr lang="en-US" sz="2000" dirty="0"/>
              <a:t>A programming interface to create and execute test cases that can identify web elements on web pages desired actions performed on those elements.</a:t>
            </a:r>
          </a:p>
          <a:p>
            <a:r>
              <a:rPr lang="en-US" sz="2000" dirty="0"/>
              <a:t>Since, </a:t>
            </a:r>
            <a:r>
              <a:rPr lang="en-US" sz="2000" dirty="0" err="1"/>
              <a:t>WebDriver</a:t>
            </a:r>
            <a:r>
              <a:rPr lang="en-US" sz="2000" dirty="0"/>
              <a:t> directly calls the methods of different browsers hence we have separate driver for each browser. </a:t>
            </a:r>
          </a:p>
          <a:p>
            <a:pPr lvl="1"/>
            <a:r>
              <a:rPr lang="en-US" sz="1800" dirty="0"/>
              <a:t>Mozilla Firefox Driver (Gecko Driver)</a:t>
            </a:r>
          </a:p>
          <a:p>
            <a:pPr lvl="1"/>
            <a:r>
              <a:rPr lang="en-US" sz="1800" dirty="0"/>
              <a:t>Google Chrome Driver</a:t>
            </a:r>
          </a:p>
          <a:p>
            <a:pPr lvl="1"/>
            <a:r>
              <a:rPr lang="en-US" sz="1800" dirty="0"/>
              <a:t>Internet Explorer Driver</a:t>
            </a:r>
          </a:p>
          <a:p>
            <a:pPr lvl="1"/>
            <a:r>
              <a:rPr lang="en-US" sz="1800" dirty="0"/>
              <a:t>Opera Driver</a:t>
            </a:r>
          </a:p>
          <a:p>
            <a:pPr lvl="1"/>
            <a:r>
              <a:rPr lang="en-US" sz="1800" dirty="0"/>
              <a:t>Safari Driver</a:t>
            </a:r>
          </a:p>
          <a:p>
            <a:pPr lvl="1"/>
            <a:r>
              <a:rPr lang="en-US" sz="1800" dirty="0"/>
              <a:t>HTML Unit Driver (a special headless driver)</a:t>
            </a:r>
          </a:p>
          <a:p>
            <a:endParaRPr lang="en-US" sz="2000" dirty="0"/>
          </a:p>
        </p:txBody>
      </p:sp>
    </p:spTree>
    <p:extLst>
      <p:ext uri="{BB962C8B-B14F-4D97-AF65-F5344CB8AC3E}">
        <p14:creationId xmlns:p14="http://schemas.microsoft.com/office/powerpoint/2010/main" val="4348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6" dur="500"/>
                                        <p:tgtEl>
                                          <p:spTgt spid="5">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5">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5">
                                            <p:txEl>
                                              <p:pRg st="8" end="8"/>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
                                            <p:txEl>
                                              <p:pRg st="9" end="9"/>
                                            </p:tx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Grid</a:t>
            </a:r>
          </a:p>
        </p:txBody>
      </p:sp>
      <p:sp>
        <p:nvSpPr>
          <p:cNvPr id="3" name="Text Placeholder 2"/>
          <p:cNvSpPr>
            <a:spLocks noGrp="1"/>
          </p:cNvSpPr>
          <p:nvPr>
            <p:ph type="body" sz="quarter" idx="10"/>
          </p:nvPr>
        </p:nvSpPr>
        <p:spPr>
          <a:xfrm>
            <a:off x="228600" y="990600"/>
            <a:ext cx="8839200" cy="5105400"/>
          </a:xfrm>
        </p:spPr>
        <p:txBody>
          <a:bodyPr>
            <a:normAutofit/>
          </a:bodyPr>
          <a:lstStyle/>
          <a:p>
            <a:r>
              <a:rPr lang="en-US" sz="2000" dirty="0"/>
              <a:t>Developed by </a:t>
            </a:r>
            <a:r>
              <a:rPr lang="en-US" sz="2000" b="1" dirty="0"/>
              <a:t>Patrick </a:t>
            </a:r>
            <a:r>
              <a:rPr lang="en-US" sz="2000" b="1" dirty="0" err="1"/>
              <a:t>Lightbody</a:t>
            </a:r>
            <a:r>
              <a:rPr lang="en-US" sz="2000" dirty="0"/>
              <a:t> to address the need of minimizing test execution times as much as possible</a:t>
            </a:r>
          </a:p>
          <a:p>
            <a:r>
              <a:rPr lang="en-US" sz="2000" dirty="0"/>
              <a:t>Allows to run our tests on different machines against different browsers in parallel. In simple words, we can run our tests simultaneously on different machines running different browsers and operating systems.</a:t>
            </a:r>
          </a:p>
          <a:p>
            <a:r>
              <a:rPr lang="en-US" sz="2000" dirty="0"/>
              <a:t>Selenium Grid follows the </a:t>
            </a:r>
            <a:r>
              <a:rPr lang="en-US" sz="2000" b="1" dirty="0"/>
              <a:t>Hub-Node Architecture</a:t>
            </a:r>
            <a:r>
              <a:rPr lang="en-US" sz="2000" dirty="0"/>
              <a:t> to achieve parallel execution of test scripts. </a:t>
            </a:r>
          </a:p>
          <a:p>
            <a:r>
              <a:rPr lang="en-US" sz="2000" dirty="0"/>
              <a:t>The Hub is considered as master of the network and the other will be the nodes. Hub controls the execution of test scripts on various nodes of the network.</a:t>
            </a:r>
          </a:p>
        </p:txBody>
      </p:sp>
    </p:spTree>
    <p:extLst>
      <p:ext uri="{BB962C8B-B14F-4D97-AF65-F5344CB8AC3E}">
        <p14:creationId xmlns:p14="http://schemas.microsoft.com/office/powerpoint/2010/main" val="21471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IDE</a:t>
            </a:r>
          </a:p>
        </p:txBody>
      </p:sp>
      <p:sp>
        <p:nvSpPr>
          <p:cNvPr id="5" name="Text Placeholder 2"/>
          <p:cNvSpPr>
            <a:spLocks noGrp="1"/>
          </p:cNvSpPr>
          <p:nvPr>
            <p:ph type="body" sz="quarter" idx="10"/>
          </p:nvPr>
        </p:nvSpPr>
        <p:spPr>
          <a:xfrm>
            <a:off x="304800" y="762000"/>
            <a:ext cx="8534400" cy="5105400"/>
          </a:xfrm>
        </p:spPr>
        <p:txBody>
          <a:bodyPr>
            <a:noAutofit/>
          </a:bodyPr>
          <a:lstStyle/>
          <a:p>
            <a:r>
              <a:rPr lang="en-US" sz="2000" dirty="0"/>
              <a:t>Shinya </a:t>
            </a:r>
            <a:r>
              <a:rPr lang="en-US" sz="2000" dirty="0" err="1"/>
              <a:t>Kasatani</a:t>
            </a:r>
            <a:r>
              <a:rPr lang="en-US" sz="2000" dirty="0"/>
              <a:t> of Japan created Selenium IDE, a Firefox or Chrome extension that can automate the browser through a record-and-playback feature.</a:t>
            </a:r>
          </a:p>
          <a:p>
            <a:r>
              <a:rPr lang="en-US" sz="2000" dirty="0"/>
              <a:t>Simplest framework and easiest to learn, use only as a prototyping tool.</a:t>
            </a:r>
          </a:p>
          <a:p>
            <a:r>
              <a:rPr lang="en-US" sz="2000" dirty="0"/>
              <a:t>To install IDE as an extension type the following browser on the </a:t>
            </a:r>
            <a:r>
              <a:rPr lang="en-US" sz="2000" dirty="0" err="1"/>
              <a:t>firefox</a:t>
            </a:r>
            <a:r>
              <a:rPr lang="en-US" sz="2000" dirty="0"/>
              <a:t> </a:t>
            </a:r>
            <a:r>
              <a:rPr lang="en-US" sz="2000" dirty="0" err="1"/>
              <a:t>url</a:t>
            </a:r>
            <a:r>
              <a:rPr lang="en-US" sz="2000" dirty="0"/>
              <a:t> and add it as an extension: </a:t>
            </a:r>
            <a:br>
              <a:rPr lang="en-US" sz="2000" dirty="0"/>
            </a:br>
            <a:r>
              <a:rPr lang="en-US" sz="2000" dirty="0">
                <a:hlinkClick r:id="rId3"/>
              </a:rPr>
              <a:t>https://addons.mozilla.org/en-US/firefox/addon/selenium-ide/</a:t>
            </a:r>
            <a:endParaRPr lang="en-US" sz="2000" dirty="0"/>
          </a:p>
          <a:p>
            <a:r>
              <a:rPr lang="en-US" sz="2000" dirty="0"/>
              <a:t>Go to the top right corner on your Firefox browser and look for the Selenium IDE icon.</a:t>
            </a:r>
          </a:p>
          <a:p>
            <a:r>
              <a:rPr lang="en-US" sz="2000" dirty="0"/>
              <a:t>Click on that icon to launch Selenium IDE.</a:t>
            </a:r>
          </a:p>
          <a:p>
            <a:endParaRPr lang="en-US" sz="2000" dirty="0"/>
          </a:p>
          <a:p>
            <a:endParaRPr lang="en-US" sz="2000" dirty="0"/>
          </a:p>
          <a:p>
            <a:endParaRPr lang="en-US" sz="2000" dirty="0"/>
          </a:p>
        </p:txBody>
      </p:sp>
    </p:spTree>
    <p:extLst>
      <p:ext uri="{BB962C8B-B14F-4D97-AF65-F5344CB8AC3E}">
        <p14:creationId xmlns:p14="http://schemas.microsoft.com/office/powerpoint/2010/main" val="127561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IDE Features</a:t>
            </a:r>
          </a:p>
        </p:txBody>
      </p:sp>
      <p:pic>
        <p:nvPicPr>
          <p:cNvPr id="4098" name="Picture 2" descr="DE-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61651"/>
            <a:ext cx="7239000" cy="543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6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First Test Case</a:t>
            </a:r>
          </a:p>
        </p:txBody>
      </p:sp>
      <p:sp>
        <p:nvSpPr>
          <p:cNvPr id="3" name="Text Placeholder 2"/>
          <p:cNvSpPr>
            <a:spLocks noGrp="1"/>
          </p:cNvSpPr>
          <p:nvPr>
            <p:ph type="body" sz="quarter" idx="10"/>
          </p:nvPr>
        </p:nvSpPr>
        <p:spPr>
          <a:xfrm>
            <a:off x="228600" y="990600"/>
            <a:ext cx="8839200" cy="5105400"/>
          </a:xfrm>
        </p:spPr>
        <p:txBody>
          <a:bodyPr>
            <a:normAutofit/>
          </a:bodyPr>
          <a:lstStyle/>
          <a:p>
            <a:r>
              <a:rPr lang="en-US" sz="1800" dirty="0"/>
              <a:t>The entire test script creation process in Selenium IDE can be classified into three steps:</a:t>
            </a:r>
          </a:p>
          <a:p>
            <a:pPr lvl="1"/>
            <a:r>
              <a:rPr lang="en-US" sz="1800" dirty="0"/>
              <a:t>Recording (recording user interactions with the browser)</a:t>
            </a:r>
          </a:p>
          <a:p>
            <a:pPr lvl="1"/>
            <a:r>
              <a:rPr lang="en-US" sz="1800" dirty="0"/>
              <a:t>Playing back (executing the recorded script)</a:t>
            </a:r>
          </a:p>
          <a:p>
            <a:pPr lvl="1"/>
            <a:r>
              <a:rPr lang="en-US" sz="1800" dirty="0"/>
              <a:t>Saving the test suite</a:t>
            </a:r>
          </a:p>
          <a:p>
            <a:r>
              <a:rPr lang="en-US" sz="1800" dirty="0"/>
              <a:t>Type </a:t>
            </a:r>
            <a:r>
              <a:rPr lang="en-US" sz="1800" dirty="0" err="1"/>
              <a:t>url</a:t>
            </a:r>
            <a:r>
              <a:rPr lang="en-US" sz="1800" dirty="0"/>
              <a:t> (</a:t>
            </a:r>
            <a:r>
              <a:rPr lang="en-US" sz="1800" dirty="0" err="1"/>
              <a:t>google.com</a:t>
            </a:r>
            <a:r>
              <a:rPr lang="en-US" sz="1800" dirty="0"/>
              <a:t>) in the address bar and click on rec button on the rightmost corner</a:t>
            </a:r>
          </a:p>
          <a:p>
            <a:r>
              <a:rPr lang="en-US" sz="1800" dirty="0"/>
              <a:t>Once the webpage opens,  perform actions and IDE will record.</a:t>
            </a:r>
          </a:p>
          <a:p>
            <a:pPr lvl="1"/>
            <a:endParaRPr lang="en-US" sz="1800" dirty="0"/>
          </a:p>
        </p:txBody>
      </p:sp>
    </p:spTree>
    <p:extLst>
      <p:ext uri="{BB962C8B-B14F-4D97-AF65-F5344CB8AC3E}">
        <p14:creationId xmlns:p14="http://schemas.microsoft.com/office/powerpoint/2010/main" val="83615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Web Driver &amp; RC</a:t>
            </a:r>
          </a:p>
        </p:txBody>
      </p:sp>
      <p:sp>
        <p:nvSpPr>
          <p:cNvPr id="3" name="Text Placeholder 2"/>
          <p:cNvSpPr>
            <a:spLocks noGrp="1"/>
          </p:cNvSpPr>
          <p:nvPr>
            <p:ph type="body" sz="quarter" idx="10"/>
          </p:nvPr>
        </p:nvSpPr>
        <p:spPr>
          <a:xfrm>
            <a:off x="228600" y="990600"/>
            <a:ext cx="8839200" cy="5105400"/>
          </a:xfrm>
        </p:spPr>
        <p:txBody>
          <a:bodyPr>
            <a:normAutofit/>
          </a:bodyPr>
          <a:lstStyle/>
          <a:p>
            <a:r>
              <a:rPr lang="en-US" sz="1800" dirty="0"/>
              <a:t>They both allow to </a:t>
            </a:r>
            <a:r>
              <a:rPr lang="en-US" sz="1800" b="1" dirty="0"/>
              <a:t>use a programming language</a:t>
            </a:r>
            <a:r>
              <a:rPr lang="en-US" sz="1800" dirty="0"/>
              <a:t> in designing your test scripts.</a:t>
            </a:r>
          </a:p>
          <a:p>
            <a:r>
              <a:rPr lang="en-US" sz="1800" dirty="0"/>
              <a:t>They both allow to </a:t>
            </a:r>
            <a:r>
              <a:rPr lang="en-US" sz="1800" b="1" dirty="0"/>
              <a:t>run tests against different browsers</a:t>
            </a:r>
          </a:p>
          <a:p>
            <a:r>
              <a:rPr lang="en-US" sz="1800" dirty="0"/>
              <a:t>They differ in following ways :</a:t>
            </a:r>
          </a:p>
          <a:p>
            <a:pPr lvl="1"/>
            <a:r>
              <a:rPr lang="en-US" sz="1800" dirty="0"/>
              <a:t>Architecture</a:t>
            </a:r>
          </a:p>
          <a:p>
            <a:pPr lvl="1"/>
            <a:r>
              <a:rPr lang="en-US" sz="1800" dirty="0"/>
              <a:t>Speed</a:t>
            </a:r>
          </a:p>
          <a:p>
            <a:pPr lvl="1"/>
            <a:r>
              <a:rPr lang="en-US" sz="1800" dirty="0"/>
              <a:t>Real Life Interaction</a:t>
            </a:r>
          </a:p>
          <a:p>
            <a:pPr lvl="1"/>
            <a:r>
              <a:rPr lang="en-US" sz="1800" dirty="0"/>
              <a:t>API</a:t>
            </a:r>
          </a:p>
          <a:p>
            <a:pPr lvl="1"/>
            <a:r>
              <a:rPr lang="en-US" sz="1800" dirty="0"/>
              <a:t>Browser Support</a:t>
            </a:r>
          </a:p>
        </p:txBody>
      </p:sp>
    </p:spTree>
    <p:extLst>
      <p:ext uri="{BB962C8B-B14F-4D97-AF65-F5344CB8AC3E}">
        <p14:creationId xmlns:p14="http://schemas.microsoft.com/office/powerpoint/2010/main" val="142388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1026"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1524000"/>
            <a:ext cx="387667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troduction to WebDriver &amp; Comparison with Selenium 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35" y="1143000"/>
            <a:ext cx="3971925" cy="5248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43000" y="1167137"/>
            <a:ext cx="519116" cy="461665"/>
          </a:xfrm>
          <a:prstGeom prst="rect">
            <a:avLst/>
          </a:prstGeom>
          <a:noFill/>
        </p:spPr>
        <p:txBody>
          <a:bodyPr wrap="none" rtlCol="0">
            <a:spAutoFit/>
          </a:bodyPr>
          <a:lstStyle/>
          <a:p>
            <a:r>
              <a:rPr lang="en-US" sz="2400" b="1"/>
              <a:t>RC</a:t>
            </a:r>
          </a:p>
        </p:txBody>
      </p:sp>
      <p:sp>
        <p:nvSpPr>
          <p:cNvPr id="10" name="TextBox 9"/>
          <p:cNvSpPr txBox="1"/>
          <p:nvPr/>
        </p:nvSpPr>
        <p:spPr>
          <a:xfrm>
            <a:off x="6067934" y="914400"/>
            <a:ext cx="1628266" cy="461665"/>
          </a:xfrm>
          <a:prstGeom prst="rect">
            <a:avLst/>
          </a:prstGeom>
          <a:noFill/>
        </p:spPr>
        <p:txBody>
          <a:bodyPr wrap="none" rtlCol="0">
            <a:spAutoFit/>
          </a:bodyPr>
          <a:lstStyle/>
          <a:p>
            <a:r>
              <a:rPr lang="en-US" sz="2400" b="1"/>
              <a:t>Web </a:t>
            </a:r>
            <a:r>
              <a:rPr lang="en-US" sz="2400" b="1" dirty="0"/>
              <a:t>Driver</a:t>
            </a:r>
          </a:p>
        </p:txBody>
      </p:sp>
      <p:cxnSp>
        <p:nvCxnSpPr>
          <p:cNvPr id="8" name="Straight Connector 7"/>
          <p:cNvCxnSpPr/>
          <p:nvPr/>
        </p:nvCxnSpPr>
        <p:spPr>
          <a:xfrm>
            <a:off x="4800600" y="685800"/>
            <a:ext cx="0" cy="576072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79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sp>
        <p:nvSpPr>
          <p:cNvPr id="3" name="Rectangle 2"/>
          <p:cNvSpPr/>
          <p:nvPr/>
        </p:nvSpPr>
        <p:spPr>
          <a:xfrm>
            <a:off x="533400" y="1143000"/>
            <a:ext cx="8305800" cy="1754326"/>
          </a:xfrm>
          <a:prstGeom prst="rect">
            <a:avLst/>
          </a:prstGeom>
        </p:spPr>
        <p:txBody>
          <a:bodyPr wrap="square">
            <a:spAutoFit/>
          </a:bodyPr>
          <a:lstStyle/>
          <a:p>
            <a:pPr marL="285750" indent="-285750">
              <a:buFont typeface="Arial" charset="0"/>
              <a:buChar char="•"/>
            </a:pPr>
            <a:r>
              <a:rPr lang="en-US" b="1" dirty="0" err="1">
                <a:solidFill>
                  <a:srgbClr val="222222"/>
                </a:solidFill>
                <a:latin typeface="Calibri" charset="0"/>
                <a:ea typeface="Calibri" charset="0"/>
                <a:cs typeface="Calibri" charset="0"/>
              </a:rPr>
              <a:t>WebDriver</a:t>
            </a:r>
            <a:r>
              <a:rPr lang="en-US" b="1" dirty="0">
                <a:solidFill>
                  <a:srgbClr val="222222"/>
                </a:solidFill>
                <a:latin typeface="Calibri" charset="0"/>
                <a:ea typeface="Calibri" charset="0"/>
                <a:cs typeface="Calibri" charset="0"/>
              </a:rPr>
              <a:t> is faster than Selenium RC since it </a:t>
            </a:r>
            <a:r>
              <a:rPr lang="en-US" dirty="0">
                <a:solidFill>
                  <a:srgbClr val="222222"/>
                </a:solidFill>
                <a:latin typeface="Calibri" charset="0"/>
                <a:ea typeface="Calibri" charset="0"/>
                <a:cs typeface="Calibri" charset="0"/>
              </a:rPr>
              <a:t>speaks directly to the browser, uses the browser's own engine to control it.</a:t>
            </a:r>
          </a:p>
          <a:p>
            <a:pPr marL="285750" indent="-285750">
              <a:buFont typeface="Arial" charset="0"/>
              <a:buChar char="•"/>
            </a:pPr>
            <a:endParaRPr lang="en-US" dirty="0">
              <a:solidFill>
                <a:srgbClr val="222222"/>
              </a:solidFill>
              <a:latin typeface="Calibri" charset="0"/>
              <a:ea typeface="Calibri" charset="0"/>
              <a:cs typeface="Calibri" charset="0"/>
            </a:endParaRPr>
          </a:p>
          <a:p>
            <a:pPr marL="285750" indent="-285750">
              <a:buFont typeface="Arial" charset="0"/>
              <a:buChar char="•"/>
            </a:pPr>
            <a:r>
              <a:rPr lang="en-US" b="1" dirty="0"/>
              <a:t>Selenium RC is slower since it uses a </a:t>
            </a:r>
            <a:r>
              <a:rPr lang="en-US" b="1" dirty="0" err="1"/>
              <a:t>Javascript</a:t>
            </a:r>
            <a:r>
              <a:rPr lang="en-US" b="1" dirty="0"/>
              <a:t> program called Selenium Core. </a:t>
            </a:r>
            <a:r>
              <a:rPr lang="en-US" dirty="0"/>
              <a:t>This Selenium Core is the one that directly controls the browser, not you.</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3782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Interaction </a:t>
            </a:r>
          </a:p>
        </p:txBody>
      </p:sp>
      <p:sp>
        <p:nvSpPr>
          <p:cNvPr id="6" name="TextBox 5"/>
          <p:cNvSpPr txBox="1"/>
          <p:nvPr/>
        </p:nvSpPr>
        <p:spPr>
          <a:xfrm>
            <a:off x="1143000" y="1167137"/>
            <a:ext cx="519116" cy="461665"/>
          </a:xfrm>
          <a:prstGeom prst="rect">
            <a:avLst/>
          </a:prstGeom>
          <a:noFill/>
        </p:spPr>
        <p:txBody>
          <a:bodyPr wrap="none" rtlCol="0">
            <a:spAutoFit/>
          </a:bodyPr>
          <a:lstStyle/>
          <a:p>
            <a:r>
              <a:rPr lang="en-US" sz="2400" b="1"/>
              <a:t>RC</a:t>
            </a:r>
          </a:p>
        </p:txBody>
      </p:sp>
      <p:sp>
        <p:nvSpPr>
          <p:cNvPr id="10" name="TextBox 9"/>
          <p:cNvSpPr txBox="1"/>
          <p:nvPr/>
        </p:nvSpPr>
        <p:spPr>
          <a:xfrm>
            <a:off x="6067934" y="914400"/>
            <a:ext cx="1628266" cy="461665"/>
          </a:xfrm>
          <a:prstGeom prst="rect">
            <a:avLst/>
          </a:prstGeom>
          <a:noFill/>
        </p:spPr>
        <p:txBody>
          <a:bodyPr wrap="none" rtlCol="0">
            <a:spAutoFit/>
          </a:bodyPr>
          <a:lstStyle/>
          <a:p>
            <a:r>
              <a:rPr lang="en-US" sz="2400" b="1"/>
              <a:t>Web </a:t>
            </a:r>
            <a:r>
              <a:rPr lang="en-US" sz="2400" b="1" dirty="0"/>
              <a:t>Driver</a:t>
            </a:r>
          </a:p>
        </p:txBody>
      </p:sp>
      <p:cxnSp>
        <p:nvCxnSpPr>
          <p:cNvPr id="8" name="Straight Connector 7"/>
          <p:cNvCxnSpPr/>
          <p:nvPr/>
        </p:nvCxnSpPr>
        <p:spPr>
          <a:xfrm>
            <a:off x="4800600" y="685800"/>
            <a:ext cx="0" cy="5760720"/>
          </a:xfrm>
          <a:prstGeom prst="line">
            <a:avLst/>
          </a:prstGeom>
        </p:spPr>
        <p:style>
          <a:lnRef idx="3">
            <a:schemeClr val="accent1"/>
          </a:lnRef>
          <a:fillRef idx="0">
            <a:schemeClr val="accent1"/>
          </a:fillRef>
          <a:effectRef idx="2">
            <a:schemeClr val="accent1"/>
          </a:effectRef>
          <a:fontRef idx="minor">
            <a:schemeClr val="tx1"/>
          </a:fontRef>
        </p:style>
      </p:cxnSp>
      <p:pic>
        <p:nvPicPr>
          <p:cNvPr id="4098"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45745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troduction to WebDriver &amp; Comparison with Selenium 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9" y="1949335"/>
            <a:ext cx="2686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8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a:t>
            </a:r>
          </a:p>
        </p:txBody>
      </p:sp>
      <p:pic>
        <p:nvPicPr>
          <p:cNvPr id="5122"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85800"/>
            <a:ext cx="6343446" cy="541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2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sp>
        <p:nvSpPr>
          <p:cNvPr id="3" name="Text Placeholder 2"/>
          <p:cNvSpPr>
            <a:spLocks noGrp="1"/>
          </p:cNvSpPr>
          <p:nvPr>
            <p:ph type="body" sz="quarter" idx="10"/>
          </p:nvPr>
        </p:nvSpPr>
        <p:spPr>
          <a:xfrm>
            <a:off x="304800" y="838200"/>
            <a:ext cx="8534400" cy="2514600"/>
          </a:xfrm>
        </p:spPr>
        <p:txBody>
          <a:bodyPr>
            <a:noAutofit/>
          </a:bodyPr>
          <a:lstStyle/>
          <a:p>
            <a:r>
              <a:rPr lang="en-US" sz="1800" dirty="0">
                <a:latin typeface="Times New Roman" charset="0"/>
                <a:ea typeface="Times New Roman" charset="0"/>
                <a:cs typeface="Times New Roman" charset="0"/>
              </a:rPr>
              <a:t>Selenium Core Created by Jason Huggins in 2004, an engineer at </a:t>
            </a:r>
            <a:r>
              <a:rPr lang="en-US" sz="1800" dirty="0" err="1">
                <a:latin typeface="Times New Roman" charset="0"/>
                <a:ea typeface="Times New Roman" charset="0"/>
                <a:cs typeface="Times New Roman" charset="0"/>
              </a:rPr>
              <a:t>ThoughtWorks</a:t>
            </a:r>
            <a:r>
              <a:rPr lang="en-US" sz="1800" dirty="0">
                <a:latin typeface="Times New Roman" charset="0"/>
                <a:ea typeface="Times New Roman" charset="0"/>
                <a:cs typeface="Times New Roman" charset="0"/>
              </a:rPr>
              <a:t>.</a:t>
            </a:r>
          </a:p>
          <a:p>
            <a:r>
              <a:rPr lang="en-US" sz="1800" dirty="0"/>
              <a:t>Languages supported by Selenium include C#, Java, Perl, PHP, Python and Ruby.</a:t>
            </a:r>
          </a:p>
          <a:p>
            <a:r>
              <a:rPr lang="en-US" sz="1800" dirty="0"/>
              <a:t>Currently, Selenium Web driver is most popular with Java and C#. </a:t>
            </a:r>
          </a:p>
          <a:p>
            <a:r>
              <a:rPr lang="en-US" sz="1800" dirty="0"/>
              <a:t>Browsers supported by Selenium include Internet Explorer, Mozilla Firefox, Google Chrome and Safari.</a:t>
            </a:r>
          </a:p>
          <a:p>
            <a:r>
              <a:rPr lang="en-US" sz="1800" dirty="0">
                <a:latin typeface="Times New Roman" charset="0"/>
                <a:ea typeface="Times New Roman" charset="0"/>
                <a:cs typeface="Times New Roman" charset="0"/>
              </a:rPr>
              <a:t>Used to automate functional tests and can be integrated with automation test tools such as Maven, Jenkins, &amp; </a:t>
            </a:r>
            <a:r>
              <a:rPr lang="en-US" sz="1800" dirty="0" err="1">
                <a:latin typeface="Times New Roman" charset="0"/>
                <a:ea typeface="Times New Roman" charset="0"/>
                <a:cs typeface="Times New Roman" charset="0"/>
              </a:rPr>
              <a:t>Docker</a:t>
            </a:r>
            <a:r>
              <a:rPr lang="en-US" sz="1800" dirty="0">
                <a:latin typeface="Times New Roman" charset="0"/>
                <a:ea typeface="Times New Roman" charset="0"/>
                <a:cs typeface="Times New Roman" charset="0"/>
              </a:rPr>
              <a:t> to achieve continuous testing. It can also be integrated with tools such as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&amp; </a:t>
            </a:r>
            <a:r>
              <a:rPr lang="en-US" sz="1800" dirty="0" err="1">
                <a:latin typeface="Times New Roman" charset="0"/>
                <a:ea typeface="Times New Roman" charset="0"/>
                <a:cs typeface="Times New Roman" charset="0"/>
              </a:rPr>
              <a:t>JUnit</a:t>
            </a:r>
            <a:r>
              <a:rPr lang="en-US" sz="1800" dirty="0">
                <a:latin typeface="Times New Roman" charset="0"/>
                <a:ea typeface="Times New Roman" charset="0"/>
                <a:cs typeface="Times New Roman" charset="0"/>
              </a:rPr>
              <a:t> for managing test cases and generating reports.</a:t>
            </a:r>
            <a:endParaRPr lang="en-US" sz="1800" dirty="0"/>
          </a:p>
        </p:txBody>
      </p:sp>
      <p:pic>
        <p:nvPicPr>
          <p:cNvPr id="2050" name="Picture 2" descr="elenium Tutorial What is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760" y="3607648"/>
            <a:ext cx="5364480" cy="277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Support</a:t>
            </a:r>
          </a:p>
        </p:txBody>
      </p:sp>
      <p:sp>
        <p:nvSpPr>
          <p:cNvPr id="3" name="Rectangle 2"/>
          <p:cNvSpPr/>
          <p:nvPr/>
        </p:nvSpPr>
        <p:spPr>
          <a:xfrm>
            <a:off x="381000" y="762000"/>
            <a:ext cx="8458200" cy="5632311"/>
          </a:xfrm>
          <a:prstGeom prst="rect">
            <a:avLst/>
          </a:prstGeom>
        </p:spPr>
        <p:txBody>
          <a:bodyPr wrap="square">
            <a:spAutoFit/>
          </a:bodyPr>
          <a:lstStyle/>
          <a:p>
            <a:pPr marL="285750" indent="-285750">
              <a:buFont typeface="Arial" charset="0"/>
              <a:buChar char="•"/>
            </a:pPr>
            <a:r>
              <a:rPr lang="en-US" dirty="0" err="1">
                <a:solidFill>
                  <a:srgbClr val="222222"/>
                </a:solidFill>
                <a:latin typeface="Calibri" charset="0"/>
                <a:ea typeface="Calibri" charset="0"/>
                <a:cs typeface="Calibri" charset="0"/>
              </a:rPr>
              <a:t>WebDriver</a:t>
            </a:r>
            <a:r>
              <a:rPr lang="en-US" dirty="0">
                <a:solidFill>
                  <a:srgbClr val="222222"/>
                </a:solidFill>
                <a:latin typeface="Calibri" charset="0"/>
                <a:ea typeface="Calibri" charset="0"/>
                <a:cs typeface="Calibri" charset="0"/>
              </a:rPr>
              <a:t> can support the headless </a:t>
            </a:r>
            <a:r>
              <a:rPr lang="en-US" dirty="0" err="1">
                <a:solidFill>
                  <a:srgbClr val="222222"/>
                </a:solidFill>
                <a:latin typeface="Calibri" charset="0"/>
                <a:ea typeface="Calibri" charset="0"/>
                <a:cs typeface="Calibri" charset="0"/>
              </a:rPr>
              <a:t>HtmlUnit</a:t>
            </a:r>
            <a:r>
              <a:rPr lang="en-US" dirty="0">
                <a:solidFill>
                  <a:srgbClr val="222222"/>
                </a:solidFill>
                <a:latin typeface="Calibri" charset="0"/>
                <a:ea typeface="Calibri" charset="0"/>
                <a:cs typeface="Calibri" charset="0"/>
              </a:rPr>
              <a:t> browser</a:t>
            </a:r>
          </a:p>
          <a:p>
            <a:pPr marL="285750" indent="-285750">
              <a:buFont typeface="Arial" charset="0"/>
              <a:buChar char="•"/>
            </a:pPr>
            <a:r>
              <a:rPr lang="en-US" dirty="0" err="1">
                <a:solidFill>
                  <a:srgbClr val="222222"/>
                </a:solidFill>
                <a:latin typeface="Calibri" charset="0"/>
                <a:ea typeface="Calibri" charset="0"/>
                <a:cs typeface="Calibri" charset="0"/>
              </a:rPr>
              <a:t>HtmlUnit</a:t>
            </a:r>
            <a:r>
              <a:rPr lang="en-US" dirty="0">
                <a:solidFill>
                  <a:srgbClr val="222222"/>
                </a:solidFill>
                <a:latin typeface="Calibri" charset="0"/>
                <a:ea typeface="Calibri" charset="0"/>
                <a:cs typeface="Calibri" charset="0"/>
              </a:rPr>
              <a:t> is termed as "headless" because it is an invisible browser - it is GUI-less.</a:t>
            </a:r>
          </a:p>
          <a:p>
            <a:pPr marL="285750" indent="-285750">
              <a:buFont typeface="Arial" charset="0"/>
              <a:buChar char="•"/>
            </a:pPr>
            <a:r>
              <a:rPr lang="en-US" dirty="0">
                <a:solidFill>
                  <a:srgbClr val="222222"/>
                </a:solidFill>
                <a:latin typeface="Calibri" charset="0"/>
                <a:ea typeface="Calibri" charset="0"/>
                <a:cs typeface="Calibri" charset="0"/>
              </a:rPr>
              <a:t>It is a very fast browser because no time is spent in waiting for page elements to load. This accelerates your test execution cycles.</a:t>
            </a:r>
          </a:p>
          <a:p>
            <a:pPr marL="285750" indent="-285750">
              <a:buFont typeface="Arial" charset="0"/>
              <a:buChar char="•"/>
            </a:pPr>
            <a:r>
              <a:rPr lang="en-US" dirty="0">
                <a:solidFill>
                  <a:srgbClr val="222222"/>
                </a:solidFill>
                <a:latin typeface="Calibri" charset="0"/>
                <a:ea typeface="Calibri" charset="0"/>
                <a:cs typeface="Calibri" charset="0"/>
              </a:rPr>
              <a:t>Since it is invisible to the user, it can only be controlled through automated means.</a:t>
            </a: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r>
              <a:rPr lang="en-US" b="1" dirty="0"/>
              <a:t>Selenium RC cannot support the headless </a:t>
            </a:r>
            <a:r>
              <a:rPr lang="en-US" b="1" dirty="0" err="1"/>
              <a:t>HtmlUnit</a:t>
            </a:r>
            <a:r>
              <a:rPr lang="en-US" b="1" dirty="0"/>
              <a:t> browser. </a:t>
            </a:r>
            <a:r>
              <a:rPr lang="en-US" dirty="0"/>
              <a:t>It needs a real, visible browser to operate on.</a:t>
            </a:r>
            <a:endParaRPr lang="en-US" i="0" dirty="0">
              <a:solidFill>
                <a:srgbClr val="222222"/>
              </a:solidFill>
              <a:effectLst/>
              <a:latin typeface="Calibri" charset="0"/>
              <a:ea typeface="Calibri" charset="0"/>
              <a:cs typeface="Calibri" charset="0"/>
            </a:endParaRPr>
          </a:p>
        </p:txBody>
      </p:sp>
      <p:pic>
        <p:nvPicPr>
          <p:cNvPr id="6146"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0"/>
            <a:ext cx="2707218" cy="3228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8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Driver Limitations</a:t>
            </a:r>
          </a:p>
        </p:txBody>
      </p:sp>
      <p:sp>
        <p:nvSpPr>
          <p:cNvPr id="3" name="Rectangle 2"/>
          <p:cNvSpPr/>
          <p:nvPr/>
        </p:nvSpPr>
        <p:spPr>
          <a:xfrm>
            <a:off x="381000" y="762000"/>
            <a:ext cx="8458200" cy="1754326"/>
          </a:xfrm>
          <a:prstGeom prst="rect">
            <a:avLst/>
          </a:prstGeom>
        </p:spPr>
        <p:txBody>
          <a:bodyPr wrap="square">
            <a:spAutoFit/>
          </a:bodyPr>
          <a:lstStyle/>
          <a:p>
            <a:pPr marL="285750" indent="-285750">
              <a:buFont typeface="Arial" charset="0"/>
              <a:buChar char="•"/>
            </a:pPr>
            <a:r>
              <a:rPr lang="en-US" dirty="0">
                <a:solidFill>
                  <a:srgbClr val="222222"/>
                </a:solidFill>
                <a:latin typeface="Calibri" charset="0"/>
                <a:ea typeface="Calibri" charset="0"/>
                <a:cs typeface="Calibri" charset="0"/>
              </a:rPr>
              <a:t>Web Driver cannot readily support new browsers</a:t>
            </a:r>
          </a:p>
          <a:p>
            <a:pPr marL="285750" indent="-285750">
              <a:buFont typeface="Arial" charset="0"/>
              <a:buChar char="•"/>
            </a:pPr>
            <a:r>
              <a:rPr lang="en-US" dirty="0"/>
              <a:t>Selenium RC Has Built-In Test Result Generator</a:t>
            </a:r>
          </a:p>
          <a:p>
            <a:pPr marL="285750" indent="-285750">
              <a:buFont typeface="Arial" charset="0"/>
              <a:buChar char="•"/>
            </a:pPr>
            <a:r>
              <a:rPr lang="en-US" dirty="0" err="1"/>
              <a:t>WebDriver</a:t>
            </a:r>
            <a:r>
              <a:rPr lang="en-US" dirty="0"/>
              <a:t> has no built-in command that automatically generates a Test Results File.</a:t>
            </a:r>
          </a:p>
          <a:p>
            <a:pPr marL="285750" indent="-285750">
              <a:buFont typeface="Arial" charset="0"/>
              <a:buChar char="•"/>
            </a:pPr>
            <a:r>
              <a:rPr lang="en-US" dirty="0"/>
              <a:t>You would have to rely on your IDE's output window, or design the report yourself using the capabilities of your programming language and store it as text, HTML, etc.</a:t>
            </a:r>
          </a:p>
          <a:p>
            <a:pPr marL="285750" indent="-285750">
              <a:buFont typeface="Arial" charset="0"/>
              <a:buChar char="•"/>
            </a:pPr>
            <a:endParaRPr lang="en-US" i="0" dirty="0">
              <a:solidFill>
                <a:srgbClr val="222222"/>
              </a:solidFill>
              <a:effectLst/>
              <a:latin typeface="Calibri" charset="0"/>
              <a:ea typeface="Calibri" charset="0"/>
              <a:cs typeface="Calibri" charset="0"/>
            </a:endParaRPr>
          </a:p>
        </p:txBody>
      </p:sp>
    </p:spTree>
    <p:extLst>
      <p:ext uri="{BB962C8B-B14F-4D97-AF65-F5344CB8AC3E}">
        <p14:creationId xmlns:p14="http://schemas.microsoft.com/office/powerpoint/2010/main" val="65265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Driver Installation </a:t>
            </a:r>
          </a:p>
        </p:txBody>
      </p:sp>
      <p:sp>
        <p:nvSpPr>
          <p:cNvPr id="3" name="Rectangle 2"/>
          <p:cNvSpPr/>
          <p:nvPr/>
        </p:nvSpPr>
        <p:spPr>
          <a:xfrm>
            <a:off x="381000" y="762000"/>
            <a:ext cx="8458200" cy="3139321"/>
          </a:xfrm>
          <a:prstGeom prst="rect">
            <a:avLst/>
          </a:prstGeom>
        </p:spPr>
        <p:txBody>
          <a:bodyPr wrap="square">
            <a:spAutoFit/>
          </a:bodyPr>
          <a:lstStyle/>
          <a:p>
            <a:pPr marL="285750" indent="-285750">
              <a:buFont typeface="Arial" charset="0"/>
              <a:buChar char="•"/>
            </a:pPr>
            <a:r>
              <a:rPr lang="en-US" i="0" dirty="0">
                <a:solidFill>
                  <a:srgbClr val="222222"/>
                </a:solidFill>
                <a:effectLst/>
                <a:latin typeface="Calibri" charset="0"/>
                <a:ea typeface="Calibri" charset="0"/>
                <a:cs typeface="Calibri" charset="0"/>
              </a:rPr>
              <a:t>Install jdk8</a:t>
            </a:r>
          </a:p>
          <a:p>
            <a:pPr marL="285750" indent="-285750">
              <a:buFont typeface="Arial" charset="0"/>
              <a:buChar char="•"/>
            </a:pPr>
            <a:r>
              <a:rPr lang="en-US" dirty="0">
                <a:solidFill>
                  <a:srgbClr val="222222"/>
                </a:solidFill>
                <a:latin typeface="Calibri" charset="0"/>
                <a:ea typeface="Calibri" charset="0"/>
                <a:cs typeface="Calibri" charset="0"/>
              </a:rPr>
              <a:t>Install Eclipse</a:t>
            </a:r>
          </a:p>
          <a:p>
            <a:pPr marL="285750" indent="-285750">
              <a:buFont typeface="Arial" charset="0"/>
              <a:buChar char="•"/>
            </a:pPr>
            <a:r>
              <a:rPr lang="en-US" i="0" dirty="0">
                <a:solidFill>
                  <a:srgbClr val="222222"/>
                </a:solidFill>
                <a:effectLst/>
                <a:latin typeface="Calibri" charset="0"/>
                <a:ea typeface="Calibri" charset="0"/>
                <a:cs typeface="Calibri" charset="0"/>
              </a:rPr>
              <a:t>Selenium Client java driver :- </a:t>
            </a:r>
            <a:r>
              <a:rPr lang="en-US" dirty="0">
                <a:hlinkClick r:id="rId3"/>
              </a:rPr>
              <a:t>https://www.seleniumhq.org/download/</a:t>
            </a:r>
            <a:endParaRPr lang="en-US" dirty="0"/>
          </a:p>
          <a:p>
            <a:pPr marL="285750" indent="-285750">
              <a:buFont typeface="Arial" charset="0"/>
              <a:buChar char="•"/>
            </a:pPr>
            <a:r>
              <a:rPr lang="en-US" i="0" dirty="0">
                <a:solidFill>
                  <a:srgbClr val="222222"/>
                </a:solidFill>
                <a:effectLst/>
                <a:latin typeface="Calibri" charset="0"/>
                <a:ea typeface="Calibri" charset="0"/>
                <a:cs typeface="Calibri" charset="0"/>
              </a:rPr>
              <a:t>Chrome Driver :- </a:t>
            </a:r>
            <a:r>
              <a:rPr lang="en-US" dirty="0"/>
              <a:t>https://</a:t>
            </a:r>
            <a:r>
              <a:rPr lang="en-US" dirty="0" err="1"/>
              <a:t>sites.google.com</a:t>
            </a:r>
            <a:r>
              <a:rPr lang="en-US" dirty="0"/>
              <a:t>/</a:t>
            </a:r>
            <a:r>
              <a:rPr lang="en-US" dirty="0" err="1"/>
              <a:t>chromium.org</a:t>
            </a:r>
            <a:r>
              <a:rPr lang="en-US" dirty="0"/>
              <a:t>/driver/</a:t>
            </a:r>
            <a:r>
              <a:rPr lang="en-US" dirty="0" err="1"/>
              <a:t>downloads?authuser</a:t>
            </a:r>
            <a:r>
              <a:rPr lang="en-US" dirty="0"/>
              <a:t>=0 </a:t>
            </a:r>
            <a:r>
              <a:rPr lang="en-US" dirty="0">
                <a:hlinkClick r:id="rId4"/>
              </a:rPr>
              <a:t>https://sites.google.com/chromium.org/driver/</a:t>
            </a:r>
            <a:r>
              <a:rPr lang="en-US" dirty="0"/>
              <a:t> </a:t>
            </a:r>
            <a:br>
              <a:rPr lang="en-US" dirty="0"/>
            </a:br>
            <a:r>
              <a:rPr lang="en-US" dirty="0"/>
              <a:t>Download based on your OS</a:t>
            </a:r>
          </a:p>
          <a:p>
            <a:pPr marL="285750" indent="-285750">
              <a:buFont typeface="Arial" charset="0"/>
              <a:buChar char="•"/>
            </a:pPr>
            <a:r>
              <a:rPr lang="en-US" i="0" dirty="0">
                <a:solidFill>
                  <a:srgbClr val="222222"/>
                </a:solidFill>
                <a:effectLst/>
                <a:latin typeface="Calibri" charset="0"/>
                <a:ea typeface="Calibri" charset="0"/>
                <a:cs typeface="Calibri" charset="0"/>
              </a:rPr>
              <a:t>Mozilla Gecko Driver : </a:t>
            </a:r>
            <a:r>
              <a:rPr lang="en-US" dirty="0">
                <a:hlinkClick r:id="rId5"/>
              </a:rPr>
              <a:t>https://github.com/mozilla/geckodriver/releases</a:t>
            </a:r>
            <a:endParaRPr lang="en-US" dirty="0"/>
          </a:p>
          <a:p>
            <a:pPr marL="285750" indent="-285750">
              <a:buFont typeface="Arial" charset="0"/>
              <a:buChar char="•"/>
            </a:pPr>
            <a:r>
              <a:rPr lang="en-US" dirty="0"/>
              <a:t> Download based on your OS</a:t>
            </a:r>
          </a:p>
          <a:p>
            <a:pPr marL="285750" indent="-285750">
              <a:buFont typeface="Arial" charset="0"/>
              <a:buChar char="•"/>
            </a:pPr>
            <a:r>
              <a:rPr lang="en-US" i="0" dirty="0">
                <a:solidFill>
                  <a:srgbClr val="222222"/>
                </a:solidFill>
                <a:effectLst/>
                <a:latin typeface="Calibri" charset="0"/>
                <a:ea typeface="Calibri" charset="0"/>
                <a:cs typeface="Calibri" charset="0"/>
              </a:rPr>
              <a:t>Internet Explorer Driver : </a:t>
            </a:r>
            <a:r>
              <a:rPr lang="en-US" dirty="0">
                <a:hlinkClick r:id="rId6"/>
              </a:rPr>
              <a:t>https://developer.microsoft.com/en-us/microsoft-edge/tools/webdriver/</a:t>
            </a:r>
            <a:r>
              <a:rPr lang="en-US" dirty="0"/>
              <a:t> [</a:t>
            </a:r>
            <a:r>
              <a:rPr lang="en-US" u="sng" dirty="0">
                <a:hlinkClick r:id="rId7"/>
              </a:rPr>
              <a:t>Release 17134</a:t>
            </a:r>
            <a:r>
              <a:rPr lang="en-US" u="sng" dirty="0"/>
              <a:t>]</a:t>
            </a:r>
            <a:endParaRPr lang="en-US" i="0" dirty="0">
              <a:solidFill>
                <a:srgbClr val="222222"/>
              </a:solidFill>
              <a:effectLst/>
              <a:latin typeface="Calibri" charset="0"/>
              <a:ea typeface="Calibri" charset="0"/>
              <a:cs typeface="Calibri" charset="0"/>
            </a:endParaRPr>
          </a:p>
        </p:txBody>
      </p:sp>
    </p:spTree>
    <p:extLst>
      <p:ext uri="{BB962C8B-B14F-4D97-AF65-F5344CB8AC3E}">
        <p14:creationId xmlns:p14="http://schemas.microsoft.com/office/powerpoint/2010/main" val="91909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Eclipse</a:t>
            </a:r>
          </a:p>
        </p:txBody>
      </p:sp>
      <p:sp>
        <p:nvSpPr>
          <p:cNvPr id="3" name="Rectangle 2"/>
          <p:cNvSpPr/>
          <p:nvPr/>
        </p:nvSpPr>
        <p:spPr>
          <a:xfrm>
            <a:off x="381000" y="762000"/>
            <a:ext cx="8458200" cy="1477328"/>
          </a:xfrm>
          <a:prstGeom prst="rect">
            <a:avLst/>
          </a:prstGeom>
        </p:spPr>
        <p:txBody>
          <a:bodyPr wrap="square">
            <a:spAutoFit/>
          </a:bodyPr>
          <a:lstStyle/>
          <a:p>
            <a:pPr marL="285750" indent="-285750">
              <a:buFont typeface="Arial" charset="0"/>
              <a:buChar char="•"/>
            </a:pPr>
            <a:r>
              <a:rPr lang="en-US" i="0" dirty="0">
                <a:solidFill>
                  <a:srgbClr val="222222"/>
                </a:solidFill>
                <a:effectLst/>
                <a:latin typeface="Calibri" charset="0"/>
                <a:ea typeface="Calibri" charset="0"/>
                <a:cs typeface="Calibri" charset="0"/>
              </a:rPr>
              <a:t>Open Eclipse and create a core java project -&gt; </a:t>
            </a:r>
            <a:r>
              <a:rPr lang="en-US" i="0" dirty="0" err="1">
                <a:solidFill>
                  <a:srgbClr val="222222"/>
                </a:solidFill>
                <a:effectLst/>
                <a:latin typeface="Calibri" charset="0"/>
                <a:ea typeface="Calibri" charset="0"/>
                <a:cs typeface="Calibri" charset="0"/>
              </a:rPr>
              <a:t>SeleniumWebDriverDemo</a:t>
            </a:r>
            <a:endParaRPr lang="en-US" i="0" dirty="0">
              <a:solidFill>
                <a:srgbClr val="222222"/>
              </a:solidFill>
              <a:effectLst/>
              <a:latin typeface="Calibri" charset="0"/>
              <a:ea typeface="Calibri" charset="0"/>
              <a:cs typeface="Calibri" charset="0"/>
            </a:endParaRPr>
          </a:p>
          <a:p>
            <a:pPr marL="285750" indent="-285750">
              <a:buFont typeface="Arial" charset="0"/>
              <a:buChar char="•"/>
            </a:pPr>
            <a:r>
              <a:rPr lang="en-US" dirty="0">
                <a:solidFill>
                  <a:srgbClr val="222222"/>
                </a:solidFill>
                <a:latin typeface="Calibri" charset="0"/>
                <a:ea typeface="Calibri" charset="0"/>
                <a:cs typeface="Calibri" charset="0"/>
              </a:rPr>
              <a:t>Right-click on "</a:t>
            </a:r>
            <a:r>
              <a:rPr lang="en-US" dirty="0" err="1">
                <a:solidFill>
                  <a:srgbClr val="222222"/>
                </a:solidFill>
                <a:latin typeface="Calibri" charset="0"/>
                <a:ea typeface="Calibri" charset="0"/>
                <a:cs typeface="Calibri" charset="0"/>
              </a:rPr>
              <a:t>SeleniumWebDriverDemo</a:t>
            </a:r>
            <a:r>
              <a:rPr lang="en-US" dirty="0">
                <a:solidFill>
                  <a:srgbClr val="222222"/>
                </a:solidFill>
                <a:latin typeface="Calibri" charset="0"/>
                <a:ea typeface="Calibri" charset="0"/>
                <a:cs typeface="Calibri" charset="0"/>
              </a:rPr>
              <a:t>" and select Properties.</a:t>
            </a:r>
          </a:p>
          <a:p>
            <a:pPr marL="285750" indent="-285750">
              <a:buFont typeface="Arial" charset="0"/>
              <a:buChar char="•"/>
            </a:pPr>
            <a:r>
              <a:rPr lang="en-US" dirty="0">
                <a:solidFill>
                  <a:srgbClr val="222222"/>
                </a:solidFill>
                <a:latin typeface="Calibri" charset="0"/>
                <a:ea typeface="Calibri" charset="0"/>
                <a:cs typeface="Calibri" charset="0"/>
              </a:rPr>
              <a:t>On the Properties dialog, click on "Java Build Path".</a:t>
            </a:r>
          </a:p>
          <a:p>
            <a:pPr marL="285750" indent="-285750">
              <a:buFont typeface="Arial" charset="0"/>
              <a:buChar char="•"/>
            </a:pPr>
            <a:r>
              <a:rPr lang="en-US" dirty="0">
                <a:solidFill>
                  <a:srgbClr val="222222"/>
                </a:solidFill>
                <a:latin typeface="Calibri" charset="0"/>
                <a:ea typeface="Calibri" charset="0"/>
                <a:cs typeface="Calibri" charset="0"/>
              </a:rPr>
              <a:t>Click on the Libraries tab, and then</a:t>
            </a:r>
          </a:p>
          <a:p>
            <a:pPr marL="285750" indent="-285750">
              <a:buFont typeface="Arial" charset="0"/>
              <a:buChar char="•"/>
            </a:pPr>
            <a:r>
              <a:rPr lang="en-US" i="0" dirty="0">
                <a:solidFill>
                  <a:srgbClr val="222222"/>
                </a:solidFill>
                <a:effectLst/>
                <a:latin typeface="Calibri" charset="0"/>
                <a:ea typeface="Calibri" charset="0"/>
                <a:cs typeface="Calibri" charset="0"/>
              </a:rPr>
              <a:t>Click on Add External Jars</a:t>
            </a:r>
          </a:p>
        </p:txBody>
      </p:sp>
      <p:pic>
        <p:nvPicPr>
          <p:cNvPr id="10242" name="Picture 2" descr="https://www.guru99.com/images/cassandra/021316_1152_SeleniumIn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2" y="2590800"/>
            <a:ext cx="853767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6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Jars</a:t>
            </a:r>
          </a:p>
        </p:txBody>
      </p:sp>
      <p:sp>
        <p:nvSpPr>
          <p:cNvPr id="3" name="Rectangle 2"/>
          <p:cNvSpPr/>
          <p:nvPr/>
        </p:nvSpPr>
        <p:spPr>
          <a:xfrm>
            <a:off x="381000" y="762000"/>
            <a:ext cx="8458200" cy="646331"/>
          </a:xfrm>
          <a:prstGeom prst="rect">
            <a:avLst/>
          </a:prstGeom>
        </p:spPr>
        <p:txBody>
          <a:bodyPr wrap="square">
            <a:spAutoFit/>
          </a:bodyPr>
          <a:lstStyle/>
          <a:p>
            <a:pPr marL="285750" indent="-285750">
              <a:buFont typeface="Arial" charset="0"/>
              <a:buChar char="•"/>
            </a:pPr>
            <a:r>
              <a:rPr lang="en-US" dirty="0">
                <a:solidFill>
                  <a:srgbClr val="222222"/>
                </a:solidFill>
                <a:latin typeface="Calibri" charset="0"/>
                <a:ea typeface="Calibri" charset="0"/>
                <a:cs typeface="Calibri" charset="0"/>
              </a:rPr>
              <a:t>Then add all the jar files in the lib folder and outside the lib folder in </a:t>
            </a:r>
            <a:r>
              <a:rPr lang="en-US">
                <a:solidFill>
                  <a:srgbClr val="222222"/>
                </a:solidFill>
                <a:latin typeface="Calibri" charset="0"/>
                <a:ea typeface="Calibri" charset="0"/>
                <a:cs typeface="Calibri" charset="0"/>
              </a:rPr>
              <a:t>the build path.</a:t>
            </a:r>
            <a:endParaRPr lang="en-US" i="0" dirty="0">
              <a:solidFill>
                <a:srgbClr val="222222"/>
              </a:solidFill>
              <a:effectLst/>
              <a:latin typeface="Calibri" charset="0"/>
              <a:ea typeface="Calibri" charset="0"/>
              <a:cs typeface="Calibri" charset="0"/>
            </a:endParaRPr>
          </a:p>
          <a:p>
            <a:pPr marL="285750" indent="-285750">
              <a:buFont typeface="Arial" charset="0"/>
              <a:buChar char="•"/>
            </a:pPr>
            <a:endParaRPr lang="en-US" i="0" dirty="0">
              <a:solidFill>
                <a:srgbClr val="222222"/>
              </a:solidFill>
              <a:effectLst/>
              <a:latin typeface="Calibri" charset="0"/>
              <a:ea typeface="Calibri" charset="0"/>
              <a:cs typeface="Calibri"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1473200"/>
            <a:ext cx="6680200" cy="3898900"/>
          </a:xfrm>
          <a:prstGeom prst="rect">
            <a:avLst/>
          </a:prstGeom>
        </p:spPr>
      </p:pic>
    </p:spTree>
    <p:extLst>
      <p:ext uri="{BB962C8B-B14F-4D97-AF65-F5344CB8AC3E}">
        <p14:creationId xmlns:p14="http://schemas.microsoft.com/office/powerpoint/2010/main" val="18695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144000" cy="4724400"/>
          </a:xfrm>
          <a:prstGeom prst="rect">
            <a:avLst/>
          </a:prstGeom>
        </p:spPr>
      </p:pic>
      <p:sp>
        <p:nvSpPr>
          <p:cNvPr id="2" name="Title 1"/>
          <p:cNvSpPr>
            <a:spLocks noGrp="1"/>
          </p:cNvSpPr>
          <p:nvPr>
            <p:ph type="title"/>
          </p:nvPr>
        </p:nvSpPr>
        <p:spPr/>
        <p:txBody>
          <a:bodyPr/>
          <a:lstStyle/>
          <a:p>
            <a:r>
              <a:rPr lang="en-US" dirty="0"/>
              <a:t>Time To Code : </a:t>
            </a:r>
            <a:r>
              <a:rPr lang="en-US" dirty="0" err="1"/>
              <a:t>Phewwww</a:t>
            </a:r>
            <a:endParaRPr lang="en-US" dirty="0"/>
          </a:p>
        </p:txBody>
      </p:sp>
      <p:sp>
        <p:nvSpPr>
          <p:cNvPr id="3" name="Rectangle 2"/>
          <p:cNvSpPr/>
          <p:nvPr/>
        </p:nvSpPr>
        <p:spPr>
          <a:xfrm>
            <a:off x="381000" y="762000"/>
            <a:ext cx="8458200" cy="369332"/>
          </a:xfrm>
          <a:prstGeom prst="rect">
            <a:avLst/>
          </a:prstGeom>
        </p:spPr>
        <p:txBody>
          <a:bodyPr wrap="square">
            <a:spAutoFit/>
          </a:bodyPr>
          <a:lstStyle/>
          <a:p>
            <a:pPr marL="285750" indent="-285750">
              <a:buFont typeface="Arial" charset="0"/>
              <a:buChar char="•"/>
            </a:pPr>
            <a:r>
              <a:rPr lang="en-US" dirty="0">
                <a:solidFill>
                  <a:srgbClr val="222222"/>
                </a:solidFill>
                <a:latin typeface="Calibri" charset="0"/>
                <a:ea typeface="Calibri" charset="0"/>
                <a:cs typeface="Calibri" charset="0"/>
              </a:rPr>
              <a:t>Create a java class as follows and execute the main method</a:t>
            </a:r>
            <a:endParaRPr lang="en-US" i="0" dirty="0">
              <a:solidFill>
                <a:srgbClr val="222222"/>
              </a:solidFill>
              <a:effectLst/>
              <a:latin typeface="Calibri" charset="0"/>
              <a:ea typeface="Calibri" charset="0"/>
              <a:cs typeface="Calibri" charset="0"/>
            </a:endParaRPr>
          </a:p>
        </p:txBody>
      </p:sp>
      <p:sp>
        <p:nvSpPr>
          <p:cNvPr id="7" name="TextBox 6"/>
          <p:cNvSpPr txBox="1"/>
          <p:nvPr/>
        </p:nvSpPr>
        <p:spPr>
          <a:xfrm>
            <a:off x="4953000" y="5802868"/>
            <a:ext cx="3549561" cy="369332"/>
          </a:xfrm>
          <a:prstGeom prst="rect">
            <a:avLst/>
          </a:prstGeom>
          <a:noFill/>
        </p:spPr>
        <p:txBody>
          <a:bodyPr wrap="none" rtlCol="0">
            <a:spAutoFit/>
          </a:bodyPr>
          <a:lstStyle/>
          <a:p>
            <a:r>
              <a:rPr lang="en-US" dirty="0"/>
              <a:t>Change the path to </a:t>
            </a:r>
            <a:r>
              <a:rPr lang="en-US"/>
              <a:t>your driver path</a:t>
            </a:r>
          </a:p>
        </p:txBody>
      </p:sp>
      <p:cxnSp>
        <p:nvCxnSpPr>
          <p:cNvPr id="9" name="Straight Arrow Connector 8"/>
          <p:cNvCxnSpPr/>
          <p:nvPr/>
        </p:nvCxnSpPr>
        <p:spPr>
          <a:xfrm flipH="1" flipV="1">
            <a:off x="6096000" y="3124201"/>
            <a:ext cx="228600" cy="25966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V="1">
            <a:off x="7162800" y="2895600"/>
            <a:ext cx="533400" cy="28252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2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Links</a:t>
            </a:r>
          </a:p>
        </p:txBody>
      </p:sp>
      <p:sp>
        <p:nvSpPr>
          <p:cNvPr id="3" name="Text Placeholder 2"/>
          <p:cNvSpPr>
            <a:spLocks noGrp="1"/>
          </p:cNvSpPr>
          <p:nvPr>
            <p:ph type="body" sz="quarter" idx="10"/>
          </p:nvPr>
        </p:nvSpPr>
        <p:spPr/>
        <p:txBody>
          <a:bodyPr>
            <a:normAutofit/>
          </a:bodyPr>
          <a:lstStyle/>
          <a:p>
            <a:r>
              <a:rPr lang="en-US" dirty="0">
                <a:hlinkClick r:id="rId3"/>
              </a:rPr>
              <a:t>https://www.techbeamers.com/selenium-webdriver-tutorial/</a:t>
            </a:r>
            <a:endParaRPr lang="en-US" dirty="0"/>
          </a:p>
          <a:p>
            <a:r>
              <a:rPr lang="en-US" dirty="0">
                <a:hlinkClick r:id="rId4"/>
              </a:rPr>
              <a:t>https://www.toolsqa.com/selenium-tutorial/</a:t>
            </a:r>
            <a:endParaRPr lang="en-US" dirty="0"/>
          </a:p>
          <a:p>
            <a:r>
              <a:rPr lang="en-US" dirty="0">
                <a:hlinkClick r:id="rId5"/>
              </a:rPr>
              <a:t>https://www.swtestacademy.com/install-chrome-driver-on-mac/</a:t>
            </a:r>
            <a:r>
              <a:rPr lang="en-US" dirty="0"/>
              <a:t> </a:t>
            </a:r>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Testing</a:t>
            </a:r>
          </a:p>
        </p:txBody>
      </p:sp>
      <p:sp>
        <p:nvSpPr>
          <p:cNvPr id="3" name="Text Placeholder 2"/>
          <p:cNvSpPr>
            <a:spLocks noGrp="1"/>
          </p:cNvSpPr>
          <p:nvPr>
            <p:ph type="body" sz="quarter" idx="10"/>
          </p:nvPr>
        </p:nvSpPr>
        <p:spPr>
          <a:xfrm>
            <a:off x="290760" y="914400"/>
            <a:ext cx="8700840" cy="5791200"/>
          </a:xfrm>
        </p:spPr>
        <p:txBody>
          <a:bodyPr>
            <a:normAutofit/>
          </a:bodyPr>
          <a:lstStyle/>
          <a:p>
            <a:r>
              <a:rPr lang="en-US" sz="2000" dirty="0"/>
              <a:t>Increases the effectiveness, efficiency and coverage of software testing</a:t>
            </a:r>
          </a:p>
          <a:p>
            <a:r>
              <a:rPr lang="en-US" sz="2000" dirty="0"/>
              <a:t>Uses specialized tools to automate test cases without human intervention</a:t>
            </a:r>
          </a:p>
          <a:p>
            <a:r>
              <a:rPr lang="en-US" sz="2000" dirty="0"/>
              <a:t>Can access the test data, controls the execution of tests and compares the actual result against the expected result</a:t>
            </a:r>
          </a:p>
          <a:p>
            <a:r>
              <a:rPr lang="en-US" sz="2000" dirty="0"/>
              <a:t>Covers both functional and performance test on an application.</a:t>
            </a:r>
          </a:p>
          <a:p>
            <a:r>
              <a:rPr lang="en-US" sz="2000" dirty="0"/>
              <a:t>Testing tools used for functional automation:</a:t>
            </a:r>
          </a:p>
          <a:p>
            <a:pPr lvl="1"/>
            <a:r>
              <a:rPr lang="en-US" sz="1800" dirty="0"/>
              <a:t>Quick Test Professional, provided by HP.</a:t>
            </a:r>
          </a:p>
          <a:p>
            <a:pPr lvl="1"/>
            <a:r>
              <a:rPr lang="en-US" sz="1800" dirty="0"/>
              <a:t>Rational Robot, provided by IBM.</a:t>
            </a:r>
          </a:p>
          <a:p>
            <a:pPr lvl="1"/>
            <a:r>
              <a:rPr lang="en-US" sz="1800" dirty="0"/>
              <a:t>Coded UI, provided by Microsoft.</a:t>
            </a:r>
          </a:p>
          <a:p>
            <a:pPr lvl="1"/>
            <a:r>
              <a:rPr lang="en-US" sz="1800" dirty="0"/>
              <a:t>Selenium, open source.</a:t>
            </a:r>
          </a:p>
          <a:p>
            <a:pPr lvl="1"/>
            <a:r>
              <a:rPr lang="en-US" sz="1800" dirty="0"/>
              <a:t>Auto It, open Source.</a:t>
            </a:r>
          </a:p>
          <a:p>
            <a:r>
              <a:rPr lang="en-US" sz="2000" dirty="0"/>
              <a:t>Testing tools used for non-functional automation:</a:t>
            </a:r>
          </a:p>
          <a:p>
            <a:pPr lvl="1"/>
            <a:r>
              <a:rPr lang="en-US" sz="1800" dirty="0"/>
              <a:t>Load Runner, provided by HP.</a:t>
            </a:r>
          </a:p>
          <a:p>
            <a:pPr lvl="1"/>
            <a:r>
              <a:rPr lang="en-US" sz="1800" dirty="0" err="1"/>
              <a:t>JMeter</a:t>
            </a:r>
            <a:r>
              <a:rPr lang="en-US" sz="1800" dirty="0"/>
              <a:t>, provided by Apache.</a:t>
            </a:r>
          </a:p>
          <a:p>
            <a:pPr lvl="1"/>
            <a:r>
              <a:rPr lang="en-US" sz="1800" dirty="0"/>
              <a:t>Burp Suite, provided by </a:t>
            </a:r>
            <a:r>
              <a:rPr lang="en-US" sz="1800" dirty="0" err="1"/>
              <a:t>PortSwigger</a:t>
            </a:r>
            <a:r>
              <a:rPr lang="en-US" sz="1800" dirty="0"/>
              <a:t>.</a:t>
            </a:r>
          </a:p>
          <a:p>
            <a:pPr lvl="1"/>
            <a:r>
              <a:rPr lang="en-US" sz="1800" dirty="0" err="1"/>
              <a:t>Acunetix</a:t>
            </a:r>
            <a:r>
              <a:rPr lang="en-US" sz="1800" dirty="0"/>
              <a:t>, provided by </a:t>
            </a:r>
            <a:r>
              <a:rPr lang="en-US" sz="1800" dirty="0" err="1"/>
              <a:t>Acuneti</a:t>
            </a:r>
            <a:r>
              <a:rPr lang="en-US" sz="1600" dirty="0" err="1"/>
              <a:t>x</a:t>
            </a:r>
            <a:endParaRPr lang="en-US" sz="1600" dirty="0"/>
          </a:p>
        </p:txBody>
      </p:sp>
    </p:spTree>
    <p:extLst>
      <p:ext uri="{BB962C8B-B14F-4D97-AF65-F5344CB8AC3E}">
        <p14:creationId xmlns:p14="http://schemas.microsoft.com/office/powerpoint/2010/main" val="36475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6" dur="250"/>
                                        <p:tgtEl>
                                          <p:spTgt spid="3">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0" dur="250"/>
                                        <p:tgtEl>
                                          <p:spTgt spid="3">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250"/>
                                        <p:tgtEl>
                                          <p:spTgt spid="3">
                                            <p:txEl>
                                              <p:pRg st="8" end="8"/>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2" dur="25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8" dur="250"/>
                                        <p:tgtEl>
                                          <p:spTgt spid="3">
                                            <p:txEl>
                                              <p:pRg st="10" end="10"/>
                                            </p:txEl>
                                          </p:spTgt>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2" dur="250"/>
                                        <p:tgtEl>
                                          <p:spTgt spid="3">
                                            <p:txEl>
                                              <p:pRg st="11" end="11"/>
                                            </p:txEl>
                                          </p:spTgt>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25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6" dur="250"/>
                                        <p:tgtEl>
                                          <p:spTgt spid="3">
                                            <p:txEl>
                                              <p:pRg st="12" end="12"/>
                                            </p:txEl>
                                          </p:spTgt>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250"/>
                                        <p:tgtEl>
                                          <p:spTgt spid="3">
                                            <p:txEl>
                                              <p:pRg st="13" end="13"/>
                                            </p:txEl>
                                          </p:spTgt>
                                        </p:tgtEl>
                                        <p:attrNameLst>
                                          <p:attrName>ppt_y</p:attrName>
                                        </p:attrNameLst>
                                      </p:cBhvr>
                                      <p:tavLst>
                                        <p:tav tm="0">
                                          <p:val>
                                            <p:strVal val="#ppt_y+#ppt_h*1.125000"/>
                                          </p:val>
                                        </p:tav>
                                        <p:tav tm="100000">
                                          <p:val>
                                            <p:strVal val="#ppt_y"/>
                                          </p:val>
                                        </p:tav>
                                      </p:tavLst>
                                    </p:anim>
                                    <p:animEffect transition="in" filter="wipe(up)">
                                      <p:cBhvr>
                                        <p:cTn id="70" dur="250"/>
                                        <p:tgtEl>
                                          <p:spTgt spid="3">
                                            <p:txEl>
                                              <p:pRg st="13" end="13"/>
                                            </p:txEl>
                                          </p:spTgt>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250"/>
                                        <p:tgtEl>
                                          <p:spTgt spid="3">
                                            <p:txEl>
                                              <p:pRg st="14" end="14"/>
                                            </p:txEl>
                                          </p:spTgt>
                                        </p:tgtEl>
                                        <p:attrNameLst>
                                          <p:attrName>ppt_y</p:attrName>
                                        </p:attrNameLst>
                                      </p:cBhvr>
                                      <p:tavLst>
                                        <p:tav tm="0">
                                          <p:val>
                                            <p:strVal val="#ppt_y+#ppt_h*1.125000"/>
                                          </p:val>
                                        </p:tav>
                                        <p:tav tm="100000">
                                          <p:val>
                                            <p:strVal val="#ppt_y"/>
                                          </p:val>
                                        </p:tav>
                                      </p:tavLst>
                                    </p:anim>
                                    <p:animEffect transition="in" filter="wipe(up)">
                                      <p:cBhvr>
                                        <p:cTn id="74" dur="25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Automation Testing</a:t>
            </a:r>
          </a:p>
        </p:txBody>
      </p:sp>
      <p:sp>
        <p:nvSpPr>
          <p:cNvPr id="3" name="Text Placeholder 2"/>
          <p:cNvSpPr>
            <a:spLocks noGrp="1"/>
          </p:cNvSpPr>
          <p:nvPr>
            <p:ph type="body" sz="quarter" idx="10"/>
          </p:nvPr>
        </p:nvSpPr>
        <p:spPr>
          <a:xfrm>
            <a:off x="290760" y="914400"/>
            <a:ext cx="8700840" cy="5791200"/>
          </a:xfrm>
        </p:spPr>
        <p:txBody>
          <a:bodyPr>
            <a:normAutofit/>
          </a:bodyPr>
          <a:lstStyle/>
          <a:p>
            <a:r>
              <a:rPr lang="en-US" sz="2000" dirty="0"/>
              <a:t>Considered beneficial for big software organizations. Although, it is often thought to be too expensive or difficult for smaller companies to implement.</a:t>
            </a:r>
          </a:p>
          <a:p>
            <a:r>
              <a:rPr lang="en-US" sz="2000" dirty="0"/>
              <a:t>Can be programmed to build and execute test scripts at a specific time without involving any human intervention. </a:t>
            </a:r>
            <a:br>
              <a:rPr lang="en-US" sz="2000" dirty="0"/>
            </a:br>
            <a:r>
              <a:rPr lang="en-US" sz="2000" dirty="0"/>
              <a:t>For instance, automated test can be automatically kicked off overnight, and the testers can analyze the results of the automated the next morning.</a:t>
            </a:r>
          </a:p>
          <a:p>
            <a:r>
              <a:rPr lang="en-US" sz="2000" dirty="0"/>
              <a:t>Able to playback pre-recorded and pre-defined actions.</a:t>
            </a:r>
          </a:p>
          <a:p>
            <a:r>
              <a:rPr lang="en-US" sz="2000" dirty="0"/>
              <a:t>Supports frequent regression testing.</a:t>
            </a:r>
          </a:p>
          <a:p>
            <a:r>
              <a:rPr lang="en-US" sz="2000" dirty="0"/>
              <a:t>Rapid feedback to developers.</a:t>
            </a:r>
          </a:p>
          <a:p>
            <a:r>
              <a:rPr lang="en-US" sz="2000" dirty="0"/>
              <a:t>Unlimited iterations of test case execution.</a:t>
            </a:r>
          </a:p>
          <a:p>
            <a:r>
              <a:rPr lang="en-US" sz="2000" dirty="0"/>
              <a:t>Provides disciplined documentation of test cases.</a:t>
            </a:r>
          </a:p>
          <a:p>
            <a:r>
              <a:rPr lang="en-US" sz="2000" dirty="0"/>
              <a:t>Generates customized defect reports.</a:t>
            </a:r>
          </a:p>
          <a:p>
            <a:r>
              <a:rPr lang="en-US" sz="2000" dirty="0"/>
              <a:t>Less error prone as compared to manual testing.</a:t>
            </a:r>
          </a:p>
        </p:txBody>
      </p:sp>
    </p:spTree>
    <p:extLst>
      <p:ext uri="{BB962C8B-B14F-4D97-AF65-F5344CB8AC3E}">
        <p14:creationId xmlns:p14="http://schemas.microsoft.com/office/powerpoint/2010/main" val="6213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Limitations</a:t>
            </a:r>
          </a:p>
        </p:txBody>
      </p:sp>
      <p:sp>
        <p:nvSpPr>
          <p:cNvPr id="3" name="Text Placeholder 2"/>
          <p:cNvSpPr>
            <a:spLocks noGrp="1"/>
          </p:cNvSpPr>
          <p:nvPr>
            <p:ph type="body" sz="quarter" idx="10"/>
          </p:nvPr>
        </p:nvSpPr>
        <p:spPr>
          <a:xfrm>
            <a:off x="290760" y="914400"/>
            <a:ext cx="8700840" cy="5791200"/>
          </a:xfrm>
        </p:spPr>
        <p:txBody>
          <a:bodyPr>
            <a:normAutofit fontScale="92500" lnSpcReduction="10000"/>
          </a:bodyPr>
          <a:lstStyle/>
          <a:p>
            <a:r>
              <a:rPr lang="en-US" sz="2000" dirty="0"/>
              <a:t>Does not support automation testing for desktop applications.</a:t>
            </a:r>
          </a:p>
          <a:p>
            <a:r>
              <a:rPr lang="en-US" sz="2000" dirty="0"/>
              <a:t>Requires high skill sets in order to automate tests more effectively.</a:t>
            </a:r>
          </a:p>
          <a:p>
            <a:r>
              <a:rPr lang="en-US" sz="2000" dirty="0"/>
              <a:t>Since Selenium is open source software, you have to rely on community forums to get your technical issues resolved.</a:t>
            </a:r>
          </a:p>
          <a:p>
            <a:r>
              <a:rPr lang="en-US" sz="2000" dirty="0"/>
              <a:t>Web services like SOAP or REST cant be tested using Selenium.</a:t>
            </a:r>
          </a:p>
          <a:p>
            <a:r>
              <a:rPr lang="en-US" sz="2000" dirty="0"/>
              <a:t>Learning </a:t>
            </a:r>
            <a:r>
              <a:rPr lang="en-US" sz="2000" dirty="0" err="1"/>
              <a:t>atleast</a:t>
            </a:r>
            <a:r>
              <a:rPr lang="en-US" sz="2000" dirty="0"/>
              <a:t> one of the supported programming languages to create tests scripts in Selenium </a:t>
            </a:r>
            <a:r>
              <a:rPr lang="en-US" sz="2000" dirty="0" err="1"/>
              <a:t>WebDriver</a:t>
            </a:r>
            <a:r>
              <a:rPr lang="en-US" sz="2000" dirty="0"/>
              <a:t>.</a:t>
            </a:r>
          </a:p>
          <a:p>
            <a:r>
              <a:rPr lang="en-US" sz="2000" dirty="0"/>
              <a:t>It does not have built-in Object Repository like UTF/QTP to maintain objects/elements in centralized location. However, we can overcome this limitation using Page Object Model.</a:t>
            </a:r>
          </a:p>
          <a:p>
            <a:r>
              <a:rPr lang="en-US" sz="2000" dirty="0"/>
              <a:t>Does not have any inbuilt reporting capability; you have to rely on plug-ins like Unit and </a:t>
            </a:r>
            <a:r>
              <a:rPr lang="en-US" sz="2000" dirty="0" err="1"/>
              <a:t>TestNG</a:t>
            </a:r>
            <a:r>
              <a:rPr lang="en-US" sz="2000" dirty="0"/>
              <a:t> for test reports.</a:t>
            </a:r>
          </a:p>
          <a:p>
            <a:r>
              <a:rPr lang="en-US" sz="2000" dirty="0"/>
              <a:t>It is not possible to perform testing on images. We need to integrate Selenium with </a:t>
            </a:r>
            <a:r>
              <a:rPr lang="en-US" sz="2000" dirty="0" err="1"/>
              <a:t>Sikuli</a:t>
            </a:r>
            <a:r>
              <a:rPr lang="en-US" sz="2000" dirty="0"/>
              <a:t> for image based testing.</a:t>
            </a:r>
          </a:p>
          <a:p>
            <a:r>
              <a:rPr lang="en-US" sz="2000" dirty="0"/>
              <a:t>Creating test environment in Selenium takes more time as compared to vendor tools like UFT, RFT, Silk test, etc.</a:t>
            </a:r>
          </a:p>
          <a:p>
            <a:r>
              <a:rPr lang="en-US" sz="2000" dirty="0"/>
              <a:t>No one is responsible for new features usage; they may or may not work properly.</a:t>
            </a:r>
          </a:p>
          <a:p>
            <a:r>
              <a:rPr lang="en-US" sz="2000" dirty="0"/>
              <a:t>Selenium does not provide any test tool integration for Test Management.</a:t>
            </a:r>
          </a:p>
        </p:txBody>
      </p:sp>
    </p:spTree>
    <p:extLst>
      <p:ext uri="{BB962C8B-B14F-4D97-AF65-F5344CB8AC3E}">
        <p14:creationId xmlns:p14="http://schemas.microsoft.com/office/powerpoint/2010/main" val="72888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25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8"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Suite</a:t>
            </a:r>
          </a:p>
        </p:txBody>
      </p:sp>
      <p:pic>
        <p:nvPicPr>
          <p:cNvPr id="1026" name="Picture 2" descr="ntroduction to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38300"/>
            <a:ext cx="5581650"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838200"/>
            <a:ext cx="8382000" cy="646331"/>
          </a:xfrm>
          <a:prstGeom prst="rect">
            <a:avLst/>
          </a:prstGeom>
        </p:spPr>
        <p:txBody>
          <a:bodyPr wrap="square">
            <a:spAutoFit/>
          </a:bodyPr>
          <a:lstStyle/>
          <a:p>
            <a:r>
              <a:rPr lang="en-US" dirty="0"/>
              <a:t>Selenium is not just a single tool but a suite of software's, each catering to different testing needs of an organization. </a:t>
            </a:r>
            <a:r>
              <a:rPr lang="en-US" b="1" dirty="0"/>
              <a:t>It has four components.</a:t>
            </a:r>
            <a:endParaRPr lang="en-US" dirty="0"/>
          </a:p>
        </p:txBody>
      </p:sp>
    </p:spTree>
    <p:extLst>
      <p:ext uri="{BB962C8B-B14F-4D97-AF65-F5344CB8AC3E}">
        <p14:creationId xmlns:p14="http://schemas.microsoft.com/office/powerpoint/2010/main" val="208479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Components</a:t>
            </a:r>
          </a:p>
        </p:txBody>
      </p:sp>
      <p:pic>
        <p:nvPicPr>
          <p:cNvPr id="9218" name="Picture 2" descr="elenium Components for Test Automation"/>
          <p:cNvPicPr>
            <a:picLocks noChangeAspect="1" noChangeArrowheads="1"/>
          </p:cNvPicPr>
          <p:nvPr/>
        </p:nvPicPr>
        <p:blipFill rotWithShape="1">
          <a:blip r:embed="rId3">
            <a:extLst>
              <a:ext uri="{28A0092B-C50C-407E-A947-70E740481C1C}">
                <a14:useLocalDpi xmlns:a14="http://schemas.microsoft.com/office/drawing/2010/main" val="0"/>
              </a:ext>
            </a:extLst>
          </a:blip>
          <a:srcRect l="24521" t="-1341" b="1"/>
          <a:stretch/>
        </p:blipFill>
        <p:spPr bwMode="auto">
          <a:xfrm>
            <a:off x="1295400" y="871451"/>
            <a:ext cx="6278966" cy="575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7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Core</a:t>
            </a: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2000" dirty="0"/>
              <a:t>To help automate other web applications, </a:t>
            </a:r>
            <a:r>
              <a:rPr lang="en-US" sz="2000" dirty="0" err="1"/>
              <a:t>JavaScriptRunner</a:t>
            </a:r>
            <a:r>
              <a:rPr lang="en-US" sz="2000" dirty="0"/>
              <a:t> open-source was later re-named as </a:t>
            </a:r>
            <a:r>
              <a:rPr lang="en-US" sz="2000" b="1" dirty="0"/>
              <a:t>Selenium Core</a:t>
            </a:r>
            <a:r>
              <a:rPr lang="en-US" sz="2000" dirty="0"/>
              <a:t>.</a:t>
            </a:r>
          </a:p>
          <a:p>
            <a:r>
              <a:rPr lang="en-US" sz="2000" dirty="0"/>
              <a:t>Same origin policy Issue : prohibits JavaScript code from accessing elements from a domain that is different from where it was launched. </a:t>
            </a:r>
          </a:p>
          <a:p>
            <a:r>
              <a:rPr lang="en-US" sz="2000" dirty="0"/>
              <a:t>Due to this policy, testers needed to install local copies of both Selenium Core (a JavaScript program) and the web server containing the web application being tested so they would belong to the same domain.</a:t>
            </a:r>
          </a:p>
        </p:txBody>
      </p:sp>
    </p:spTree>
    <p:extLst>
      <p:ext uri="{BB962C8B-B14F-4D97-AF65-F5344CB8AC3E}">
        <p14:creationId xmlns:p14="http://schemas.microsoft.com/office/powerpoint/2010/main" val="24679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RC</a:t>
            </a:r>
          </a:p>
        </p:txBody>
      </p:sp>
      <p:sp>
        <p:nvSpPr>
          <p:cNvPr id="3" name="Text Placeholder 2"/>
          <p:cNvSpPr>
            <a:spLocks noGrp="1"/>
          </p:cNvSpPr>
          <p:nvPr>
            <p:ph type="body" sz="quarter" idx="10"/>
          </p:nvPr>
        </p:nvSpPr>
        <p:spPr>
          <a:xfrm>
            <a:off x="304800" y="762000"/>
            <a:ext cx="8534400" cy="2514600"/>
          </a:xfrm>
        </p:spPr>
        <p:txBody>
          <a:bodyPr>
            <a:normAutofit/>
          </a:bodyPr>
          <a:lstStyle/>
          <a:p>
            <a:r>
              <a:rPr lang="en-US" sz="1800" dirty="0"/>
              <a:t>Paul </a:t>
            </a:r>
            <a:r>
              <a:rPr lang="en-US" sz="1800" dirty="0" err="1"/>
              <a:t>Hammant</a:t>
            </a:r>
            <a:r>
              <a:rPr lang="en-US" sz="1800" dirty="0"/>
              <a:t>, created a server that acts as an HTTP proxy to "trick" the browser into believing that Selenium Core and the web application being tested come from the same domain. </a:t>
            </a:r>
          </a:p>
          <a:p>
            <a:r>
              <a:rPr lang="en-US" sz="1800" dirty="0"/>
              <a:t>This system became known as the Selenium Remote Control or Selenium 1.</a:t>
            </a:r>
          </a:p>
          <a:p>
            <a:r>
              <a:rPr lang="en-US" sz="1800" dirty="0">
                <a:latin typeface="Times New Roman" charset="0"/>
                <a:ea typeface="Times New Roman" charset="0"/>
                <a:cs typeface="Times New Roman" charset="0"/>
              </a:rPr>
              <a:t>Selenium RC comes with two components.</a:t>
            </a:r>
          </a:p>
          <a:p>
            <a:pPr lvl="1"/>
            <a:r>
              <a:rPr lang="en-US" sz="1800" dirty="0">
                <a:latin typeface="Times New Roman" charset="0"/>
                <a:ea typeface="Times New Roman" charset="0"/>
                <a:cs typeface="Times New Roman" charset="0"/>
              </a:rPr>
              <a:t>Selenium RC Server (acts as a HTTP proxy for web requests).</a:t>
            </a:r>
          </a:p>
          <a:p>
            <a:pPr lvl="1"/>
            <a:r>
              <a:rPr lang="en-US" sz="1800" dirty="0">
                <a:latin typeface="Times New Roman" charset="0"/>
                <a:ea typeface="Times New Roman" charset="0"/>
                <a:cs typeface="Times New Roman" charset="0"/>
              </a:rPr>
              <a:t>Selenium RC Client (library containing your programming language code).</a:t>
            </a:r>
          </a:p>
        </p:txBody>
      </p:sp>
      <p:pic>
        <p:nvPicPr>
          <p:cNvPr id="3074" name="Picture 2" descr="elenium Tool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24200"/>
            <a:ext cx="5867400" cy="359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1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14648</TotalTime>
  <Words>5215</Words>
  <Application>Microsoft Macintosh PowerPoint</Application>
  <PresentationFormat>On-screen Show (4:3)</PresentationFormat>
  <Paragraphs>370</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 New</vt:lpstr>
      <vt:lpstr>Times New Roman</vt:lpstr>
      <vt:lpstr>Wingdings</vt:lpstr>
      <vt:lpstr>CT_Core_Java_OOP</vt:lpstr>
      <vt:lpstr>Selenium</vt:lpstr>
      <vt:lpstr>What?</vt:lpstr>
      <vt:lpstr>Automation Testing</vt:lpstr>
      <vt:lpstr>Why Automation Testing</vt:lpstr>
      <vt:lpstr>Selenium Limitations</vt:lpstr>
      <vt:lpstr>Selenium Suite</vt:lpstr>
      <vt:lpstr>Selenium Components</vt:lpstr>
      <vt:lpstr>Selenium Core</vt:lpstr>
      <vt:lpstr>Selenium RC</vt:lpstr>
      <vt:lpstr>Selenium Web Driver</vt:lpstr>
      <vt:lpstr>Selenium Grid</vt:lpstr>
      <vt:lpstr>Selenium IDE</vt:lpstr>
      <vt:lpstr>Selenium IDE Features</vt:lpstr>
      <vt:lpstr>IDE First Test Case</vt:lpstr>
      <vt:lpstr>Selenium Web Driver &amp; RC</vt:lpstr>
      <vt:lpstr>Architecture</vt:lpstr>
      <vt:lpstr>Speed</vt:lpstr>
      <vt:lpstr>Real Life Interaction </vt:lpstr>
      <vt:lpstr>API</vt:lpstr>
      <vt:lpstr>Browser Support</vt:lpstr>
      <vt:lpstr>Web Driver Limitations</vt:lpstr>
      <vt:lpstr>Web Driver Installation </vt:lpstr>
      <vt:lpstr>Configure Eclipse</vt:lpstr>
      <vt:lpstr>Add Jars</vt:lpstr>
      <vt:lpstr>Time To Code : Phewwww</vt:lpstr>
      <vt:lpstr>Reference Links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1144</cp:revision>
  <dcterms:created xsi:type="dcterms:W3CDTF">2014-09-30T12:24:12Z</dcterms:created>
  <dcterms:modified xsi:type="dcterms:W3CDTF">2022-03-01T06:33:04Z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