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71" r:id="rId5"/>
    <p:sldId id="356" r:id="rId6"/>
    <p:sldId id="415" r:id="rId7"/>
    <p:sldId id="416" r:id="rId8"/>
    <p:sldId id="417" r:id="rId9"/>
    <p:sldId id="421" r:id="rId10"/>
    <p:sldId id="422" r:id="rId11"/>
    <p:sldId id="423" r:id="rId12"/>
    <p:sldId id="418" r:id="rId13"/>
    <p:sldId id="419" r:id="rId14"/>
    <p:sldId id="420" r:id="rId15"/>
    <p:sldId id="424" r:id="rId16"/>
    <p:sldId id="425" r:id="rId17"/>
    <p:sldId id="426" r:id="rId18"/>
    <p:sldId id="322" r:id="rId19"/>
    <p:sldId id="323"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15"/>
            <p14:sldId id="416"/>
            <p14:sldId id="417"/>
            <p14:sldId id="421"/>
            <p14:sldId id="422"/>
            <p14:sldId id="423"/>
            <p14:sldId id="418"/>
            <p14:sldId id="419"/>
            <p14:sldId id="420"/>
            <p14:sldId id="424"/>
            <p14:sldId id="425"/>
            <p14:sldId id="426"/>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69" autoAdjust="0"/>
    <p:restoredTop sz="86250" autoAdjust="0"/>
  </p:normalViewPr>
  <p:slideViewPr>
    <p:cSldViewPr>
      <p:cViewPr>
        <p:scale>
          <a:sx n="78" d="100"/>
          <a:sy n="78" d="100"/>
        </p:scale>
        <p:origin x="2472" y="24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tags" Target="tags/tag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19/07/19</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7/19/19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www.guru99.com/software-testing.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 Id="rId3" Type="http://schemas.openxmlformats.org/officeDocument/2006/relationships/hyperlink" Target="https://www.guru99.com/software-testing.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www.guru99.com/software-testing.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ww.guru99.com/software-testing.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 Id="rId3" Type="http://schemas.openxmlformats.org/officeDocument/2006/relationships/hyperlink" Target="https://www.guru99.com/software-testing.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www.guru99.com/software-testing.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guru99.com/software-testing.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drive.google.com/drive/folders/0B5v_nInLNoquczdRR0I1UmFuOW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guru99.com/software-testing.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95369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40792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492730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63315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360142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190125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hlinkClick r:id="rId3"/>
              </a:rPr>
              <a:t>https</a:t>
            </a:r>
            <a:r>
              <a:rPr lang="en-US" dirty="0" smtClean="0">
                <a:hlinkClick r:id="rId3"/>
              </a:rPr>
              <a:t>://drive.google.com/drive/folders/0B5v_nInLNoquczdRR0I1UmFuOWM</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164632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loginButton</a:t>
            </a:r>
            <a:r>
              <a:rPr lang="en-US" sz="1200" kern="1200" dirty="0" smtClean="0">
                <a:solidFill>
                  <a:schemeClr val="tx1"/>
                </a:solidFill>
                <a:latin typeface="+mn-lt"/>
                <a:ea typeface="+mn-ea"/>
                <a:cs typeface="+mn-cs"/>
              </a:rPr>
              <a:t> = </a:t>
            </a:r>
            <a:r>
              <a:rPr lang="mr-IN" sz="1200" kern="1200" dirty="0" err="1" smtClean="0">
                <a:solidFill>
                  <a:schemeClr val="tx1"/>
                </a:solidFill>
                <a:latin typeface="+mn-lt"/>
                <a:ea typeface="+mn-ea"/>
                <a:cs typeface="+mn-cs"/>
              </a:rPr>
              <a:t>By.</a:t>
            </a:r>
            <a:r>
              <a:rPr lang="mr-IN" sz="1200" i="1" kern="1200" dirty="0" err="1" smtClean="0">
                <a:solidFill>
                  <a:schemeClr val="tx1"/>
                </a:solidFill>
                <a:latin typeface="+mn-lt"/>
                <a:ea typeface="+mn-ea"/>
                <a:cs typeface="+mn-cs"/>
              </a:rPr>
              <a:t>xpath</a:t>
            </a:r>
            <a:r>
              <a:rPr lang="mr-IN" sz="1200" i="1" kern="1200" dirty="0" smtClean="0">
                <a:solidFill>
                  <a:schemeClr val="tx1"/>
                </a:solidFill>
                <a:latin typeface="+mn-lt"/>
                <a:ea typeface="+mn-ea"/>
                <a:cs typeface="+mn-cs"/>
              </a:rPr>
              <a:t>("//*[@</a:t>
            </a:r>
            <a:r>
              <a:rPr lang="mr-IN" sz="1200" i="1" kern="1200" dirty="0" err="1" smtClean="0">
                <a:solidFill>
                  <a:schemeClr val="tx1"/>
                </a:solidFill>
                <a:latin typeface="+mn-lt"/>
                <a:ea typeface="+mn-ea"/>
                <a:cs typeface="+mn-cs"/>
              </a:rPr>
              <a:t>id</a:t>
            </a:r>
            <a:r>
              <a:rPr lang="mr-IN" sz="1200" i="1" kern="1200" dirty="0" smtClean="0">
                <a:solidFill>
                  <a:schemeClr val="tx1"/>
                </a:solidFill>
                <a:latin typeface="+mn-lt"/>
                <a:ea typeface="+mn-ea"/>
                <a:cs typeface="+mn-cs"/>
              </a:rPr>
              <a:t>=\"</a:t>
            </a:r>
            <a:r>
              <a:rPr lang="mr-IN" sz="1200" i="1" kern="1200" dirty="0" err="1" smtClean="0">
                <a:solidFill>
                  <a:schemeClr val="tx1"/>
                </a:solidFill>
                <a:latin typeface="+mn-lt"/>
                <a:ea typeface="+mn-ea"/>
                <a:cs typeface="+mn-cs"/>
              </a:rPr>
              <a:t>doc</a:t>
            </a:r>
            <a:r>
              <a:rPr lang="mr-IN" sz="1200" i="1" kern="1200" dirty="0" smtClean="0">
                <a:solidFill>
                  <a:schemeClr val="tx1"/>
                </a:solidFill>
                <a:latin typeface="+mn-lt"/>
                <a:ea typeface="+mn-ea"/>
                <a:cs typeface="+mn-cs"/>
              </a:rPr>
              <a:t>\"]/</a:t>
            </a:r>
            <a:r>
              <a:rPr lang="mr-IN" sz="1200" i="1" kern="1200" dirty="0" err="1" smtClean="0">
                <a:solidFill>
                  <a:schemeClr val="tx1"/>
                </a:solidFill>
                <a:latin typeface="+mn-lt"/>
                <a:ea typeface="+mn-ea"/>
                <a:cs typeface="+mn-cs"/>
              </a:rPr>
              <a:t>div</a:t>
            </a:r>
            <a:r>
              <a:rPr lang="mr-IN" sz="1200" i="1" kern="1200" dirty="0" smtClean="0">
                <a:solidFill>
                  <a:schemeClr val="tx1"/>
                </a:solidFill>
                <a:latin typeface="+mn-lt"/>
                <a:ea typeface="+mn-ea"/>
                <a:cs typeface="+mn-cs"/>
              </a:rPr>
              <a:t>/</a:t>
            </a:r>
            <a:r>
              <a:rPr lang="mr-IN" sz="1200" i="1" kern="1200" dirty="0" err="1" smtClean="0">
                <a:solidFill>
                  <a:schemeClr val="tx1"/>
                </a:solidFill>
                <a:latin typeface="+mn-lt"/>
                <a:ea typeface="+mn-ea"/>
                <a:cs typeface="+mn-cs"/>
              </a:rPr>
              <a:t>div</a:t>
            </a:r>
            <a:r>
              <a:rPr lang="mr-IN" sz="1200" i="1" kern="1200" dirty="0" smtClean="0">
                <a:solidFill>
                  <a:schemeClr val="tx1"/>
                </a:solidFill>
                <a:latin typeface="+mn-lt"/>
                <a:ea typeface="+mn-ea"/>
                <a:cs typeface="+mn-cs"/>
              </a:rPr>
              <a:t>[1]/</a:t>
            </a:r>
            <a:r>
              <a:rPr lang="mr-IN" sz="1200" i="1" kern="1200" dirty="0" err="1" smtClean="0">
                <a:solidFill>
                  <a:schemeClr val="tx1"/>
                </a:solidFill>
                <a:latin typeface="+mn-lt"/>
                <a:ea typeface="+mn-ea"/>
                <a:cs typeface="+mn-cs"/>
              </a:rPr>
              <a:t>div</a:t>
            </a:r>
            <a:r>
              <a:rPr lang="mr-IN" sz="1200" i="1" kern="1200" dirty="0" smtClean="0">
                <a:solidFill>
                  <a:schemeClr val="tx1"/>
                </a:solidFill>
                <a:latin typeface="+mn-lt"/>
                <a:ea typeface="+mn-ea"/>
                <a:cs typeface="+mn-cs"/>
              </a:rPr>
              <a:t>[1]/</a:t>
            </a:r>
            <a:r>
              <a:rPr lang="mr-IN" sz="1200" i="1" kern="1200" dirty="0" err="1" smtClean="0">
                <a:solidFill>
                  <a:schemeClr val="tx1"/>
                </a:solidFill>
                <a:latin typeface="+mn-lt"/>
                <a:ea typeface="+mn-ea"/>
                <a:cs typeface="+mn-cs"/>
              </a:rPr>
              <a:t>div</a:t>
            </a:r>
            <a:r>
              <a:rPr lang="mr-IN" sz="1200" i="1" kern="1200" dirty="0" smtClean="0">
                <a:solidFill>
                  <a:schemeClr val="tx1"/>
                </a:solidFill>
                <a:latin typeface="+mn-lt"/>
                <a:ea typeface="+mn-ea"/>
                <a:cs typeface="+mn-cs"/>
              </a:rPr>
              <a:t>[2]/</a:t>
            </a:r>
            <a:r>
              <a:rPr lang="mr-IN" sz="1200" i="1" kern="1200" dirty="0" err="1" smtClean="0">
                <a:solidFill>
                  <a:schemeClr val="tx1"/>
                </a:solidFill>
                <a:latin typeface="+mn-lt"/>
                <a:ea typeface="+mn-ea"/>
                <a:cs typeface="+mn-cs"/>
              </a:rPr>
              <a:t>div</a:t>
            </a:r>
            <a:r>
              <a:rPr lang="mr-IN" sz="1200" i="1" kern="1200" dirty="0" smtClean="0">
                <a:solidFill>
                  <a:schemeClr val="tx1"/>
                </a:solidFill>
                <a:latin typeface="+mn-lt"/>
                <a:ea typeface="+mn-ea"/>
                <a:cs typeface="+mn-cs"/>
              </a:rPr>
              <a:t>[2]/</a:t>
            </a:r>
            <a:r>
              <a:rPr lang="mr-IN" sz="1200" i="1" kern="1200" dirty="0" err="1" smtClean="0">
                <a:solidFill>
                  <a:schemeClr val="tx1"/>
                </a:solidFill>
                <a:latin typeface="+mn-lt"/>
                <a:ea typeface="+mn-ea"/>
                <a:cs typeface="+mn-cs"/>
              </a:rPr>
              <a:t>div</a:t>
            </a:r>
            <a:r>
              <a:rPr lang="mr-IN" sz="1200" i="1" kern="1200" dirty="0" smtClean="0">
                <a:solidFill>
                  <a:schemeClr val="tx1"/>
                </a:solidFill>
                <a:latin typeface="+mn-lt"/>
                <a:ea typeface="+mn-ea"/>
                <a:cs typeface="+mn-cs"/>
              </a:rPr>
              <a:t>/</a:t>
            </a:r>
            <a:r>
              <a:rPr lang="mr-IN" sz="1200" i="1" kern="1200" dirty="0" err="1" smtClean="0">
                <a:solidFill>
                  <a:schemeClr val="tx1"/>
                </a:solidFill>
                <a:latin typeface="+mn-lt"/>
                <a:ea typeface="+mn-ea"/>
                <a:cs typeface="+mn-cs"/>
              </a:rPr>
              <a:t>a</a:t>
            </a:r>
            <a:r>
              <a:rPr lang="mr-IN" sz="1200" i="1" kern="1200" dirty="0" smtClean="0">
                <a:solidFill>
                  <a:schemeClr val="tx1"/>
                </a:solidFill>
                <a:latin typeface="+mn-lt"/>
                <a:ea typeface="+mn-ea"/>
                <a:cs typeface="+mn-cs"/>
              </a:rPr>
              <a:t>[2]");</a:t>
            </a:r>
            <a:endParaRPr lang="en-US" sz="1200" i="1"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62081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By </a:t>
            </a:r>
            <a:r>
              <a:rPr lang="en-US" sz="1200" kern="1200" dirty="0" err="1" smtClean="0">
                <a:solidFill>
                  <a:schemeClr val="tx1"/>
                </a:solidFill>
                <a:latin typeface="+mn-lt"/>
                <a:ea typeface="+mn-ea"/>
                <a:cs typeface="+mn-cs"/>
              </a:rPr>
              <a:t>userName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("//*[@id='page-container']/div/div[1]/form/</a:t>
            </a:r>
            <a:r>
              <a:rPr lang="en-US" sz="1200" i="1" kern="1200" dirty="0" err="1" smtClean="0">
                <a:solidFill>
                  <a:schemeClr val="tx1"/>
                </a:solidFill>
                <a:latin typeface="+mn-lt"/>
                <a:ea typeface="+mn-ea"/>
                <a:cs typeface="+mn-cs"/>
              </a:rPr>
              <a:t>fieldset</a:t>
            </a:r>
            <a:r>
              <a:rPr lang="en-US" sz="1200" i="1" kern="1200" dirty="0" smtClean="0">
                <a:solidFill>
                  <a:schemeClr val="tx1"/>
                </a:solidFill>
                <a:latin typeface="+mn-lt"/>
                <a:ea typeface="+mn-ea"/>
                <a:cs typeface="+mn-cs"/>
              </a:rPr>
              <a:t>/div[1]/input");</a:t>
            </a:r>
          </a:p>
          <a:p>
            <a:r>
              <a:rPr lang="en-US" sz="1200" kern="1200" dirty="0" smtClean="0">
                <a:solidFill>
                  <a:schemeClr val="tx1"/>
                </a:solidFill>
                <a:latin typeface="+mn-lt"/>
                <a:ea typeface="+mn-ea"/>
                <a:cs typeface="+mn-cs"/>
              </a:rPr>
              <a:t>	By </a:t>
            </a:r>
            <a:r>
              <a:rPr lang="en-US" sz="1200" kern="1200" dirty="0" err="1" smtClean="0">
                <a:solidFill>
                  <a:schemeClr val="tx1"/>
                </a:solidFill>
                <a:latin typeface="+mn-lt"/>
                <a:ea typeface="+mn-ea"/>
                <a:cs typeface="+mn-cs"/>
              </a:rPr>
              <a:t>passWord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("//*[@id='page-container']/div/div[1]/form/</a:t>
            </a:r>
            <a:r>
              <a:rPr lang="en-US" sz="1200" i="1" kern="1200" dirty="0" err="1" smtClean="0">
                <a:solidFill>
                  <a:schemeClr val="tx1"/>
                </a:solidFill>
                <a:latin typeface="+mn-lt"/>
                <a:ea typeface="+mn-ea"/>
                <a:cs typeface="+mn-cs"/>
              </a:rPr>
              <a:t>fieldset</a:t>
            </a:r>
            <a:r>
              <a:rPr lang="en-US" sz="1200" i="1" kern="1200" dirty="0" smtClean="0">
                <a:solidFill>
                  <a:schemeClr val="tx1"/>
                </a:solidFill>
                <a:latin typeface="+mn-lt"/>
                <a:ea typeface="+mn-ea"/>
                <a:cs typeface="+mn-cs"/>
              </a:rPr>
              <a:t>/div[2]/input");</a:t>
            </a:r>
          </a:p>
          <a:p>
            <a:r>
              <a:rPr lang="en-US" sz="1200" kern="1200" dirty="0" smtClean="0">
                <a:solidFill>
                  <a:schemeClr val="tx1"/>
                </a:solidFill>
                <a:latin typeface="+mn-lt"/>
                <a:ea typeface="+mn-ea"/>
                <a:cs typeface="+mn-cs"/>
              </a:rPr>
              <a:t>	By </a:t>
            </a:r>
            <a:r>
              <a:rPr lang="en-US" sz="1200" kern="1200" dirty="0" err="1" smtClean="0">
                <a:solidFill>
                  <a:schemeClr val="tx1"/>
                </a:solidFill>
                <a:latin typeface="+mn-lt"/>
                <a:ea typeface="+mn-ea"/>
                <a:cs typeface="+mn-cs"/>
              </a:rPr>
              <a:t>signInButton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("//*[@id='page-container']/div/div[1]/form/div[2]/button");</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748088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By </a:t>
            </a:r>
            <a:r>
              <a:rPr lang="en-US" sz="1200" kern="1200" dirty="0" err="1" smtClean="0">
                <a:solidFill>
                  <a:schemeClr val="tx1"/>
                </a:solidFill>
                <a:latin typeface="+mn-lt"/>
                <a:ea typeface="+mn-ea"/>
                <a:cs typeface="+mn-cs"/>
              </a:rPr>
              <a:t>userName</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("//*[@id='page-container']/div/div[1]/form/</a:t>
            </a:r>
            <a:r>
              <a:rPr lang="en-US" sz="1200" i="1" kern="1200" dirty="0" err="1" smtClean="0">
                <a:solidFill>
                  <a:schemeClr val="tx1"/>
                </a:solidFill>
                <a:latin typeface="+mn-lt"/>
                <a:ea typeface="+mn-ea"/>
                <a:cs typeface="+mn-cs"/>
              </a:rPr>
              <a:t>fieldset</a:t>
            </a:r>
            <a:r>
              <a:rPr lang="en-US" sz="1200" i="1" kern="1200" dirty="0" smtClean="0">
                <a:solidFill>
                  <a:schemeClr val="tx1"/>
                </a:solidFill>
                <a:latin typeface="+mn-lt"/>
                <a:ea typeface="+mn-ea"/>
                <a:cs typeface="+mn-cs"/>
              </a:rPr>
              <a:t>/div[1]/input");</a:t>
            </a:r>
          </a:p>
          <a:p>
            <a:r>
              <a:rPr lang="en-US" sz="1200" kern="1200" dirty="0" smtClean="0">
                <a:solidFill>
                  <a:schemeClr val="tx1"/>
                </a:solidFill>
                <a:latin typeface="+mn-lt"/>
                <a:ea typeface="+mn-ea"/>
                <a:cs typeface="+mn-cs"/>
              </a:rPr>
              <a:t>	By </a:t>
            </a:r>
            <a:r>
              <a:rPr lang="en-US" sz="1200" kern="1200" dirty="0" err="1" smtClean="0">
                <a:solidFill>
                  <a:schemeClr val="tx1"/>
                </a:solidFill>
                <a:latin typeface="+mn-lt"/>
                <a:ea typeface="+mn-ea"/>
                <a:cs typeface="+mn-cs"/>
              </a:rPr>
              <a:t>passWord</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("//*[@id='page-container']/div/div[1]/form/</a:t>
            </a:r>
            <a:r>
              <a:rPr lang="en-US" sz="1200" i="1" kern="1200" dirty="0" err="1" smtClean="0">
                <a:solidFill>
                  <a:schemeClr val="tx1"/>
                </a:solidFill>
                <a:latin typeface="+mn-lt"/>
                <a:ea typeface="+mn-ea"/>
                <a:cs typeface="+mn-cs"/>
              </a:rPr>
              <a:t>fieldset</a:t>
            </a:r>
            <a:r>
              <a:rPr lang="en-US" sz="1200" i="1" kern="1200" dirty="0" smtClean="0">
                <a:solidFill>
                  <a:schemeClr val="tx1"/>
                </a:solidFill>
                <a:latin typeface="+mn-lt"/>
                <a:ea typeface="+mn-ea"/>
                <a:cs typeface="+mn-cs"/>
              </a:rPr>
              <a:t>/div[2]/input");</a:t>
            </a:r>
          </a:p>
          <a:p>
            <a:r>
              <a:rPr lang="en-US" sz="1200" kern="1200" dirty="0" smtClean="0">
                <a:solidFill>
                  <a:schemeClr val="tx1"/>
                </a:solidFill>
                <a:latin typeface="+mn-lt"/>
                <a:ea typeface="+mn-ea"/>
                <a:cs typeface="+mn-cs"/>
              </a:rPr>
              <a:t>	By </a:t>
            </a:r>
            <a:r>
              <a:rPr lang="en-US" sz="1200" kern="1200" dirty="0" err="1" smtClean="0">
                <a:solidFill>
                  <a:schemeClr val="tx1"/>
                </a:solidFill>
                <a:latin typeface="+mn-lt"/>
                <a:ea typeface="+mn-ea"/>
                <a:cs typeface="+mn-cs"/>
              </a:rPr>
              <a:t>signInButton</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By.</a:t>
            </a:r>
            <a:r>
              <a:rPr lang="en-US" sz="1200" i="1" kern="1200" dirty="0" err="1" smtClean="0">
                <a:solidFill>
                  <a:schemeClr val="tx1"/>
                </a:solidFill>
                <a:latin typeface="+mn-lt"/>
                <a:ea typeface="+mn-ea"/>
                <a:cs typeface="+mn-cs"/>
              </a:rPr>
              <a:t>xpath</a:t>
            </a:r>
            <a:r>
              <a:rPr lang="en-US" sz="1200" i="1" kern="1200" dirty="0" smtClean="0">
                <a:solidFill>
                  <a:schemeClr val="tx1"/>
                </a:solidFill>
                <a:latin typeface="+mn-lt"/>
                <a:ea typeface="+mn-ea"/>
                <a:cs typeface="+mn-cs"/>
              </a:rPr>
              <a:t>("//*[@id='page-container']/div/div[1]/form/div[2]/button");</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857207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57792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cookie is associated with a name, value, domain, path, expiry, and the status of whether it is secure or not. In order to validate a client, a server parses all of these values in a cookie.</a:t>
            </a:r>
          </a:p>
          <a:p>
            <a:r>
              <a:rPr lang="en-US" sz="1200" b="0" i="0" kern="1200" dirty="0" smtClean="0">
                <a:solidFill>
                  <a:schemeClr val="tx1"/>
                </a:solidFill>
                <a:effectLst/>
                <a:latin typeface="+mn-lt"/>
                <a:ea typeface="+mn-ea"/>
                <a:cs typeface="+mn-cs"/>
              </a:rPr>
              <a:t>When</a:t>
            </a:r>
            <a:r>
              <a:rPr lang="en-US" sz="1200" b="0" i="0" u="none" strike="noStrike" kern="1200" dirty="0" smtClean="0">
                <a:solidFill>
                  <a:schemeClr val="tx1"/>
                </a:solidFill>
                <a:effectLst/>
                <a:latin typeface="+mn-lt"/>
                <a:ea typeface="+mn-ea"/>
                <a:cs typeface="+mn-cs"/>
                <a:hlinkClick r:id="rId3"/>
              </a:rPr>
              <a:t> Testing </a:t>
            </a:r>
            <a:r>
              <a:rPr lang="en-US" sz="1200" b="0" i="0" kern="1200" dirty="0" smtClean="0">
                <a:solidFill>
                  <a:schemeClr val="tx1"/>
                </a:solidFill>
                <a:effectLst/>
                <a:latin typeface="+mn-lt"/>
                <a:ea typeface="+mn-ea"/>
                <a:cs typeface="+mn-cs"/>
              </a:rPr>
              <a:t>a web application using selenium web driver, you may need to create, update or delete a cookie</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105766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fontScale="90000"/>
          </a:bodyPr>
          <a:lstStyle/>
          <a:p>
            <a:pPr algn="ctr"/>
            <a:r>
              <a:rPr lang="en-US" b="1" dirty="0" smtClean="0"/>
              <a:t>Selenium</a:t>
            </a:r>
            <a:br>
              <a:rPr lang="en-US" b="1" dirty="0" smtClean="0"/>
            </a:br>
            <a:r>
              <a:rPr lang="en-US" b="1" dirty="0" smtClean="0"/>
              <a:t>Page Object Model</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smtClean="0"/>
              <a:t>Shalini</a:t>
            </a:r>
            <a:r>
              <a:rPr lang="en-US" sz="2800" b="1" dirty="0" smtClean="0"/>
              <a:t> Mittal</a:t>
            </a:r>
          </a:p>
          <a:p>
            <a:r>
              <a:rPr lang="en-US" sz="2800" b="1" dirty="0" smtClean="0"/>
              <a:t>Corporate Trainer</a:t>
            </a:r>
            <a:endParaRPr lang="en-US" sz="2800"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62480" cy="576000"/>
          </a:xfrm>
        </p:spPr>
        <p:txBody>
          <a:bodyPr/>
          <a:lstStyle/>
          <a:p>
            <a:r>
              <a:rPr lang="en-US" dirty="0" smtClean="0"/>
              <a:t>Create Configuration class</a:t>
            </a:r>
            <a:endParaRPr lang="en-US" dirty="0"/>
          </a:p>
        </p:txBody>
      </p:sp>
      <p:sp>
        <p:nvSpPr>
          <p:cNvPr id="5" name="Rectangle 4"/>
          <p:cNvSpPr/>
          <p:nvPr/>
        </p:nvSpPr>
        <p:spPr>
          <a:xfrm>
            <a:off x="228600" y="457200"/>
            <a:ext cx="8562480" cy="6463308"/>
          </a:xfrm>
          <a:prstGeom prst="rect">
            <a:avLst/>
          </a:prstGeom>
        </p:spPr>
        <p:txBody>
          <a:bodyPr wrap="square">
            <a:spAutoFit/>
          </a:bodyPr>
          <a:lstStyle/>
          <a:p>
            <a:r>
              <a:rPr lang="en-US" b="1" dirty="0">
                <a:solidFill>
                  <a:srgbClr val="7F0055"/>
                </a:solidFill>
                <a:latin typeface="Times New Roman" charset="0"/>
                <a:ea typeface="Times New Roman" charset="0"/>
                <a:cs typeface="Times New Roman" charset="0"/>
              </a:rPr>
              <a:t>package</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com.twitter.util</a:t>
            </a:r>
            <a:r>
              <a:rPr lang="en-US" b="1" dirty="0">
                <a:solidFill>
                  <a:srgbClr val="000000"/>
                </a:solidFill>
                <a:latin typeface="Times New Roman" charset="0"/>
                <a:ea typeface="Times New Roman" charset="0"/>
                <a:cs typeface="Times New Roman" charset="0"/>
              </a:rPr>
              <a:t>;</a:t>
            </a:r>
          </a:p>
          <a:p>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class</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Config</a:t>
            </a:r>
            <a:r>
              <a:rPr lang="en-US" b="1" dirty="0">
                <a:solidFill>
                  <a:srgbClr val="000000"/>
                </a:solidFill>
                <a:latin typeface="Times New Roman" charset="0"/>
                <a:ea typeface="Times New Roman" charset="0"/>
                <a:cs typeface="Times New Roman" charset="0"/>
              </a:rPr>
              <a:t> {	</a:t>
            </a:r>
          </a:p>
          <a:p>
            <a:r>
              <a:rPr lang="en-US" dirty="0" smtClean="0">
                <a:solidFill>
                  <a:srgbClr val="3F7F5F"/>
                </a:solidFill>
                <a:latin typeface="Times New Roman" charset="0"/>
                <a:ea typeface="Times New Roman" charset="0"/>
                <a:cs typeface="Times New Roman" charset="0"/>
              </a:rPr>
              <a:t>//</a:t>
            </a:r>
            <a:r>
              <a:rPr lang="en-US" dirty="0" err="1">
                <a:solidFill>
                  <a:srgbClr val="3F7F5F"/>
                </a:solidFill>
                <a:latin typeface="Times New Roman" charset="0"/>
                <a:ea typeface="Times New Roman" charset="0"/>
                <a:cs typeface="Times New Roman" charset="0"/>
              </a:rPr>
              <a:t>TwitterLoginPage</a:t>
            </a:r>
            <a:endParaRPr lang="en-US" dirty="0">
              <a:solidFill>
                <a:srgbClr val="3F7F5F"/>
              </a:solidFill>
              <a:latin typeface="Times New Roman" charset="0"/>
              <a:ea typeface="Times New Roman" charset="0"/>
              <a:cs typeface="Times New Roman" charset="0"/>
            </a:endParaRPr>
          </a:p>
          <a:p>
            <a:r>
              <a:rPr lang="en-US" b="1" dirty="0" smtClean="0">
                <a:solidFill>
                  <a:srgbClr val="7F0055"/>
                </a:solidFill>
                <a:latin typeface="Times New Roman" charset="0"/>
                <a:ea typeface="Times New Roman" charset="0"/>
                <a:cs typeface="Times New Roman" charset="0"/>
              </a:rPr>
              <a:t>public</a:t>
            </a:r>
            <a:r>
              <a:rPr lang="en-US" b="1" dirty="0" smtClean="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static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final</a:t>
            </a:r>
            <a:r>
              <a:rPr lang="en-US" b="1" dirty="0">
                <a:solidFill>
                  <a:srgbClr val="000000"/>
                </a:solidFill>
                <a:latin typeface="Times New Roman" charset="0"/>
                <a:ea typeface="Times New Roman" charset="0"/>
                <a:cs typeface="Times New Roman" charset="0"/>
              </a:rPr>
              <a:t> String </a:t>
            </a:r>
            <a:r>
              <a:rPr lang="en-US" b="1" i="1" dirty="0">
                <a:solidFill>
                  <a:srgbClr val="0000C0"/>
                </a:solidFill>
                <a:latin typeface="Times New Roman" charset="0"/>
                <a:ea typeface="Times New Roman" charset="0"/>
                <a:cs typeface="Times New Roman" charset="0"/>
              </a:rPr>
              <a:t>username</a:t>
            </a:r>
            <a:r>
              <a:rPr lang="en-US" b="1" i="1" dirty="0">
                <a:solidFill>
                  <a:srgbClr val="000000"/>
                </a:solidFill>
                <a:latin typeface="Times New Roman" charset="0"/>
                <a:ea typeface="Times New Roman" charset="0"/>
                <a:cs typeface="Times New Roman" charset="0"/>
              </a:rPr>
              <a:t> = </a:t>
            </a:r>
            <a:r>
              <a:rPr lang="en-US" b="1" i="1" dirty="0">
                <a:solidFill>
                  <a:srgbClr val="2A00FF"/>
                </a:solidFill>
                <a:latin typeface="Times New Roman" charset="0"/>
                <a:ea typeface="Times New Roman" charset="0"/>
                <a:cs typeface="Times New Roman" charset="0"/>
              </a:rPr>
              <a:t>"//*[@id=\"page-container\"]/div/div[1]/form/</a:t>
            </a:r>
            <a:r>
              <a:rPr lang="en-US" b="1" i="1" dirty="0" err="1">
                <a:solidFill>
                  <a:srgbClr val="2A00FF"/>
                </a:solidFill>
                <a:latin typeface="Times New Roman" charset="0"/>
                <a:ea typeface="Times New Roman" charset="0"/>
                <a:cs typeface="Times New Roman" charset="0"/>
              </a:rPr>
              <a:t>fieldset</a:t>
            </a:r>
            <a:r>
              <a:rPr lang="en-US" b="1" i="1" dirty="0">
                <a:solidFill>
                  <a:srgbClr val="2A00FF"/>
                </a:solidFill>
                <a:latin typeface="Times New Roman" charset="0"/>
                <a:ea typeface="Times New Roman" charset="0"/>
                <a:cs typeface="Times New Roman" charset="0"/>
              </a:rPr>
              <a:t>/div[1]/input"</a:t>
            </a:r>
            <a:r>
              <a:rPr lang="en-US" b="1" i="1" dirty="0">
                <a:solidFill>
                  <a:srgbClr val="000000"/>
                </a:solidFill>
                <a:latin typeface="Times New Roman" charset="0"/>
                <a:ea typeface="Times New Roman" charset="0"/>
                <a:cs typeface="Times New Roman" charset="0"/>
              </a:rPr>
              <a:t>;</a:t>
            </a:r>
          </a:p>
          <a:p>
            <a:r>
              <a:rPr lang="en-US" b="1" dirty="0" smtClean="0">
                <a:solidFill>
                  <a:srgbClr val="7F0055"/>
                </a:solidFill>
                <a:latin typeface="Times New Roman" charset="0"/>
                <a:ea typeface="Times New Roman" charset="0"/>
                <a:cs typeface="Times New Roman" charset="0"/>
              </a:rPr>
              <a:t>public</a:t>
            </a:r>
            <a:r>
              <a:rPr lang="en-US" b="1" dirty="0" smtClean="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static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final</a:t>
            </a:r>
            <a:r>
              <a:rPr lang="en-US" b="1" dirty="0">
                <a:solidFill>
                  <a:srgbClr val="000000"/>
                </a:solidFill>
                <a:latin typeface="Times New Roman" charset="0"/>
                <a:ea typeface="Times New Roman" charset="0"/>
                <a:cs typeface="Times New Roman" charset="0"/>
              </a:rPr>
              <a:t> String </a:t>
            </a:r>
            <a:r>
              <a:rPr lang="en-US" b="1" i="1" dirty="0">
                <a:solidFill>
                  <a:srgbClr val="0000C0"/>
                </a:solidFill>
                <a:latin typeface="Times New Roman" charset="0"/>
                <a:ea typeface="Times New Roman" charset="0"/>
                <a:cs typeface="Times New Roman" charset="0"/>
              </a:rPr>
              <a:t>password</a:t>
            </a:r>
            <a:r>
              <a:rPr lang="en-US" b="1" i="1" dirty="0">
                <a:solidFill>
                  <a:srgbClr val="000000"/>
                </a:solidFill>
                <a:latin typeface="Times New Roman" charset="0"/>
                <a:ea typeface="Times New Roman" charset="0"/>
                <a:cs typeface="Times New Roman" charset="0"/>
              </a:rPr>
              <a:t> = </a:t>
            </a:r>
            <a:r>
              <a:rPr lang="en-US" b="1" i="1" dirty="0">
                <a:solidFill>
                  <a:srgbClr val="2A00FF"/>
                </a:solidFill>
                <a:latin typeface="Times New Roman" charset="0"/>
                <a:ea typeface="Times New Roman" charset="0"/>
                <a:cs typeface="Times New Roman" charset="0"/>
              </a:rPr>
              <a:t>"//*[@id=\"page-container\"]/div/div[1]/form/</a:t>
            </a:r>
            <a:r>
              <a:rPr lang="en-US" b="1" i="1" dirty="0" err="1">
                <a:solidFill>
                  <a:srgbClr val="2A00FF"/>
                </a:solidFill>
                <a:latin typeface="Times New Roman" charset="0"/>
                <a:ea typeface="Times New Roman" charset="0"/>
                <a:cs typeface="Times New Roman" charset="0"/>
              </a:rPr>
              <a:t>fieldset</a:t>
            </a:r>
            <a:r>
              <a:rPr lang="en-US" b="1" i="1" dirty="0">
                <a:solidFill>
                  <a:srgbClr val="2A00FF"/>
                </a:solidFill>
                <a:latin typeface="Times New Roman" charset="0"/>
                <a:ea typeface="Times New Roman" charset="0"/>
                <a:cs typeface="Times New Roman" charset="0"/>
              </a:rPr>
              <a:t>/div[2]/input"</a:t>
            </a:r>
            <a:r>
              <a:rPr lang="en-US" b="1" i="1" dirty="0">
                <a:solidFill>
                  <a:srgbClr val="000000"/>
                </a:solidFill>
                <a:latin typeface="Times New Roman" charset="0"/>
                <a:ea typeface="Times New Roman" charset="0"/>
                <a:cs typeface="Times New Roman" charset="0"/>
              </a:rPr>
              <a:t>;</a:t>
            </a:r>
          </a:p>
          <a:p>
            <a:r>
              <a:rPr lang="en-US" b="1" dirty="0" smtClean="0">
                <a:solidFill>
                  <a:srgbClr val="7F0055"/>
                </a:solidFill>
                <a:latin typeface="Times New Roman" charset="0"/>
                <a:ea typeface="Times New Roman" charset="0"/>
                <a:cs typeface="Times New Roman" charset="0"/>
              </a:rPr>
              <a:t>public</a:t>
            </a:r>
            <a:r>
              <a:rPr lang="en-US" b="1" dirty="0" smtClean="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static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final</a:t>
            </a:r>
            <a:r>
              <a:rPr lang="en-US" b="1" dirty="0">
                <a:solidFill>
                  <a:srgbClr val="000000"/>
                </a:solidFill>
                <a:latin typeface="Times New Roman" charset="0"/>
                <a:ea typeface="Times New Roman" charset="0"/>
                <a:cs typeface="Times New Roman" charset="0"/>
              </a:rPr>
              <a:t> String </a:t>
            </a:r>
            <a:r>
              <a:rPr lang="en-US" b="1" i="1" dirty="0" err="1">
                <a:solidFill>
                  <a:srgbClr val="0000C0"/>
                </a:solidFill>
                <a:latin typeface="Times New Roman" charset="0"/>
                <a:ea typeface="Times New Roman" charset="0"/>
                <a:cs typeface="Times New Roman" charset="0"/>
              </a:rPr>
              <a:t>signinButton</a:t>
            </a:r>
            <a:r>
              <a:rPr lang="en-US" b="1" i="1" dirty="0">
                <a:solidFill>
                  <a:srgbClr val="000000"/>
                </a:solidFill>
                <a:latin typeface="Times New Roman" charset="0"/>
                <a:ea typeface="Times New Roman" charset="0"/>
                <a:cs typeface="Times New Roman" charset="0"/>
              </a:rPr>
              <a:t> = </a:t>
            </a:r>
            <a:r>
              <a:rPr lang="en-US" b="1" i="1" dirty="0">
                <a:solidFill>
                  <a:srgbClr val="2A00FF"/>
                </a:solidFill>
                <a:latin typeface="Times New Roman" charset="0"/>
                <a:ea typeface="Times New Roman" charset="0"/>
                <a:cs typeface="Times New Roman" charset="0"/>
              </a:rPr>
              <a:t>"//*[@id=\"page-container\"]/div/div[1]/form/div[2]/button"</a:t>
            </a:r>
            <a:r>
              <a:rPr lang="en-US" b="1" i="1" dirty="0">
                <a:solidFill>
                  <a:srgbClr val="000000"/>
                </a:solidFill>
                <a:latin typeface="Times New Roman" charset="0"/>
                <a:ea typeface="Times New Roman" charset="0"/>
                <a:cs typeface="Times New Roman" charset="0"/>
              </a:rPr>
              <a:t>;</a:t>
            </a:r>
          </a:p>
          <a:p>
            <a:r>
              <a:rPr lang="en-US" dirty="0" smtClean="0">
                <a:solidFill>
                  <a:srgbClr val="3F7F5F"/>
                </a:solidFill>
                <a:latin typeface="Times New Roman" charset="0"/>
                <a:ea typeface="Times New Roman" charset="0"/>
                <a:cs typeface="Times New Roman" charset="0"/>
              </a:rPr>
              <a:t>//</a:t>
            </a:r>
            <a:r>
              <a:rPr lang="en-US" dirty="0" err="1">
                <a:solidFill>
                  <a:srgbClr val="3F7F5F"/>
                </a:solidFill>
                <a:latin typeface="Times New Roman" charset="0"/>
                <a:ea typeface="Times New Roman" charset="0"/>
                <a:cs typeface="Times New Roman" charset="0"/>
              </a:rPr>
              <a:t>TwitterHomePage</a:t>
            </a:r>
            <a:endParaRPr lang="en-US" dirty="0">
              <a:solidFill>
                <a:srgbClr val="3F7F5F"/>
              </a:solidFill>
              <a:latin typeface="Times New Roman" charset="0"/>
              <a:ea typeface="Times New Roman" charset="0"/>
              <a:cs typeface="Times New Roman" charset="0"/>
            </a:endParaRPr>
          </a:p>
          <a:p>
            <a:r>
              <a:rPr lang="en-US" b="1" dirty="0" smtClean="0">
                <a:solidFill>
                  <a:srgbClr val="7F0055"/>
                </a:solidFill>
                <a:latin typeface="Times New Roman" charset="0"/>
                <a:ea typeface="Times New Roman" charset="0"/>
                <a:cs typeface="Times New Roman" charset="0"/>
              </a:rPr>
              <a:t>public</a:t>
            </a:r>
            <a:r>
              <a:rPr lang="en-US" b="1" dirty="0" smtClean="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static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final</a:t>
            </a:r>
            <a:r>
              <a:rPr lang="en-US" b="1" dirty="0">
                <a:solidFill>
                  <a:srgbClr val="000000"/>
                </a:solidFill>
                <a:latin typeface="Times New Roman" charset="0"/>
                <a:ea typeface="Times New Roman" charset="0"/>
                <a:cs typeface="Times New Roman" charset="0"/>
              </a:rPr>
              <a:t> String </a:t>
            </a:r>
            <a:r>
              <a:rPr lang="en-US" b="1" i="1" dirty="0" err="1">
                <a:solidFill>
                  <a:srgbClr val="0000C0"/>
                </a:solidFill>
                <a:latin typeface="Times New Roman" charset="0"/>
                <a:ea typeface="Times New Roman" charset="0"/>
                <a:cs typeface="Times New Roman" charset="0"/>
              </a:rPr>
              <a:t>loginButton</a:t>
            </a:r>
            <a:r>
              <a:rPr lang="en-US" b="1" i="1" dirty="0">
                <a:solidFill>
                  <a:srgbClr val="000000"/>
                </a:solidFill>
                <a:latin typeface="Times New Roman" charset="0"/>
                <a:ea typeface="Times New Roman" charset="0"/>
                <a:cs typeface="Times New Roman" charset="0"/>
              </a:rPr>
              <a:t> = </a:t>
            </a:r>
            <a:r>
              <a:rPr lang="en-US" b="1" i="1" dirty="0">
                <a:solidFill>
                  <a:srgbClr val="2A00FF"/>
                </a:solidFill>
                <a:latin typeface="Times New Roman" charset="0"/>
                <a:ea typeface="Times New Roman" charset="0"/>
                <a:cs typeface="Times New Roman" charset="0"/>
              </a:rPr>
              <a:t>"//*[@id=\"doc\"]/div/div[1]/div[1]/div[2]/div[2]/div/a[2]"</a:t>
            </a:r>
            <a:r>
              <a:rPr lang="en-US" b="1" i="1" dirty="0">
                <a:solidFill>
                  <a:srgbClr val="000000"/>
                </a:solidFill>
                <a:latin typeface="Times New Roman" charset="0"/>
                <a:ea typeface="Times New Roman" charset="0"/>
                <a:cs typeface="Times New Roman" charset="0"/>
              </a:rPr>
              <a:t>;	</a:t>
            </a:r>
          </a:p>
          <a:p>
            <a:r>
              <a:rPr lang="en-US" dirty="0" smtClean="0">
                <a:solidFill>
                  <a:srgbClr val="3F7F5F"/>
                </a:solidFill>
                <a:latin typeface="Times New Roman" charset="0"/>
                <a:ea typeface="Times New Roman" charset="0"/>
                <a:cs typeface="Times New Roman" charset="0"/>
              </a:rPr>
              <a:t>//</a:t>
            </a:r>
            <a:r>
              <a:rPr lang="en-US" dirty="0" err="1">
                <a:solidFill>
                  <a:srgbClr val="3F7F5F"/>
                </a:solidFill>
                <a:latin typeface="Times New Roman" charset="0"/>
                <a:ea typeface="Times New Roman" charset="0"/>
                <a:cs typeface="Times New Roman" charset="0"/>
              </a:rPr>
              <a:t>TwitterLandingPageProfileLink</a:t>
            </a:r>
            <a:endParaRPr lang="en-US" dirty="0">
              <a:solidFill>
                <a:srgbClr val="3F7F5F"/>
              </a:solidFill>
              <a:latin typeface="Times New Roman" charset="0"/>
              <a:ea typeface="Times New Roman" charset="0"/>
              <a:cs typeface="Times New Roman" charset="0"/>
            </a:endParaRPr>
          </a:p>
          <a:p>
            <a:r>
              <a:rPr lang="en-US" b="1" dirty="0" smtClean="0">
                <a:solidFill>
                  <a:srgbClr val="7F0055"/>
                </a:solidFill>
                <a:latin typeface="Times New Roman" charset="0"/>
                <a:ea typeface="Times New Roman" charset="0"/>
                <a:cs typeface="Times New Roman" charset="0"/>
              </a:rPr>
              <a:t>public</a:t>
            </a:r>
            <a:r>
              <a:rPr lang="en-US" b="1" dirty="0" smtClean="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static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final</a:t>
            </a:r>
            <a:r>
              <a:rPr lang="en-US" b="1" dirty="0">
                <a:solidFill>
                  <a:srgbClr val="000000"/>
                </a:solidFill>
                <a:latin typeface="Times New Roman" charset="0"/>
                <a:ea typeface="Times New Roman" charset="0"/>
                <a:cs typeface="Times New Roman" charset="0"/>
              </a:rPr>
              <a:t> String </a:t>
            </a:r>
            <a:r>
              <a:rPr lang="en-US" b="1" i="1" dirty="0" err="1">
                <a:solidFill>
                  <a:srgbClr val="0000C0"/>
                </a:solidFill>
                <a:latin typeface="Times New Roman" charset="0"/>
                <a:ea typeface="Times New Roman" charset="0"/>
                <a:cs typeface="Times New Roman" charset="0"/>
              </a:rPr>
              <a:t>profileLink</a:t>
            </a:r>
            <a:r>
              <a:rPr lang="en-US" b="1" i="1" dirty="0">
                <a:solidFill>
                  <a:srgbClr val="000000"/>
                </a:solidFill>
                <a:latin typeface="Times New Roman" charset="0"/>
                <a:ea typeface="Times New Roman" charset="0"/>
                <a:cs typeface="Times New Roman" charset="0"/>
              </a:rPr>
              <a:t> = </a:t>
            </a:r>
            <a:r>
              <a:rPr lang="en-US" b="1" i="1" dirty="0">
                <a:solidFill>
                  <a:srgbClr val="2A00FF"/>
                </a:solidFill>
                <a:latin typeface="Times New Roman" charset="0"/>
                <a:ea typeface="Times New Roman" charset="0"/>
                <a:cs typeface="Times New Roman" charset="0"/>
              </a:rPr>
              <a:t>"//span[contains(text(),'Profile')]"</a:t>
            </a:r>
            <a:r>
              <a:rPr lang="en-US" b="1" i="1" dirty="0">
                <a:solidFill>
                  <a:srgbClr val="000000"/>
                </a:solidFill>
                <a:latin typeface="Times New Roman" charset="0"/>
                <a:ea typeface="Times New Roman" charset="0"/>
                <a:cs typeface="Times New Roman" charset="0"/>
              </a:rPr>
              <a:t>;	</a:t>
            </a:r>
          </a:p>
          <a:p>
            <a:r>
              <a:rPr lang="en-US" dirty="0" smtClean="0">
                <a:solidFill>
                  <a:srgbClr val="3F7F5F"/>
                </a:solidFill>
                <a:latin typeface="Times New Roman" charset="0"/>
                <a:ea typeface="Times New Roman" charset="0"/>
                <a:cs typeface="Times New Roman" charset="0"/>
              </a:rPr>
              <a:t>//</a:t>
            </a:r>
            <a:r>
              <a:rPr lang="en-US" dirty="0" err="1">
                <a:solidFill>
                  <a:srgbClr val="3F7F5F"/>
                </a:solidFill>
                <a:latin typeface="Times New Roman" charset="0"/>
                <a:ea typeface="Times New Roman" charset="0"/>
                <a:cs typeface="Times New Roman" charset="0"/>
              </a:rPr>
              <a:t>ProfileLandingPage</a:t>
            </a:r>
            <a:endParaRPr lang="en-US" dirty="0">
              <a:solidFill>
                <a:srgbClr val="3F7F5F"/>
              </a:solidFill>
              <a:latin typeface="Times New Roman" charset="0"/>
              <a:ea typeface="Times New Roman" charset="0"/>
              <a:cs typeface="Times New Roman" charset="0"/>
            </a:endParaRPr>
          </a:p>
          <a:p>
            <a:r>
              <a:rPr lang="en-US" b="1" dirty="0" smtClean="0">
                <a:solidFill>
                  <a:srgbClr val="7F0055"/>
                </a:solidFill>
                <a:latin typeface="Times New Roman" charset="0"/>
                <a:ea typeface="Times New Roman" charset="0"/>
                <a:cs typeface="Times New Roman" charset="0"/>
              </a:rPr>
              <a:t>public</a:t>
            </a:r>
            <a:r>
              <a:rPr lang="en-US" b="1" dirty="0" smtClean="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static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final</a:t>
            </a:r>
            <a:r>
              <a:rPr lang="en-US" b="1" dirty="0">
                <a:solidFill>
                  <a:srgbClr val="000000"/>
                </a:solidFill>
                <a:latin typeface="Times New Roman" charset="0"/>
                <a:ea typeface="Times New Roman" charset="0"/>
                <a:cs typeface="Times New Roman" charset="0"/>
              </a:rPr>
              <a:t> String </a:t>
            </a:r>
            <a:r>
              <a:rPr lang="en-US" b="1" i="1" dirty="0" err="1">
                <a:solidFill>
                  <a:srgbClr val="0000C0"/>
                </a:solidFill>
                <a:latin typeface="Times New Roman" charset="0"/>
                <a:ea typeface="Times New Roman" charset="0"/>
                <a:cs typeface="Times New Roman" charset="0"/>
              </a:rPr>
              <a:t>loggedInId</a:t>
            </a:r>
            <a:r>
              <a:rPr lang="en-US" b="1" i="1" dirty="0">
                <a:solidFill>
                  <a:srgbClr val="000000"/>
                </a:solidFill>
                <a:latin typeface="Times New Roman" charset="0"/>
                <a:ea typeface="Times New Roman" charset="0"/>
                <a:cs typeface="Times New Roman" charset="0"/>
              </a:rPr>
              <a:t> = </a:t>
            </a:r>
            <a:r>
              <a:rPr lang="en-US" b="1" i="1" dirty="0">
                <a:solidFill>
                  <a:srgbClr val="2A00FF"/>
                </a:solidFill>
                <a:latin typeface="Times New Roman" charset="0"/>
                <a:ea typeface="Times New Roman" charset="0"/>
                <a:cs typeface="Times New Roman" charset="0"/>
              </a:rPr>
              <a:t>"//span[@class='css-901oao css-16my406 css-bfa6kz r-</a:t>
            </a:r>
            <a:r>
              <a:rPr lang="en-US" b="1" i="1" dirty="0" err="1">
                <a:solidFill>
                  <a:srgbClr val="2A00FF"/>
                </a:solidFill>
                <a:latin typeface="Times New Roman" charset="0"/>
                <a:ea typeface="Times New Roman" charset="0"/>
                <a:cs typeface="Times New Roman" charset="0"/>
              </a:rPr>
              <a:t>hkyrab</a:t>
            </a:r>
            <a:r>
              <a:rPr lang="en-US" b="1" i="1" dirty="0">
                <a:solidFill>
                  <a:srgbClr val="2A00FF"/>
                </a:solidFill>
                <a:latin typeface="Times New Roman" charset="0"/>
                <a:ea typeface="Times New Roman" charset="0"/>
                <a:cs typeface="Times New Roman" charset="0"/>
              </a:rPr>
              <a:t> r-1qd0xha r-1vr29t4 r-ad9z0x r-</a:t>
            </a:r>
            <a:r>
              <a:rPr lang="en-US" b="1" i="1" dirty="0" err="1">
                <a:solidFill>
                  <a:srgbClr val="2A00FF"/>
                </a:solidFill>
                <a:latin typeface="Times New Roman" charset="0"/>
                <a:ea typeface="Times New Roman" charset="0"/>
                <a:cs typeface="Times New Roman" charset="0"/>
              </a:rPr>
              <a:t>bcqeeo</a:t>
            </a:r>
            <a:r>
              <a:rPr lang="en-US" b="1" i="1" dirty="0">
                <a:solidFill>
                  <a:srgbClr val="2A00FF"/>
                </a:solidFill>
                <a:latin typeface="Times New Roman" charset="0"/>
                <a:ea typeface="Times New Roman" charset="0"/>
                <a:cs typeface="Times New Roman" charset="0"/>
              </a:rPr>
              <a:t> r-3s2u2q r-qvutc0']//span[@class='css-901oao css-16my406 r-1qd0xha r-ad9z0x r-</a:t>
            </a:r>
            <a:r>
              <a:rPr lang="en-US" b="1" i="1" dirty="0" err="1">
                <a:solidFill>
                  <a:srgbClr val="2A00FF"/>
                </a:solidFill>
                <a:latin typeface="Times New Roman" charset="0"/>
                <a:ea typeface="Times New Roman" charset="0"/>
                <a:cs typeface="Times New Roman" charset="0"/>
              </a:rPr>
              <a:t>bcqeeo</a:t>
            </a:r>
            <a:r>
              <a:rPr lang="en-US" b="1" i="1" dirty="0">
                <a:solidFill>
                  <a:srgbClr val="2A00FF"/>
                </a:solidFill>
                <a:latin typeface="Times New Roman" charset="0"/>
                <a:ea typeface="Times New Roman" charset="0"/>
                <a:cs typeface="Times New Roman" charset="0"/>
              </a:rPr>
              <a:t> r-qvutc0']//span[@class='css-901oao css-16my406 r-1qd0xha r-ad9z0x r-</a:t>
            </a:r>
            <a:r>
              <a:rPr lang="en-US" b="1" i="1" dirty="0" err="1">
                <a:solidFill>
                  <a:srgbClr val="2A00FF"/>
                </a:solidFill>
                <a:latin typeface="Times New Roman" charset="0"/>
                <a:ea typeface="Times New Roman" charset="0"/>
                <a:cs typeface="Times New Roman" charset="0"/>
              </a:rPr>
              <a:t>bcqeeo</a:t>
            </a:r>
            <a:r>
              <a:rPr lang="en-US" b="1" i="1" dirty="0">
                <a:solidFill>
                  <a:srgbClr val="2A00FF"/>
                </a:solidFill>
                <a:latin typeface="Times New Roman" charset="0"/>
                <a:ea typeface="Times New Roman" charset="0"/>
                <a:cs typeface="Times New Roman" charset="0"/>
              </a:rPr>
              <a:t> r-qvutc0'][contains(text(),'@Testing')]"</a:t>
            </a:r>
            <a:r>
              <a:rPr lang="en-US" b="1" i="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static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setBrowserDrivers</a:t>
            </a:r>
            <a:r>
              <a:rPr lang="en-US" b="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System.</a:t>
            </a:r>
            <a:r>
              <a:rPr lang="en-US" i="1" dirty="0" err="1">
                <a:solidFill>
                  <a:srgbClr val="000000"/>
                </a:solidFill>
                <a:latin typeface="Times New Roman" charset="0"/>
                <a:ea typeface="Times New Roman" charset="0"/>
                <a:cs typeface="Times New Roman" charset="0"/>
              </a:rPr>
              <a:t>setProperty</a:t>
            </a:r>
            <a:r>
              <a:rPr lang="en-US" i="1" dirty="0">
                <a:solidFill>
                  <a:srgbClr val="000000"/>
                </a:solidFill>
                <a:latin typeface="Times New Roman" charset="0"/>
                <a:ea typeface="Times New Roman" charset="0"/>
                <a:cs typeface="Times New Roman" charset="0"/>
              </a:rPr>
              <a:t>(</a:t>
            </a:r>
            <a:r>
              <a:rPr lang="en-US" i="1" dirty="0">
                <a:solidFill>
                  <a:srgbClr val="2A00FF"/>
                </a:solidFill>
                <a:latin typeface="Times New Roman" charset="0"/>
                <a:ea typeface="Times New Roman" charset="0"/>
                <a:cs typeface="Times New Roman" charset="0"/>
              </a:rPr>
              <a:t>"</a:t>
            </a:r>
            <a:r>
              <a:rPr lang="en-US" i="1" dirty="0" err="1">
                <a:solidFill>
                  <a:srgbClr val="2A00FF"/>
                </a:solidFill>
                <a:latin typeface="Times New Roman" charset="0"/>
                <a:ea typeface="Times New Roman" charset="0"/>
                <a:cs typeface="Times New Roman" charset="0"/>
              </a:rPr>
              <a:t>webdriver.chrome.driver</a:t>
            </a:r>
            <a:r>
              <a:rPr lang="en-US" i="1" dirty="0">
                <a:solidFill>
                  <a:srgbClr val="2A00FF"/>
                </a:solidFill>
                <a:latin typeface="Times New Roman" charset="0"/>
                <a:ea typeface="Times New Roman" charset="0"/>
                <a:cs typeface="Times New Roman" charset="0"/>
              </a:rPr>
              <a:t>"</a:t>
            </a:r>
            <a:r>
              <a:rPr lang="en-US" i="1" dirty="0">
                <a:solidFill>
                  <a:srgbClr val="000000"/>
                </a:solidFill>
                <a:latin typeface="Times New Roman" charset="0"/>
                <a:ea typeface="Times New Roman" charset="0"/>
                <a:cs typeface="Times New Roman" charset="0"/>
              </a:rPr>
              <a:t>, </a:t>
            </a:r>
            <a:r>
              <a:rPr lang="en-US" i="1" dirty="0">
                <a:solidFill>
                  <a:srgbClr val="2A00FF"/>
                </a:solidFill>
                <a:latin typeface="Times New Roman" charset="0"/>
                <a:ea typeface="Times New Roman" charset="0"/>
                <a:cs typeface="Times New Roman" charset="0"/>
              </a:rPr>
              <a:t>"/Users/</a:t>
            </a:r>
            <a:r>
              <a:rPr lang="en-US" i="1" dirty="0" err="1">
                <a:solidFill>
                  <a:srgbClr val="2A00FF"/>
                </a:solidFill>
                <a:latin typeface="Times New Roman" charset="0"/>
                <a:ea typeface="Times New Roman" charset="0"/>
                <a:cs typeface="Times New Roman" charset="0"/>
              </a:rPr>
              <a:t>Shalini</a:t>
            </a:r>
            <a:r>
              <a:rPr lang="en-US" i="1" dirty="0">
                <a:solidFill>
                  <a:srgbClr val="2A00FF"/>
                </a:solidFill>
                <a:latin typeface="Times New Roman" charset="0"/>
                <a:ea typeface="Times New Roman" charset="0"/>
                <a:cs typeface="Times New Roman" charset="0"/>
              </a:rPr>
              <a:t>/Documents/</a:t>
            </a:r>
            <a:r>
              <a:rPr lang="en-US" i="1" dirty="0" err="1">
                <a:solidFill>
                  <a:srgbClr val="2A00FF"/>
                </a:solidFill>
                <a:latin typeface="Times New Roman" charset="0"/>
                <a:ea typeface="Times New Roman" charset="0"/>
                <a:cs typeface="Times New Roman" charset="0"/>
              </a:rPr>
              <a:t>Citius_backup</a:t>
            </a:r>
            <a:r>
              <a:rPr lang="en-US" i="1" dirty="0">
                <a:solidFill>
                  <a:srgbClr val="2A00FF"/>
                </a:solidFill>
                <a:latin typeface="Times New Roman" charset="0"/>
                <a:ea typeface="Times New Roman" charset="0"/>
                <a:cs typeface="Times New Roman" charset="0"/>
              </a:rPr>
              <a:t>/selenium/</a:t>
            </a:r>
            <a:r>
              <a:rPr lang="en-US" i="1" dirty="0" err="1">
                <a:solidFill>
                  <a:srgbClr val="2A00FF"/>
                </a:solidFill>
                <a:latin typeface="Times New Roman" charset="0"/>
                <a:ea typeface="Times New Roman" charset="0"/>
                <a:cs typeface="Times New Roman" charset="0"/>
              </a:rPr>
              <a:t>chromedriver</a:t>
            </a:r>
            <a:r>
              <a:rPr lang="en-US" i="1" dirty="0" smtClean="0">
                <a:solidFill>
                  <a:srgbClr val="2A00FF"/>
                </a:solidFill>
                <a:latin typeface="Times New Roman" charset="0"/>
                <a:ea typeface="Times New Roman" charset="0"/>
                <a:cs typeface="Times New Roman" charset="0"/>
              </a:rPr>
              <a:t>"</a:t>
            </a:r>
            <a:r>
              <a:rPr lang="en-US" i="1" dirty="0" smtClean="0">
                <a:solidFill>
                  <a:srgbClr val="000000"/>
                </a:solidFill>
                <a:latin typeface="Times New Roman" charset="0"/>
                <a:ea typeface="Times New Roman" charset="0"/>
                <a:cs typeface="Times New Roman" charset="0"/>
              </a:rPr>
              <a:t>);</a:t>
            </a:r>
            <a:r>
              <a:rPr lang="en-US" dirty="0" smtClean="0">
                <a:solidFill>
                  <a:srgbClr val="000000"/>
                </a:solidFill>
                <a:latin typeface="Times New Roman" charset="0"/>
                <a:ea typeface="Times New Roman" charset="0"/>
                <a:cs typeface="Times New Roman" charset="0"/>
              </a:rPr>
              <a:t>}}</a:t>
            </a:r>
            <a:endParaRPr lang="en-US" dirty="0">
              <a:solidFill>
                <a:srgbClr val="0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57698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page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60" y="1371600"/>
            <a:ext cx="8051800" cy="4292600"/>
          </a:xfrm>
          <a:prstGeom prst="rect">
            <a:avLst/>
          </a:prstGeom>
        </p:spPr>
      </p:pic>
    </p:spTree>
    <p:extLst>
      <p:ext uri="{BB962C8B-B14F-4D97-AF65-F5344CB8AC3E}">
        <p14:creationId xmlns:p14="http://schemas.microsoft.com/office/powerpoint/2010/main" val="28105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800" y="1016000"/>
            <a:ext cx="5994400" cy="4813300"/>
          </a:xfrm>
          <a:prstGeom prst="rect">
            <a:avLst/>
          </a:prstGeom>
        </p:spPr>
      </p:pic>
    </p:spTree>
    <p:extLst>
      <p:ext uri="{BB962C8B-B14F-4D97-AF65-F5344CB8AC3E}">
        <p14:creationId xmlns:p14="http://schemas.microsoft.com/office/powerpoint/2010/main" val="55584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Test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0300"/>
            <a:ext cx="9144000" cy="4584192"/>
          </a:xfrm>
          <a:prstGeom prst="rect">
            <a:avLst/>
          </a:prstGeom>
        </p:spPr>
      </p:pic>
    </p:spTree>
    <p:extLst>
      <p:ext uri="{BB962C8B-B14F-4D97-AF65-F5344CB8AC3E}">
        <p14:creationId xmlns:p14="http://schemas.microsoft.com/office/powerpoint/2010/main" val="20140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4" name="Text Placeholder 2"/>
          <p:cNvSpPr>
            <a:spLocks noGrp="1"/>
          </p:cNvSpPr>
          <p:nvPr>
            <p:ph type="body" sz="quarter" idx="10"/>
          </p:nvPr>
        </p:nvSpPr>
        <p:spPr>
          <a:xfrm>
            <a:off x="304800" y="685800"/>
            <a:ext cx="8534400" cy="5867400"/>
          </a:xfrm>
        </p:spPr>
        <p:txBody>
          <a:bodyPr>
            <a:noAutofit/>
          </a:bodyPr>
          <a:lstStyle/>
          <a:p>
            <a:r>
              <a:rPr lang="en-US" sz="1800" dirty="0" smtClean="0">
                <a:latin typeface="Times New Roman" charset="0"/>
                <a:ea typeface="Times New Roman" charset="0"/>
                <a:cs typeface="Times New Roman" charset="0"/>
              </a:rPr>
              <a:t>Create a class </a:t>
            </a:r>
            <a:r>
              <a:rPr lang="en-US" sz="1800" dirty="0" err="1" smtClean="0">
                <a:latin typeface="Times New Roman" charset="0"/>
                <a:ea typeface="Times New Roman" charset="0"/>
                <a:cs typeface="Times New Roman" charset="0"/>
              </a:rPr>
              <a:t>TwitterlandingPO</a:t>
            </a:r>
            <a:endParaRPr lang="en-US" sz="1800" dirty="0" smtClean="0">
              <a:latin typeface="Times New Roman" charset="0"/>
              <a:ea typeface="Times New Roman" charset="0"/>
              <a:cs typeface="Times New Roman" charset="0"/>
            </a:endParaRPr>
          </a:p>
          <a:p>
            <a:r>
              <a:rPr lang="en-US" sz="1800" dirty="0" smtClean="0">
                <a:latin typeface="Times New Roman" charset="0"/>
                <a:ea typeface="Times New Roman" charset="0"/>
                <a:cs typeface="Times New Roman" charset="0"/>
              </a:rPr>
              <a:t>Write method to click </a:t>
            </a:r>
            <a:r>
              <a:rPr lang="en-US" sz="1800" dirty="0" err="1" smtClean="0">
                <a:latin typeface="Times New Roman" charset="0"/>
                <a:ea typeface="Times New Roman" charset="0"/>
                <a:cs typeface="Times New Roman" charset="0"/>
              </a:rPr>
              <a:t>onProfile</a:t>
            </a:r>
            <a:r>
              <a:rPr lang="en-US" sz="1800" dirty="0" smtClean="0">
                <a:latin typeface="Times New Roman" charset="0"/>
                <a:ea typeface="Times New Roman" charset="0"/>
                <a:cs typeface="Times New Roman" charset="0"/>
              </a:rPr>
              <a:t> link</a:t>
            </a:r>
          </a:p>
          <a:p>
            <a:r>
              <a:rPr lang="en-US" sz="1800" dirty="0" smtClean="0">
                <a:latin typeface="Times New Roman" charset="0"/>
                <a:ea typeface="Times New Roman" charset="0"/>
                <a:cs typeface="Times New Roman" charset="0"/>
              </a:rPr>
              <a:t>Check the username on the profile page and validate</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205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smtClean="0"/>
              <a:t>	7738460004</a:t>
            </a:r>
            <a:br>
              <a:rPr lang="en-US" dirty="0" smtClean="0"/>
            </a:br>
            <a:r>
              <a:rPr lang="en-US" dirty="0" smtClean="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Text Placeholder 2"/>
          <p:cNvSpPr>
            <a:spLocks noGrp="1"/>
          </p:cNvSpPr>
          <p:nvPr>
            <p:ph type="body" sz="quarter" idx="10"/>
          </p:nvPr>
        </p:nvSpPr>
        <p:spPr>
          <a:xfrm>
            <a:off x="304800" y="685800"/>
            <a:ext cx="8534400" cy="2286000"/>
          </a:xfrm>
        </p:spPr>
        <p:txBody>
          <a:bodyPr>
            <a:noAutofit/>
          </a:bodyPr>
          <a:lstStyle/>
          <a:p>
            <a:r>
              <a:rPr lang="en-US" sz="1800" dirty="0" smtClean="0">
                <a:latin typeface="Times New Roman" charset="0"/>
                <a:ea typeface="Times New Roman" charset="0"/>
                <a:cs typeface="Times New Roman" charset="0"/>
              </a:rPr>
              <a:t>A </a:t>
            </a:r>
            <a:r>
              <a:rPr lang="en-US" sz="1800" dirty="0">
                <a:latin typeface="Times New Roman" charset="0"/>
                <a:ea typeface="Times New Roman" charset="0"/>
                <a:cs typeface="Times New Roman" charset="0"/>
              </a:rPr>
              <a:t>design pattern to create Object Repository for web UI </a:t>
            </a:r>
            <a:r>
              <a:rPr lang="en-US" sz="1800" dirty="0" smtClean="0">
                <a:latin typeface="Times New Roman" charset="0"/>
                <a:ea typeface="Times New Roman" charset="0"/>
                <a:cs typeface="Times New Roman" charset="0"/>
              </a:rPr>
              <a:t>elements</a:t>
            </a:r>
          </a:p>
          <a:p>
            <a:r>
              <a:rPr lang="en-US" sz="1800" dirty="0" smtClean="0">
                <a:latin typeface="Times New Roman" charset="0"/>
                <a:ea typeface="Times New Roman" charset="0"/>
                <a:cs typeface="Times New Roman" charset="0"/>
              </a:rPr>
              <a:t>For </a:t>
            </a:r>
            <a:r>
              <a:rPr lang="en-US" sz="1800" dirty="0">
                <a:latin typeface="Times New Roman" charset="0"/>
                <a:ea typeface="Times New Roman" charset="0"/>
                <a:cs typeface="Times New Roman" charset="0"/>
              </a:rPr>
              <a:t>each web page in the application, there should be corresponding page class. </a:t>
            </a:r>
            <a:endParaRPr lang="en-US" sz="1800" dirty="0" smtClean="0">
              <a:latin typeface="Times New Roman" charset="0"/>
              <a:ea typeface="Times New Roman" charset="0"/>
              <a:cs typeface="Times New Roman" charset="0"/>
            </a:endParaRPr>
          </a:p>
          <a:p>
            <a:r>
              <a:rPr lang="en-US" sz="1800" dirty="0" smtClean="0">
                <a:latin typeface="Times New Roman" charset="0"/>
                <a:ea typeface="Times New Roman" charset="0"/>
                <a:cs typeface="Times New Roman" charset="0"/>
              </a:rPr>
              <a:t>This </a:t>
            </a:r>
            <a:r>
              <a:rPr lang="en-US" sz="1800" dirty="0">
                <a:latin typeface="Times New Roman" charset="0"/>
                <a:ea typeface="Times New Roman" charset="0"/>
                <a:cs typeface="Times New Roman" charset="0"/>
              </a:rPr>
              <a:t>Page class will find the </a:t>
            </a:r>
            <a:r>
              <a:rPr lang="en-US" sz="1800" dirty="0" err="1">
                <a:latin typeface="Times New Roman" charset="0"/>
                <a:ea typeface="Times New Roman" charset="0"/>
                <a:cs typeface="Times New Roman" charset="0"/>
              </a:rPr>
              <a:t>WebElements</a:t>
            </a:r>
            <a:r>
              <a:rPr lang="en-US" sz="1800" dirty="0">
                <a:latin typeface="Times New Roman" charset="0"/>
                <a:ea typeface="Times New Roman" charset="0"/>
                <a:cs typeface="Times New Roman" charset="0"/>
              </a:rPr>
              <a:t> of that web page and also contains Page methods which perform operations on those </a:t>
            </a:r>
            <a:r>
              <a:rPr lang="en-US" sz="1800" dirty="0" err="1" smtClean="0">
                <a:latin typeface="Times New Roman" charset="0"/>
                <a:ea typeface="Times New Roman" charset="0"/>
                <a:cs typeface="Times New Roman" charset="0"/>
              </a:rPr>
              <a:t>WebElements</a:t>
            </a:r>
            <a:endParaRPr lang="en-US" sz="1800" dirty="0" smtClean="0">
              <a:latin typeface="Times New Roman" charset="0"/>
              <a:ea typeface="Times New Roman" charset="0"/>
              <a:cs typeface="Times New Roman" charset="0"/>
            </a:endParaRPr>
          </a:p>
          <a:p>
            <a:r>
              <a:rPr lang="en-US" sz="1800" dirty="0"/>
              <a:t>Name of these methods should be given as per the task they are performing, i.e., if a loader is waiting for the payment gateway to appear, POM method name can be </a:t>
            </a:r>
            <a:r>
              <a:rPr lang="en-US" sz="1800" dirty="0" err="1"/>
              <a:t>waitForPaymentScreenDisplay</a:t>
            </a:r>
            <a:r>
              <a:rPr lang="en-US" sz="1800" dirty="0"/>
              <a:t>().</a:t>
            </a:r>
            <a:endParaRPr lang="en-US" sz="1800" dirty="0">
              <a:latin typeface="Times New Roman" charset="0"/>
              <a:ea typeface="Times New Roman" charset="0"/>
              <a:cs typeface="Times New Roman" charset="0"/>
            </a:endParaRPr>
          </a:p>
        </p:txBody>
      </p:sp>
      <p:pic>
        <p:nvPicPr>
          <p:cNvPr id="1026" name="Picture 2" descr="age Object Model (POM) &amp; Page Factory in Selenium: Complete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124200"/>
            <a:ext cx="44196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a:latin typeface="Times New Roman" charset="0"/>
                <a:ea typeface="Times New Roman" charset="0"/>
                <a:cs typeface="Times New Roman" charset="0"/>
              </a:rPr>
              <a:t>O</a:t>
            </a:r>
            <a:r>
              <a:rPr lang="en-US" sz="1800" dirty="0" smtClean="0">
                <a:latin typeface="Times New Roman" charset="0"/>
                <a:ea typeface="Times New Roman" charset="0"/>
                <a:cs typeface="Times New Roman" charset="0"/>
              </a:rPr>
              <a:t>perations </a:t>
            </a:r>
            <a:r>
              <a:rPr lang="en-US" sz="1800" dirty="0">
                <a:latin typeface="Times New Roman" charset="0"/>
                <a:ea typeface="Times New Roman" charset="0"/>
                <a:cs typeface="Times New Roman" charset="0"/>
              </a:rPr>
              <a:t>and flows in the UI should be separated from verification. This concept makes our code cleaner and easy to understand</a:t>
            </a:r>
            <a:r>
              <a:rPr lang="en-US" sz="1800" dirty="0" smtClean="0">
                <a:latin typeface="Times New Roman" charset="0"/>
                <a:ea typeface="Times New Roman" charset="0"/>
                <a:cs typeface="Times New Roman" charset="0"/>
              </a:rPr>
              <a:t>.</a:t>
            </a:r>
          </a:p>
          <a:p>
            <a:r>
              <a:rPr lang="en-US" sz="1800" dirty="0" smtClean="0">
                <a:latin typeface="Times New Roman" charset="0"/>
                <a:ea typeface="Times New Roman" charset="0"/>
                <a:cs typeface="Times New Roman" charset="0"/>
              </a:rPr>
              <a:t>Object </a:t>
            </a:r>
            <a:r>
              <a:rPr lang="en-US" sz="1800" dirty="0">
                <a:latin typeface="Times New Roman" charset="0"/>
                <a:ea typeface="Times New Roman" charset="0"/>
                <a:cs typeface="Times New Roman" charset="0"/>
              </a:rPr>
              <a:t>repository is independent of test cases, so we can use the same object repository for a different purpose with different tools. For example, we can integrate POM with </a:t>
            </a:r>
            <a:r>
              <a:rPr lang="en-US" sz="1800" dirty="0" err="1">
                <a:latin typeface="Times New Roman" charset="0"/>
                <a:ea typeface="Times New Roman" charset="0"/>
                <a:cs typeface="Times New Roman" charset="0"/>
              </a:rPr>
              <a:t>TestNG</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JUnit</a:t>
            </a:r>
            <a:r>
              <a:rPr lang="en-US" sz="1800" dirty="0">
                <a:latin typeface="Times New Roman" charset="0"/>
                <a:ea typeface="Times New Roman" charset="0"/>
                <a:cs typeface="Times New Roman" charset="0"/>
              </a:rPr>
              <a:t> for functional Testing and at the same time with </a:t>
            </a:r>
            <a:r>
              <a:rPr lang="en-US" sz="1800" dirty="0" err="1">
                <a:latin typeface="Times New Roman" charset="0"/>
                <a:ea typeface="Times New Roman" charset="0"/>
                <a:cs typeface="Times New Roman" charset="0"/>
              </a:rPr>
              <a:t>JBehave</a:t>
            </a:r>
            <a:r>
              <a:rPr lang="en-US" sz="1800" dirty="0">
                <a:latin typeface="Times New Roman" charset="0"/>
                <a:ea typeface="Times New Roman" charset="0"/>
                <a:cs typeface="Times New Roman" charset="0"/>
              </a:rPr>
              <a:t>/Cucumber for acceptance testing</a:t>
            </a:r>
            <a:r>
              <a:rPr lang="en-US" sz="1800" dirty="0" smtClean="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Code becomes less and optimized because of the reusable page methods in the POM classes.</a:t>
            </a:r>
          </a:p>
          <a:p>
            <a:r>
              <a:rPr lang="en-US" sz="1800" dirty="0">
                <a:latin typeface="Times New Roman" charset="0"/>
                <a:ea typeface="Times New Roman" charset="0"/>
                <a:cs typeface="Times New Roman" charset="0"/>
              </a:rPr>
              <a:t>Methods get more realistic names which can be easily mapped with the operation happening in UI. i.e. if after clicking on the button we land on the home page, the method name will be like '</a:t>
            </a:r>
            <a:r>
              <a:rPr lang="en-US" sz="1800" dirty="0" err="1">
                <a:latin typeface="Times New Roman" charset="0"/>
                <a:ea typeface="Times New Roman" charset="0"/>
                <a:cs typeface="Times New Roman" charset="0"/>
              </a:rPr>
              <a:t>gotoHomePage</a:t>
            </a:r>
            <a:r>
              <a:rPr lang="en-US" sz="1800" dirty="0">
                <a:latin typeface="Times New Roman" charset="0"/>
                <a:ea typeface="Times New Roman" charset="0"/>
                <a:cs typeface="Times New Roman" charset="0"/>
              </a:rPr>
              <a:t>()'</a:t>
            </a:r>
          </a:p>
          <a:p>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8143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 Structure</a:t>
            </a:r>
            <a:endParaRPr lang="en-US" dirty="0"/>
          </a:p>
        </p:txBody>
      </p:sp>
      <p:sp>
        <p:nvSpPr>
          <p:cNvPr id="5" name="Oval 4"/>
          <p:cNvSpPr/>
          <p:nvPr/>
        </p:nvSpPr>
        <p:spPr>
          <a:xfrm>
            <a:off x="838200" y="1219200"/>
            <a:ext cx="2743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TwitterHomePage</a:t>
            </a:r>
            <a:endParaRPr lang="en-US" dirty="0"/>
          </a:p>
        </p:txBody>
      </p:sp>
      <p:sp>
        <p:nvSpPr>
          <p:cNvPr id="6" name="Oval 5"/>
          <p:cNvSpPr/>
          <p:nvPr/>
        </p:nvSpPr>
        <p:spPr>
          <a:xfrm>
            <a:off x="838200" y="3048000"/>
            <a:ext cx="2743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TwitterLoginPage</a:t>
            </a:r>
            <a:endParaRPr lang="en-US" dirty="0"/>
          </a:p>
        </p:txBody>
      </p:sp>
      <p:sp>
        <p:nvSpPr>
          <p:cNvPr id="7" name="Oval 6"/>
          <p:cNvSpPr/>
          <p:nvPr/>
        </p:nvSpPr>
        <p:spPr>
          <a:xfrm>
            <a:off x="5181600" y="2286000"/>
            <a:ext cx="2743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VeriFyTwitterPage</a:t>
            </a:r>
            <a:endParaRPr lang="en-US" dirty="0"/>
          </a:p>
        </p:txBody>
      </p:sp>
      <p:sp>
        <p:nvSpPr>
          <p:cNvPr id="8" name="Oval 7"/>
          <p:cNvSpPr/>
          <p:nvPr/>
        </p:nvSpPr>
        <p:spPr>
          <a:xfrm>
            <a:off x="838200" y="4876800"/>
            <a:ext cx="2743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TwitterProfilePage</a:t>
            </a:r>
            <a:endParaRPr lang="en-US" dirty="0"/>
          </a:p>
        </p:txBody>
      </p:sp>
    </p:spTree>
    <p:extLst>
      <p:ext uri="{BB962C8B-B14F-4D97-AF65-F5344CB8AC3E}">
        <p14:creationId xmlns:p14="http://schemas.microsoft.com/office/powerpoint/2010/main" val="189995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2438400"/>
            <a:ext cx="9144000" cy="3162157"/>
          </a:xfrm>
          <a:prstGeom prst="rect">
            <a:avLst/>
          </a:prstGeom>
        </p:spPr>
      </p:pic>
      <p:sp>
        <p:nvSpPr>
          <p:cNvPr id="9" name="Title 1"/>
          <p:cNvSpPr>
            <a:spLocks noGrp="1"/>
          </p:cNvSpPr>
          <p:nvPr>
            <p:ph type="title"/>
          </p:nvPr>
        </p:nvSpPr>
        <p:spPr>
          <a:xfrm>
            <a:off x="276720" y="152400"/>
            <a:ext cx="8562480" cy="576000"/>
          </a:xfrm>
        </p:spPr>
        <p:txBody>
          <a:bodyPr/>
          <a:lstStyle/>
          <a:p>
            <a:r>
              <a:rPr lang="en-US" dirty="0" err="1"/>
              <a:t>TwitterHomePage</a:t>
            </a:r>
            <a:endParaRPr lang="en-US" dirty="0"/>
          </a:p>
        </p:txBody>
      </p:sp>
    </p:spTree>
    <p:extLst>
      <p:ext uri="{BB962C8B-B14F-4D97-AF65-F5344CB8AC3E}">
        <p14:creationId xmlns:p14="http://schemas.microsoft.com/office/powerpoint/2010/main" val="164351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1371600"/>
            <a:ext cx="9144000" cy="4463143"/>
          </a:xfrm>
          <a:prstGeom prst="rect">
            <a:avLst/>
          </a:prstGeom>
        </p:spPr>
      </p:pic>
      <p:sp>
        <p:nvSpPr>
          <p:cNvPr id="4" name="Title 1"/>
          <p:cNvSpPr>
            <a:spLocks noGrp="1"/>
          </p:cNvSpPr>
          <p:nvPr>
            <p:ph type="title"/>
          </p:nvPr>
        </p:nvSpPr>
        <p:spPr>
          <a:xfrm>
            <a:off x="276720" y="152400"/>
            <a:ext cx="8562480" cy="576000"/>
          </a:xfrm>
        </p:spPr>
        <p:txBody>
          <a:bodyPr/>
          <a:lstStyle/>
          <a:p>
            <a:r>
              <a:rPr lang="en-US" dirty="0" err="1" smtClean="0"/>
              <a:t>TwitterLoginPage</a:t>
            </a:r>
            <a:endParaRPr lang="en-US" dirty="0"/>
          </a:p>
        </p:txBody>
      </p:sp>
    </p:spTree>
    <p:extLst>
      <p:ext uri="{BB962C8B-B14F-4D97-AF65-F5344CB8AC3E}">
        <p14:creationId xmlns:p14="http://schemas.microsoft.com/office/powerpoint/2010/main" val="12915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6720" y="152400"/>
            <a:ext cx="8562480" cy="576000"/>
          </a:xfrm>
        </p:spPr>
        <p:txBody>
          <a:bodyPr/>
          <a:lstStyle/>
          <a:p>
            <a:r>
              <a:rPr lang="en-US" dirty="0" err="1" smtClean="0"/>
              <a:t>VerifyTwitterLoginTest</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6700"/>
            <a:ext cx="9144000" cy="3776320"/>
          </a:xfrm>
          <a:prstGeom prst="rect">
            <a:avLst/>
          </a:prstGeom>
        </p:spPr>
      </p:pic>
    </p:spTree>
    <p:extLst>
      <p:ext uri="{BB962C8B-B14F-4D97-AF65-F5344CB8AC3E}">
        <p14:creationId xmlns:p14="http://schemas.microsoft.com/office/powerpoint/2010/main" val="62626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6720" y="152400"/>
            <a:ext cx="8562480" cy="576000"/>
          </a:xfrm>
        </p:spPr>
        <p:txBody>
          <a:bodyPr/>
          <a:lstStyle/>
          <a:p>
            <a:r>
              <a:rPr lang="en-US" dirty="0" err="1" smtClean="0"/>
              <a:t>TwitterProfilePage</a:t>
            </a:r>
            <a:endParaRPr lang="en-US" dirty="0"/>
          </a:p>
        </p:txBody>
      </p:sp>
      <p:sp>
        <p:nvSpPr>
          <p:cNvPr id="3" name="Rectangle 2"/>
          <p:cNvSpPr/>
          <p:nvPr/>
        </p:nvSpPr>
        <p:spPr>
          <a:xfrm>
            <a:off x="260391" y="1676400"/>
            <a:ext cx="8562480" cy="4801314"/>
          </a:xfrm>
          <a:prstGeom prst="rect">
            <a:avLst/>
          </a:prstGeom>
        </p:spPr>
        <p:txBody>
          <a:bodyPr wrap="square">
            <a:spAutoFit/>
          </a:bodyPr>
          <a:lstStyle/>
          <a:p>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class</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TwitterProfilePage</a:t>
            </a:r>
            <a:r>
              <a:rPr lang="en-US" b="1" dirty="0">
                <a:solidFill>
                  <a:srgbClr val="000000"/>
                </a:solidFill>
                <a:latin typeface="Times New Roman" charset="0"/>
                <a:ea typeface="Times New Roman" charset="0"/>
                <a:cs typeface="Times New Roman" charset="0"/>
              </a:rPr>
              <a:t> {</a:t>
            </a:r>
          </a:p>
          <a:p>
            <a:endParaRPr lang="en-US" dirty="0">
              <a:latin typeface="Times New Roman" charset="0"/>
              <a:ea typeface="Times New Roman" charset="0"/>
              <a:cs typeface="Times New Roman" charset="0"/>
            </a:endParaRPr>
          </a:p>
          <a:p>
            <a:r>
              <a:rPr lang="en-US" dirty="0">
                <a:solidFill>
                  <a:srgbClr val="000000"/>
                </a:solidFill>
                <a:latin typeface="Times New Roman" charset="0"/>
                <a:ea typeface="Times New Roman" charset="0"/>
                <a:cs typeface="Times New Roman" charset="0"/>
              </a:rPr>
              <a:t>	</a:t>
            </a:r>
            <a:r>
              <a:rPr lang="en-US" dirty="0" err="1">
                <a:solidFill>
                  <a:srgbClr val="000000"/>
                </a:solidFill>
                <a:latin typeface="Times New Roman" charset="0"/>
                <a:ea typeface="Times New Roman" charset="0"/>
                <a:cs typeface="Times New Roman" charset="0"/>
              </a:rPr>
              <a:t>WebDriver</a:t>
            </a:r>
            <a:r>
              <a:rPr lang="en-US" dirty="0">
                <a:solidFill>
                  <a:srgbClr val="000000"/>
                </a:solidFill>
                <a:latin typeface="Times New Roman" charset="0"/>
                <a:ea typeface="Times New Roman" charset="0"/>
                <a:cs typeface="Times New Roman" charset="0"/>
              </a:rPr>
              <a:t> </a:t>
            </a:r>
            <a:r>
              <a:rPr lang="en-US" dirty="0">
                <a:solidFill>
                  <a:srgbClr val="0000C0"/>
                </a:solidFill>
                <a:latin typeface="Times New Roman" charset="0"/>
                <a:ea typeface="Times New Roman" charset="0"/>
                <a:cs typeface="Times New Roman" charset="0"/>
              </a:rPr>
              <a:t>driver</a:t>
            </a:r>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By </a:t>
            </a:r>
            <a:r>
              <a:rPr lang="en-US" dirty="0" err="1">
                <a:solidFill>
                  <a:srgbClr val="0000C0"/>
                </a:solidFill>
                <a:latin typeface="Times New Roman" charset="0"/>
                <a:ea typeface="Times New Roman" charset="0"/>
                <a:cs typeface="Times New Roman" charset="0"/>
              </a:rPr>
              <a:t>profileLink</a:t>
            </a:r>
            <a:r>
              <a:rPr lang="en-US" dirty="0">
                <a:solidFill>
                  <a:srgbClr val="000000"/>
                </a:solidFill>
                <a:latin typeface="Times New Roman" charset="0"/>
                <a:ea typeface="Times New Roman" charset="0"/>
                <a:cs typeface="Times New Roman" charset="0"/>
              </a:rPr>
              <a:t> = </a:t>
            </a:r>
            <a:r>
              <a:rPr lang="en-US" dirty="0" smtClean="0">
                <a:solidFill>
                  <a:srgbClr val="000000"/>
                </a:solidFill>
                <a:latin typeface="Times New Roman" charset="0"/>
                <a:ea typeface="Times New Roman" charset="0"/>
                <a:cs typeface="Times New Roman" charset="0"/>
              </a:rPr>
              <a:t>//get the path</a:t>
            </a:r>
          </a:p>
          <a:p>
            <a:r>
              <a:rPr lang="en-US" dirty="0">
                <a:solidFill>
                  <a:srgbClr val="000000"/>
                </a:solidFill>
                <a:latin typeface="Times New Roman" charset="0"/>
                <a:ea typeface="Times New Roman" charset="0"/>
                <a:cs typeface="Times New Roman" charset="0"/>
              </a:rPr>
              <a:t>	By </a:t>
            </a:r>
            <a:r>
              <a:rPr lang="en-US" dirty="0" err="1">
                <a:solidFill>
                  <a:srgbClr val="0000C0"/>
                </a:solidFill>
                <a:latin typeface="Times New Roman" charset="0"/>
                <a:ea typeface="Times New Roman" charset="0"/>
                <a:cs typeface="Times New Roman" charset="0"/>
              </a:rPr>
              <a:t>profileName</a:t>
            </a:r>
            <a:r>
              <a:rPr lang="en-US" dirty="0">
                <a:solidFill>
                  <a:srgbClr val="000000"/>
                </a:solidFill>
                <a:latin typeface="Times New Roman" charset="0"/>
                <a:ea typeface="Times New Roman" charset="0"/>
                <a:cs typeface="Times New Roman" charset="0"/>
              </a:rPr>
              <a:t> = //get the path</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TwitterProfilePage</a:t>
            </a:r>
            <a:r>
              <a:rPr lang="en-US" b="1" dirty="0">
                <a:solidFill>
                  <a:srgbClr val="000000"/>
                </a:solidFill>
                <a:latin typeface="Times New Roman" charset="0"/>
                <a:ea typeface="Times New Roman" charset="0"/>
                <a:cs typeface="Times New Roman" charset="0"/>
              </a:rPr>
              <a:t>(</a:t>
            </a:r>
            <a:r>
              <a:rPr lang="en-US" b="1" dirty="0" err="1">
                <a:solidFill>
                  <a:srgbClr val="000000"/>
                </a:solidFill>
                <a:latin typeface="Times New Roman" charset="0"/>
                <a:ea typeface="Times New Roman" charset="0"/>
                <a:cs typeface="Times New Roman" charset="0"/>
              </a:rPr>
              <a:t>WebDriver</a:t>
            </a:r>
            <a:r>
              <a:rPr lang="en-US" b="1" dirty="0">
                <a:solidFill>
                  <a:srgbClr val="000000"/>
                </a:solidFill>
                <a:latin typeface="Times New Roman" charset="0"/>
                <a:ea typeface="Times New Roman" charset="0"/>
                <a:cs typeface="Times New Roman" charset="0"/>
              </a:rPr>
              <a:t> </a:t>
            </a:r>
            <a:r>
              <a:rPr lang="en-US" b="1" dirty="0">
                <a:solidFill>
                  <a:srgbClr val="6A3E3E"/>
                </a:solidFill>
                <a:latin typeface="Times New Roman" charset="0"/>
                <a:ea typeface="Times New Roman" charset="0"/>
                <a:cs typeface="Times New Roman" charset="0"/>
              </a:rPr>
              <a:t>driver</a:t>
            </a:r>
            <a:r>
              <a:rPr lang="en-US" b="1"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err="1">
                <a:solidFill>
                  <a:srgbClr val="7F0055"/>
                </a:solidFill>
                <a:latin typeface="Times New Roman" charset="0"/>
                <a:ea typeface="Times New Roman" charset="0"/>
                <a:cs typeface="Times New Roman" charset="0"/>
              </a:rPr>
              <a:t>this</a:t>
            </a:r>
            <a:r>
              <a:rPr lang="en-US" b="1" dirty="0" err="1">
                <a:solidFill>
                  <a:srgbClr val="000000"/>
                </a:solidFill>
                <a:latin typeface="Times New Roman" charset="0"/>
                <a:ea typeface="Times New Roman" charset="0"/>
                <a:cs typeface="Times New Roman" charset="0"/>
              </a:rPr>
              <a:t>.</a:t>
            </a:r>
            <a:r>
              <a:rPr lang="en-US" b="1" dirty="0" err="1">
                <a:solidFill>
                  <a:srgbClr val="0000C0"/>
                </a:solidFill>
                <a:latin typeface="Times New Roman" charset="0"/>
                <a:ea typeface="Times New Roman" charset="0"/>
                <a:cs typeface="Times New Roman" charset="0"/>
              </a:rPr>
              <a:t>driver</a:t>
            </a:r>
            <a:r>
              <a:rPr lang="en-US" b="1" dirty="0">
                <a:solidFill>
                  <a:srgbClr val="000000"/>
                </a:solidFill>
                <a:latin typeface="Times New Roman" charset="0"/>
                <a:ea typeface="Times New Roman" charset="0"/>
                <a:cs typeface="Times New Roman" charset="0"/>
              </a:rPr>
              <a:t> = </a:t>
            </a:r>
            <a:r>
              <a:rPr lang="en-US" b="1" dirty="0">
                <a:solidFill>
                  <a:srgbClr val="6A3E3E"/>
                </a:solidFill>
                <a:latin typeface="Times New Roman" charset="0"/>
                <a:ea typeface="Times New Roman" charset="0"/>
                <a:cs typeface="Times New Roman" charset="0"/>
              </a:rPr>
              <a:t>driver</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void</a:t>
            </a:r>
            <a:r>
              <a:rPr lang="en-US" b="1" dirty="0">
                <a:solidFill>
                  <a:srgbClr val="000000"/>
                </a:solidFill>
                <a:latin typeface="Times New Roman" charset="0"/>
                <a:ea typeface="Times New Roman" charset="0"/>
                <a:cs typeface="Times New Roman" charset="0"/>
              </a:rPr>
              <a:t> </a:t>
            </a:r>
            <a:r>
              <a:rPr lang="en-US" b="1" dirty="0" err="1">
                <a:solidFill>
                  <a:srgbClr val="000000"/>
                </a:solidFill>
                <a:latin typeface="Times New Roman" charset="0"/>
                <a:ea typeface="Times New Roman" charset="0"/>
                <a:cs typeface="Times New Roman" charset="0"/>
              </a:rPr>
              <a:t>goToProfilePage</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r>
              <a:rPr lang="en-US" b="1" dirty="0">
                <a:solidFill>
                  <a:srgbClr val="7F0055"/>
                </a:solidFill>
                <a:latin typeface="Times New Roman" charset="0"/>
                <a:ea typeface="Times New Roman" charset="0"/>
                <a:cs typeface="Times New Roman" charset="0"/>
              </a:rPr>
              <a:t>public</a:t>
            </a:r>
            <a:r>
              <a:rPr lang="en-US" b="1" dirty="0">
                <a:solidFill>
                  <a:srgbClr val="000000"/>
                </a:solidFill>
                <a:latin typeface="Times New Roman" charset="0"/>
                <a:ea typeface="Times New Roman" charset="0"/>
                <a:cs typeface="Times New Roman" charset="0"/>
              </a:rPr>
              <a:t> String </a:t>
            </a:r>
            <a:r>
              <a:rPr lang="en-US" b="1" dirty="0" err="1">
                <a:solidFill>
                  <a:srgbClr val="000000"/>
                </a:solidFill>
                <a:latin typeface="Times New Roman" charset="0"/>
                <a:ea typeface="Times New Roman" charset="0"/>
                <a:cs typeface="Times New Roman" charset="0"/>
              </a:rPr>
              <a:t>getProfileName</a:t>
            </a:r>
            <a:r>
              <a:rPr lang="en-US" b="1" dirty="0">
                <a:solidFill>
                  <a:srgbClr val="000000"/>
                </a:solidFill>
                <a:latin typeface="Times New Roman" charset="0"/>
                <a:ea typeface="Times New Roman" charset="0"/>
                <a:cs typeface="Times New Roman" charset="0"/>
              </a:rPr>
              <a:t>()</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	}</a:t>
            </a:r>
          </a:p>
          <a:p>
            <a:r>
              <a:rPr lang="en-US" dirty="0">
                <a:solidFill>
                  <a:srgbClr val="000000"/>
                </a:solidFill>
                <a:latin typeface="Times New Roman" charset="0"/>
                <a:ea typeface="Times New Roman" charset="0"/>
                <a:cs typeface="Times New Roman" charset="0"/>
              </a:rPr>
              <a:t>}</a:t>
            </a:r>
          </a:p>
        </p:txBody>
      </p:sp>
      <p:sp>
        <p:nvSpPr>
          <p:cNvPr id="5" name="TextBox 4"/>
          <p:cNvSpPr txBox="1"/>
          <p:nvPr/>
        </p:nvSpPr>
        <p:spPr>
          <a:xfrm>
            <a:off x="1371600" y="879234"/>
            <a:ext cx="5887959" cy="646331"/>
          </a:xfrm>
          <a:prstGeom prst="rect">
            <a:avLst/>
          </a:prstGeom>
          <a:noFill/>
        </p:spPr>
        <p:txBody>
          <a:bodyPr wrap="none" rtlCol="0">
            <a:spAutoFit/>
          </a:bodyPr>
          <a:lstStyle/>
          <a:p>
            <a:r>
              <a:rPr lang="en-US" dirty="0" smtClean="0"/>
              <a:t>Complete the below class and test if after clicking on Profile, </a:t>
            </a:r>
          </a:p>
          <a:p>
            <a:r>
              <a:rPr lang="en-US" dirty="0" smtClean="0"/>
              <a:t>the profile name is displayed or not</a:t>
            </a:r>
            <a:endParaRPr lang="en-US" dirty="0"/>
          </a:p>
        </p:txBody>
      </p:sp>
    </p:spTree>
    <p:extLst>
      <p:ext uri="{BB962C8B-B14F-4D97-AF65-F5344CB8AC3E}">
        <p14:creationId xmlns:p14="http://schemas.microsoft.com/office/powerpoint/2010/main" val="65305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 Model with Page Factory </a:t>
            </a:r>
            <a:endParaRPr lang="en-US" dirty="0"/>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1800" dirty="0"/>
              <a:t>Page Factory is an inbuilt Page Object Model concept for Selenium </a:t>
            </a:r>
            <a:r>
              <a:rPr lang="en-US" sz="1800" dirty="0" err="1"/>
              <a:t>WebDriver</a:t>
            </a:r>
            <a:r>
              <a:rPr lang="en-US" sz="1800" dirty="0"/>
              <a:t> but it is very optimized.</a:t>
            </a:r>
          </a:p>
          <a:p>
            <a:r>
              <a:rPr lang="en-US" sz="1800" dirty="0"/>
              <a:t>Here as well, we follow the concept of separation of Page Object Repository and Test Methods. Additionally, with the help of </a:t>
            </a:r>
            <a:r>
              <a:rPr lang="en-US" sz="1800" dirty="0" err="1"/>
              <a:t>PageFactory</a:t>
            </a:r>
            <a:r>
              <a:rPr lang="en-US" sz="1800" dirty="0"/>
              <a:t> class, we use annotations </a:t>
            </a:r>
            <a:r>
              <a:rPr lang="en-US" sz="1800" b="1" dirty="0"/>
              <a:t>@</a:t>
            </a:r>
            <a:r>
              <a:rPr lang="en-US" sz="1800" b="1" dirty="0" err="1"/>
              <a:t>FindBy</a:t>
            </a:r>
            <a:r>
              <a:rPr lang="en-US" sz="1800" dirty="0"/>
              <a:t> to find </a:t>
            </a:r>
            <a:r>
              <a:rPr lang="en-US" sz="1800" dirty="0" err="1"/>
              <a:t>WebElement</a:t>
            </a:r>
            <a:r>
              <a:rPr lang="en-US" sz="1800" dirty="0"/>
              <a:t>. </a:t>
            </a:r>
            <a:endParaRPr lang="en-US" sz="1800" dirty="0" smtClean="0"/>
          </a:p>
          <a:p>
            <a:r>
              <a:rPr lang="en-US" sz="1800" dirty="0" smtClean="0"/>
              <a:t>We </a:t>
            </a:r>
            <a:r>
              <a:rPr lang="en-US" sz="1800" dirty="0"/>
              <a:t>use </a:t>
            </a:r>
            <a:r>
              <a:rPr lang="en-US" sz="1800" dirty="0" err="1"/>
              <a:t>initElements</a:t>
            </a:r>
            <a:r>
              <a:rPr lang="en-US" sz="1800" dirty="0"/>
              <a:t> method to initialize web </a:t>
            </a:r>
            <a:r>
              <a:rPr lang="en-US" sz="1800" dirty="0" smtClean="0"/>
              <a:t>elements</a:t>
            </a:r>
          </a:p>
          <a:p>
            <a:r>
              <a:rPr lang="en-US" sz="1800" b="1" dirty="0"/>
              <a:t>@</a:t>
            </a:r>
            <a:r>
              <a:rPr lang="en-US" sz="1800" b="1" dirty="0" err="1"/>
              <a:t>FindBy</a:t>
            </a:r>
            <a:r>
              <a:rPr lang="en-US" sz="1800" dirty="0"/>
              <a:t> can accept </a:t>
            </a:r>
            <a:r>
              <a:rPr lang="en-US" sz="1800" b="1" dirty="0" err="1"/>
              <a:t>tagName</a:t>
            </a:r>
            <a:r>
              <a:rPr lang="en-US" sz="1800" b="1" dirty="0"/>
              <a:t>, </a:t>
            </a:r>
            <a:r>
              <a:rPr lang="en-US" sz="1800" b="1" dirty="0" err="1"/>
              <a:t>partialLinkText</a:t>
            </a:r>
            <a:r>
              <a:rPr lang="en-US" sz="1800" b="1" dirty="0"/>
              <a:t>, name, </a:t>
            </a:r>
            <a:r>
              <a:rPr lang="en-US" sz="1800" b="1" dirty="0" err="1"/>
              <a:t>linkText</a:t>
            </a:r>
            <a:r>
              <a:rPr lang="en-US" sz="1800" b="1" dirty="0"/>
              <a:t>, id, </a:t>
            </a:r>
            <a:r>
              <a:rPr lang="en-US" sz="1800" b="1" dirty="0" err="1"/>
              <a:t>css</a:t>
            </a:r>
            <a:r>
              <a:rPr lang="en-US" sz="1800" b="1" dirty="0"/>
              <a:t>, </a:t>
            </a:r>
            <a:r>
              <a:rPr lang="en-US" sz="1800" b="1" dirty="0" err="1"/>
              <a:t>className</a:t>
            </a:r>
            <a:r>
              <a:rPr lang="en-US" sz="1800" b="1" dirty="0"/>
              <a:t>, </a:t>
            </a:r>
            <a:r>
              <a:rPr lang="en-US" sz="1800" b="1" dirty="0" err="1"/>
              <a:t>xpath</a:t>
            </a:r>
            <a:r>
              <a:rPr lang="en-US" sz="1800" b="1" dirty="0"/>
              <a:t> </a:t>
            </a:r>
            <a:r>
              <a:rPr lang="en-US" sz="1800" dirty="0"/>
              <a:t>as attributes.</a:t>
            </a:r>
          </a:p>
        </p:txBody>
      </p:sp>
      <p:sp>
        <p:nvSpPr>
          <p:cNvPr id="4" name="TextBox 3"/>
          <p:cNvSpPr txBox="1"/>
          <p:nvPr/>
        </p:nvSpPr>
        <p:spPr>
          <a:xfrm>
            <a:off x="2122714" y="4849586"/>
            <a:ext cx="2732671" cy="369332"/>
          </a:xfrm>
          <a:prstGeom prst="rect">
            <a:avLst/>
          </a:prstGeom>
          <a:noFill/>
        </p:spPr>
        <p:txBody>
          <a:bodyPr wrap="none" rtlCol="0">
            <a:spAutoFit/>
          </a:bodyPr>
          <a:lstStyle/>
          <a:p>
            <a:r>
              <a:rPr lang="en-US" dirty="0" smtClean="0"/>
              <a:t>Lets see the example ==</a:t>
            </a:r>
            <a:r>
              <a:rPr lang="en-US" dirty="0" smtClean="0">
                <a:sym typeface="Wingdings"/>
              </a:rPr>
              <a:t> </a:t>
            </a:r>
            <a:endParaRPr lang="en-US" dirty="0"/>
          </a:p>
        </p:txBody>
      </p:sp>
    </p:spTree>
    <p:extLst>
      <p:ext uri="{BB962C8B-B14F-4D97-AF65-F5344CB8AC3E}">
        <p14:creationId xmlns:p14="http://schemas.microsoft.com/office/powerpoint/2010/main" val="35744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16896</TotalTime>
  <Words>639</Words>
  <Application>Microsoft Macintosh PowerPoint</Application>
  <PresentationFormat>On-screen Show (4:3)</PresentationFormat>
  <Paragraphs>110</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Courier New</vt:lpstr>
      <vt:lpstr>Mangal</vt:lpstr>
      <vt:lpstr>Times New Roman</vt:lpstr>
      <vt:lpstr>Wingdings</vt:lpstr>
      <vt:lpstr>Arial</vt:lpstr>
      <vt:lpstr>CT_Core_Java_OOP</vt:lpstr>
      <vt:lpstr>Selenium Page Object Model</vt:lpstr>
      <vt:lpstr>What?</vt:lpstr>
      <vt:lpstr>Advantages</vt:lpstr>
      <vt:lpstr>POM Structure</vt:lpstr>
      <vt:lpstr>TwitterHomePage</vt:lpstr>
      <vt:lpstr>TwitterLoginPage</vt:lpstr>
      <vt:lpstr>VerifyTwitterLoginTest</vt:lpstr>
      <vt:lpstr>TwitterProfilePage</vt:lpstr>
      <vt:lpstr>Page Object Model with Page Factory </vt:lpstr>
      <vt:lpstr>Create Configuration class</vt:lpstr>
      <vt:lpstr>Home page</vt:lpstr>
      <vt:lpstr>Login page</vt:lpstr>
      <vt:lpstr>Login Test</vt:lpstr>
      <vt:lpstr>Assignment</vt:lpstr>
      <vt:lpstr>Any Question ?</vt:lpstr>
      <vt:lpstr> 7738460004  shalini06mittal@gmail.com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1645</cp:revision>
  <dcterms:created xsi:type="dcterms:W3CDTF">2014-09-30T12:24:12Z</dcterms:created>
  <dcterms:modified xsi:type="dcterms:W3CDTF">2019-07-19T21:33:36Z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