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1" r:id="rId5"/>
    <p:sldId id="356" r:id="rId6"/>
    <p:sldId id="415" r:id="rId7"/>
    <p:sldId id="426" r:id="rId8"/>
    <p:sldId id="427" r:id="rId9"/>
    <p:sldId id="430" r:id="rId10"/>
    <p:sldId id="428" r:id="rId11"/>
    <p:sldId id="429" r:id="rId12"/>
    <p:sldId id="322" r:id="rId13"/>
    <p:sldId id="323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EF6C40-3694-4E06-AC54-71C1E6A1A3C0}">
          <p14:sldIdLst>
            <p14:sldId id="271"/>
            <p14:sldId id="356"/>
            <p14:sldId id="415"/>
            <p14:sldId id="426"/>
            <p14:sldId id="427"/>
            <p14:sldId id="430"/>
            <p14:sldId id="428"/>
            <p14:sldId id="429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404040"/>
    <a:srgbClr val="C4C4D2"/>
    <a:srgbClr val="D2D2DC"/>
    <a:srgbClr val="1A2F4E"/>
    <a:srgbClr val="384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61" autoAdjust="0"/>
    <p:restoredTop sz="86217" autoAdjust="0"/>
  </p:normalViewPr>
  <p:slideViewPr>
    <p:cSldViewPr>
      <p:cViewPr varScale="1">
        <p:scale>
          <a:sx n="96" d="100"/>
          <a:sy n="96" d="100"/>
        </p:scale>
        <p:origin x="2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B3874-4EDE-4EDC-B525-8967D0BF9027}" type="datetimeFigureOut">
              <a:rPr lang="en-IN" smtClean="0"/>
              <a:t>04/03/22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A3AFB-2D54-4257-8C08-258FF686D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528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77E9D-1F26-455B-9FC4-1E2D7C5371B8}" type="datetimeFigureOut">
              <a:rPr lang="en-US" smtClean="0"/>
              <a:t>3/4/22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CE4C0-1175-4F38-90ED-AE7A398176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software-testing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software-testing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software-testing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7.4.54:4444/grid/consol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7.4.54:4444/grid/consol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7.4.54:4444/grid/consol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7.4.54:4444/grid/consol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56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cookie is associated with a name, value, domain, path, expiry, and the status of whether it is secure or not. In order to validate a client, a server parses all of these values in a cookie.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 Testing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web application using selenium web driver, you may need to create, update or delete a cookie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247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cookie is associated with a name, value, domain, path, expiry, and the status of whether it is secure or not. In order to validate a client, a server parses all of these values in a cookie.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 Testing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web application using selenium web driver, you may need to create, update or delete a cookie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52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cookie is associated with a name, value, domain, path, expiry, and the status of whether it is secure or not. In order to validate a client, a server parses all of these values in a cookie.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 Testing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web application using selenium web driver, you may need to create, update or delete a cookie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42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http://172.17.4.54:4444/grid/console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46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http://172.17.4.54:4444/grid/console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17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http://172.17.4.54:4444/grid/console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466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http://172.17.4.54:4444/grid/console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95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232" y="1676400"/>
            <a:ext cx="7772400" cy="1470025"/>
          </a:xfrm>
        </p:spPr>
        <p:txBody>
          <a:bodyPr>
            <a:normAutofit/>
          </a:bodyPr>
          <a:lstStyle>
            <a:lvl1pPr algn="l"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231" y="3552770"/>
            <a:ext cx="8001001" cy="1358286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Master subtitle, month &amp; year style</a:t>
            </a:r>
          </a:p>
        </p:txBody>
      </p:sp>
    </p:spTree>
    <p:extLst>
      <p:ext uri="{BB962C8B-B14F-4D97-AF65-F5344CB8AC3E}">
        <p14:creationId xmlns:p14="http://schemas.microsoft.com/office/powerpoint/2010/main" val="341925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720" y="152400"/>
            <a:ext cx="8562480" cy="576000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4800" y="1143000"/>
            <a:ext cx="8534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59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720" y="106362"/>
            <a:ext cx="8410080" cy="579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3820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3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9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eleniumhq.org/downloa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72.17.4.54:4444/grid/console" TargetMode="External"/><Relationship Id="rId4" Type="http://schemas.openxmlformats.org/officeDocument/2006/relationships/hyperlink" Target="http://localhost:4444/grid/consol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eleniumhq.org/download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4444/status" TargetMode="External"/><Relationship Id="rId4" Type="http://schemas.openxmlformats.org/officeDocument/2006/relationships/hyperlink" Target="http://localhost:4444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38401"/>
            <a:ext cx="7772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Selenium</a:t>
            </a:r>
            <a:br>
              <a:rPr lang="en-US" b="1"/>
            </a:br>
            <a:r>
              <a:rPr lang="en-US" b="1"/>
              <a:t>GRID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562600" y="5410200"/>
            <a:ext cx="28078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Shalini</a:t>
            </a:r>
            <a:r>
              <a:rPr lang="en-US" sz="2800" b="1" dirty="0"/>
              <a:t> Mittal</a:t>
            </a:r>
          </a:p>
          <a:p>
            <a:r>
              <a:rPr lang="en-US" sz="2800" b="1" dirty="0"/>
              <a:t>Corporate Trainer</a:t>
            </a:r>
          </a:p>
        </p:txBody>
      </p:sp>
    </p:spTree>
    <p:extLst>
      <p:ext uri="{BB962C8B-B14F-4D97-AF65-F5344CB8AC3E}">
        <p14:creationId xmlns:p14="http://schemas.microsoft.com/office/powerpoint/2010/main" val="350067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5105400"/>
            <a:ext cx="5334000" cy="1371600"/>
          </a:xfrm>
        </p:spPr>
        <p:txBody>
          <a:bodyPr/>
          <a:lstStyle/>
          <a:p>
            <a:r>
              <a:rPr lang="en-US" dirty="0"/>
              <a:t>	7738460004</a:t>
            </a:r>
            <a:br>
              <a:rPr lang="en-US" dirty="0"/>
            </a:br>
            <a:r>
              <a:rPr lang="en-US" dirty="0"/>
              <a:t>	shalini06mittal@gmail.com</a:t>
            </a:r>
            <a:endParaRPr lang="en-IN" dirty="0"/>
          </a:p>
        </p:txBody>
      </p:sp>
      <p:pic>
        <p:nvPicPr>
          <p:cNvPr id="1026" name="Picture 2" descr="mage result for phon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257800"/>
            <a:ext cx="478692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76600" y="2514600"/>
            <a:ext cx="26770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/>
              <a:t>Thank you !</a:t>
            </a:r>
          </a:p>
        </p:txBody>
      </p:sp>
      <p:pic>
        <p:nvPicPr>
          <p:cNvPr id="1028" name="Picture 4" descr="mage result for emai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752" y="5842254"/>
            <a:ext cx="481740" cy="48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42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5800"/>
            <a:ext cx="8534400" cy="2286000"/>
          </a:xfrm>
        </p:spPr>
        <p:txBody>
          <a:bodyPr>
            <a:noAutofit/>
          </a:bodyPr>
          <a:lstStyle/>
          <a:p>
            <a:r>
              <a:rPr lang="en-US" sz="1800" dirty="0"/>
              <a:t>a part of the Selenium Suite that specializes in running multiple tests across different browsers, operating systems, and machines in parallel.</a:t>
            </a:r>
          </a:p>
          <a:p>
            <a:r>
              <a:rPr lang="en-US" sz="1800" dirty="0"/>
              <a:t>uses a hub-node concept where you only run the test on a single machine called a </a:t>
            </a:r>
            <a:r>
              <a:rPr lang="en-US" sz="1800" b="1" dirty="0"/>
              <a:t>hub</a:t>
            </a:r>
            <a:r>
              <a:rPr lang="en-US" sz="1800" dirty="0"/>
              <a:t>, but the execution will be done by different machines called </a:t>
            </a:r>
            <a:r>
              <a:rPr lang="en-US" sz="1800" b="1" dirty="0"/>
              <a:t>nodes</a:t>
            </a:r>
            <a:r>
              <a:rPr lang="en-US" sz="1800" dirty="0"/>
              <a:t>. 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2" descr="elenium Grid Tutorial: Step by Step Guide with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2200"/>
            <a:ext cx="462915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56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5800"/>
            <a:ext cx="8534400" cy="586740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Run your tests against different browsers, operating systems, and machines all at the same time. </a:t>
            </a:r>
            <a:b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This will ensure that the application you are Testing is fully compatible with a wide range of browser-O.S combinations.</a:t>
            </a:r>
          </a:p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Save time in the execution of your test suites. </a:t>
            </a:r>
            <a:b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If you set up Selenium Grid to run, say, 4 tests at a time, then you would be able to finish the whole suite around 4 times faster</a:t>
            </a:r>
          </a:p>
        </p:txBody>
      </p:sp>
    </p:spTree>
    <p:extLst>
      <p:ext uri="{BB962C8B-B14F-4D97-AF65-F5344CB8AC3E}">
        <p14:creationId xmlns:p14="http://schemas.microsoft.com/office/powerpoint/2010/main" val="158143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Architecture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5800"/>
            <a:ext cx="8534400" cy="586740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Selenium Grid has a Hub and Node Architecture.</a:t>
            </a:r>
          </a:p>
          <a:p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The Hub</a:t>
            </a:r>
          </a:p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The hub is the central point where you load your tests into.</a:t>
            </a:r>
          </a:p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There should only be one hub in a grid.</a:t>
            </a:r>
          </a:p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The hub is launched only on a single machine, say, a computer whose O.S is Windows 7 and whose browser is IE.</a:t>
            </a:r>
          </a:p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The machine containing the hub is where the tests will be run, but you will see the browser being automated on the node.</a:t>
            </a:r>
          </a:p>
          <a:p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The Nodes</a:t>
            </a:r>
          </a:p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Nodes are the Selenium instances that will execute the tests that you loaded on the hub.</a:t>
            </a:r>
          </a:p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There can be one or more nodes in a grid.</a:t>
            </a:r>
          </a:p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Nodes can be launched on multiple machines with different platforms and browsers.</a:t>
            </a:r>
          </a:p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The machines running the nodes need not be the same platform as that of the hub.</a:t>
            </a:r>
            <a:b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5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</a:t>
            </a:r>
            <a:r>
              <a:rPr lang="en-US" dirty="0" err="1"/>
              <a:t>SetUP</a:t>
            </a:r>
            <a:r>
              <a:rPr lang="en-US" dirty="0"/>
              <a:t> Command Line – version 3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5800"/>
            <a:ext cx="8534400" cy="586740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Download server : </a:t>
            </a:r>
            <a:r>
              <a:rPr lang="en-US" sz="1800" dirty="0">
                <a:hlinkClick r:id="rId3"/>
              </a:rPr>
              <a:t>https://docs.seleniumhq.org/download/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In our case both machines [ hub and node will be the same machine]</a:t>
            </a:r>
          </a:p>
          <a:p>
            <a:pPr marL="0" indent="0">
              <a:buNone/>
            </a:pP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[But usually hub on say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machineA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and node on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machineB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Following commands are for selenium grid version 3</a:t>
            </a:r>
          </a:p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Launch Hub on machine A :</a:t>
            </a:r>
          </a:p>
          <a:p>
            <a:pPr lvl="1"/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Open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cmd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to path where server is downloaded</a:t>
            </a:r>
          </a:p>
          <a:p>
            <a:pPr lvl="1"/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Execute the following command :</a:t>
            </a:r>
            <a:b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800" dirty="0"/>
              <a:t>java -jar selenium-server-standalone-3.141.59.jar -role hub</a:t>
            </a:r>
          </a:p>
          <a:p>
            <a:pPr lvl="1"/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Test on browser: </a:t>
            </a:r>
            <a:r>
              <a:rPr lang="en-US" sz="1800" dirty="0">
                <a:hlinkClick r:id="rId4"/>
              </a:rPr>
              <a:t>http://localhost:4444/grid/console</a:t>
            </a:r>
            <a:endParaRPr lang="en-US" sz="1800" dirty="0"/>
          </a:p>
          <a:p>
            <a:pPr lvl="1"/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Verify from the node if it can access grid console :</a:t>
            </a:r>
            <a:b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800" dirty="0">
                <a:hlinkClick r:id="rId5"/>
              </a:rPr>
              <a:t>http://&lt;you machie ip address&gt;:4444/grid/console</a:t>
            </a:r>
            <a:endParaRPr lang="en-US" sz="1800" dirty="0"/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Machine B :</a:t>
            </a:r>
          </a:p>
          <a:p>
            <a:pPr lvl="1"/>
            <a:r>
              <a:rPr lang="en-US" sz="1800" dirty="0"/>
              <a:t>java </a:t>
            </a:r>
            <a:r>
              <a:rPr lang="mr-IN" sz="1800" dirty="0"/>
              <a:t>–</a:t>
            </a:r>
            <a:r>
              <a:rPr lang="en-US" sz="1800" dirty="0" err="1"/>
              <a:t>Dwebdriver.chrome.driver</a:t>
            </a:r>
            <a:r>
              <a:rPr lang="en-US" sz="1800" dirty="0"/>
              <a:t>="C:\</a:t>
            </a:r>
            <a:r>
              <a:rPr lang="en-US" sz="1800" dirty="0" err="1"/>
              <a:t>chromedriver.exe</a:t>
            </a:r>
            <a:r>
              <a:rPr lang="en-US" sz="1800" dirty="0"/>
              <a:t>" -jar selenium-server-standalone-3.4.0.jar -role </a:t>
            </a:r>
            <a:r>
              <a:rPr lang="en-US" sz="1800" dirty="0" err="1"/>
              <a:t>webdriver</a:t>
            </a:r>
            <a:r>
              <a:rPr lang="en-US" sz="1800" dirty="0"/>
              <a:t> -hub http://192.168.1.3:4444/grid/register -port 5566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63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</a:t>
            </a:r>
            <a:r>
              <a:rPr lang="en-US" dirty="0" err="1"/>
              <a:t>SetUP</a:t>
            </a:r>
            <a:r>
              <a:rPr lang="en-US" dirty="0"/>
              <a:t> Command Line – version 4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5800"/>
            <a:ext cx="8534400" cy="586740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Download server : </a:t>
            </a:r>
            <a:r>
              <a:rPr lang="en-US" sz="1800" dirty="0">
                <a:hlinkClick r:id="rId3"/>
              </a:rPr>
              <a:t>https://docs.seleniumhq.org/download/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In our case both machines [ hub and node will be the same machine]</a:t>
            </a:r>
          </a:p>
          <a:p>
            <a:pPr marL="0" indent="0">
              <a:buNone/>
            </a:pP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[But usually hub on say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machineA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and node on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machineB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Following commands are for selenium grid version 4</a:t>
            </a:r>
          </a:p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Launch Hub on machine A :</a:t>
            </a:r>
          </a:p>
          <a:p>
            <a:pPr lvl="1"/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Open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cmd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to path where server is downloaded</a:t>
            </a:r>
          </a:p>
          <a:p>
            <a:pPr lvl="1"/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Execute the following command :</a:t>
            </a:r>
            <a:b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800" dirty="0"/>
              <a:t>java -jar selenium-server-4.1.2.jar hub</a:t>
            </a:r>
          </a:p>
          <a:p>
            <a:pPr lvl="1"/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Test on browser: </a:t>
            </a:r>
            <a:r>
              <a:rPr lang="en-US" sz="1800" dirty="0">
                <a:hlinkClick r:id="rId4"/>
              </a:rPr>
              <a:t>http://localhost:4444/</a:t>
            </a:r>
            <a:endParaRPr lang="en-US" sz="1800" dirty="0"/>
          </a:p>
          <a:p>
            <a:pPr lvl="1"/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To get status as json</a:t>
            </a:r>
            <a:b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800" dirty="0">
                <a:hlinkClick r:id="rId5"/>
              </a:rPr>
              <a:t>http://localhost:4444/status</a:t>
            </a:r>
            <a:endParaRPr lang="en-US" sz="1800" dirty="0"/>
          </a:p>
          <a:p>
            <a:pPr lvl="1"/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Machine B to run the node :</a:t>
            </a:r>
          </a:p>
          <a:p>
            <a:pPr lvl="1"/>
            <a:r>
              <a:rPr lang="en-US" sz="1800" dirty="0"/>
              <a:t>java -jar selenium-server-4.1.2.jar node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3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Test Scripts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5800"/>
            <a:ext cx="8534400" cy="586740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To design test scripts that will run on the grid, we need to use 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DesiredCapabilites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 and the 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RemoteWebDriver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 objects.</a:t>
            </a:r>
          </a:p>
          <a:p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DesiredCapabilites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 is used to set the type of browser and OS that we will automate</a:t>
            </a:r>
          </a:p>
          <a:p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RemoteWebDriver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 is used to set which node (or machine) that our test will run against.</a:t>
            </a:r>
          </a:p>
          <a:p>
            <a:r>
              <a:rPr lang="en-US" sz="1800" dirty="0"/>
              <a:t>Go to the Grid's web interface and hover on an image of the browser that you want to automate. Take note of the </a:t>
            </a:r>
            <a:r>
              <a:rPr lang="en-US" sz="1800" b="1" dirty="0"/>
              <a:t>platform,</a:t>
            </a:r>
            <a:r>
              <a:rPr lang="en-US" sz="1800" dirty="0"/>
              <a:t> and the </a:t>
            </a:r>
            <a:r>
              <a:rPr lang="en-US" sz="1800" b="1" dirty="0" err="1"/>
              <a:t>browserName</a:t>
            </a:r>
            <a:r>
              <a:rPr lang="en-US" sz="1800" b="1" dirty="0"/>
              <a:t> </a:t>
            </a:r>
            <a:r>
              <a:rPr lang="en-US" sz="1800" dirty="0"/>
              <a:t>showed by the tooltip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73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Test Scripts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609600"/>
            <a:ext cx="856248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WebDriver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Times New Roman" charset="0"/>
                <a:ea typeface="Times New Roman" charset="0"/>
                <a:cs typeface="Times New Roman" charset="0"/>
              </a:rPr>
              <a:t>driver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   String </a:t>
            </a:r>
            <a:r>
              <a:rPr lang="en-US" dirty="0" err="1">
                <a:solidFill>
                  <a:srgbClr val="0000C0"/>
                </a:solidFill>
                <a:latin typeface="Times New Roman" charset="0"/>
                <a:ea typeface="Times New Roman" charset="0"/>
                <a:cs typeface="Times New Roman" charset="0"/>
              </a:rPr>
              <a:t>baseURL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dirty="0" err="1">
                <a:solidFill>
                  <a:srgbClr val="0000C0"/>
                </a:solidFill>
                <a:latin typeface="Times New Roman" charset="0"/>
                <a:ea typeface="Times New Roman" charset="0"/>
                <a:cs typeface="Times New Roman" charset="0"/>
              </a:rPr>
              <a:t>nodeURL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;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dirty="0">
                <a:solidFill>
                  <a:srgbClr val="646464"/>
                </a:solidFill>
                <a:latin typeface="Times New Roman" charset="0"/>
                <a:ea typeface="Times New Roman" charset="0"/>
                <a:cs typeface="Times New Roman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Times New Roman" charset="0"/>
                <a:ea typeface="Times New Roman" charset="0"/>
                <a:cs typeface="Times New Roman" charset="0"/>
              </a:rPr>
              <a:t>BeforeTest</a:t>
            </a:r>
            <a:endParaRPr lang="en-US" dirty="0">
              <a:solidFill>
                <a:srgbClr val="646464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setUp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() </a:t>
            </a:r>
            <a:r>
              <a:rPr lang="en-US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throws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MalformedURLException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dirty="0" err="1">
                <a:solidFill>
                  <a:srgbClr val="0000C0"/>
                </a:solidFill>
                <a:latin typeface="Times New Roman" charset="0"/>
                <a:ea typeface="Times New Roman" charset="0"/>
                <a:cs typeface="Times New Roman" charset="0"/>
              </a:rPr>
              <a:t>baseURL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Times New Roman" charset="0"/>
                <a:ea typeface="Times New Roman" charset="0"/>
                <a:cs typeface="Times New Roman" charset="0"/>
              </a:rPr>
              <a:t>"http://demo.guru99.com/test/guru99home/"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r>
              <a:rPr lang="mr-IN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mr-IN" dirty="0" err="1">
                <a:solidFill>
                  <a:srgbClr val="0000C0"/>
                </a:solidFill>
                <a:latin typeface="Times New Roman" charset="0"/>
                <a:ea typeface="Times New Roman" charset="0"/>
                <a:cs typeface="Times New Roman" charset="0"/>
              </a:rPr>
              <a:t>nodeURL</a:t>
            </a:r>
            <a:r>
              <a:rPr lang="mr-IN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mr-IN" dirty="0">
                <a:solidFill>
                  <a:srgbClr val="2A00FF"/>
                </a:solidFill>
                <a:latin typeface="Times New Roman" charset="0"/>
                <a:ea typeface="Times New Roman" charset="0"/>
                <a:cs typeface="Times New Roman" charset="0"/>
              </a:rPr>
              <a:t>"</a:t>
            </a:r>
            <a:r>
              <a:rPr lang="mr-IN" dirty="0" err="1">
                <a:solidFill>
                  <a:srgbClr val="2A00FF"/>
                </a:solidFill>
                <a:latin typeface="Times New Roman" charset="0"/>
                <a:ea typeface="Times New Roman" charset="0"/>
                <a:cs typeface="Times New Roman" charset="0"/>
              </a:rPr>
              <a:t>http</a:t>
            </a:r>
            <a:r>
              <a:rPr lang="mr-IN" dirty="0">
                <a:solidFill>
                  <a:srgbClr val="2A00FF"/>
                </a:solidFill>
                <a:latin typeface="Times New Roman" charset="0"/>
                <a:ea typeface="Times New Roman" charset="0"/>
                <a:cs typeface="Times New Roman" charset="0"/>
              </a:rPr>
              <a:t>://172.17.4.54:5566/</a:t>
            </a:r>
            <a:r>
              <a:rPr lang="mr-IN" dirty="0" err="1">
                <a:solidFill>
                  <a:srgbClr val="2A00FF"/>
                </a:solidFill>
                <a:latin typeface="Times New Roman" charset="0"/>
                <a:ea typeface="Times New Roman" charset="0"/>
                <a:cs typeface="Times New Roman" charset="0"/>
              </a:rPr>
              <a:t>wd</a:t>
            </a:r>
            <a:r>
              <a:rPr lang="mr-IN" dirty="0">
                <a:solidFill>
                  <a:srgbClr val="2A00FF"/>
                </a:solidFill>
                <a:latin typeface="Times New Roman" charset="0"/>
                <a:ea typeface="Times New Roman" charset="0"/>
                <a:cs typeface="Times New Roman" charset="0"/>
              </a:rPr>
              <a:t>/</a:t>
            </a:r>
            <a:r>
              <a:rPr lang="mr-IN" dirty="0" err="1">
                <a:solidFill>
                  <a:srgbClr val="2A00FF"/>
                </a:solidFill>
                <a:latin typeface="Times New Roman" charset="0"/>
                <a:ea typeface="Times New Roman" charset="0"/>
                <a:cs typeface="Times New Roman" charset="0"/>
              </a:rPr>
              <a:t>hub</a:t>
            </a:r>
            <a:r>
              <a:rPr lang="mr-IN" dirty="0">
                <a:solidFill>
                  <a:srgbClr val="2A00FF"/>
                </a:solidFill>
                <a:latin typeface="Times New Roman" charset="0"/>
                <a:ea typeface="Times New Roman" charset="0"/>
                <a:cs typeface="Times New Roman" charset="0"/>
              </a:rPr>
              <a:t>"</a:t>
            </a:r>
            <a:r>
              <a:rPr lang="mr-IN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;</a:t>
            </a:r>
            <a:endParaRPr lang="en-US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	// older</a:t>
            </a:r>
            <a:endParaRPr lang="mr-IN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DesiredCapabilities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Times New Roman" charset="0"/>
                <a:ea typeface="Times New Roman" charset="0"/>
                <a:cs typeface="Times New Roman" charset="0"/>
              </a:rPr>
              <a:t>capability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DesiredCapabilities.</a:t>
            </a:r>
            <a:r>
              <a:rPr lang="en-US" i="1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chrome</a:t>
            </a:r>
            <a:r>
              <a:rPr lang="en-US" i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dirty="0" err="1">
                <a:solidFill>
                  <a:srgbClr val="6A3E3E"/>
                </a:solidFill>
                <a:latin typeface="Times New Roman" charset="0"/>
                <a:ea typeface="Times New Roman" charset="0"/>
                <a:cs typeface="Times New Roman" charset="0"/>
              </a:rPr>
              <a:t>capability</a:t>
            </a:r>
            <a:r>
              <a:rPr lang="en-US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.setBrowserName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Times New Roman" charset="0"/>
                <a:ea typeface="Times New Roman" charset="0"/>
                <a:cs typeface="Times New Roman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Times New Roman" charset="0"/>
                <a:ea typeface="Times New Roman" charset="0"/>
                <a:cs typeface="Times New Roman" charset="0"/>
              </a:rPr>
              <a:t>firefox</a:t>
            </a:r>
            <a:r>
              <a:rPr lang="en-US" dirty="0">
                <a:solidFill>
                  <a:srgbClr val="2A00FF"/>
                </a:solidFill>
                <a:latin typeface="Times New Roman" charset="0"/>
                <a:ea typeface="Times New Roman" charset="0"/>
                <a:cs typeface="Times New Roman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dirty="0" err="1">
                <a:solidFill>
                  <a:srgbClr val="6A3E3E"/>
                </a:solidFill>
                <a:latin typeface="Times New Roman" charset="0"/>
                <a:ea typeface="Times New Roman" charset="0"/>
                <a:cs typeface="Times New Roman" charset="0"/>
              </a:rPr>
              <a:t>capability</a:t>
            </a:r>
            <a:r>
              <a:rPr lang="en-US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.setPlatform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Platform.</a:t>
            </a:r>
            <a:r>
              <a:rPr lang="en-US" b="1" i="1" dirty="0" err="1">
                <a:solidFill>
                  <a:srgbClr val="0000C0"/>
                </a:solidFill>
                <a:latin typeface="Times New Roman" charset="0"/>
                <a:ea typeface="Times New Roman" charset="0"/>
                <a:cs typeface="Times New Roman" charset="0"/>
              </a:rPr>
              <a:t>MAC</a:t>
            </a:r>
            <a:r>
              <a:rPr lang="en-US" b="1" i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dirty="0">
                <a:solidFill>
                  <a:srgbClr val="0000C0"/>
                </a:solidFill>
                <a:latin typeface="Times New Roman" charset="0"/>
                <a:ea typeface="Times New Roman" charset="0"/>
                <a:cs typeface="Times New Roman" charset="0"/>
              </a:rPr>
              <a:t>driver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RemoteWebDriver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URL(</a:t>
            </a:r>
            <a:r>
              <a:rPr lang="en-US" b="1" dirty="0" err="1">
                <a:solidFill>
                  <a:srgbClr val="0000C0"/>
                </a:solidFill>
                <a:latin typeface="Times New Roman" charset="0"/>
                <a:ea typeface="Times New Roman" charset="0"/>
                <a:cs typeface="Times New Roman" charset="0"/>
              </a:rPr>
              <a:t>nodeURL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), </a:t>
            </a:r>
            <a:r>
              <a:rPr lang="en-US" b="1" dirty="0">
                <a:solidFill>
                  <a:srgbClr val="6A3E3E"/>
                </a:solidFill>
                <a:latin typeface="Times New Roman" charset="0"/>
                <a:ea typeface="Times New Roman" charset="0"/>
                <a:cs typeface="Times New Roman" charset="0"/>
              </a:rPr>
              <a:t>capability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);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// newer</a:t>
            </a:r>
            <a:br>
              <a:rPr lang="en-US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b="1" i="1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DesiredCapabilities</a:t>
            </a:r>
            <a:r>
              <a:rPr lang="en-US" b="1" i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capabilities = new </a:t>
            </a:r>
            <a:r>
              <a:rPr lang="en-US" b="1" i="1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DesiredCapabilities</a:t>
            </a:r>
            <a:r>
              <a:rPr lang="en-US" b="1" i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();</a:t>
            </a:r>
          </a:p>
          <a:p>
            <a:pPr lvl="1"/>
            <a:r>
              <a:rPr lang="en-US" b="1" i="1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capabilities.setBrowserName</a:t>
            </a:r>
            <a:r>
              <a:rPr lang="en-US" b="1" i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("safari");</a:t>
            </a:r>
          </a:p>
          <a:p>
            <a:pPr lvl="1"/>
            <a:r>
              <a:rPr lang="en-US" b="1" i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driver = new </a:t>
            </a:r>
            <a:r>
              <a:rPr lang="en-US" b="1" i="1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RemoteWebDriver</a:t>
            </a:r>
            <a:r>
              <a:rPr lang="en-US" b="1" i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(new URL(</a:t>
            </a:r>
            <a:r>
              <a:rPr lang="en-US" b="1" i="1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nodeURL</a:t>
            </a:r>
            <a:r>
              <a:rPr lang="en-US" b="1" i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), capabilities);</a:t>
            </a:r>
          </a:p>
          <a:p>
            <a:endParaRPr lang="en-US" b="1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   }</a:t>
            </a:r>
            <a:endParaRPr lang="mr-IN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dirty="0">
                <a:solidFill>
                  <a:srgbClr val="646464"/>
                </a:solidFill>
                <a:latin typeface="Times New Roman" charset="0"/>
                <a:ea typeface="Times New Roman" charset="0"/>
                <a:cs typeface="Times New Roman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Times New Roman" charset="0"/>
                <a:ea typeface="Times New Roman" charset="0"/>
                <a:cs typeface="Times New Roman" charset="0"/>
              </a:rPr>
              <a:t>AfterTest</a:t>
            </a:r>
            <a:endParaRPr lang="en-US" dirty="0">
              <a:solidFill>
                <a:srgbClr val="646464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afterTest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() {	</a:t>
            </a:r>
            <a:r>
              <a:rPr lang="mr-IN" dirty="0" err="1">
                <a:solidFill>
                  <a:srgbClr val="0000C0"/>
                </a:solidFill>
                <a:latin typeface="Times New Roman" charset="0"/>
                <a:ea typeface="Times New Roman" charset="0"/>
                <a:cs typeface="Times New Roman" charset="0"/>
              </a:rPr>
              <a:t>driver</a:t>
            </a:r>
            <a:r>
              <a:rPr lang="mr-IN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.quit</a:t>
            </a:r>
            <a:r>
              <a:rPr lang="mr-IN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();}</a:t>
            </a:r>
          </a:p>
          <a:p>
            <a:r>
              <a:rPr lang="mr-IN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mr-IN" dirty="0">
                <a:solidFill>
                  <a:srgbClr val="646464"/>
                </a:solidFill>
                <a:latin typeface="Times New Roman" charset="0"/>
                <a:ea typeface="Times New Roman" charset="0"/>
                <a:cs typeface="Times New Roman" charset="0"/>
              </a:rPr>
              <a:t>@</a:t>
            </a:r>
            <a:r>
              <a:rPr lang="mr-IN" dirty="0" err="1">
                <a:solidFill>
                  <a:srgbClr val="646464"/>
                </a:solidFill>
                <a:latin typeface="Times New Roman" charset="0"/>
                <a:ea typeface="Times New Roman" charset="0"/>
                <a:cs typeface="Times New Roman" charset="0"/>
              </a:rPr>
              <a:t>Test</a:t>
            </a:r>
            <a:endParaRPr lang="mr-IN" dirty="0">
              <a:solidFill>
                <a:srgbClr val="646464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sampleTest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dirty="0" err="1">
                <a:solidFill>
                  <a:srgbClr val="0000C0"/>
                </a:solidFill>
                <a:latin typeface="Times New Roman" charset="0"/>
                <a:ea typeface="Times New Roman" charset="0"/>
                <a:cs typeface="Times New Roman" charset="0"/>
              </a:rPr>
              <a:t>driver</a:t>
            </a:r>
            <a:r>
              <a:rPr lang="en-US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.get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dirty="0" err="1">
                <a:solidFill>
                  <a:srgbClr val="0000C0"/>
                </a:solidFill>
                <a:latin typeface="Times New Roman" charset="0"/>
                <a:ea typeface="Times New Roman" charset="0"/>
                <a:cs typeface="Times New Roman" charset="0"/>
              </a:rPr>
              <a:t>baseURL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(</a:t>
            </a:r>
            <a:r>
              <a:rPr lang="en-US" b="1" dirty="0" err="1">
                <a:solidFill>
                  <a:srgbClr val="0000C0"/>
                </a:solidFill>
                <a:latin typeface="Times New Roman" charset="0"/>
                <a:ea typeface="Times New Roman" charset="0"/>
                <a:cs typeface="Times New Roman" charset="0"/>
              </a:rPr>
              <a:t>driver</a:t>
            </a:r>
            <a:r>
              <a:rPr lang="en-US" b="1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.getPageSource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().contains(</a:t>
            </a:r>
            <a:r>
              <a:rPr lang="en-US" b="1" dirty="0">
                <a:solidFill>
                  <a:srgbClr val="2A00FF"/>
                </a:solidFill>
                <a:latin typeface="Times New Roman" charset="0"/>
                <a:ea typeface="Times New Roman" charset="0"/>
                <a:cs typeface="Times New Roman" charset="0"/>
              </a:rPr>
              <a:t>"MOBILE TESTING"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)) 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Assert.</a:t>
            </a:r>
            <a:r>
              <a:rPr lang="en-US" i="1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assertTrue</a:t>
            </a:r>
            <a:r>
              <a:rPr lang="en-US" i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b="1" i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true</a:t>
            </a:r>
            <a:r>
              <a:rPr lang="en-US" b="1" i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b="1" i="1" dirty="0">
                <a:solidFill>
                  <a:srgbClr val="2A00FF"/>
                </a:solidFill>
                <a:latin typeface="Times New Roman" charset="0"/>
                <a:ea typeface="Times New Roman" charset="0"/>
                <a:cs typeface="Times New Roman" charset="0"/>
              </a:rPr>
              <a:t>"Mobile Testing Link Found"</a:t>
            </a:r>
            <a:r>
              <a:rPr lang="en-US" b="1" i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);</a:t>
            </a:r>
          </a:p>
          <a:p>
            <a:r>
              <a:rPr lang="mr-IN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       } </a:t>
            </a:r>
            <a:r>
              <a:rPr lang="mr-IN" b="1" dirty="0" err="1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else</a:t>
            </a:r>
            <a:r>
              <a:rPr lang="mr-IN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Assert.</a:t>
            </a:r>
            <a:r>
              <a:rPr lang="en-US" i="1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assertTrue</a:t>
            </a:r>
            <a:r>
              <a:rPr lang="en-US" i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b="1" i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false</a:t>
            </a:r>
            <a:r>
              <a:rPr lang="en-US" b="1" i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b="1" i="1" dirty="0">
                <a:solidFill>
                  <a:srgbClr val="2A00FF"/>
                </a:solidFill>
                <a:latin typeface="Times New Roman" charset="0"/>
                <a:ea typeface="Times New Roman" charset="0"/>
                <a:cs typeface="Times New Roman" charset="0"/>
              </a:rPr>
              <a:t>"Failed: Link not found"</a:t>
            </a:r>
            <a:r>
              <a:rPr lang="en-US" b="1" i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);</a:t>
            </a:r>
          </a:p>
          <a:p>
            <a:r>
              <a:rPr lang="mr-IN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       }</a:t>
            </a:r>
            <a:endParaRPr lang="mr-IN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19208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 ?</a:t>
            </a:r>
            <a:endParaRPr lang="en-IN" dirty="0"/>
          </a:p>
        </p:txBody>
      </p:sp>
      <p:pic>
        <p:nvPicPr>
          <p:cNvPr id="1026" name="Picture 2" descr="C:\Users\anurag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802" y="1516063"/>
            <a:ext cx="3958998" cy="394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5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3aedc42bc84ed5ed12c401c959f3d34aea17c8"/>
</p:tagLst>
</file>

<file path=ppt/theme/theme1.xml><?xml version="1.0" encoding="utf-8"?>
<a:theme xmlns:a="http://schemas.openxmlformats.org/drawingml/2006/main" name="CT_Core_Java_OO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A300ECBFD16143AC8B3E6881EC19E4" ma:contentTypeVersion="6" ma:contentTypeDescription="Create a new document." ma:contentTypeScope="" ma:versionID="3a3d1758f0533e4a63e0706672344207">
  <xsd:schema xmlns:xsd="http://www.w3.org/2001/XMLSchema" xmlns:xs="http://www.w3.org/2001/XMLSchema" xmlns:p="http://schemas.microsoft.com/office/2006/metadata/properties" xmlns:ns2="5b0b727f-9d55-4674-90df-9368557459d7" xmlns:ns3="3f0a5add-00cc-4c5e-8a54-6b524d8608b8" targetNamespace="http://schemas.microsoft.com/office/2006/metadata/properties" ma:root="true" ma:fieldsID="0b9e00dfdebadb8b416f9476785e5085" ns2:_="" ns3:_="">
    <xsd:import namespace="5b0b727f-9d55-4674-90df-9368557459d7"/>
    <xsd:import namespace="3f0a5add-00cc-4c5e-8a54-6b524d8608b8"/>
    <xsd:element name="properties">
      <xsd:complexType>
        <xsd:sequence>
          <xsd:element name="documentManagement">
            <xsd:complexType>
              <xsd:all>
                <xsd:element ref="ns2:Document_x0020_Summary" minOccurs="0"/>
                <xsd:element ref="ns2:Version_x0020_No_x002e_" minOccurs="0"/>
                <xsd:element ref="ns3:Rel_x0020_Date" minOccurs="0"/>
                <xsd:element ref="ns2:Version_x0020_N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0b727f-9d55-4674-90df-9368557459d7" elementFormDefault="qualified">
    <xsd:import namespace="http://schemas.microsoft.com/office/2006/documentManagement/types"/>
    <xsd:import namespace="http://schemas.microsoft.com/office/infopath/2007/PartnerControls"/>
    <xsd:element name="Document_x0020_Summary" ma:index="8" nillable="true" ma:displayName="Document Summary" ma:internalName="Document_x0020_Summary">
      <xsd:simpleType>
        <xsd:restriction base="dms:Note">
          <xsd:maxLength value="255"/>
        </xsd:restriction>
      </xsd:simpleType>
    </xsd:element>
    <xsd:element name="Version_x0020_No_x002e_" ma:index="9" nillable="true" ma:displayName="Version No." ma:internalName="Version_x0020_No_x002e_">
      <xsd:simpleType>
        <xsd:restriction base="dms:Text">
          <xsd:maxLength value="255"/>
        </xsd:restriction>
      </xsd:simpleType>
    </xsd:element>
    <xsd:element name="Version_x0020_No" ma:index="13" nillable="true" ma:displayName="Version No" ma:internalName="Version_x0020_No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0a5add-00cc-4c5e-8a54-6b524d8608b8" elementFormDefault="qualified">
    <xsd:import namespace="http://schemas.microsoft.com/office/2006/documentManagement/types"/>
    <xsd:import namespace="http://schemas.microsoft.com/office/infopath/2007/PartnerControls"/>
    <xsd:element name="Rel_x0020_Date" ma:index="11" nillable="true" ma:displayName="Rel Date" ma:format="DateOnly" ma:internalName="Rel_x0020_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sion_x0020_No_x002e_ xmlns="5b0b727f-9d55-4674-90df-9368557459d7">1.0</Version_x0020_No_x002e_>
    <Document_x0020_Summary xmlns="5b0b727f-9d55-4674-90df-9368557459d7">The blank ppt template is used for preparing presentations  aligned with CitiusTech powerpoint guidelines. </Document_x0020_Summary>
    <Rel_x0020_Date xmlns="3f0a5add-00cc-4c5e-8a54-6b524d8608b8">2012-11-11T18:30:00+00:00</Rel_x0020_Date>
    <Version_x0020_No xmlns="5b0b727f-9d55-4674-90df-9368557459d7">1.0</Version_x0020_No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271C12-EDC3-4E9F-917F-B5906E905F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0b727f-9d55-4674-90df-9368557459d7"/>
    <ds:schemaRef ds:uri="3f0a5add-00cc-4c5e-8a54-6b524d8608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006A50-4E7D-423B-9555-E21005059E29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terms/"/>
    <ds:schemaRef ds:uri="5b0b727f-9d55-4674-90df-9368557459d7"/>
    <ds:schemaRef ds:uri="http://schemas.microsoft.com/office/infopath/2007/PartnerControls"/>
    <ds:schemaRef ds:uri="http://purl.org/dc/dcmitype/"/>
    <ds:schemaRef ds:uri="3f0a5add-00cc-4c5e-8a54-6b524d8608b8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215CF3E-B7B2-4757-A9A7-BF8CDE2155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CT_Core_Java_OOP</Template>
  <TotalTime>16779</TotalTime>
  <Words>1111</Words>
  <Application>Microsoft Macintosh PowerPoint</Application>
  <PresentationFormat>On-screen Show (4:3)</PresentationFormat>
  <Paragraphs>99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Times New Roman</vt:lpstr>
      <vt:lpstr>Wingdings</vt:lpstr>
      <vt:lpstr>CT_Core_Java_OOP</vt:lpstr>
      <vt:lpstr>Selenium GRID</vt:lpstr>
      <vt:lpstr>What?</vt:lpstr>
      <vt:lpstr>When To Use</vt:lpstr>
      <vt:lpstr>Grid Architecture</vt:lpstr>
      <vt:lpstr>Grid SetUP Command Line – version 3</vt:lpstr>
      <vt:lpstr>Grid SetUP Command Line – version 4</vt:lpstr>
      <vt:lpstr>Design Test Scripts</vt:lpstr>
      <vt:lpstr>Design Test Scripts</vt:lpstr>
      <vt:lpstr>Any Question ?</vt:lpstr>
      <vt:lpstr> 7738460004  shalini06mittal@gmail.com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Jignesh Parmar</dc:creator>
  <cp:lastModifiedBy>Microsoft Office User</cp:lastModifiedBy>
  <cp:revision>1679</cp:revision>
  <dcterms:created xsi:type="dcterms:W3CDTF">2014-09-30T12:24:12Z</dcterms:created>
  <dcterms:modified xsi:type="dcterms:W3CDTF">2022-03-04T07:46:11Z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0x010100A1A300ECBFD16143AC8B3E6881EC19E4</vt:lpwstr>
  </property>
</Properties>
</file>