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7" r:id="rId7"/>
    <p:sldId id="261" r:id="rId8"/>
    <p:sldId id="262" r:id="rId9"/>
    <p:sldId id="268" r:id="rId10"/>
    <p:sldId id="263" r:id="rId11"/>
    <p:sldId id="264" r:id="rId12"/>
    <p:sldId id="265" r:id="rId13"/>
    <p:sldId id="266"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6.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font" Target="fonts/font8.fntdata"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7.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23630543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814cf7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814cf7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ed4926fc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ed4926fc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58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ed4926fc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ed4926fc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11.xml" /><Relationship Id="rId4" Type="http://schemas.openxmlformats.org/officeDocument/2006/relationships/image" Target="../media/image9.pn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1.xml" /><Relationship Id="rId1" Type="http://schemas.openxmlformats.org/officeDocument/2006/relationships/slideLayout" Target="../slideLayouts/slideLayout5.xml" /><Relationship Id="rId6" Type="http://schemas.openxmlformats.org/officeDocument/2006/relationships/hyperlink" Target="https://www.slideshare.net/bharath405/rfid-based-smart-card-reader" TargetMode="External" /><Relationship Id="rId5" Type="http://schemas.openxmlformats.org/officeDocument/2006/relationships/hyperlink" Target="https://www.irjet.net/archives/V5/i4/IRJET-V5I4249.pdf" TargetMode="External" /><Relationship Id="rId4" Type="http://schemas.openxmlformats.org/officeDocument/2006/relationships/hyperlink" Target="https://iopscience.iop.org/article/10.1088/1757-899X/306/1/012045/pdf" TargetMode="Externa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2.xml" /><Relationship Id="rId1" Type="http://schemas.openxmlformats.org/officeDocument/2006/relationships/slideLayout" Target="../slideLayouts/slideLayout11.xml" /><Relationship Id="rId4" Type="http://schemas.openxmlformats.org/officeDocument/2006/relationships/image" Target="../media/image7.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1.xml" /><Relationship Id="rId6" Type="http://schemas.openxmlformats.org/officeDocument/2006/relationships/image" Target="../media/image5.svg" /><Relationship Id="rId5" Type="http://schemas.openxmlformats.org/officeDocument/2006/relationships/image" Target="../media/image4.png" /><Relationship Id="rId4" Type="http://schemas.openxmlformats.org/officeDocument/2006/relationships/image" Target="../media/image3.svg"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3.xml" /><Relationship Id="rId1" Type="http://schemas.openxmlformats.org/officeDocument/2006/relationships/slideLayout" Target="../slideLayouts/slideLayout11.xml"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RFID BASED SALARY CALCULATOR </a:t>
            </a:r>
            <a:endParaRPr>
              <a:solidFill>
                <a:schemeClr val="dk1"/>
              </a:solidFill>
            </a:endParaRPr>
          </a:p>
        </p:txBody>
      </p:sp>
      <p:sp>
        <p:nvSpPr>
          <p:cNvPr id="73" name="Google Shape;73;p13"/>
          <p:cNvSpPr txBox="1">
            <a:spLocks noGrp="1"/>
          </p:cNvSpPr>
          <p:nvPr>
            <p:ph type="subTitle" idx="1"/>
          </p:nvPr>
        </p:nvSpPr>
        <p:spPr>
          <a:xfrm>
            <a:off x="2371722" y="3762625"/>
            <a:ext cx="3812400" cy="1241700"/>
          </a:xfrm>
          <a:prstGeom prst="rect">
            <a:avLst/>
          </a:prstGeom>
        </p:spPr>
        <p:txBody>
          <a:bodyPr spcFirstLastPara="1" wrap="square" lIns="91425" tIns="91425" rIns="91425" bIns="91425" anchor="b" anchorCtr="0">
            <a:noAutofit/>
          </a:bodyPr>
          <a:lstStyle/>
          <a:p>
            <a:pPr marL="0" marR="38100" lvl="0" indent="0" algn="l" rtl="0">
              <a:lnSpc>
                <a:spcPct val="115000"/>
              </a:lnSpc>
              <a:spcBef>
                <a:spcPts val="0"/>
              </a:spcBef>
              <a:spcAft>
                <a:spcPts val="0"/>
              </a:spcAft>
              <a:buClr>
                <a:schemeClr val="dk2"/>
              </a:buClr>
              <a:buSzPts val="1100"/>
              <a:buFont typeface="Arial"/>
              <a:buNone/>
            </a:pPr>
            <a:r>
              <a:rPr lang="en" sz="2400" b="1">
                <a:solidFill>
                  <a:srgbClr val="FFFFFF"/>
                </a:solidFill>
                <a:latin typeface="Arial"/>
                <a:ea typeface="Arial"/>
                <a:cs typeface="Arial"/>
                <a:sym typeface="Arial"/>
              </a:rPr>
              <a:t>PRESENTED BY:</a:t>
            </a:r>
            <a:endParaRPr sz="2400" b="1">
              <a:solidFill>
                <a:srgbClr val="FFFFFF"/>
              </a:solidFill>
              <a:latin typeface="Arial"/>
              <a:ea typeface="Arial"/>
              <a:cs typeface="Arial"/>
              <a:sym typeface="Arial"/>
            </a:endParaRPr>
          </a:p>
          <a:p>
            <a:pPr marL="0" marR="38100" lvl="0" indent="0" algn="l" rtl="0">
              <a:lnSpc>
                <a:spcPct val="115000"/>
              </a:lnSpc>
              <a:spcBef>
                <a:spcPts val="0"/>
              </a:spcBef>
              <a:spcAft>
                <a:spcPts val="0"/>
              </a:spcAft>
              <a:buClr>
                <a:schemeClr val="dk2"/>
              </a:buClr>
              <a:buSzPts val="1100"/>
              <a:buFont typeface="Arial"/>
              <a:buNone/>
            </a:pPr>
            <a:r>
              <a:rPr lang="en" sz="2400" b="1">
                <a:solidFill>
                  <a:srgbClr val="FFFFFF"/>
                </a:solidFill>
                <a:latin typeface="Arial"/>
                <a:ea typeface="Arial"/>
                <a:cs typeface="Arial"/>
                <a:sym typeface="Arial"/>
              </a:rPr>
              <a:t>Saloni Sharma - 191003            </a:t>
            </a:r>
            <a:endParaRPr sz="2400" b="1">
              <a:solidFill>
                <a:srgbClr val="FFFFFF"/>
              </a:solidFill>
              <a:latin typeface="Arial"/>
              <a:ea typeface="Arial"/>
              <a:cs typeface="Arial"/>
              <a:sym typeface="Arial"/>
            </a:endParaRPr>
          </a:p>
          <a:p>
            <a:pPr marL="0" marR="38100" lvl="0" indent="0" algn="l" rtl="0">
              <a:lnSpc>
                <a:spcPct val="115000"/>
              </a:lnSpc>
              <a:spcBef>
                <a:spcPts val="0"/>
              </a:spcBef>
              <a:spcAft>
                <a:spcPts val="0"/>
              </a:spcAft>
              <a:buClr>
                <a:schemeClr val="dk2"/>
              </a:buClr>
              <a:buSzPts val="1100"/>
              <a:buFont typeface="Arial"/>
              <a:buNone/>
            </a:pPr>
            <a:r>
              <a:rPr lang="en" sz="2400" b="1">
                <a:solidFill>
                  <a:srgbClr val="FFFFFF"/>
                </a:solidFill>
                <a:latin typeface="Arial"/>
                <a:ea typeface="Arial"/>
                <a:cs typeface="Arial"/>
                <a:sym typeface="Arial"/>
              </a:rPr>
              <a:t>Shalini Siddhi -191047 </a:t>
            </a:r>
            <a:endParaRPr sz="2400" b="1">
              <a:solidFill>
                <a:srgbClr val="FFFFFF"/>
              </a:solidFill>
              <a:latin typeface="Arial"/>
              <a:ea typeface="Arial"/>
              <a:cs typeface="Arial"/>
              <a:sym typeface="Arial"/>
            </a:endParaRPr>
          </a:p>
          <a:p>
            <a:pPr marL="0" lvl="0" indent="0" algn="l" rtl="0">
              <a:spcBef>
                <a:spcPts val="0"/>
              </a:spcBef>
              <a:spcAft>
                <a:spcPts val="0"/>
              </a:spcAft>
              <a:buNone/>
            </a:pPr>
            <a:r>
              <a:rPr lang="en" sz="2400" b="1"/>
              <a:t>                                                                               </a:t>
            </a:r>
            <a:endParaRPr sz="2400" b="1"/>
          </a:p>
        </p:txBody>
      </p:sp>
      <p:sp>
        <p:nvSpPr>
          <p:cNvPr id="74" name="Google Shape;74;p13"/>
          <p:cNvSpPr txBox="1"/>
          <p:nvPr/>
        </p:nvSpPr>
        <p:spPr>
          <a:xfrm>
            <a:off x="6290149" y="3232425"/>
            <a:ext cx="2644623" cy="124954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2400" dirty="0">
                <a:solidFill>
                  <a:srgbClr val="FFFFFF"/>
                </a:solidFill>
              </a:rPr>
              <a:t>GUIDE:</a:t>
            </a:r>
            <a:endParaRPr sz="2400" dirty="0">
              <a:solidFill>
                <a:srgbClr val="FFFFFF"/>
              </a:solidFill>
            </a:endParaRPr>
          </a:p>
          <a:p>
            <a:pPr marL="0" lvl="0" indent="0" algn="l" rtl="0">
              <a:lnSpc>
                <a:spcPct val="115000"/>
              </a:lnSpc>
              <a:spcBef>
                <a:spcPts val="0"/>
              </a:spcBef>
              <a:spcAft>
                <a:spcPts val="0"/>
              </a:spcAft>
              <a:buClr>
                <a:schemeClr val="dk2"/>
              </a:buClr>
              <a:buSzPts val="1100"/>
              <a:buFont typeface="Arial"/>
              <a:buNone/>
            </a:pPr>
            <a:r>
              <a:rPr lang="en" sz="2400" dirty="0">
                <a:solidFill>
                  <a:srgbClr val="FFFFFF"/>
                </a:solidFill>
              </a:rPr>
              <a:t>Dr Shweta Pandit</a:t>
            </a:r>
            <a:endParaRPr sz="2400" dirty="0">
              <a:solidFill>
                <a:srgbClr val="FFFFFF"/>
              </a:solidFill>
            </a:endParaRPr>
          </a:p>
          <a:p>
            <a:pPr marL="0" lvl="0" indent="0" algn="l" rtl="0">
              <a:spcBef>
                <a:spcPts val="0"/>
              </a:spcBef>
              <a:spcAft>
                <a:spcPts val="0"/>
              </a:spcAft>
              <a:buNone/>
            </a:pPr>
            <a:endParaRPr dirty="0">
              <a:latin typeface="Lato"/>
              <a:ea typeface="Lato"/>
              <a:cs typeface="Lato"/>
              <a:sym typeface="Lato"/>
            </a:endParaRPr>
          </a:p>
        </p:txBody>
      </p:sp>
      <p:pic>
        <p:nvPicPr>
          <p:cNvPr id="75" name="Google Shape;75;p13"/>
          <p:cNvPicPr preferRelativeResize="0"/>
          <p:nvPr/>
        </p:nvPicPr>
        <p:blipFill>
          <a:blip r:embed="rId3">
            <a:alphaModFix/>
          </a:blip>
          <a:stretch>
            <a:fillRect/>
          </a:stretch>
        </p:blipFill>
        <p:spPr>
          <a:xfrm>
            <a:off x="152400" y="399850"/>
            <a:ext cx="1128925" cy="138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2134775" y="49375"/>
            <a:ext cx="5200899" cy="1039499"/>
          </a:xfrm>
          <a:prstGeom prst="rect">
            <a:avLst/>
          </a:prstGeom>
          <a:noFill/>
          <a:ln>
            <a:noFill/>
          </a:ln>
        </p:spPr>
      </p:pic>
      <p:sp>
        <p:nvSpPr>
          <p:cNvPr id="117" name="Google Shape;117;p20"/>
          <p:cNvSpPr txBox="1"/>
          <p:nvPr/>
        </p:nvSpPr>
        <p:spPr>
          <a:xfrm>
            <a:off x="2242224" y="0"/>
            <a:ext cx="4986000" cy="124646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dirty="0">
                <a:solidFill>
                  <a:schemeClr val="lt2"/>
                </a:solidFill>
              </a:rPr>
              <a:t>7. Project timeline using Gantt chart</a:t>
            </a:r>
            <a:endParaRPr sz="3000" b="1" dirty="0">
              <a:solidFill>
                <a:schemeClr val="lt2"/>
              </a:solidFill>
            </a:endParaRPr>
          </a:p>
        </p:txBody>
      </p:sp>
      <p:pic>
        <p:nvPicPr>
          <p:cNvPr id="3" name="Picture 2">
            <a:extLst>
              <a:ext uri="{FF2B5EF4-FFF2-40B4-BE49-F238E27FC236}">
                <a16:creationId xmlns:a16="http://schemas.microsoft.com/office/drawing/2014/main" id="{12D9E397-EEAF-4C41-A4C5-9EEEF6D3AE19}"/>
              </a:ext>
            </a:extLst>
          </p:cNvPr>
          <p:cNvPicPr>
            <a:picLocks noChangeAspect="1"/>
          </p:cNvPicPr>
          <p:nvPr/>
        </p:nvPicPr>
        <p:blipFill>
          <a:blip r:embed="rId4"/>
          <a:stretch>
            <a:fillRect/>
          </a:stretch>
        </p:blipFill>
        <p:spPr>
          <a:xfrm>
            <a:off x="596695" y="1285809"/>
            <a:ext cx="7787209" cy="2929730"/>
          </a:xfrm>
          <a:prstGeom prst="rect">
            <a:avLst/>
          </a:prstGeom>
        </p:spPr>
      </p:pic>
      <p:sp>
        <p:nvSpPr>
          <p:cNvPr id="4" name="TextBox 3">
            <a:extLst>
              <a:ext uri="{FF2B5EF4-FFF2-40B4-BE49-F238E27FC236}">
                <a16:creationId xmlns:a16="http://schemas.microsoft.com/office/drawing/2014/main" id="{C18B7556-0199-4206-98E2-6BBBB473A7D6}"/>
              </a:ext>
            </a:extLst>
          </p:cNvPr>
          <p:cNvSpPr txBox="1"/>
          <p:nvPr/>
        </p:nvSpPr>
        <p:spPr>
          <a:xfrm>
            <a:off x="3851329" y="1305647"/>
            <a:ext cx="2123268" cy="307777"/>
          </a:xfrm>
          <a:prstGeom prst="rect">
            <a:avLst/>
          </a:prstGeom>
          <a:noFill/>
        </p:spPr>
        <p:txBody>
          <a:bodyPr wrap="square" rtlCol="0">
            <a:spAutoFit/>
          </a:bodyPr>
          <a:lstStyle/>
          <a:p>
            <a:r>
              <a:rPr lang="en-IN" dirty="0"/>
              <a:t>Duration in weeks</a:t>
            </a:r>
          </a:p>
        </p:txBody>
      </p:sp>
      <p:sp>
        <p:nvSpPr>
          <p:cNvPr id="5" name="TextBox 4">
            <a:extLst>
              <a:ext uri="{FF2B5EF4-FFF2-40B4-BE49-F238E27FC236}">
                <a16:creationId xmlns:a16="http://schemas.microsoft.com/office/drawing/2014/main" id="{78ECB12E-EF8B-4CA2-BCC7-62E37C524A62}"/>
              </a:ext>
            </a:extLst>
          </p:cNvPr>
          <p:cNvSpPr txBox="1"/>
          <p:nvPr/>
        </p:nvSpPr>
        <p:spPr>
          <a:xfrm>
            <a:off x="1077130" y="1582428"/>
            <a:ext cx="1382068" cy="307777"/>
          </a:xfrm>
          <a:prstGeom prst="rect">
            <a:avLst/>
          </a:prstGeom>
          <a:noFill/>
        </p:spPr>
        <p:txBody>
          <a:bodyPr wrap="square" rtlCol="0">
            <a:spAutoFit/>
          </a:bodyPr>
          <a:lstStyle/>
          <a:p>
            <a:r>
              <a:rPr lang="en-IN" dirty="0"/>
              <a:t>Activities</a:t>
            </a:r>
          </a:p>
        </p:txBody>
      </p:sp>
      <p:sp>
        <p:nvSpPr>
          <p:cNvPr id="6" name="TextBox 5">
            <a:extLst>
              <a:ext uri="{FF2B5EF4-FFF2-40B4-BE49-F238E27FC236}">
                <a16:creationId xmlns:a16="http://schemas.microsoft.com/office/drawing/2014/main" id="{CA975926-21F2-4EFE-9CA3-401A498173C8}"/>
              </a:ext>
            </a:extLst>
          </p:cNvPr>
          <p:cNvSpPr txBox="1"/>
          <p:nvPr/>
        </p:nvSpPr>
        <p:spPr>
          <a:xfrm>
            <a:off x="534702" y="1652169"/>
            <a:ext cx="480435" cy="2746906"/>
          </a:xfrm>
          <a:prstGeom prst="rect">
            <a:avLst/>
          </a:prstGeom>
          <a:noFill/>
        </p:spPr>
        <p:txBody>
          <a:bodyPr wrap="square" rtlCol="0">
            <a:spAutoFit/>
          </a:bodyPr>
          <a:lstStyle/>
          <a:p>
            <a:r>
              <a:rPr lang="en-IN" sz="1000" dirty="0" err="1"/>
              <a:t>s.No</a:t>
            </a:r>
            <a:endParaRPr lang="en-IN" sz="1000" dirty="0"/>
          </a:p>
          <a:p>
            <a:r>
              <a:rPr lang="en-IN" sz="1250" dirty="0"/>
              <a:t>1</a:t>
            </a:r>
          </a:p>
          <a:p>
            <a:r>
              <a:rPr lang="en-IN" sz="1250" dirty="0"/>
              <a:t>2</a:t>
            </a:r>
          </a:p>
          <a:p>
            <a:r>
              <a:rPr lang="en-IN" sz="1250" dirty="0"/>
              <a:t>3</a:t>
            </a:r>
          </a:p>
          <a:p>
            <a:r>
              <a:rPr lang="en-IN" sz="1250" dirty="0"/>
              <a:t>4</a:t>
            </a:r>
          </a:p>
          <a:p>
            <a:r>
              <a:rPr lang="en-IN" sz="1250" dirty="0"/>
              <a:t>5</a:t>
            </a:r>
          </a:p>
          <a:p>
            <a:r>
              <a:rPr lang="en-IN" sz="1250" dirty="0"/>
              <a:t>6</a:t>
            </a:r>
          </a:p>
          <a:p>
            <a:r>
              <a:rPr lang="en-IN" sz="1250" dirty="0"/>
              <a:t>7</a:t>
            </a:r>
          </a:p>
          <a:p>
            <a:r>
              <a:rPr lang="en-IN" sz="1250" dirty="0"/>
              <a:t>8</a:t>
            </a:r>
          </a:p>
          <a:p>
            <a:r>
              <a:rPr lang="en-IN" sz="1250" dirty="0"/>
              <a:t>9</a:t>
            </a:r>
          </a:p>
          <a:p>
            <a:r>
              <a:rPr lang="en-IN" sz="1250" dirty="0"/>
              <a:t>10</a:t>
            </a:r>
          </a:p>
          <a:p>
            <a:r>
              <a:rPr lang="en-IN" sz="1250" dirty="0"/>
              <a:t>11</a:t>
            </a:r>
          </a:p>
          <a:p>
            <a:r>
              <a:rPr lang="en-IN" sz="1250" dirty="0"/>
              <a:t>12</a:t>
            </a:r>
          </a:p>
          <a:p>
            <a:endParaRPr lang="en-IN" sz="12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1"/>
          <p:cNvSpPr txBox="1">
            <a:spLocks noGrp="1"/>
          </p:cNvSpPr>
          <p:nvPr>
            <p:ph type="body" idx="1"/>
          </p:nvPr>
        </p:nvSpPr>
        <p:spPr>
          <a:xfrm>
            <a:off x="673400" y="114600"/>
            <a:ext cx="34386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2"/>
              </a:buClr>
              <a:buSzPts val="1100"/>
              <a:buFont typeface="Arial"/>
              <a:buNone/>
            </a:pPr>
            <a:r>
              <a:rPr lang="en" sz="3000" b="1" dirty="0">
                <a:solidFill>
                  <a:schemeClr val="lt2"/>
                </a:solidFill>
              </a:rPr>
              <a:t>8. Conclusion</a:t>
            </a:r>
            <a:endParaRPr sz="3000" b="1" dirty="0">
              <a:solidFill>
                <a:schemeClr val="lt2"/>
              </a:solidFill>
            </a:endParaRPr>
          </a:p>
        </p:txBody>
      </p:sp>
      <p:sp>
        <p:nvSpPr>
          <p:cNvPr id="3" name="Flowchart: Process 2">
            <a:extLst>
              <a:ext uri="{FF2B5EF4-FFF2-40B4-BE49-F238E27FC236}">
                <a16:creationId xmlns:a16="http://schemas.microsoft.com/office/drawing/2014/main" id="{2E29CCB0-66C4-4F75-A084-9A36A2794CEB}"/>
              </a:ext>
            </a:extLst>
          </p:cNvPr>
          <p:cNvSpPr/>
          <p:nvPr/>
        </p:nvSpPr>
        <p:spPr>
          <a:xfrm>
            <a:off x="670302" y="816600"/>
            <a:ext cx="4331778" cy="3440622"/>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E06162B-6736-4471-BDEC-300BA7C105C4}"/>
              </a:ext>
            </a:extLst>
          </p:cNvPr>
          <p:cNvSpPr txBox="1"/>
          <p:nvPr/>
        </p:nvSpPr>
        <p:spPr>
          <a:xfrm>
            <a:off x="817538" y="1196309"/>
            <a:ext cx="4184542" cy="2893100"/>
          </a:xfrm>
          <a:prstGeom prst="rect">
            <a:avLst/>
          </a:prstGeom>
          <a:noFill/>
        </p:spPr>
        <p:txBody>
          <a:bodyPr wrap="square" rtlCol="0">
            <a:spAutoFit/>
          </a:bodyPr>
          <a:lstStyle/>
          <a:p>
            <a:pPr marL="285750" indent="-285750">
              <a:buFont typeface="Arial" panose="020B0604020202020204" pitchFamily="34" charset="0"/>
              <a:buChar char="•"/>
            </a:pPr>
            <a:r>
              <a:rPr lang="en-US" dirty="0"/>
              <a:t>T</a:t>
            </a:r>
            <a:r>
              <a:rPr lang="en-US" sz="1400" dirty="0"/>
              <a:t>he existence of databases in data storage facilitate the search data so that it can help the institution or company to improve the effectiveness in performing data absenteeism of employees.</a:t>
            </a:r>
          </a:p>
          <a:p>
            <a:pPr marL="285750" indent="-285750">
              <a:buFont typeface="Arial" panose="020B0604020202020204" pitchFamily="34" charset="0"/>
              <a:buChar char="•"/>
            </a:pPr>
            <a:r>
              <a:rPr lang="en-US" sz="1400" dirty="0"/>
              <a:t> It offers an ease way in recapitulation of employee attendance data for payroll purposes. </a:t>
            </a:r>
            <a:endParaRPr lang="en-US" dirty="0"/>
          </a:p>
          <a:p>
            <a:pPr marL="285750" indent="-285750">
              <a:buFont typeface="Arial" panose="020B0604020202020204" pitchFamily="34" charset="0"/>
              <a:buChar char="•"/>
            </a:pPr>
            <a:r>
              <a:rPr lang="en-US" dirty="0"/>
              <a:t>T</a:t>
            </a:r>
            <a:r>
              <a:rPr lang="en-US" sz="1400" dirty="0"/>
              <a:t>he system overall increases the efficiency of reporting and evaluating the performance of the employee and the discipline of the employee itself.</a:t>
            </a:r>
            <a:endParaRPr lang="en-IN" sz="11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7"/>
        <p:cNvGrpSpPr/>
        <p:nvPr/>
      </p:nvGrpSpPr>
      <p:grpSpPr>
        <a:xfrm>
          <a:off x="0" y="0"/>
          <a:ext cx="0" cy="0"/>
          <a:chOff x="0" y="0"/>
          <a:chExt cx="0" cy="0"/>
        </a:xfrm>
      </p:grpSpPr>
      <p:sp>
        <p:nvSpPr>
          <p:cNvPr id="2" name="Title 1">
            <a:extLst>
              <a:ext uri="{FF2B5EF4-FFF2-40B4-BE49-F238E27FC236}">
                <a16:creationId xmlns:a16="http://schemas.microsoft.com/office/drawing/2014/main" id="{B4801CF8-0578-4560-8C15-9599CCA6AE27}"/>
              </a:ext>
            </a:extLst>
          </p:cNvPr>
          <p:cNvSpPr>
            <a:spLocks noGrp="1"/>
          </p:cNvSpPr>
          <p:nvPr>
            <p:ph type="title"/>
          </p:nvPr>
        </p:nvSpPr>
        <p:spPr>
          <a:xfrm>
            <a:off x="4045058" y="396078"/>
            <a:ext cx="1015139" cy="402086"/>
          </a:xfrm>
        </p:spPr>
        <p:txBody>
          <a:bodyPr/>
          <a:lstStyle/>
          <a:p>
            <a:endParaRPr lang="en-IN" dirty="0">
              <a:solidFill>
                <a:schemeClr val="tx2"/>
              </a:solidFill>
            </a:endParaRPr>
          </a:p>
        </p:txBody>
      </p:sp>
      <p:sp>
        <p:nvSpPr>
          <p:cNvPr id="5" name="Flowchart: Process 4">
            <a:extLst>
              <a:ext uri="{FF2B5EF4-FFF2-40B4-BE49-F238E27FC236}">
                <a16:creationId xmlns:a16="http://schemas.microsoft.com/office/drawing/2014/main" id="{4C94BAEF-B51E-48E6-A703-AC6404A53D4C}"/>
              </a:ext>
            </a:extLst>
          </p:cNvPr>
          <p:cNvSpPr/>
          <p:nvPr/>
        </p:nvSpPr>
        <p:spPr>
          <a:xfrm>
            <a:off x="495945" y="999640"/>
            <a:ext cx="6788257" cy="330888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oogle Shape;116;p20">
            <a:extLst>
              <a:ext uri="{FF2B5EF4-FFF2-40B4-BE49-F238E27FC236}">
                <a16:creationId xmlns:a16="http://schemas.microsoft.com/office/drawing/2014/main" id="{D511E06F-BE4F-4E66-ABC1-4DB541D1FEEF}"/>
              </a:ext>
            </a:extLst>
          </p:cNvPr>
          <p:cNvPicPr preferRelativeResize="0"/>
          <p:nvPr/>
        </p:nvPicPr>
        <p:blipFill>
          <a:blip r:embed="rId3">
            <a:alphaModFix/>
          </a:blip>
          <a:stretch>
            <a:fillRect/>
          </a:stretch>
        </p:blipFill>
        <p:spPr>
          <a:xfrm>
            <a:off x="1935045" y="150552"/>
            <a:ext cx="4220025" cy="748350"/>
          </a:xfrm>
          <a:prstGeom prst="rect">
            <a:avLst/>
          </a:prstGeom>
          <a:noFill/>
          <a:ln>
            <a:noFill/>
          </a:ln>
        </p:spPr>
      </p:pic>
      <p:sp>
        <p:nvSpPr>
          <p:cNvPr id="3" name="TextBox 2">
            <a:extLst>
              <a:ext uri="{FF2B5EF4-FFF2-40B4-BE49-F238E27FC236}">
                <a16:creationId xmlns:a16="http://schemas.microsoft.com/office/drawing/2014/main" id="{1A400BDC-562D-4072-BE8B-AE1E6B1CB134}"/>
              </a:ext>
            </a:extLst>
          </p:cNvPr>
          <p:cNvSpPr txBox="1"/>
          <p:nvPr/>
        </p:nvSpPr>
        <p:spPr>
          <a:xfrm>
            <a:off x="2154264" y="216976"/>
            <a:ext cx="3696346" cy="584775"/>
          </a:xfrm>
          <a:prstGeom prst="rect">
            <a:avLst/>
          </a:prstGeom>
          <a:noFill/>
        </p:spPr>
        <p:txBody>
          <a:bodyPr wrap="square" rtlCol="0">
            <a:spAutoFit/>
          </a:bodyPr>
          <a:lstStyle/>
          <a:p>
            <a:r>
              <a:rPr lang="en-IN" sz="3200" b="1" dirty="0">
                <a:solidFill>
                  <a:schemeClr val="tx2"/>
                </a:solidFill>
              </a:rPr>
              <a:t>9. References</a:t>
            </a:r>
          </a:p>
        </p:txBody>
      </p:sp>
      <p:sp>
        <p:nvSpPr>
          <p:cNvPr id="8" name="TextBox 5">
            <a:extLst>
              <a:ext uri="{FF2B5EF4-FFF2-40B4-BE49-F238E27FC236}">
                <a16:creationId xmlns:a16="http://schemas.microsoft.com/office/drawing/2014/main" id="{EBE83FB7-35ED-4C94-A39F-1D08B6AF2A24}"/>
              </a:ext>
            </a:extLst>
          </p:cNvPr>
          <p:cNvSpPr txBox="1"/>
          <p:nvPr/>
        </p:nvSpPr>
        <p:spPr>
          <a:xfrm>
            <a:off x="557937" y="1986974"/>
            <a:ext cx="6478291"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arenR"/>
            </a:pPr>
            <a:r>
              <a:rPr lang="en-IN" dirty="0">
                <a:hlinkClick r:id="rId4"/>
              </a:rPr>
              <a:t>https://iopscience.iop.org/article/10.1088/1757-899X/306/1/012045/pdf</a:t>
            </a:r>
            <a:endParaRPr lang="en-IN" dirty="0"/>
          </a:p>
          <a:p>
            <a:pPr marL="342900" indent="-342900">
              <a:buFont typeface="+mj-lt"/>
              <a:buAutoNum type="arabicParenR"/>
            </a:pPr>
            <a:r>
              <a:rPr lang="en-IN" dirty="0">
                <a:hlinkClick r:id="rId5"/>
              </a:rPr>
              <a:t>https://www.irjet.net/archives/V5/i4/IRJET-V5I4249.pdf</a:t>
            </a:r>
            <a:endParaRPr lang="en-IN" dirty="0"/>
          </a:p>
          <a:p>
            <a:pPr marL="342900" indent="-342900">
              <a:buFont typeface="+mj-lt"/>
              <a:buAutoNum type="arabicParenR"/>
            </a:pPr>
            <a:r>
              <a:rPr lang="en-IN" dirty="0">
                <a:hlinkClick r:id="rId6"/>
              </a:rPr>
              <a:t>https://www.slideshare.net/bharath405/rfid-based-smart-card-reader</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34" name="Google Shape;134;p23"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35" name="Google Shape;135;p23"/>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chemeClr val="lt2"/>
              </a:solidFill>
              <a:latin typeface="Raleway"/>
              <a:ea typeface="Raleway"/>
              <a:cs typeface="Raleway"/>
              <a:sym typeface="Raleway"/>
            </a:endParaRPr>
          </a:p>
        </p:txBody>
      </p:sp>
      <p:sp>
        <p:nvSpPr>
          <p:cNvPr id="136" name="Google Shape;136;p23"/>
          <p:cNvSpPr txBox="1">
            <a:spLocks noGrp="1"/>
          </p:cNvSpPr>
          <p:nvPr>
            <p:ph type="body" idx="4294967295"/>
          </p:nvPr>
        </p:nvSpPr>
        <p:spPr>
          <a:xfrm>
            <a:off x="2855550" y="1377477"/>
            <a:ext cx="3432900" cy="21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chemeClr val="lt2"/>
                </a:solidFill>
                <a:latin typeface="Arial"/>
                <a:ea typeface="Arial"/>
                <a:cs typeface="Arial"/>
                <a:sym typeface="Arial"/>
              </a:rPr>
              <a:t>THANK</a:t>
            </a:r>
            <a:endParaRPr sz="7200">
              <a:solidFill>
                <a:schemeClr val="lt2"/>
              </a:solidFill>
              <a:latin typeface="Arial"/>
              <a:ea typeface="Arial"/>
              <a:cs typeface="Arial"/>
              <a:sym typeface="Arial"/>
            </a:endParaRPr>
          </a:p>
          <a:p>
            <a:pPr marL="0" lvl="0" indent="0" algn="l" rtl="0">
              <a:spcBef>
                <a:spcPts val="0"/>
              </a:spcBef>
              <a:spcAft>
                <a:spcPts val="0"/>
              </a:spcAft>
              <a:buNone/>
            </a:pPr>
            <a:r>
              <a:rPr lang="en" sz="7200">
                <a:solidFill>
                  <a:schemeClr val="lt2"/>
                </a:solidFill>
                <a:latin typeface="Arial"/>
                <a:ea typeface="Arial"/>
                <a:cs typeface="Arial"/>
                <a:sym typeface="Arial"/>
              </a:rPr>
              <a:t>  YOU</a:t>
            </a:r>
            <a:r>
              <a:rPr lang="en" sz="1200">
                <a:latin typeface="Arial"/>
                <a:ea typeface="Arial"/>
                <a:cs typeface="Arial"/>
                <a:sym typeface="Arial"/>
              </a:rPr>
              <a:t>.</a:t>
            </a:r>
            <a:endParaRPr sz="1200">
              <a:latin typeface="Arial"/>
              <a:ea typeface="Arial"/>
              <a:cs typeface="Arial"/>
              <a:sym typeface="Arial"/>
            </a:endParaRPr>
          </a:p>
          <a:p>
            <a:pPr marL="0" lvl="0" indent="0" algn="l" rtl="0">
              <a:spcBef>
                <a:spcPts val="0"/>
              </a:spcBef>
              <a:spcAft>
                <a:spcPts val="1600"/>
              </a:spcAft>
              <a:buNone/>
            </a:pPr>
            <a:endParaRPr sz="1200" b="1">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idx="4294967295"/>
          </p:nvPr>
        </p:nvSpPr>
        <p:spPr>
          <a:xfrm>
            <a:off x="535775" y="0"/>
            <a:ext cx="5197200" cy="76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3300">
                <a:solidFill>
                  <a:schemeClr val="lt2"/>
                </a:solidFill>
                <a:latin typeface="Arial"/>
                <a:ea typeface="Arial"/>
                <a:cs typeface="Arial"/>
                <a:sym typeface="Arial"/>
              </a:rPr>
              <a:t>CONTENT:</a:t>
            </a:r>
            <a:endParaRPr sz="3300">
              <a:solidFill>
                <a:schemeClr val="lt2"/>
              </a:solidFill>
              <a:latin typeface="Arial"/>
              <a:ea typeface="Arial"/>
              <a:cs typeface="Arial"/>
              <a:sym typeface="Arial"/>
            </a:endParaRPr>
          </a:p>
          <a:p>
            <a:pPr marL="0" lvl="0" indent="0" algn="l" rtl="0">
              <a:spcBef>
                <a:spcPts val="0"/>
              </a:spcBef>
              <a:spcAft>
                <a:spcPts val="1600"/>
              </a:spcAft>
              <a:buNone/>
            </a:pPr>
            <a:endParaRPr sz="3600">
              <a:solidFill>
                <a:schemeClr val="dk1"/>
              </a:solidFill>
            </a:endParaRPr>
          </a:p>
        </p:txBody>
      </p:sp>
      <p:sp>
        <p:nvSpPr>
          <p:cNvPr id="81" name="Google Shape;81;p14"/>
          <p:cNvSpPr txBox="1">
            <a:spLocks noGrp="1"/>
          </p:cNvSpPr>
          <p:nvPr>
            <p:ph type="title" idx="4294967295"/>
          </p:nvPr>
        </p:nvSpPr>
        <p:spPr>
          <a:xfrm>
            <a:off x="535775" y="768000"/>
            <a:ext cx="6828600" cy="41034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Font typeface="Arial"/>
              <a:buAutoNum type="arabicPeriod"/>
            </a:pPr>
            <a:r>
              <a:rPr lang="en" sz="2400" b="0" dirty="0">
                <a:solidFill>
                  <a:schemeClr val="dk1"/>
                </a:solidFill>
                <a:latin typeface="Arial"/>
                <a:ea typeface="Arial"/>
                <a:cs typeface="Arial"/>
                <a:sym typeface="Arial"/>
              </a:rPr>
              <a:t>Introduction</a:t>
            </a:r>
            <a:endParaRPr sz="2400" b="0" dirty="0">
              <a:solidFill>
                <a:schemeClr val="dk1"/>
              </a:solidFill>
              <a:latin typeface="Arial"/>
              <a:ea typeface="Arial"/>
              <a:cs typeface="Arial"/>
              <a:sym typeface="Arial"/>
            </a:endParaRPr>
          </a:p>
          <a:p>
            <a:pPr marL="457200" lvl="0" indent="-381000" algn="l" rtl="0">
              <a:lnSpc>
                <a:spcPct val="115000"/>
              </a:lnSpc>
              <a:spcBef>
                <a:spcPts val="0"/>
              </a:spcBef>
              <a:spcAft>
                <a:spcPts val="0"/>
              </a:spcAft>
              <a:buClr>
                <a:schemeClr val="dk1"/>
              </a:buClr>
              <a:buSzPts val="2400"/>
              <a:buFont typeface="Arial"/>
              <a:buAutoNum type="arabicPeriod"/>
            </a:pPr>
            <a:r>
              <a:rPr lang="en" sz="2400" b="0" dirty="0">
                <a:solidFill>
                  <a:schemeClr val="dk1"/>
                </a:solidFill>
                <a:latin typeface="Arial"/>
                <a:ea typeface="Arial"/>
                <a:cs typeface="Arial"/>
                <a:sym typeface="Arial"/>
              </a:rPr>
              <a:t>Scope of the project</a:t>
            </a:r>
            <a:endParaRPr sz="2400" b="0" dirty="0">
              <a:solidFill>
                <a:schemeClr val="dk1"/>
              </a:solidFill>
              <a:latin typeface="Arial"/>
              <a:ea typeface="Arial"/>
              <a:cs typeface="Arial"/>
              <a:sym typeface="Arial"/>
            </a:endParaRPr>
          </a:p>
          <a:p>
            <a:pPr marL="457200" lvl="0" indent="-381000" algn="l" rtl="0">
              <a:lnSpc>
                <a:spcPct val="115000"/>
              </a:lnSpc>
              <a:spcBef>
                <a:spcPts val="0"/>
              </a:spcBef>
              <a:spcAft>
                <a:spcPts val="0"/>
              </a:spcAft>
              <a:buClr>
                <a:schemeClr val="dk1"/>
              </a:buClr>
              <a:buSzPts val="2400"/>
              <a:buFont typeface="Arial"/>
              <a:buAutoNum type="arabicPeriod"/>
            </a:pPr>
            <a:r>
              <a:rPr lang="en" sz="2400" b="0" dirty="0">
                <a:solidFill>
                  <a:schemeClr val="dk1"/>
                </a:solidFill>
                <a:latin typeface="Arial"/>
                <a:ea typeface="Arial"/>
                <a:cs typeface="Arial"/>
                <a:sym typeface="Arial"/>
              </a:rPr>
              <a:t>Literature review</a:t>
            </a:r>
            <a:endParaRPr sz="2400" b="0" dirty="0">
              <a:solidFill>
                <a:schemeClr val="dk1"/>
              </a:solidFill>
              <a:latin typeface="Arial"/>
              <a:ea typeface="Arial"/>
              <a:cs typeface="Arial"/>
              <a:sym typeface="Arial"/>
            </a:endParaRPr>
          </a:p>
          <a:p>
            <a:pPr marL="457200" lvl="0" indent="-381000" algn="l" rtl="0">
              <a:lnSpc>
                <a:spcPct val="115000"/>
              </a:lnSpc>
              <a:spcBef>
                <a:spcPts val="0"/>
              </a:spcBef>
              <a:spcAft>
                <a:spcPts val="0"/>
              </a:spcAft>
              <a:buClr>
                <a:schemeClr val="dk1"/>
              </a:buClr>
              <a:buSzPts val="2400"/>
              <a:buFont typeface="Arial"/>
              <a:buAutoNum type="arabicPeriod"/>
            </a:pPr>
            <a:r>
              <a:rPr lang="en" sz="2400" b="0" dirty="0">
                <a:solidFill>
                  <a:schemeClr val="dk1"/>
                </a:solidFill>
                <a:latin typeface="Arial"/>
                <a:ea typeface="Arial"/>
                <a:cs typeface="Arial"/>
                <a:sym typeface="Arial"/>
              </a:rPr>
              <a:t>Overall block diagram</a:t>
            </a:r>
            <a:endParaRPr sz="2400" b="0" dirty="0">
              <a:solidFill>
                <a:schemeClr val="dk1"/>
              </a:solidFill>
              <a:latin typeface="Arial"/>
              <a:ea typeface="Arial"/>
              <a:cs typeface="Arial"/>
              <a:sym typeface="Arial"/>
            </a:endParaRPr>
          </a:p>
          <a:p>
            <a:pPr marL="457200" lvl="0" indent="-381000" algn="l" rtl="0">
              <a:lnSpc>
                <a:spcPct val="115000"/>
              </a:lnSpc>
              <a:spcBef>
                <a:spcPts val="0"/>
              </a:spcBef>
              <a:spcAft>
                <a:spcPts val="0"/>
              </a:spcAft>
              <a:buClr>
                <a:schemeClr val="dk1"/>
              </a:buClr>
              <a:buSzPts val="2400"/>
              <a:buFont typeface="Arial"/>
              <a:buAutoNum type="arabicPeriod"/>
            </a:pPr>
            <a:r>
              <a:rPr lang="en" sz="2400" b="0" dirty="0">
                <a:solidFill>
                  <a:schemeClr val="dk1"/>
                </a:solidFill>
                <a:latin typeface="Arial"/>
                <a:ea typeface="Arial"/>
                <a:cs typeface="Arial"/>
                <a:sym typeface="Arial"/>
              </a:rPr>
              <a:t>Procedure</a:t>
            </a:r>
            <a:endParaRPr sz="2400" b="0" dirty="0">
              <a:solidFill>
                <a:schemeClr val="dk1"/>
              </a:solidFill>
              <a:latin typeface="Arial"/>
              <a:ea typeface="Arial"/>
              <a:cs typeface="Arial"/>
              <a:sym typeface="Arial"/>
            </a:endParaRPr>
          </a:p>
          <a:p>
            <a:pPr marL="457200" lvl="0" indent="-381000" algn="l" rtl="0">
              <a:lnSpc>
                <a:spcPct val="115000"/>
              </a:lnSpc>
              <a:spcBef>
                <a:spcPts val="0"/>
              </a:spcBef>
              <a:spcAft>
                <a:spcPts val="0"/>
              </a:spcAft>
              <a:buClr>
                <a:schemeClr val="dk1"/>
              </a:buClr>
              <a:buSzPts val="2400"/>
              <a:buFont typeface="Arial"/>
              <a:buAutoNum type="arabicPeriod"/>
            </a:pPr>
            <a:r>
              <a:rPr lang="en" sz="2400" b="0" dirty="0">
                <a:solidFill>
                  <a:schemeClr val="dk1"/>
                </a:solidFill>
                <a:latin typeface="Arial"/>
                <a:ea typeface="Arial"/>
                <a:cs typeface="Arial"/>
                <a:sym typeface="Arial"/>
              </a:rPr>
              <a:t>Work flow diagram</a:t>
            </a:r>
            <a:endParaRPr sz="2400" b="0" dirty="0">
              <a:solidFill>
                <a:schemeClr val="dk1"/>
              </a:solidFill>
              <a:latin typeface="Arial"/>
              <a:ea typeface="Arial"/>
              <a:cs typeface="Arial"/>
              <a:sym typeface="Arial"/>
            </a:endParaRPr>
          </a:p>
          <a:p>
            <a:pPr marL="457200" lvl="0" indent="-381000" rtl="0">
              <a:lnSpc>
                <a:spcPct val="115000"/>
              </a:lnSpc>
              <a:spcBef>
                <a:spcPts val="0"/>
              </a:spcBef>
              <a:spcAft>
                <a:spcPts val="0"/>
              </a:spcAft>
              <a:buClr>
                <a:schemeClr val="dk1"/>
              </a:buClr>
              <a:buSzPts val="2400"/>
              <a:buFont typeface="Arial"/>
              <a:buAutoNum type="arabicPeriod"/>
            </a:pPr>
            <a:r>
              <a:rPr lang="en" sz="2400" b="0" dirty="0">
                <a:solidFill>
                  <a:schemeClr val="dk1"/>
                </a:solidFill>
                <a:latin typeface="Arial"/>
                <a:ea typeface="Arial"/>
                <a:cs typeface="Arial"/>
                <a:sym typeface="Arial"/>
              </a:rPr>
              <a:t>Project Timeline using Gantt chart</a:t>
            </a:r>
            <a:endParaRPr sz="2400" b="0" dirty="0">
              <a:solidFill>
                <a:schemeClr val="dk1"/>
              </a:solidFill>
              <a:latin typeface="Arial"/>
              <a:ea typeface="Arial"/>
              <a:cs typeface="Arial"/>
              <a:sym typeface="Arial"/>
            </a:endParaRPr>
          </a:p>
          <a:p>
            <a:pPr marL="457200" lvl="0" indent="0" algn="l" rtl="0">
              <a:lnSpc>
                <a:spcPct val="115000"/>
              </a:lnSpc>
              <a:spcBef>
                <a:spcPts val="0"/>
              </a:spcBef>
              <a:spcAft>
                <a:spcPts val="0"/>
              </a:spcAft>
              <a:buNone/>
            </a:pPr>
            <a:endParaRPr sz="2400" b="0" dirty="0">
              <a:solidFill>
                <a:schemeClr val="dk1"/>
              </a:solidFill>
              <a:latin typeface="Arial"/>
              <a:ea typeface="Arial"/>
              <a:cs typeface="Arial"/>
              <a:sym typeface="Arial"/>
            </a:endParaRPr>
          </a:p>
          <a:p>
            <a:pPr marL="0" lvl="0" indent="0" algn="l" rtl="0">
              <a:lnSpc>
                <a:spcPct val="115000"/>
              </a:lnSpc>
              <a:spcBef>
                <a:spcPts val="0"/>
              </a:spcBef>
              <a:spcAft>
                <a:spcPts val="1600"/>
              </a:spcAft>
              <a:buNone/>
            </a:pPr>
            <a:r>
              <a:rPr lang="en" sz="1800" b="0" dirty="0">
                <a:latin typeface="Lato"/>
                <a:ea typeface="Lato"/>
                <a:cs typeface="Lato"/>
                <a:sym typeface="Lato"/>
              </a:rPr>
              <a:t> </a:t>
            </a:r>
            <a:r>
              <a:rPr lang="en" sz="2400" b="0" dirty="0">
                <a:solidFill>
                  <a:schemeClr val="tx1"/>
                </a:solidFill>
                <a:latin typeface="Lato"/>
                <a:ea typeface="Lato"/>
                <a:cs typeface="Lato"/>
                <a:sym typeface="Lato"/>
              </a:rPr>
              <a:t>9.   References</a:t>
            </a:r>
            <a:endParaRPr sz="2400" dirty="0">
              <a:solidFill>
                <a:schemeClr val="tx1"/>
              </a:solidFill>
              <a:latin typeface="Lato"/>
              <a:ea typeface="Lato"/>
              <a:cs typeface="Lato"/>
              <a:sym typeface="Lato"/>
            </a:endParaRPr>
          </a:p>
        </p:txBody>
      </p:sp>
      <p:sp>
        <p:nvSpPr>
          <p:cNvPr id="2" name="TextBox 1">
            <a:extLst>
              <a:ext uri="{FF2B5EF4-FFF2-40B4-BE49-F238E27FC236}">
                <a16:creationId xmlns:a16="http://schemas.microsoft.com/office/drawing/2014/main" id="{55E98D5F-72FF-47C3-B4EF-CC77390BD262}"/>
              </a:ext>
            </a:extLst>
          </p:cNvPr>
          <p:cNvSpPr txBox="1"/>
          <p:nvPr/>
        </p:nvSpPr>
        <p:spPr>
          <a:xfrm>
            <a:off x="627680" y="3804834"/>
            <a:ext cx="2495227" cy="461665"/>
          </a:xfrm>
          <a:prstGeom prst="rect">
            <a:avLst/>
          </a:prstGeom>
          <a:noFill/>
        </p:spPr>
        <p:txBody>
          <a:bodyPr wrap="square" rtlCol="0">
            <a:spAutoFit/>
          </a:bodyPr>
          <a:lstStyle/>
          <a:p>
            <a:r>
              <a:rPr lang="en-IN" sz="2400" dirty="0">
                <a:solidFill>
                  <a:schemeClr val="tx1"/>
                </a:solidFill>
              </a:rPr>
              <a:t>8.  Conclusion</a:t>
            </a:r>
          </a:p>
        </p:txBody>
      </p:sp>
      <p:pic>
        <p:nvPicPr>
          <p:cNvPr id="4" name="Graphic 3" descr="Credit card">
            <a:extLst>
              <a:ext uri="{FF2B5EF4-FFF2-40B4-BE49-F238E27FC236}">
                <a16:creationId xmlns:a16="http://schemas.microsoft.com/office/drawing/2014/main" id="{AD7F8BA2-4B00-4680-AD68-D60AD52454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25884" y="611215"/>
            <a:ext cx="1960535" cy="1960535"/>
          </a:xfrm>
          <a:prstGeom prst="rect">
            <a:avLst/>
          </a:prstGeom>
        </p:spPr>
      </p:pic>
      <p:pic>
        <p:nvPicPr>
          <p:cNvPr id="10" name="Graphic 9" descr="Employee badge">
            <a:extLst>
              <a:ext uri="{FF2B5EF4-FFF2-40B4-BE49-F238E27FC236}">
                <a16:creationId xmlns:a16="http://schemas.microsoft.com/office/drawing/2014/main" id="{FAFCF77D-D71A-4D75-AAFD-3C420BBC34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62434" y="2114550"/>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7" name="Google Shape;87;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8" name="Google Shape;88;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457200" lvl="0" indent="-419100" algn="l" rtl="0">
              <a:spcBef>
                <a:spcPts val="0"/>
              </a:spcBef>
              <a:spcAft>
                <a:spcPts val="0"/>
              </a:spcAft>
              <a:buClr>
                <a:schemeClr val="lt2"/>
              </a:buClr>
              <a:buSzPts val="3000"/>
              <a:buFont typeface="Raleway"/>
              <a:buAutoNum type="arabicPeriod"/>
            </a:pPr>
            <a:r>
              <a:rPr lang="en" sz="3000" b="1">
                <a:solidFill>
                  <a:schemeClr val="lt2"/>
                </a:solidFill>
                <a:latin typeface="Raleway"/>
                <a:ea typeface="Raleway"/>
                <a:cs typeface="Raleway"/>
                <a:sym typeface="Raleway"/>
              </a:rPr>
              <a:t>Introduction</a:t>
            </a:r>
            <a:endParaRPr sz="3000" b="1">
              <a:solidFill>
                <a:schemeClr val="lt2"/>
              </a:solidFill>
              <a:latin typeface="Raleway"/>
              <a:ea typeface="Raleway"/>
              <a:cs typeface="Raleway"/>
              <a:sym typeface="Raleway"/>
            </a:endParaRPr>
          </a:p>
        </p:txBody>
      </p:sp>
      <p:sp>
        <p:nvSpPr>
          <p:cNvPr id="89" name="Google Shape;89;p15"/>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indent="0">
              <a:buNone/>
            </a:pPr>
            <a:r>
              <a:rPr lang="en" sz="1200" b="1" dirty="0">
                <a:latin typeface="Raleway"/>
                <a:ea typeface="Raleway"/>
                <a:cs typeface="Raleway"/>
                <a:sym typeface="Raleway"/>
              </a:rPr>
              <a:t>This project is about a smart salary calculator based on RFID tag scanning. The concept is implemented by calculating the daily working hours of the employee and storing it to the central database and generating the salary accordingly.</a:t>
            </a:r>
            <a:endParaRPr sz="1200" b="1" dirty="0">
              <a:latin typeface="Raleway"/>
              <a:ea typeface="Raleway"/>
              <a:cs typeface="Raleway"/>
              <a:sym typeface="Raleway"/>
            </a:endParaRPr>
          </a:p>
          <a:p>
            <a:pPr marL="171450" indent="-171450">
              <a:spcBef>
                <a:spcPts val="1600"/>
              </a:spcBef>
              <a:buSzPts val="1100"/>
            </a:pPr>
            <a:r>
              <a:rPr lang="en" sz="1200" dirty="0">
                <a:latin typeface="Arial"/>
                <a:ea typeface="Arial"/>
                <a:cs typeface="Arial"/>
                <a:sym typeface="Arial"/>
              </a:rPr>
              <a:t>In order to ensure that the calculated working hours are valid another RFID is used at main entrance to detect the number of taps by the specific RFID tag.</a:t>
            </a:r>
            <a:endParaRPr sz="1200" dirty="0">
              <a:latin typeface="Arial"/>
              <a:ea typeface="Arial"/>
              <a:cs typeface="Arial"/>
              <a:sym typeface="Arial"/>
            </a:endParaRPr>
          </a:p>
          <a:p>
            <a:pPr marL="0" lvl="0" indent="0" algn="l" rtl="0">
              <a:spcBef>
                <a:spcPts val="0"/>
              </a:spcBef>
              <a:spcAft>
                <a:spcPts val="1600"/>
              </a:spcAft>
              <a:buNone/>
            </a:pPr>
            <a:endParaRPr sz="1200" b="1" dirty="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283100" y="712150"/>
            <a:ext cx="8614200" cy="424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4000" dirty="0">
                <a:solidFill>
                  <a:schemeClr val="lt2"/>
                </a:solidFill>
                <a:latin typeface="Arial"/>
                <a:ea typeface="Arial"/>
                <a:cs typeface="Arial"/>
                <a:sym typeface="Arial"/>
              </a:rPr>
              <a:t>2. Scope of the project</a:t>
            </a:r>
            <a:endParaRPr sz="4000" dirty="0">
              <a:solidFill>
                <a:schemeClr val="lt2"/>
              </a:solidFill>
              <a:latin typeface="Arial"/>
              <a:ea typeface="Arial"/>
              <a:cs typeface="Arial"/>
              <a:sym typeface="Arial"/>
            </a:endParaRPr>
          </a:p>
          <a:p>
            <a:pPr marL="0" lvl="0" indent="0" algn="l" rtl="0">
              <a:lnSpc>
                <a:spcPct val="115000"/>
              </a:lnSpc>
              <a:spcBef>
                <a:spcPts val="0"/>
              </a:spcBef>
              <a:spcAft>
                <a:spcPts val="0"/>
              </a:spcAft>
              <a:buNone/>
            </a:pPr>
            <a:r>
              <a:rPr lang="en" sz="2400" b="0" dirty="0">
                <a:solidFill>
                  <a:srgbClr val="FFFFFF"/>
                </a:solidFill>
                <a:latin typeface="Arial"/>
                <a:ea typeface="Arial"/>
                <a:cs typeface="Arial"/>
                <a:sym typeface="Arial"/>
              </a:rPr>
              <a:t>The main objective of this project is to reduce the effort of administrator to keep the daily events such as payroll, employee performance, and employees details which enhances the productivity of the organization both in terms of manpower and time,all with minimal human interaction. </a:t>
            </a:r>
            <a:endParaRPr sz="2400" b="0" dirty="0">
              <a:solidFill>
                <a:srgbClr val="FFFFFF"/>
              </a:solidFill>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endParaRPr sz="2400" b="0" dirty="0">
              <a:solidFill>
                <a:srgbClr val="FFFFFF"/>
              </a:solidFill>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endParaRPr sz="2400" b="0" dirty="0">
              <a:solidFill>
                <a:srgbClr val="FFFFFF"/>
              </a:solidFill>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endParaRPr sz="2400" b="0" dirty="0">
              <a:solidFill>
                <a:srgbClr val="FFFFFF"/>
              </a:solidFill>
              <a:latin typeface="Arial"/>
              <a:ea typeface="Arial"/>
              <a:cs typeface="Arial"/>
              <a:sym typeface="Arial"/>
            </a:endParaRPr>
          </a:p>
          <a:p>
            <a:pPr marL="0" lvl="0" indent="0" algn="l" rtl="0">
              <a:spcBef>
                <a:spcPts val="0"/>
              </a:spcBef>
              <a:spcAft>
                <a:spcPts val="0"/>
              </a:spcAft>
              <a:buNone/>
            </a:pP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txBox="1"/>
          <p:nvPr/>
        </p:nvSpPr>
        <p:spPr>
          <a:xfrm>
            <a:off x="343850" y="64175"/>
            <a:ext cx="50718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dirty="0">
                <a:solidFill>
                  <a:schemeClr val="lt2"/>
                </a:solidFill>
                <a:latin typeface="Lato"/>
                <a:ea typeface="Lato"/>
                <a:cs typeface="Lato"/>
                <a:sym typeface="Lato"/>
              </a:rPr>
              <a:t>3. Literature review</a:t>
            </a:r>
            <a:endParaRPr sz="3500" b="1" dirty="0">
              <a:solidFill>
                <a:schemeClr val="lt2"/>
              </a:solidFill>
              <a:latin typeface="Lato"/>
              <a:ea typeface="Lato"/>
              <a:cs typeface="Lato"/>
              <a:sym typeface="Lato"/>
            </a:endParaRPr>
          </a:p>
        </p:txBody>
      </p:sp>
      <p:sp>
        <p:nvSpPr>
          <p:cNvPr id="2" name="TextBox 1">
            <a:extLst>
              <a:ext uri="{FF2B5EF4-FFF2-40B4-BE49-F238E27FC236}">
                <a16:creationId xmlns:a16="http://schemas.microsoft.com/office/drawing/2014/main" id="{6A1A319F-24BB-43B1-90EF-503203727C1D}"/>
              </a:ext>
            </a:extLst>
          </p:cNvPr>
          <p:cNvSpPr txBox="1"/>
          <p:nvPr/>
        </p:nvSpPr>
        <p:spPr>
          <a:xfrm>
            <a:off x="224725" y="712926"/>
            <a:ext cx="8725546" cy="2031325"/>
          </a:xfrm>
          <a:prstGeom prst="rect">
            <a:avLst/>
          </a:prstGeom>
          <a:noFill/>
        </p:spPr>
        <p:txBody>
          <a:bodyPr wrap="square" rtlCol="0">
            <a:spAutoFit/>
          </a:bodyPr>
          <a:lstStyle/>
          <a:p>
            <a:pPr marL="285750" indent="-285750"/>
            <a:r>
              <a:rPr lang="en-IN" b="1" dirty="0"/>
              <a:t>[1]</a:t>
            </a:r>
            <a:r>
              <a:rPr lang="en-US" dirty="0"/>
              <a:t> </a:t>
            </a:r>
            <a:r>
              <a:rPr lang="en-US" b="1" i="1" dirty="0" err="1"/>
              <a:t>Navaneeth</a:t>
            </a:r>
            <a:r>
              <a:rPr lang="en-US" b="1" i="1" dirty="0"/>
              <a:t> S., </a:t>
            </a:r>
            <a:r>
              <a:rPr lang="en-US" b="1" i="1" dirty="0" err="1"/>
              <a:t>Megha</a:t>
            </a:r>
            <a:r>
              <a:rPr lang="en-US" b="1" i="1" dirty="0"/>
              <a:t> P.M., </a:t>
            </a:r>
            <a:r>
              <a:rPr lang="en-US" b="1" i="1" dirty="0" err="1"/>
              <a:t>Sruji</a:t>
            </a:r>
            <a:r>
              <a:rPr lang="en-US" b="1" i="1" dirty="0"/>
              <a:t> N. M., Anusha T. </a:t>
            </a:r>
            <a:r>
              <a:rPr lang="en-US" b="1" i="1" dirty="0" err="1"/>
              <a:t>R.and</a:t>
            </a:r>
            <a:r>
              <a:rPr lang="en-US" b="1" i="1" dirty="0"/>
              <a:t> Haritha S.</a:t>
            </a:r>
            <a:endParaRPr lang="en-IN" b="1" i="1" dirty="0"/>
          </a:p>
          <a:p>
            <a:r>
              <a:rPr lang="en-US" b="1" i="1" dirty="0"/>
              <a:t>“Students Smart Card using RFID” , International Research Journal of Engineering and Technology (IRJET)</a:t>
            </a:r>
          </a:p>
          <a:p>
            <a:r>
              <a:rPr lang="en-US" b="1" i="1" dirty="0"/>
              <a:t>Volume: 05 Issue: 04 | Apr-2018</a:t>
            </a:r>
          </a:p>
          <a:p>
            <a:endParaRPr lang="en-US" b="1" i="1" dirty="0"/>
          </a:p>
          <a:p>
            <a:r>
              <a:rPr lang="en-US" dirty="0"/>
              <a:t>In this paper , we studied about smart card based on RFID for student's attendance. RFID tag is used to carry student's details and RFID reader to read the details , the microcontroller will check for the authenticity  and then the student's details will be displayed on the </a:t>
            </a:r>
            <a:r>
              <a:rPr lang="en-US" dirty="0" err="1"/>
              <a:t>screen.The</a:t>
            </a:r>
            <a:r>
              <a:rPr lang="en-US" dirty="0"/>
              <a:t> student smart card avoids moving from one access point to other ( i.e., multi point) during their registration and can be accessed from single point.</a:t>
            </a:r>
            <a:endParaRPr lang="en-IN" dirty="0"/>
          </a:p>
        </p:txBody>
      </p:sp>
      <p:sp>
        <p:nvSpPr>
          <p:cNvPr id="3" name="TextBox 2">
            <a:extLst>
              <a:ext uri="{FF2B5EF4-FFF2-40B4-BE49-F238E27FC236}">
                <a16:creationId xmlns:a16="http://schemas.microsoft.com/office/drawing/2014/main" id="{6C9719FA-BE2D-4E9D-A83C-A109FBA07AC4}"/>
              </a:ext>
            </a:extLst>
          </p:cNvPr>
          <p:cNvSpPr txBox="1"/>
          <p:nvPr/>
        </p:nvSpPr>
        <p:spPr>
          <a:xfrm>
            <a:off x="201479" y="2805192"/>
            <a:ext cx="8609309" cy="2462213"/>
          </a:xfrm>
          <a:prstGeom prst="rect">
            <a:avLst/>
          </a:prstGeom>
          <a:noFill/>
        </p:spPr>
        <p:txBody>
          <a:bodyPr wrap="square" rtlCol="0">
            <a:spAutoFit/>
          </a:bodyPr>
          <a:lstStyle/>
          <a:p>
            <a:pPr marL="285750" indent="-285750"/>
            <a:r>
              <a:rPr lang="en-US" b="1" dirty="0"/>
              <a:t>[2] </a:t>
            </a:r>
            <a:r>
              <a:rPr lang="fr-FR" b="1" i="1" dirty="0"/>
              <a:t>G D P </a:t>
            </a:r>
            <a:r>
              <a:rPr lang="fr-FR" b="1" i="1" dirty="0" err="1"/>
              <a:t>Maramis</a:t>
            </a:r>
            <a:r>
              <a:rPr lang="fr-FR" b="1" i="1" dirty="0"/>
              <a:t> and P T D </a:t>
            </a:r>
            <a:r>
              <a:rPr lang="fr-FR" b="1" i="1" dirty="0" err="1"/>
              <a:t>Rompas</a:t>
            </a:r>
            <a:r>
              <a:rPr lang="fr-FR" b="1" i="1" dirty="0"/>
              <a:t> </a:t>
            </a:r>
          </a:p>
          <a:p>
            <a:pPr marL="285750" indent="-285750"/>
            <a:r>
              <a:rPr lang="fr-FR" b="1" i="1" dirty="0"/>
              <a:t>   »</a:t>
            </a:r>
            <a:r>
              <a:rPr lang="en-US" b="1" i="1" dirty="0"/>
              <a:t>Radio Frequency Identification (RFID) Based Employee Attendance Management System”, IOP Conf. Series: Materials Science and Engineering 306 (2018)</a:t>
            </a:r>
          </a:p>
          <a:p>
            <a:pPr marL="285750" indent="-285750"/>
            <a:endParaRPr lang="en-US" b="1" i="1" dirty="0"/>
          </a:p>
          <a:p>
            <a:pPr marL="285750" indent="-285750"/>
            <a:r>
              <a:rPr lang="en-US" dirty="0"/>
              <a:t>      While recording the attendance manually we face problems such as data accuracy and performance efficiency to overcome this problem in this research paper we studied about designing and developing a software of RFID attendance system which is integrated with database system . The ID cards will be replaced by RFID tags and reader device which will read the information of the employees. This system has a maximum reading range of 2 cm with success probability of 1 and requires a minimum interval between readings of 2 seconds in order to achieve an optimal functionality.</a:t>
            </a:r>
          </a:p>
          <a:p>
            <a:endParaRPr lang="en-IN"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2" name="TextBox 1">
            <a:extLst>
              <a:ext uri="{FF2B5EF4-FFF2-40B4-BE49-F238E27FC236}">
                <a16:creationId xmlns:a16="http://schemas.microsoft.com/office/drawing/2014/main" id="{F364623A-519A-4C19-B997-CBF1AD563491}"/>
              </a:ext>
            </a:extLst>
          </p:cNvPr>
          <p:cNvSpPr txBox="1"/>
          <p:nvPr/>
        </p:nvSpPr>
        <p:spPr>
          <a:xfrm>
            <a:off x="116238" y="224725"/>
            <a:ext cx="8717797" cy="4247317"/>
          </a:xfrm>
          <a:prstGeom prst="rect">
            <a:avLst/>
          </a:prstGeom>
          <a:noFill/>
        </p:spPr>
        <p:txBody>
          <a:bodyPr wrap="square" rtlCol="0">
            <a:spAutoFit/>
          </a:bodyPr>
          <a:lstStyle/>
          <a:p>
            <a:pPr marL="285750" indent="-285750">
              <a:buFont typeface="Arial" panose="020B0604020202020204" pitchFamily="34" charset="0"/>
              <a:buChar char="•"/>
            </a:pPr>
            <a:r>
              <a:rPr lang="en-IN" sz="1800" b="1" dirty="0"/>
              <a:t>In this proposed project we are using the same concept of RFID attendance system </a:t>
            </a:r>
            <a:r>
              <a:rPr lang="en-US" sz="1800" b="1" dirty="0"/>
              <a:t>that is integrated with the database and has a function to store the data or information of every single employee using several main components such as tags that will be used as a replacement of ID cards and a reader device that will read the information related to the employee attendance but the agenda is to calculate the working hours based on taps by the tag indicating in/out time of the particular employee. </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The calculated working hours will help the system to calculate salary based on his/her designation in the organization.</a:t>
            </a:r>
          </a:p>
          <a:p>
            <a:endParaRPr lang="en-US" sz="1800" b="1" dirty="0"/>
          </a:p>
          <a:p>
            <a:endParaRPr lang="en-US" sz="1800" b="1" dirty="0"/>
          </a:p>
          <a:p>
            <a:pPr marL="285750" indent="-285750">
              <a:buFont typeface="Arial" panose="020B0604020202020204" pitchFamily="34" charset="0"/>
              <a:buChar char="•"/>
            </a:pPr>
            <a:r>
              <a:rPr lang="en-US" sz="1800" b="1" dirty="0"/>
              <a:t>Even/odd no of taps at the main gate detected by another RFID scanner will ensure that the employee is not skipping his/her work after entering his in time at the entrance gate.</a:t>
            </a:r>
            <a:endParaRPr lang="en-IN" sz="1800" b="1" dirty="0"/>
          </a:p>
        </p:txBody>
      </p:sp>
    </p:spTree>
    <p:extLst>
      <p:ext uri="{BB962C8B-B14F-4D97-AF65-F5344CB8AC3E}">
        <p14:creationId xmlns:p14="http://schemas.microsoft.com/office/powerpoint/2010/main" val="138400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76419" y="0"/>
            <a:ext cx="4992600" cy="787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800" dirty="0">
                <a:solidFill>
                  <a:schemeClr val="lt2"/>
                </a:solidFill>
                <a:latin typeface="Arial"/>
                <a:ea typeface="Arial"/>
                <a:cs typeface="Arial"/>
                <a:sym typeface="Arial"/>
              </a:rPr>
              <a:t>4. </a:t>
            </a:r>
            <a:r>
              <a:rPr lang="en" sz="3000" dirty="0">
                <a:solidFill>
                  <a:schemeClr val="lt2"/>
                </a:solidFill>
                <a:latin typeface="Arial"/>
                <a:ea typeface="Arial"/>
                <a:cs typeface="Arial"/>
                <a:sym typeface="Arial"/>
              </a:rPr>
              <a:t>Overall block diagram</a:t>
            </a:r>
            <a:endParaRPr sz="4200" dirty="0">
              <a:solidFill>
                <a:schemeClr val="lt2"/>
              </a:solidFill>
            </a:endParaRPr>
          </a:p>
        </p:txBody>
      </p:sp>
      <p:pic>
        <p:nvPicPr>
          <p:cNvPr id="106" name="Google Shape;106;p18"/>
          <p:cNvPicPr preferRelativeResize="0"/>
          <p:nvPr/>
        </p:nvPicPr>
        <p:blipFill>
          <a:blip r:embed="rId3">
            <a:alphaModFix/>
          </a:blip>
          <a:stretch>
            <a:fillRect/>
          </a:stretch>
        </p:blipFill>
        <p:spPr>
          <a:xfrm>
            <a:off x="685454" y="1022485"/>
            <a:ext cx="6775839" cy="4001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425038" y="-102547"/>
            <a:ext cx="5659200" cy="7332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100" b="1" dirty="0">
                <a:solidFill>
                  <a:schemeClr val="lt2"/>
                </a:solidFill>
              </a:rPr>
              <a:t>5. Procedure</a:t>
            </a:r>
            <a:endParaRPr sz="3100" b="1" dirty="0">
              <a:solidFill>
                <a:schemeClr val="lt2"/>
              </a:solidFill>
            </a:endParaRPr>
          </a:p>
        </p:txBody>
      </p:sp>
      <p:sp>
        <p:nvSpPr>
          <p:cNvPr id="2" name="Oval 1">
            <a:extLst>
              <a:ext uri="{FF2B5EF4-FFF2-40B4-BE49-F238E27FC236}">
                <a16:creationId xmlns:a16="http://schemas.microsoft.com/office/drawing/2014/main" id="{95269454-654D-4022-9E4C-C9191C297B3F}"/>
              </a:ext>
            </a:extLst>
          </p:cNvPr>
          <p:cNvSpPr/>
          <p:nvPr/>
        </p:nvSpPr>
        <p:spPr>
          <a:xfrm>
            <a:off x="999636" y="898899"/>
            <a:ext cx="596685" cy="588936"/>
          </a:xfrm>
          <a:prstGeom prst="ellipse">
            <a:avLst/>
          </a:prstGeom>
          <a:solidFill>
            <a:schemeClr val="bg1">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4" name="Oval 3">
            <a:extLst>
              <a:ext uri="{FF2B5EF4-FFF2-40B4-BE49-F238E27FC236}">
                <a16:creationId xmlns:a16="http://schemas.microsoft.com/office/drawing/2014/main" id="{1D5DF898-CDD6-42C5-A672-F2A99A1EC00C}"/>
              </a:ext>
            </a:extLst>
          </p:cNvPr>
          <p:cNvSpPr/>
          <p:nvPr/>
        </p:nvSpPr>
        <p:spPr>
          <a:xfrm>
            <a:off x="2907218" y="898899"/>
            <a:ext cx="596685" cy="588936"/>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8759190D-71EB-4CF0-959F-713F2BE65C57}"/>
              </a:ext>
            </a:extLst>
          </p:cNvPr>
          <p:cNvSpPr/>
          <p:nvPr/>
        </p:nvSpPr>
        <p:spPr>
          <a:xfrm>
            <a:off x="4734728" y="898899"/>
            <a:ext cx="596685" cy="588936"/>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49B9C5C4-DABC-4EBE-B321-F4CC4537796F}"/>
              </a:ext>
            </a:extLst>
          </p:cNvPr>
          <p:cNvSpPr/>
          <p:nvPr/>
        </p:nvSpPr>
        <p:spPr>
          <a:xfrm>
            <a:off x="6803762" y="898899"/>
            <a:ext cx="596685" cy="588936"/>
          </a:xfrm>
          <a:prstGeom prst="ellipse">
            <a:avLst/>
          </a:prstGeom>
          <a:solidFill>
            <a:schemeClr val="bg1">
              <a:lumMod val="8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1907EECD-6C5F-44AD-9B67-1EDFD9FD04C3}"/>
              </a:ext>
            </a:extLst>
          </p:cNvPr>
          <p:cNvSpPr txBox="1"/>
          <p:nvPr/>
        </p:nvSpPr>
        <p:spPr>
          <a:xfrm>
            <a:off x="1184451" y="1008701"/>
            <a:ext cx="45719" cy="369332"/>
          </a:xfrm>
          <a:prstGeom prst="rect">
            <a:avLst/>
          </a:prstGeom>
          <a:noFill/>
        </p:spPr>
        <p:txBody>
          <a:bodyPr wrap="square" rtlCol="0">
            <a:spAutoFit/>
          </a:bodyPr>
          <a:lstStyle/>
          <a:p>
            <a:r>
              <a:rPr lang="en-IN" sz="1800" dirty="0"/>
              <a:t>1</a:t>
            </a:r>
          </a:p>
        </p:txBody>
      </p:sp>
      <p:sp>
        <p:nvSpPr>
          <p:cNvPr id="9" name="TextBox 8">
            <a:extLst>
              <a:ext uri="{FF2B5EF4-FFF2-40B4-BE49-F238E27FC236}">
                <a16:creationId xmlns:a16="http://schemas.microsoft.com/office/drawing/2014/main" id="{2325FE0C-C199-4AAA-AE75-1EB2AD835768}"/>
              </a:ext>
            </a:extLst>
          </p:cNvPr>
          <p:cNvSpPr txBox="1"/>
          <p:nvPr/>
        </p:nvSpPr>
        <p:spPr>
          <a:xfrm>
            <a:off x="3146660" y="1008701"/>
            <a:ext cx="45719" cy="400110"/>
          </a:xfrm>
          <a:prstGeom prst="rect">
            <a:avLst/>
          </a:prstGeom>
          <a:noFill/>
        </p:spPr>
        <p:txBody>
          <a:bodyPr wrap="square" rtlCol="0">
            <a:spAutoFit/>
          </a:bodyPr>
          <a:lstStyle/>
          <a:p>
            <a:r>
              <a:rPr lang="en-IN" sz="2000" dirty="0"/>
              <a:t>2</a:t>
            </a:r>
          </a:p>
        </p:txBody>
      </p:sp>
      <p:sp>
        <p:nvSpPr>
          <p:cNvPr id="10" name="TextBox 9">
            <a:extLst>
              <a:ext uri="{FF2B5EF4-FFF2-40B4-BE49-F238E27FC236}">
                <a16:creationId xmlns:a16="http://schemas.microsoft.com/office/drawing/2014/main" id="{50AC5460-43BF-4468-8AB9-1B9F7936E29B}"/>
              </a:ext>
            </a:extLst>
          </p:cNvPr>
          <p:cNvSpPr txBox="1"/>
          <p:nvPr/>
        </p:nvSpPr>
        <p:spPr>
          <a:xfrm>
            <a:off x="4905210" y="1008701"/>
            <a:ext cx="45719" cy="400110"/>
          </a:xfrm>
          <a:prstGeom prst="rect">
            <a:avLst/>
          </a:prstGeom>
          <a:noFill/>
        </p:spPr>
        <p:txBody>
          <a:bodyPr wrap="square" rtlCol="0">
            <a:spAutoFit/>
          </a:bodyPr>
          <a:lstStyle/>
          <a:p>
            <a:r>
              <a:rPr lang="en-IN" sz="2000" dirty="0"/>
              <a:t>3</a:t>
            </a:r>
          </a:p>
        </p:txBody>
      </p:sp>
      <p:sp>
        <p:nvSpPr>
          <p:cNvPr id="12" name="TextBox 11">
            <a:extLst>
              <a:ext uri="{FF2B5EF4-FFF2-40B4-BE49-F238E27FC236}">
                <a16:creationId xmlns:a16="http://schemas.microsoft.com/office/drawing/2014/main" id="{F6F505D0-06D5-42B7-AE92-B5C28A91214C}"/>
              </a:ext>
            </a:extLst>
          </p:cNvPr>
          <p:cNvSpPr txBox="1"/>
          <p:nvPr/>
        </p:nvSpPr>
        <p:spPr>
          <a:xfrm>
            <a:off x="7028487" y="962982"/>
            <a:ext cx="45719" cy="400110"/>
          </a:xfrm>
          <a:prstGeom prst="rect">
            <a:avLst/>
          </a:prstGeom>
          <a:noFill/>
        </p:spPr>
        <p:txBody>
          <a:bodyPr wrap="square" rtlCol="0">
            <a:spAutoFit/>
          </a:bodyPr>
          <a:lstStyle/>
          <a:p>
            <a:r>
              <a:rPr lang="en-IN" sz="2000" dirty="0"/>
              <a:t>4</a:t>
            </a:r>
          </a:p>
        </p:txBody>
      </p:sp>
      <p:cxnSp>
        <p:nvCxnSpPr>
          <p:cNvPr id="14" name="Straight Arrow Connector 13">
            <a:extLst>
              <a:ext uri="{FF2B5EF4-FFF2-40B4-BE49-F238E27FC236}">
                <a16:creationId xmlns:a16="http://schemas.microsoft.com/office/drawing/2014/main" id="{338749E9-5176-4C3F-BCAB-B9845F792B12}"/>
              </a:ext>
            </a:extLst>
          </p:cNvPr>
          <p:cNvCxnSpPr>
            <a:stCxn id="2" idx="4"/>
          </p:cNvCxnSpPr>
          <p:nvPr/>
        </p:nvCxnSpPr>
        <p:spPr>
          <a:xfrm flipH="1">
            <a:off x="1294105" y="1487835"/>
            <a:ext cx="3874" cy="84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5798B9-447C-40A8-907C-52A2DD549B67}"/>
              </a:ext>
            </a:extLst>
          </p:cNvPr>
          <p:cNvCxnSpPr>
            <a:stCxn id="4" idx="4"/>
          </p:cNvCxnSpPr>
          <p:nvPr/>
        </p:nvCxnSpPr>
        <p:spPr>
          <a:xfrm flipH="1">
            <a:off x="3192379" y="1487835"/>
            <a:ext cx="13182" cy="84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23B48-1F72-485D-B146-5D011BD97CC9}"/>
              </a:ext>
            </a:extLst>
          </p:cNvPr>
          <p:cNvCxnSpPr>
            <a:stCxn id="5" idx="4"/>
          </p:cNvCxnSpPr>
          <p:nvPr/>
        </p:nvCxnSpPr>
        <p:spPr>
          <a:xfrm flipH="1">
            <a:off x="5021447" y="1487835"/>
            <a:ext cx="11624" cy="84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BF7BD4-E3D4-4E28-8A6A-1C381E7FE1AA}"/>
              </a:ext>
            </a:extLst>
          </p:cNvPr>
          <p:cNvCxnSpPr>
            <a:cxnSpLocks/>
            <a:stCxn id="7" idx="4"/>
          </p:cNvCxnSpPr>
          <p:nvPr/>
        </p:nvCxnSpPr>
        <p:spPr>
          <a:xfrm flipH="1">
            <a:off x="7102104" y="1487835"/>
            <a:ext cx="1" cy="84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5D185B0-0190-403A-A54C-1CDF5D8536FA}"/>
              </a:ext>
            </a:extLst>
          </p:cNvPr>
          <p:cNvSpPr/>
          <p:nvPr/>
        </p:nvSpPr>
        <p:spPr>
          <a:xfrm>
            <a:off x="759412" y="2332492"/>
            <a:ext cx="1579187" cy="2007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tag has a microchip with a special unique number, which is stored in the RFID memory, that is useful in identifying</a:t>
            </a:r>
            <a:endParaRPr lang="en-IN"/>
          </a:p>
        </p:txBody>
      </p:sp>
      <p:sp>
        <p:nvSpPr>
          <p:cNvPr id="27" name="Rectangle 26">
            <a:extLst>
              <a:ext uri="{FF2B5EF4-FFF2-40B4-BE49-F238E27FC236}">
                <a16:creationId xmlns:a16="http://schemas.microsoft.com/office/drawing/2014/main" id="{D6358BD2-EBB6-4FCD-A42E-9D3B3676884B}"/>
              </a:ext>
            </a:extLst>
          </p:cNvPr>
          <p:cNvSpPr/>
          <p:nvPr/>
        </p:nvSpPr>
        <p:spPr>
          <a:xfrm>
            <a:off x="2534317" y="2332492"/>
            <a:ext cx="1579187" cy="2007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236017EB-C1AC-43EE-94C2-991367C5AEBD}"/>
              </a:ext>
            </a:extLst>
          </p:cNvPr>
          <p:cNvSpPr/>
          <p:nvPr/>
        </p:nvSpPr>
        <p:spPr>
          <a:xfrm>
            <a:off x="4310367" y="2332492"/>
            <a:ext cx="1579187" cy="2007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BDE911BA-01E4-4ABD-88C1-C80C4EB7E6EF}"/>
              </a:ext>
            </a:extLst>
          </p:cNvPr>
          <p:cNvSpPr/>
          <p:nvPr/>
        </p:nvSpPr>
        <p:spPr>
          <a:xfrm>
            <a:off x="6134415" y="2332492"/>
            <a:ext cx="1579187" cy="2007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3321C8E2-DA9F-4EE9-A59F-0D01B6943811}"/>
              </a:ext>
            </a:extLst>
          </p:cNvPr>
          <p:cNvSpPr txBox="1"/>
          <p:nvPr/>
        </p:nvSpPr>
        <p:spPr>
          <a:xfrm>
            <a:off x="2558709" y="2332492"/>
            <a:ext cx="1531548" cy="1954381"/>
          </a:xfrm>
          <a:prstGeom prst="rect">
            <a:avLst/>
          </a:prstGeom>
          <a:noFill/>
        </p:spPr>
        <p:txBody>
          <a:bodyPr wrap="square" rtlCol="0">
            <a:spAutoFit/>
          </a:bodyPr>
          <a:lstStyle/>
          <a:p>
            <a:r>
              <a:rPr lang="en-US" sz="1100" dirty="0"/>
              <a:t>If the number of the tag is found in the database, then the system will save the employee id and the name and also the in/out time into the backend database and display it on LCD connected to node MCU.</a:t>
            </a:r>
            <a:endParaRPr lang="en-IN" sz="1100" dirty="0"/>
          </a:p>
        </p:txBody>
      </p:sp>
      <p:sp>
        <p:nvSpPr>
          <p:cNvPr id="41" name="TextBox 40">
            <a:extLst>
              <a:ext uri="{FF2B5EF4-FFF2-40B4-BE49-F238E27FC236}">
                <a16:creationId xmlns:a16="http://schemas.microsoft.com/office/drawing/2014/main" id="{97A6190A-016B-4E0D-AEF7-F1E03D4CDFF2}"/>
              </a:ext>
            </a:extLst>
          </p:cNvPr>
          <p:cNvSpPr txBox="1"/>
          <p:nvPr/>
        </p:nvSpPr>
        <p:spPr>
          <a:xfrm>
            <a:off x="759413" y="2332492"/>
            <a:ext cx="1598559" cy="1954381"/>
          </a:xfrm>
          <a:prstGeom prst="rect">
            <a:avLst/>
          </a:prstGeom>
          <a:noFill/>
        </p:spPr>
        <p:txBody>
          <a:bodyPr wrap="square" rtlCol="0">
            <a:spAutoFit/>
          </a:bodyPr>
          <a:lstStyle/>
          <a:p>
            <a:r>
              <a:rPr lang="en-US" sz="1100" dirty="0"/>
              <a:t>A tag has a microchip with a special unique number, which is stored in the RFID memory, that is useful in identifying employee’s data individually. An RFID reader is a special device that take a role to interrogate the tags. </a:t>
            </a:r>
            <a:endParaRPr lang="en-IN" sz="1100" dirty="0"/>
          </a:p>
        </p:txBody>
      </p:sp>
      <p:sp>
        <p:nvSpPr>
          <p:cNvPr id="44" name="TextBox 43">
            <a:extLst>
              <a:ext uri="{FF2B5EF4-FFF2-40B4-BE49-F238E27FC236}">
                <a16:creationId xmlns:a16="http://schemas.microsoft.com/office/drawing/2014/main" id="{7BD4B788-B95F-4AD4-A73F-952EAA17B9CA}"/>
              </a:ext>
            </a:extLst>
          </p:cNvPr>
          <p:cNvSpPr txBox="1"/>
          <p:nvPr/>
        </p:nvSpPr>
        <p:spPr>
          <a:xfrm>
            <a:off x="6095670" y="2293747"/>
            <a:ext cx="1718666" cy="2339102"/>
          </a:xfrm>
          <a:prstGeom prst="rect">
            <a:avLst/>
          </a:prstGeom>
          <a:noFill/>
        </p:spPr>
        <p:txBody>
          <a:bodyPr wrap="square" rtlCol="0">
            <a:spAutoFit/>
          </a:bodyPr>
          <a:lstStyle/>
          <a:p>
            <a:r>
              <a:rPr lang="en-US" sz="1100" dirty="0">
                <a:latin typeface="Arial"/>
                <a:ea typeface="Arial"/>
                <a:cs typeface="Arial"/>
                <a:sym typeface="Arial"/>
              </a:rPr>
              <a:t>In order to ensure that the calculated working hours are valid another RFID reader 2 is used at main gate to detect the number of taps </a:t>
            </a:r>
            <a:r>
              <a:rPr lang="en-US" sz="1100" dirty="0"/>
              <a:t>by </a:t>
            </a:r>
            <a:r>
              <a:rPr lang="en-US" sz="1100" dirty="0">
                <a:latin typeface="Arial"/>
                <a:ea typeface="Arial"/>
                <a:cs typeface="Arial"/>
                <a:sym typeface="Arial"/>
              </a:rPr>
              <a:t>tag. </a:t>
            </a:r>
            <a:r>
              <a:rPr lang="en-US" sz="1100" dirty="0"/>
              <a:t>Odd</a:t>
            </a:r>
            <a:r>
              <a:rPr lang="en-US" sz="1100" dirty="0">
                <a:latin typeface="Arial"/>
                <a:ea typeface="Arial"/>
                <a:cs typeface="Arial"/>
                <a:sym typeface="Arial"/>
              </a:rPr>
              <a:t> no of taps will lead to buzzer sound indicating that the employee is not entering valid in time through his/her tag.</a:t>
            </a:r>
          </a:p>
          <a:p>
            <a:endParaRPr lang="en-IN" dirty="0"/>
          </a:p>
        </p:txBody>
      </p:sp>
      <p:sp>
        <p:nvSpPr>
          <p:cNvPr id="45" name="TextBox 44">
            <a:extLst>
              <a:ext uri="{FF2B5EF4-FFF2-40B4-BE49-F238E27FC236}">
                <a16:creationId xmlns:a16="http://schemas.microsoft.com/office/drawing/2014/main" id="{C9C15A7E-4258-4629-A316-29DAD1F07DDE}"/>
              </a:ext>
            </a:extLst>
          </p:cNvPr>
          <p:cNvSpPr txBox="1"/>
          <p:nvPr/>
        </p:nvSpPr>
        <p:spPr>
          <a:xfrm>
            <a:off x="4355019" y="2386736"/>
            <a:ext cx="1639917" cy="1954381"/>
          </a:xfrm>
          <a:prstGeom prst="rect">
            <a:avLst/>
          </a:prstGeom>
          <a:noFill/>
        </p:spPr>
        <p:txBody>
          <a:bodyPr wrap="square" rtlCol="0">
            <a:spAutoFit/>
          </a:bodyPr>
          <a:lstStyle/>
          <a:p>
            <a:r>
              <a:rPr lang="en-IN" sz="1100" dirty="0"/>
              <a:t>Working hours of an employee is found by the system using the in and out time stored in the central database read by RFID reader 1 at entrance gate and his/her salary is calculated as per his designation in the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6229717D-BD32-48F7-AE99-CAD6D0FFEBF4}"/>
              </a:ext>
            </a:extLst>
          </p:cNvPr>
          <p:cNvSpPr/>
          <p:nvPr/>
        </p:nvSpPr>
        <p:spPr>
          <a:xfrm>
            <a:off x="1255362" y="604433"/>
            <a:ext cx="860156" cy="46495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Decision 5">
            <a:extLst>
              <a:ext uri="{FF2B5EF4-FFF2-40B4-BE49-F238E27FC236}">
                <a16:creationId xmlns:a16="http://schemas.microsoft.com/office/drawing/2014/main" id="{6F6AC240-37A3-4CEF-8060-FC563895DF13}"/>
              </a:ext>
            </a:extLst>
          </p:cNvPr>
          <p:cNvSpPr/>
          <p:nvPr/>
        </p:nvSpPr>
        <p:spPr>
          <a:xfrm>
            <a:off x="1015139" y="1340603"/>
            <a:ext cx="1340603" cy="109779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ecision 6">
            <a:extLst>
              <a:ext uri="{FF2B5EF4-FFF2-40B4-BE49-F238E27FC236}">
                <a16:creationId xmlns:a16="http://schemas.microsoft.com/office/drawing/2014/main" id="{A209B5D4-BF9C-4C48-BB16-142A73DC35BC}"/>
              </a:ext>
            </a:extLst>
          </p:cNvPr>
          <p:cNvSpPr/>
          <p:nvPr/>
        </p:nvSpPr>
        <p:spPr>
          <a:xfrm>
            <a:off x="1015138" y="2705101"/>
            <a:ext cx="1356103" cy="1099733"/>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A8D40432-B0C7-4508-ABEB-4C899B20975B}"/>
              </a:ext>
            </a:extLst>
          </p:cNvPr>
          <p:cNvSpPr/>
          <p:nvPr/>
        </p:nvSpPr>
        <p:spPr>
          <a:xfrm>
            <a:off x="3153905" y="3025399"/>
            <a:ext cx="1208868" cy="4572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Process 8">
            <a:extLst>
              <a:ext uri="{FF2B5EF4-FFF2-40B4-BE49-F238E27FC236}">
                <a16:creationId xmlns:a16="http://schemas.microsoft.com/office/drawing/2014/main" id="{F4F9A480-2DC9-43D9-B1A0-13B4A93C34FB}"/>
              </a:ext>
            </a:extLst>
          </p:cNvPr>
          <p:cNvSpPr/>
          <p:nvPr/>
        </p:nvSpPr>
        <p:spPr>
          <a:xfrm>
            <a:off x="1081005" y="4211608"/>
            <a:ext cx="1208868" cy="4572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49F7EE90-1D00-45D2-B9F2-61531C6EC8C8}"/>
              </a:ext>
            </a:extLst>
          </p:cNvPr>
          <p:cNvCxnSpPr>
            <a:stCxn id="5" idx="2"/>
            <a:endCxn id="6" idx="0"/>
          </p:cNvCxnSpPr>
          <p:nvPr/>
        </p:nvCxnSpPr>
        <p:spPr>
          <a:xfrm>
            <a:off x="1685440" y="1069383"/>
            <a:ext cx="1" cy="27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63A6D3-4E7A-4106-B3A6-D8AE2706A668}"/>
              </a:ext>
            </a:extLst>
          </p:cNvPr>
          <p:cNvCxnSpPr>
            <a:cxnSpLocks/>
            <a:stCxn id="7" idx="3"/>
            <a:endCxn id="8" idx="1"/>
          </p:cNvCxnSpPr>
          <p:nvPr/>
        </p:nvCxnSpPr>
        <p:spPr>
          <a:xfrm flipV="1">
            <a:off x="2371241" y="3253999"/>
            <a:ext cx="782664" cy="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144FF3-DC1C-40B0-9B45-42B5D5579EAD}"/>
              </a:ext>
            </a:extLst>
          </p:cNvPr>
          <p:cNvCxnSpPr>
            <a:cxnSpLocks/>
            <a:stCxn id="6" idx="2"/>
            <a:endCxn id="7" idx="0"/>
          </p:cNvCxnSpPr>
          <p:nvPr/>
        </p:nvCxnSpPr>
        <p:spPr>
          <a:xfrm>
            <a:off x="1685441" y="2438400"/>
            <a:ext cx="7749" cy="266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8DBA799-09DC-4D04-8D15-3D89623C3942}"/>
              </a:ext>
            </a:extLst>
          </p:cNvPr>
          <p:cNvCxnSpPr>
            <a:cxnSpLocks/>
            <a:stCxn id="7" idx="2"/>
            <a:endCxn id="9" idx="0"/>
          </p:cNvCxnSpPr>
          <p:nvPr/>
        </p:nvCxnSpPr>
        <p:spPr>
          <a:xfrm flipH="1">
            <a:off x="1685439" y="3804834"/>
            <a:ext cx="7751" cy="406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FF7C78-4992-4F6C-B0B4-6CF0CD110830}"/>
              </a:ext>
            </a:extLst>
          </p:cNvPr>
          <p:cNvCxnSpPr>
            <a:cxnSpLocks/>
          </p:cNvCxnSpPr>
          <p:nvPr/>
        </p:nvCxnSpPr>
        <p:spPr>
          <a:xfrm flipH="1" flipV="1">
            <a:off x="472698" y="1865608"/>
            <a:ext cx="54244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1B12CC-AB27-4ABE-9369-C75D0340A749}"/>
              </a:ext>
            </a:extLst>
          </p:cNvPr>
          <p:cNvCxnSpPr/>
          <p:nvPr/>
        </p:nvCxnSpPr>
        <p:spPr>
          <a:xfrm flipV="1">
            <a:off x="449451" y="836908"/>
            <a:ext cx="0" cy="1052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5166CB-04D3-41AD-9544-E16730F7ADA2}"/>
              </a:ext>
            </a:extLst>
          </p:cNvPr>
          <p:cNvCxnSpPr>
            <a:cxnSpLocks/>
            <a:endCxn id="5" idx="1"/>
          </p:cNvCxnSpPr>
          <p:nvPr/>
        </p:nvCxnSpPr>
        <p:spPr>
          <a:xfrm>
            <a:off x="449451" y="836908"/>
            <a:ext cx="805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E0FB6CB-0B50-4806-8A06-6551FAE826DD}"/>
              </a:ext>
            </a:extLst>
          </p:cNvPr>
          <p:cNvCxnSpPr>
            <a:cxnSpLocks/>
            <a:stCxn id="8" idx="0"/>
          </p:cNvCxnSpPr>
          <p:nvPr/>
        </p:nvCxnSpPr>
        <p:spPr>
          <a:xfrm flipV="1">
            <a:off x="3758339" y="836908"/>
            <a:ext cx="0" cy="2188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CF9734-91F1-4066-98E3-B6C5D806E25A}"/>
              </a:ext>
            </a:extLst>
          </p:cNvPr>
          <p:cNvCxnSpPr>
            <a:endCxn id="5" idx="3"/>
          </p:cNvCxnSpPr>
          <p:nvPr/>
        </p:nvCxnSpPr>
        <p:spPr>
          <a:xfrm flipH="1">
            <a:off x="2115518" y="836908"/>
            <a:ext cx="1642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1D2845-9134-4373-A45F-FCE218C425FC}"/>
              </a:ext>
            </a:extLst>
          </p:cNvPr>
          <p:cNvCxnSpPr>
            <a:cxnSpLocks/>
          </p:cNvCxnSpPr>
          <p:nvPr/>
        </p:nvCxnSpPr>
        <p:spPr>
          <a:xfrm>
            <a:off x="4742481" y="584507"/>
            <a:ext cx="0" cy="4558993"/>
          </a:xfrm>
          <a:prstGeom prst="line">
            <a:avLst/>
          </a:prstGeom>
        </p:spPr>
        <p:style>
          <a:lnRef idx="1">
            <a:schemeClr val="accent1"/>
          </a:lnRef>
          <a:fillRef idx="0">
            <a:schemeClr val="accent1"/>
          </a:fillRef>
          <a:effectRef idx="0">
            <a:schemeClr val="accent1"/>
          </a:effectRef>
          <a:fontRef idx="minor">
            <a:schemeClr val="tx1"/>
          </a:fontRef>
        </p:style>
      </p:cxnSp>
      <p:sp>
        <p:nvSpPr>
          <p:cNvPr id="72" name="Flowchart: Alternate Process 71">
            <a:extLst>
              <a:ext uri="{FF2B5EF4-FFF2-40B4-BE49-F238E27FC236}">
                <a16:creationId xmlns:a16="http://schemas.microsoft.com/office/drawing/2014/main" id="{A9E707C0-8CF7-46E9-8025-69D7F09C6C67}"/>
              </a:ext>
            </a:extLst>
          </p:cNvPr>
          <p:cNvSpPr/>
          <p:nvPr/>
        </p:nvSpPr>
        <p:spPr>
          <a:xfrm>
            <a:off x="5879035" y="756833"/>
            <a:ext cx="860156" cy="46495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lowchart: Decision 72">
            <a:extLst>
              <a:ext uri="{FF2B5EF4-FFF2-40B4-BE49-F238E27FC236}">
                <a16:creationId xmlns:a16="http://schemas.microsoft.com/office/drawing/2014/main" id="{D89B955D-182A-42DC-ADEA-8D4EF1CC7148}"/>
              </a:ext>
            </a:extLst>
          </p:cNvPr>
          <p:cNvSpPr/>
          <p:nvPr/>
        </p:nvSpPr>
        <p:spPr>
          <a:xfrm>
            <a:off x="5638812" y="1493003"/>
            <a:ext cx="1340603" cy="109779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Flowchart: Decision 73">
            <a:extLst>
              <a:ext uri="{FF2B5EF4-FFF2-40B4-BE49-F238E27FC236}">
                <a16:creationId xmlns:a16="http://schemas.microsoft.com/office/drawing/2014/main" id="{5107D73F-AE14-449F-9C0A-8599D48518ED}"/>
              </a:ext>
            </a:extLst>
          </p:cNvPr>
          <p:cNvSpPr/>
          <p:nvPr/>
        </p:nvSpPr>
        <p:spPr>
          <a:xfrm>
            <a:off x="5638811" y="2857501"/>
            <a:ext cx="1340603" cy="109779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lowchart: Process 74">
            <a:extLst>
              <a:ext uri="{FF2B5EF4-FFF2-40B4-BE49-F238E27FC236}">
                <a16:creationId xmlns:a16="http://schemas.microsoft.com/office/drawing/2014/main" id="{04563405-8E9F-45A8-9DBC-1E25898AEAB2}"/>
              </a:ext>
            </a:extLst>
          </p:cNvPr>
          <p:cNvSpPr/>
          <p:nvPr/>
        </p:nvSpPr>
        <p:spPr>
          <a:xfrm>
            <a:off x="7777578" y="3177799"/>
            <a:ext cx="1208868" cy="4572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Flowchart: Process 75">
            <a:extLst>
              <a:ext uri="{FF2B5EF4-FFF2-40B4-BE49-F238E27FC236}">
                <a16:creationId xmlns:a16="http://schemas.microsoft.com/office/drawing/2014/main" id="{BC3BDBD7-E1CF-49E1-A850-815E743FDD29}"/>
              </a:ext>
            </a:extLst>
          </p:cNvPr>
          <p:cNvSpPr/>
          <p:nvPr/>
        </p:nvSpPr>
        <p:spPr>
          <a:xfrm>
            <a:off x="5704678" y="4364008"/>
            <a:ext cx="1208868" cy="4572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7" name="Straight Arrow Connector 76">
            <a:extLst>
              <a:ext uri="{FF2B5EF4-FFF2-40B4-BE49-F238E27FC236}">
                <a16:creationId xmlns:a16="http://schemas.microsoft.com/office/drawing/2014/main" id="{6C160E7A-CE89-4BA8-B55C-A0249EDE6EA8}"/>
              </a:ext>
            </a:extLst>
          </p:cNvPr>
          <p:cNvCxnSpPr>
            <a:stCxn id="72" idx="2"/>
            <a:endCxn id="73" idx="0"/>
          </p:cNvCxnSpPr>
          <p:nvPr/>
        </p:nvCxnSpPr>
        <p:spPr>
          <a:xfrm>
            <a:off x="6309113" y="1221783"/>
            <a:ext cx="1" cy="27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7EDCD11-E67F-4EC6-ACEB-7B00A845560E}"/>
              </a:ext>
            </a:extLst>
          </p:cNvPr>
          <p:cNvCxnSpPr>
            <a:stCxn id="74" idx="3"/>
            <a:endCxn id="75" idx="1"/>
          </p:cNvCxnSpPr>
          <p:nvPr/>
        </p:nvCxnSpPr>
        <p:spPr>
          <a:xfrm flipV="1">
            <a:off x="6979414" y="3406399"/>
            <a:ext cx="7981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DD5D599-CBEF-42B2-A110-82EED9BB0C5B}"/>
              </a:ext>
            </a:extLst>
          </p:cNvPr>
          <p:cNvCxnSpPr>
            <a:stCxn id="73" idx="2"/>
            <a:endCxn id="74" idx="0"/>
          </p:cNvCxnSpPr>
          <p:nvPr/>
        </p:nvCxnSpPr>
        <p:spPr>
          <a:xfrm flipH="1">
            <a:off x="6309113" y="2590800"/>
            <a:ext cx="1" cy="266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9CBC9C8-B4DD-4981-BC08-CA3FC5460663}"/>
              </a:ext>
            </a:extLst>
          </p:cNvPr>
          <p:cNvCxnSpPr>
            <a:stCxn id="74" idx="2"/>
            <a:endCxn id="76" idx="0"/>
          </p:cNvCxnSpPr>
          <p:nvPr/>
        </p:nvCxnSpPr>
        <p:spPr>
          <a:xfrm flipH="1">
            <a:off x="6309112" y="3955298"/>
            <a:ext cx="1" cy="408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FCA2102-0695-42BB-B212-3F6FBE764D20}"/>
              </a:ext>
            </a:extLst>
          </p:cNvPr>
          <p:cNvCxnSpPr>
            <a:cxnSpLocks/>
          </p:cNvCxnSpPr>
          <p:nvPr/>
        </p:nvCxnSpPr>
        <p:spPr>
          <a:xfrm flipH="1" flipV="1">
            <a:off x="5096371" y="2018008"/>
            <a:ext cx="54244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9E237DA-D37D-4F00-91AA-9B32979262C9}"/>
              </a:ext>
            </a:extLst>
          </p:cNvPr>
          <p:cNvCxnSpPr/>
          <p:nvPr/>
        </p:nvCxnSpPr>
        <p:spPr>
          <a:xfrm flipV="1">
            <a:off x="5073124" y="989308"/>
            <a:ext cx="0" cy="1052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87EFEE6-692D-45AE-B502-4276B2DE791C}"/>
              </a:ext>
            </a:extLst>
          </p:cNvPr>
          <p:cNvCxnSpPr>
            <a:cxnSpLocks/>
            <a:endCxn id="72" idx="1"/>
          </p:cNvCxnSpPr>
          <p:nvPr/>
        </p:nvCxnSpPr>
        <p:spPr>
          <a:xfrm>
            <a:off x="5073124" y="989308"/>
            <a:ext cx="805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513731-E1B4-48EC-BB2B-D4D373C85D5C}"/>
              </a:ext>
            </a:extLst>
          </p:cNvPr>
          <p:cNvCxnSpPr>
            <a:cxnSpLocks/>
            <a:stCxn id="75" idx="0"/>
          </p:cNvCxnSpPr>
          <p:nvPr/>
        </p:nvCxnSpPr>
        <p:spPr>
          <a:xfrm flipV="1">
            <a:off x="8382012" y="989308"/>
            <a:ext cx="0" cy="2188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47ACEA5-7BB9-4B33-AB97-CA6B3735AA1F}"/>
              </a:ext>
            </a:extLst>
          </p:cNvPr>
          <p:cNvCxnSpPr>
            <a:endCxn id="72" idx="3"/>
          </p:cNvCxnSpPr>
          <p:nvPr/>
        </p:nvCxnSpPr>
        <p:spPr>
          <a:xfrm flipH="1">
            <a:off x="6739191" y="989308"/>
            <a:ext cx="1642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9A1371A-923D-411B-A0C3-D54A1C8B71A6}"/>
              </a:ext>
            </a:extLst>
          </p:cNvPr>
          <p:cNvSpPr txBox="1"/>
          <p:nvPr/>
        </p:nvSpPr>
        <p:spPr>
          <a:xfrm>
            <a:off x="1356102" y="604433"/>
            <a:ext cx="705170" cy="307777"/>
          </a:xfrm>
          <a:prstGeom prst="rect">
            <a:avLst/>
          </a:prstGeom>
          <a:noFill/>
        </p:spPr>
        <p:txBody>
          <a:bodyPr wrap="square" rtlCol="0">
            <a:spAutoFit/>
          </a:bodyPr>
          <a:lstStyle/>
          <a:p>
            <a:r>
              <a:rPr lang="en-IN" dirty="0"/>
              <a:t>start</a:t>
            </a:r>
          </a:p>
        </p:txBody>
      </p:sp>
      <p:sp>
        <p:nvSpPr>
          <p:cNvPr id="90" name="TextBox 89">
            <a:extLst>
              <a:ext uri="{FF2B5EF4-FFF2-40B4-BE49-F238E27FC236}">
                <a16:creationId xmlns:a16="http://schemas.microsoft.com/office/drawing/2014/main" id="{2C219DB5-356A-4BD8-8702-53E4D40926F2}"/>
              </a:ext>
            </a:extLst>
          </p:cNvPr>
          <p:cNvSpPr txBox="1"/>
          <p:nvPr/>
        </p:nvSpPr>
        <p:spPr>
          <a:xfrm>
            <a:off x="1154625" y="1635393"/>
            <a:ext cx="960893" cy="523220"/>
          </a:xfrm>
          <a:prstGeom prst="rect">
            <a:avLst/>
          </a:prstGeom>
          <a:noFill/>
        </p:spPr>
        <p:txBody>
          <a:bodyPr wrap="square" rtlCol="0">
            <a:spAutoFit/>
          </a:bodyPr>
          <a:lstStyle/>
          <a:p>
            <a:r>
              <a:rPr lang="en-IN" dirty="0"/>
              <a:t>RFID Detected</a:t>
            </a:r>
          </a:p>
        </p:txBody>
      </p:sp>
      <p:sp>
        <p:nvSpPr>
          <p:cNvPr id="97" name="TextBox 96">
            <a:extLst>
              <a:ext uri="{FF2B5EF4-FFF2-40B4-BE49-F238E27FC236}">
                <a16:creationId xmlns:a16="http://schemas.microsoft.com/office/drawing/2014/main" id="{DE8303B0-0B6A-4423-90BF-5DE29F4B0E12}"/>
              </a:ext>
            </a:extLst>
          </p:cNvPr>
          <p:cNvSpPr txBox="1"/>
          <p:nvPr/>
        </p:nvSpPr>
        <p:spPr>
          <a:xfrm>
            <a:off x="1172698" y="3012977"/>
            <a:ext cx="1084877" cy="523220"/>
          </a:xfrm>
          <a:prstGeom prst="rect">
            <a:avLst/>
          </a:prstGeom>
          <a:noFill/>
        </p:spPr>
        <p:txBody>
          <a:bodyPr wrap="square" rtlCol="0">
            <a:spAutoFit/>
          </a:bodyPr>
          <a:lstStyle/>
          <a:p>
            <a:r>
              <a:rPr lang="en-IN" dirty="0"/>
              <a:t>Registered employee</a:t>
            </a:r>
          </a:p>
        </p:txBody>
      </p:sp>
      <p:sp>
        <p:nvSpPr>
          <p:cNvPr id="99" name="TextBox 98">
            <a:extLst>
              <a:ext uri="{FF2B5EF4-FFF2-40B4-BE49-F238E27FC236}">
                <a16:creationId xmlns:a16="http://schemas.microsoft.com/office/drawing/2014/main" id="{F0728150-D41B-42FE-BDDB-299C74855DD7}"/>
              </a:ext>
            </a:extLst>
          </p:cNvPr>
          <p:cNvSpPr txBox="1"/>
          <p:nvPr/>
        </p:nvSpPr>
        <p:spPr>
          <a:xfrm>
            <a:off x="1131375" y="4159653"/>
            <a:ext cx="1075828" cy="553998"/>
          </a:xfrm>
          <a:prstGeom prst="rect">
            <a:avLst/>
          </a:prstGeom>
          <a:noFill/>
        </p:spPr>
        <p:txBody>
          <a:bodyPr wrap="square" rtlCol="0">
            <a:spAutoFit/>
          </a:bodyPr>
          <a:lstStyle/>
          <a:p>
            <a:r>
              <a:rPr lang="en-IN" sz="1000" dirty="0"/>
              <a:t>Record the time and display the information</a:t>
            </a:r>
          </a:p>
        </p:txBody>
      </p:sp>
      <p:sp>
        <p:nvSpPr>
          <p:cNvPr id="115" name="TextBox 114">
            <a:extLst>
              <a:ext uri="{FF2B5EF4-FFF2-40B4-BE49-F238E27FC236}">
                <a16:creationId xmlns:a16="http://schemas.microsoft.com/office/drawing/2014/main" id="{CB193665-C1D0-4798-94FD-B701F3009D0C}"/>
              </a:ext>
            </a:extLst>
          </p:cNvPr>
          <p:cNvSpPr txBox="1"/>
          <p:nvPr/>
        </p:nvSpPr>
        <p:spPr>
          <a:xfrm>
            <a:off x="5935851" y="836908"/>
            <a:ext cx="666427" cy="307777"/>
          </a:xfrm>
          <a:prstGeom prst="rect">
            <a:avLst/>
          </a:prstGeom>
          <a:noFill/>
        </p:spPr>
        <p:txBody>
          <a:bodyPr wrap="square" rtlCol="0">
            <a:spAutoFit/>
          </a:bodyPr>
          <a:lstStyle/>
          <a:p>
            <a:r>
              <a:rPr lang="en-IN" dirty="0"/>
              <a:t>start</a:t>
            </a:r>
          </a:p>
        </p:txBody>
      </p:sp>
      <p:sp>
        <p:nvSpPr>
          <p:cNvPr id="118" name="TextBox 117">
            <a:extLst>
              <a:ext uri="{FF2B5EF4-FFF2-40B4-BE49-F238E27FC236}">
                <a16:creationId xmlns:a16="http://schemas.microsoft.com/office/drawing/2014/main" id="{93ECCF86-C087-49B0-BCEE-B7AC90EC957A}"/>
              </a:ext>
            </a:extLst>
          </p:cNvPr>
          <p:cNvSpPr txBox="1"/>
          <p:nvPr/>
        </p:nvSpPr>
        <p:spPr>
          <a:xfrm>
            <a:off x="5935850" y="1790054"/>
            <a:ext cx="1017705" cy="529526"/>
          </a:xfrm>
          <a:prstGeom prst="rect">
            <a:avLst/>
          </a:prstGeom>
          <a:noFill/>
        </p:spPr>
        <p:txBody>
          <a:bodyPr wrap="square" rtlCol="0">
            <a:spAutoFit/>
          </a:bodyPr>
          <a:lstStyle/>
          <a:p>
            <a:r>
              <a:rPr lang="en-IN" dirty="0"/>
              <a:t>RFID Detected</a:t>
            </a:r>
          </a:p>
        </p:txBody>
      </p:sp>
      <p:sp>
        <p:nvSpPr>
          <p:cNvPr id="119" name="TextBox 118">
            <a:extLst>
              <a:ext uri="{FF2B5EF4-FFF2-40B4-BE49-F238E27FC236}">
                <a16:creationId xmlns:a16="http://schemas.microsoft.com/office/drawing/2014/main" id="{40A7E489-481A-4CD2-ADBE-5A655430BE3B}"/>
              </a:ext>
            </a:extLst>
          </p:cNvPr>
          <p:cNvSpPr txBox="1"/>
          <p:nvPr/>
        </p:nvSpPr>
        <p:spPr>
          <a:xfrm>
            <a:off x="5942945" y="3048045"/>
            <a:ext cx="892457" cy="738664"/>
          </a:xfrm>
          <a:prstGeom prst="rect">
            <a:avLst/>
          </a:prstGeom>
          <a:noFill/>
        </p:spPr>
        <p:txBody>
          <a:bodyPr wrap="square" rtlCol="0">
            <a:spAutoFit/>
          </a:bodyPr>
          <a:lstStyle/>
          <a:p>
            <a:r>
              <a:rPr lang="en-IN" dirty="0"/>
              <a:t>Even number of taps</a:t>
            </a:r>
          </a:p>
        </p:txBody>
      </p:sp>
      <p:sp>
        <p:nvSpPr>
          <p:cNvPr id="121" name="TextBox 120">
            <a:extLst>
              <a:ext uri="{FF2B5EF4-FFF2-40B4-BE49-F238E27FC236}">
                <a16:creationId xmlns:a16="http://schemas.microsoft.com/office/drawing/2014/main" id="{08DDF298-424A-4C86-BA90-827FDBF31ABD}"/>
              </a:ext>
            </a:extLst>
          </p:cNvPr>
          <p:cNvSpPr txBox="1"/>
          <p:nvPr/>
        </p:nvSpPr>
        <p:spPr>
          <a:xfrm>
            <a:off x="5704678" y="4436652"/>
            <a:ext cx="1183010" cy="400110"/>
          </a:xfrm>
          <a:prstGeom prst="rect">
            <a:avLst/>
          </a:prstGeom>
          <a:noFill/>
        </p:spPr>
        <p:txBody>
          <a:bodyPr wrap="square" rtlCol="0">
            <a:spAutoFit/>
          </a:bodyPr>
          <a:lstStyle/>
          <a:p>
            <a:r>
              <a:rPr lang="en-IN" sz="1000" dirty="0"/>
              <a:t>Valid working hours calculated</a:t>
            </a:r>
          </a:p>
        </p:txBody>
      </p:sp>
      <p:sp>
        <p:nvSpPr>
          <p:cNvPr id="125" name="TextBox 124">
            <a:extLst>
              <a:ext uri="{FF2B5EF4-FFF2-40B4-BE49-F238E27FC236}">
                <a16:creationId xmlns:a16="http://schemas.microsoft.com/office/drawing/2014/main" id="{A7997A97-DD30-404A-8119-F62B0AF9B700}"/>
              </a:ext>
            </a:extLst>
          </p:cNvPr>
          <p:cNvSpPr txBox="1"/>
          <p:nvPr/>
        </p:nvSpPr>
        <p:spPr>
          <a:xfrm>
            <a:off x="7831822" y="3129400"/>
            <a:ext cx="1100379" cy="553998"/>
          </a:xfrm>
          <a:prstGeom prst="rect">
            <a:avLst/>
          </a:prstGeom>
          <a:noFill/>
        </p:spPr>
        <p:txBody>
          <a:bodyPr wrap="square" rtlCol="0">
            <a:spAutoFit/>
          </a:bodyPr>
          <a:lstStyle/>
          <a:p>
            <a:r>
              <a:rPr lang="en-IN" sz="1000" dirty="0"/>
              <a:t>Invalid working hours indicated by buzzer</a:t>
            </a:r>
          </a:p>
        </p:txBody>
      </p:sp>
      <p:sp>
        <p:nvSpPr>
          <p:cNvPr id="135" name="TextBox 134">
            <a:extLst>
              <a:ext uri="{FF2B5EF4-FFF2-40B4-BE49-F238E27FC236}">
                <a16:creationId xmlns:a16="http://schemas.microsoft.com/office/drawing/2014/main" id="{E6780D1F-CADE-4D39-807F-2485DFDF3A37}"/>
              </a:ext>
            </a:extLst>
          </p:cNvPr>
          <p:cNvSpPr txBox="1"/>
          <p:nvPr/>
        </p:nvSpPr>
        <p:spPr>
          <a:xfrm>
            <a:off x="2074818" y="4711861"/>
            <a:ext cx="3518114" cy="400110"/>
          </a:xfrm>
          <a:prstGeom prst="rect">
            <a:avLst/>
          </a:prstGeom>
          <a:noFill/>
        </p:spPr>
        <p:txBody>
          <a:bodyPr wrap="square" rtlCol="0">
            <a:spAutoFit/>
          </a:bodyPr>
          <a:lstStyle/>
          <a:p>
            <a:r>
              <a:rPr lang="en-IN" sz="2000" dirty="0">
                <a:solidFill>
                  <a:schemeClr val="tx1"/>
                </a:solidFill>
              </a:rPr>
              <a:t>ENTRANCE GATE</a:t>
            </a:r>
          </a:p>
        </p:txBody>
      </p:sp>
      <p:sp>
        <p:nvSpPr>
          <p:cNvPr id="136" name="TextBox 135">
            <a:extLst>
              <a:ext uri="{FF2B5EF4-FFF2-40B4-BE49-F238E27FC236}">
                <a16:creationId xmlns:a16="http://schemas.microsoft.com/office/drawing/2014/main" id="{7F742A8E-0B52-4ADF-9450-819C4D4352D9}"/>
              </a:ext>
            </a:extLst>
          </p:cNvPr>
          <p:cNvSpPr txBox="1"/>
          <p:nvPr/>
        </p:nvSpPr>
        <p:spPr>
          <a:xfrm>
            <a:off x="7036227" y="4694307"/>
            <a:ext cx="3308888" cy="400110"/>
          </a:xfrm>
          <a:prstGeom prst="rect">
            <a:avLst/>
          </a:prstGeom>
          <a:noFill/>
        </p:spPr>
        <p:txBody>
          <a:bodyPr wrap="square" rtlCol="0">
            <a:spAutoFit/>
          </a:bodyPr>
          <a:lstStyle/>
          <a:p>
            <a:r>
              <a:rPr lang="en-IN" sz="2000" dirty="0">
                <a:solidFill>
                  <a:schemeClr val="tx1"/>
                </a:solidFill>
              </a:rPr>
              <a:t>MAIN GATE</a:t>
            </a:r>
          </a:p>
        </p:txBody>
      </p:sp>
      <p:sp>
        <p:nvSpPr>
          <p:cNvPr id="138" name="TextBox 137">
            <a:extLst>
              <a:ext uri="{FF2B5EF4-FFF2-40B4-BE49-F238E27FC236}">
                <a16:creationId xmlns:a16="http://schemas.microsoft.com/office/drawing/2014/main" id="{F85A4020-CD2F-4FA0-BDD8-FC78166DAE1C}"/>
              </a:ext>
            </a:extLst>
          </p:cNvPr>
          <p:cNvSpPr txBox="1"/>
          <p:nvPr/>
        </p:nvSpPr>
        <p:spPr>
          <a:xfrm>
            <a:off x="3239146" y="2992389"/>
            <a:ext cx="997065" cy="523220"/>
          </a:xfrm>
          <a:prstGeom prst="rect">
            <a:avLst/>
          </a:prstGeom>
          <a:noFill/>
        </p:spPr>
        <p:txBody>
          <a:bodyPr wrap="square" rtlCol="0">
            <a:spAutoFit/>
          </a:bodyPr>
          <a:lstStyle/>
          <a:p>
            <a:r>
              <a:rPr lang="en-IN" dirty="0"/>
              <a:t>Input Employee</a:t>
            </a:r>
          </a:p>
        </p:txBody>
      </p:sp>
      <p:sp>
        <p:nvSpPr>
          <p:cNvPr id="139" name="TextBox 138">
            <a:extLst>
              <a:ext uri="{FF2B5EF4-FFF2-40B4-BE49-F238E27FC236}">
                <a16:creationId xmlns:a16="http://schemas.microsoft.com/office/drawing/2014/main" id="{2753D432-F5AE-4311-804A-E4144007FDB8}"/>
              </a:ext>
            </a:extLst>
          </p:cNvPr>
          <p:cNvSpPr txBox="1"/>
          <p:nvPr/>
        </p:nvSpPr>
        <p:spPr>
          <a:xfrm>
            <a:off x="1802351" y="1068552"/>
            <a:ext cx="444270" cy="261610"/>
          </a:xfrm>
          <a:prstGeom prst="rect">
            <a:avLst/>
          </a:prstGeom>
          <a:noFill/>
        </p:spPr>
        <p:txBody>
          <a:bodyPr wrap="square" rtlCol="0">
            <a:spAutoFit/>
          </a:bodyPr>
          <a:lstStyle/>
          <a:p>
            <a:r>
              <a:rPr lang="en-IN" sz="1100" dirty="0"/>
              <a:t>yes</a:t>
            </a:r>
          </a:p>
        </p:txBody>
      </p:sp>
      <p:sp>
        <p:nvSpPr>
          <p:cNvPr id="155" name="TextBox 154">
            <a:extLst>
              <a:ext uri="{FF2B5EF4-FFF2-40B4-BE49-F238E27FC236}">
                <a16:creationId xmlns:a16="http://schemas.microsoft.com/office/drawing/2014/main" id="{F55952B4-9E19-496E-B222-A6356199D2B5}"/>
              </a:ext>
            </a:extLst>
          </p:cNvPr>
          <p:cNvSpPr txBox="1"/>
          <p:nvPr/>
        </p:nvSpPr>
        <p:spPr>
          <a:xfrm>
            <a:off x="1776524" y="2429818"/>
            <a:ext cx="444270" cy="261610"/>
          </a:xfrm>
          <a:prstGeom prst="rect">
            <a:avLst/>
          </a:prstGeom>
          <a:noFill/>
        </p:spPr>
        <p:txBody>
          <a:bodyPr wrap="square" rtlCol="0">
            <a:spAutoFit/>
          </a:bodyPr>
          <a:lstStyle/>
          <a:p>
            <a:r>
              <a:rPr lang="en-IN" sz="1100" dirty="0"/>
              <a:t>yes</a:t>
            </a:r>
          </a:p>
        </p:txBody>
      </p:sp>
      <p:sp>
        <p:nvSpPr>
          <p:cNvPr id="156" name="TextBox 155">
            <a:extLst>
              <a:ext uri="{FF2B5EF4-FFF2-40B4-BE49-F238E27FC236}">
                <a16:creationId xmlns:a16="http://schemas.microsoft.com/office/drawing/2014/main" id="{2CAD442B-6A07-464F-A568-09139C1B7AC1}"/>
              </a:ext>
            </a:extLst>
          </p:cNvPr>
          <p:cNvSpPr txBox="1"/>
          <p:nvPr/>
        </p:nvSpPr>
        <p:spPr>
          <a:xfrm>
            <a:off x="1776524" y="3816917"/>
            <a:ext cx="444270" cy="261610"/>
          </a:xfrm>
          <a:prstGeom prst="rect">
            <a:avLst/>
          </a:prstGeom>
          <a:noFill/>
        </p:spPr>
        <p:txBody>
          <a:bodyPr wrap="square" rtlCol="0">
            <a:spAutoFit/>
          </a:bodyPr>
          <a:lstStyle/>
          <a:p>
            <a:r>
              <a:rPr lang="en-IN" sz="1100" dirty="0"/>
              <a:t>yes</a:t>
            </a:r>
          </a:p>
        </p:txBody>
      </p:sp>
      <p:sp>
        <p:nvSpPr>
          <p:cNvPr id="157" name="TextBox 156">
            <a:extLst>
              <a:ext uri="{FF2B5EF4-FFF2-40B4-BE49-F238E27FC236}">
                <a16:creationId xmlns:a16="http://schemas.microsoft.com/office/drawing/2014/main" id="{4DBEB862-2183-41C7-927D-5D4927FB868F}"/>
              </a:ext>
            </a:extLst>
          </p:cNvPr>
          <p:cNvSpPr txBox="1"/>
          <p:nvPr/>
        </p:nvSpPr>
        <p:spPr>
          <a:xfrm>
            <a:off x="6271676" y="1259567"/>
            <a:ext cx="444270" cy="261610"/>
          </a:xfrm>
          <a:prstGeom prst="rect">
            <a:avLst/>
          </a:prstGeom>
          <a:noFill/>
        </p:spPr>
        <p:txBody>
          <a:bodyPr wrap="square" rtlCol="0">
            <a:spAutoFit/>
          </a:bodyPr>
          <a:lstStyle/>
          <a:p>
            <a:r>
              <a:rPr lang="en-IN" sz="1100" dirty="0"/>
              <a:t>yes</a:t>
            </a:r>
          </a:p>
        </p:txBody>
      </p:sp>
      <p:sp>
        <p:nvSpPr>
          <p:cNvPr id="158" name="TextBox 157">
            <a:extLst>
              <a:ext uri="{FF2B5EF4-FFF2-40B4-BE49-F238E27FC236}">
                <a16:creationId xmlns:a16="http://schemas.microsoft.com/office/drawing/2014/main" id="{3884F03E-F796-4D11-8435-72887E2B9252}"/>
              </a:ext>
            </a:extLst>
          </p:cNvPr>
          <p:cNvSpPr txBox="1"/>
          <p:nvPr/>
        </p:nvSpPr>
        <p:spPr>
          <a:xfrm>
            <a:off x="6291676" y="2574539"/>
            <a:ext cx="444270" cy="261610"/>
          </a:xfrm>
          <a:prstGeom prst="rect">
            <a:avLst/>
          </a:prstGeom>
          <a:noFill/>
        </p:spPr>
        <p:txBody>
          <a:bodyPr wrap="square" rtlCol="0">
            <a:spAutoFit/>
          </a:bodyPr>
          <a:lstStyle/>
          <a:p>
            <a:r>
              <a:rPr lang="en-IN" sz="1100" dirty="0"/>
              <a:t>yes</a:t>
            </a:r>
          </a:p>
        </p:txBody>
      </p:sp>
      <p:sp>
        <p:nvSpPr>
          <p:cNvPr id="159" name="TextBox 158">
            <a:extLst>
              <a:ext uri="{FF2B5EF4-FFF2-40B4-BE49-F238E27FC236}">
                <a16:creationId xmlns:a16="http://schemas.microsoft.com/office/drawing/2014/main" id="{F29C3413-893C-4729-9F27-4B7271CA5A6E}"/>
              </a:ext>
            </a:extLst>
          </p:cNvPr>
          <p:cNvSpPr txBox="1"/>
          <p:nvPr/>
        </p:nvSpPr>
        <p:spPr>
          <a:xfrm>
            <a:off x="6291676" y="3947722"/>
            <a:ext cx="444270" cy="261610"/>
          </a:xfrm>
          <a:prstGeom prst="rect">
            <a:avLst/>
          </a:prstGeom>
          <a:noFill/>
        </p:spPr>
        <p:txBody>
          <a:bodyPr wrap="square" rtlCol="0">
            <a:spAutoFit/>
          </a:bodyPr>
          <a:lstStyle/>
          <a:p>
            <a:r>
              <a:rPr lang="en-IN" sz="1100" dirty="0"/>
              <a:t>yes</a:t>
            </a:r>
          </a:p>
        </p:txBody>
      </p:sp>
      <p:sp>
        <p:nvSpPr>
          <p:cNvPr id="160" name="TextBox 159">
            <a:extLst>
              <a:ext uri="{FF2B5EF4-FFF2-40B4-BE49-F238E27FC236}">
                <a16:creationId xmlns:a16="http://schemas.microsoft.com/office/drawing/2014/main" id="{1BDDAAB6-B3D1-43E6-8C88-8CDFFBC7EC73}"/>
              </a:ext>
            </a:extLst>
          </p:cNvPr>
          <p:cNvSpPr txBox="1"/>
          <p:nvPr/>
        </p:nvSpPr>
        <p:spPr>
          <a:xfrm>
            <a:off x="523070" y="584507"/>
            <a:ext cx="418452" cy="261610"/>
          </a:xfrm>
          <a:prstGeom prst="rect">
            <a:avLst/>
          </a:prstGeom>
          <a:noFill/>
        </p:spPr>
        <p:txBody>
          <a:bodyPr wrap="square" rtlCol="0">
            <a:spAutoFit/>
          </a:bodyPr>
          <a:lstStyle/>
          <a:p>
            <a:r>
              <a:rPr lang="en-IN" sz="1100" dirty="0"/>
              <a:t>No</a:t>
            </a:r>
          </a:p>
        </p:txBody>
      </p:sp>
      <p:sp>
        <p:nvSpPr>
          <p:cNvPr id="161" name="TextBox 160">
            <a:extLst>
              <a:ext uri="{FF2B5EF4-FFF2-40B4-BE49-F238E27FC236}">
                <a16:creationId xmlns:a16="http://schemas.microsoft.com/office/drawing/2014/main" id="{2FCFC9A8-5B43-4CC1-9254-83FFAFC9499A}"/>
              </a:ext>
            </a:extLst>
          </p:cNvPr>
          <p:cNvSpPr txBox="1"/>
          <p:nvPr/>
        </p:nvSpPr>
        <p:spPr>
          <a:xfrm>
            <a:off x="2585638" y="2997258"/>
            <a:ext cx="418452" cy="261610"/>
          </a:xfrm>
          <a:prstGeom prst="rect">
            <a:avLst/>
          </a:prstGeom>
          <a:noFill/>
        </p:spPr>
        <p:txBody>
          <a:bodyPr wrap="square" rtlCol="0">
            <a:spAutoFit/>
          </a:bodyPr>
          <a:lstStyle/>
          <a:p>
            <a:r>
              <a:rPr lang="en-IN" sz="1100" dirty="0"/>
              <a:t>No</a:t>
            </a:r>
          </a:p>
        </p:txBody>
      </p:sp>
      <p:sp>
        <p:nvSpPr>
          <p:cNvPr id="162" name="TextBox 161">
            <a:extLst>
              <a:ext uri="{FF2B5EF4-FFF2-40B4-BE49-F238E27FC236}">
                <a16:creationId xmlns:a16="http://schemas.microsoft.com/office/drawing/2014/main" id="{AA800EA2-BFA6-4711-90BC-98318F22B842}"/>
              </a:ext>
            </a:extLst>
          </p:cNvPr>
          <p:cNvSpPr txBox="1"/>
          <p:nvPr/>
        </p:nvSpPr>
        <p:spPr>
          <a:xfrm>
            <a:off x="5191934" y="745478"/>
            <a:ext cx="418452" cy="261610"/>
          </a:xfrm>
          <a:prstGeom prst="rect">
            <a:avLst/>
          </a:prstGeom>
          <a:noFill/>
        </p:spPr>
        <p:txBody>
          <a:bodyPr wrap="square" rtlCol="0">
            <a:spAutoFit/>
          </a:bodyPr>
          <a:lstStyle/>
          <a:p>
            <a:r>
              <a:rPr lang="en-IN" sz="1100" dirty="0"/>
              <a:t>No</a:t>
            </a:r>
          </a:p>
        </p:txBody>
      </p:sp>
      <p:sp>
        <p:nvSpPr>
          <p:cNvPr id="163" name="TextBox 162">
            <a:extLst>
              <a:ext uri="{FF2B5EF4-FFF2-40B4-BE49-F238E27FC236}">
                <a16:creationId xmlns:a16="http://schemas.microsoft.com/office/drawing/2014/main" id="{34FBD1C5-9DD8-4179-ABA1-0EF9FCA8F2AF}"/>
              </a:ext>
            </a:extLst>
          </p:cNvPr>
          <p:cNvSpPr txBox="1"/>
          <p:nvPr/>
        </p:nvSpPr>
        <p:spPr>
          <a:xfrm>
            <a:off x="7260971" y="3162598"/>
            <a:ext cx="418452" cy="261610"/>
          </a:xfrm>
          <a:prstGeom prst="rect">
            <a:avLst/>
          </a:prstGeom>
          <a:noFill/>
        </p:spPr>
        <p:txBody>
          <a:bodyPr wrap="square" rtlCol="0">
            <a:spAutoFit/>
          </a:bodyPr>
          <a:lstStyle/>
          <a:p>
            <a:r>
              <a:rPr lang="en-IN" sz="1100" dirty="0"/>
              <a:t>No</a:t>
            </a:r>
          </a:p>
        </p:txBody>
      </p:sp>
      <p:sp>
        <p:nvSpPr>
          <p:cNvPr id="165" name="TextBox 164">
            <a:extLst>
              <a:ext uri="{FF2B5EF4-FFF2-40B4-BE49-F238E27FC236}">
                <a16:creationId xmlns:a16="http://schemas.microsoft.com/office/drawing/2014/main" id="{675937C2-CD5B-4180-AB40-2A4CDD048DE0}"/>
              </a:ext>
            </a:extLst>
          </p:cNvPr>
          <p:cNvSpPr txBox="1"/>
          <p:nvPr/>
        </p:nvSpPr>
        <p:spPr>
          <a:xfrm>
            <a:off x="968648" y="-7275"/>
            <a:ext cx="5300416" cy="553998"/>
          </a:xfrm>
          <a:prstGeom prst="rect">
            <a:avLst/>
          </a:prstGeom>
          <a:noFill/>
        </p:spPr>
        <p:txBody>
          <a:bodyPr wrap="square" rtlCol="0">
            <a:spAutoFit/>
          </a:bodyPr>
          <a:lstStyle/>
          <a:p>
            <a:r>
              <a:rPr lang="en-IN" sz="3000" b="1" dirty="0">
                <a:solidFill>
                  <a:schemeClr val="tx2"/>
                </a:solidFill>
              </a:rPr>
              <a:t>6. Work flow diagram</a:t>
            </a:r>
          </a:p>
        </p:txBody>
      </p:sp>
    </p:spTree>
    <p:extLst>
      <p:ext uri="{BB962C8B-B14F-4D97-AF65-F5344CB8AC3E}">
        <p14:creationId xmlns:p14="http://schemas.microsoft.com/office/powerpoint/2010/main" val="3245096614"/>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1017</Words>
  <Application>Microsoft Office PowerPoint</Application>
  <PresentationFormat>On-screen Show (16:9)</PresentationFormat>
  <Paragraphs>101</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Swiss</vt:lpstr>
      <vt:lpstr>RFID BASED SALARY CALCULATOR </vt:lpstr>
      <vt:lpstr>CONTENT: </vt:lpstr>
      <vt:lpstr>PowerPoint Presentation</vt:lpstr>
      <vt:lpstr>2. Scope of the project The main objective of this project is to reduce the effort of administrator to keep the daily events such as payroll, employee performance, and employees details which enhances the productivity of the organization both in terms of manpower and time,all with minimal human interaction.     </vt:lpstr>
      <vt:lpstr>PowerPoint Presentation</vt:lpstr>
      <vt:lpstr>PowerPoint Presentation</vt:lpstr>
      <vt:lpstr>4. Overall block diagram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SALARY CALCULATOR</dc:title>
  <dc:creator>shalini roy</dc:creator>
  <cp:lastModifiedBy>Unknown User</cp:lastModifiedBy>
  <cp:revision>11</cp:revision>
  <dcterms:modified xsi:type="dcterms:W3CDTF">2022-05-27T19:14:10Z</dcterms:modified>
</cp:coreProperties>
</file>