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C1F4C-9A7C-41EC-AE0A-ED8878A679B5}" v="2" dt="2024-01-29T04:03:34.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raj M" userId="3060393054283635" providerId="LiveId" clId="{38FC1F4C-9A7C-41EC-AE0A-ED8878A679B5}"/>
    <pc:docChg chg="undo custSel modSld">
      <pc:chgData name="Krishnaraj M" userId="3060393054283635" providerId="LiveId" clId="{38FC1F4C-9A7C-41EC-AE0A-ED8878A679B5}" dt="2024-01-29T04:18:11.486" v="129" actId="15"/>
      <pc:docMkLst>
        <pc:docMk/>
      </pc:docMkLst>
      <pc:sldChg chg="delSp modSp mod">
        <pc:chgData name="Krishnaraj M" userId="3060393054283635" providerId="LiveId" clId="{38FC1F4C-9A7C-41EC-AE0A-ED8878A679B5}" dt="2024-01-29T04:03:34.055" v="22"/>
        <pc:sldMkLst>
          <pc:docMk/>
          <pc:sldMk cId="1921139896" sldId="256"/>
        </pc:sldMkLst>
        <pc:spChg chg="mod">
          <ac:chgData name="Krishnaraj M" userId="3060393054283635" providerId="LiveId" clId="{38FC1F4C-9A7C-41EC-AE0A-ED8878A679B5}" dt="2024-01-29T04:03:34.055" v="22"/>
          <ac:spMkLst>
            <pc:docMk/>
            <pc:sldMk cId="1921139896" sldId="256"/>
            <ac:spMk id="2" creationId="{E4619C4C-BCA5-40CC-2688-C1FE2AC014CF}"/>
          </ac:spMkLst>
        </pc:spChg>
        <pc:spChg chg="del mod">
          <ac:chgData name="Krishnaraj M" userId="3060393054283635" providerId="LiveId" clId="{38FC1F4C-9A7C-41EC-AE0A-ED8878A679B5}" dt="2024-01-29T03:59:55.778" v="4" actId="478"/>
          <ac:spMkLst>
            <pc:docMk/>
            <pc:sldMk cId="1921139896" sldId="256"/>
            <ac:spMk id="3" creationId="{485672C3-9ABD-C0C6-06F2-D77EF0025E0E}"/>
          </ac:spMkLst>
        </pc:spChg>
      </pc:sldChg>
      <pc:sldChg chg="modSp mod">
        <pc:chgData name="Krishnaraj M" userId="3060393054283635" providerId="LiveId" clId="{38FC1F4C-9A7C-41EC-AE0A-ED8878A679B5}" dt="2024-01-29T04:03:34.055" v="22"/>
        <pc:sldMkLst>
          <pc:docMk/>
          <pc:sldMk cId="3886389018" sldId="257"/>
        </pc:sldMkLst>
        <pc:spChg chg="mod">
          <ac:chgData name="Krishnaraj M" userId="3060393054283635" providerId="LiveId" clId="{38FC1F4C-9A7C-41EC-AE0A-ED8878A679B5}" dt="2024-01-29T04:03:34.055" v="22"/>
          <ac:spMkLst>
            <pc:docMk/>
            <pc:sldMk cId="3886389018" sldId="257"/>
            <ac:spMk id="2" creationId="{105C05D4-81F3-D5AB-B9FA-870AA2D287A1}"/>
          </ac:spMkLst>
        </pc:spChg>
        <pc:picChg chg="mod modCrop">
          <ac:chgData name="Krishnaraj M" userId="3060393054283635" providerId="LiveId" clId="{38FC1F4C-9A7C-41EC-AE0A-ED8878A679B5}" dt="2024-01-29T04:03:20.528" v="21" actId="1076"/>
          <ac:picMkLst>
            <pc:docMk/>
            <pc:sldMk cId="3886389018" sldId="257"/>
            <ac:picMk id="4" creationId="{5EEC71AC-9195-3FBD-4E11-209864911CCA}"/>
          </ac:picMkLst>
        </pc:picChg>
      </pc:sldChg>
      <pc:sldChg chg="modSp mod">
        <pc:chgData name="Krishnaraj M" userId="3060393054283635" providerId="LiveId" clId="{38FC1F4C-9A7C-41EC-AE0A-ED8878A679B5}" dt="2024-01-29T04:07:11.214" v="57" actId="113"/>
        <pc:sldMkLst>
          <pc:docMk/>
          <pc:sldMk cId="857520281" sldId="258"/>
        </pc:sldMkLst>
        <pc:spChg chg="mod">
          <ac:chgData name="Krishnaraj M" userId="3060393054283635" providerId="LiveId" clId="{38FC1F4C-9A7C-41EC-AE0A-ED8878A679B5}" dt="2024-01-29T04:06:47.858" v="53" actId="1076"/>
          <ac:spMkLst>
            <pc:docMk/>
            <pc:sldMk cId="857520281" sldId="258"/>
            <ac:spMk id="2" creationId="{033A1D65-5307-1968-40B9-57BAF13E7D95}"/>
          </ac:spMkLst>
        </pc:spChg>
        <pc:spChg chg="mod">
          <ac:chgData name="Krishnaraj M" userId="3060393054283635" providerId="LiveId" clId="{38FC1F4C-9A7C-41EC-AE0A-ED8878A679B5}" dt="2024-01-29T04:07:11.214" v="57" actId="113"/>
          <ac:spMkLst>
            <pc:docMk/>
            <pc:sldMk cId="857520281" sldId="258"/>
            <ac:spMk id="3" creationId="{9C90A515-41A1-0246-931C-D300D99DFA34}"/>
          </ac:spMkLst>
        </pc:spChg>
      </pc:sldChg>
      <pc:sldChg chg="modSp mod">
        <pc:chgData name="Krishnaraj M" userId="3060393054283635" providerId="LiveId" clId="{38FC1F4C-9A7C-41EC-AE0A-ED8878A679B5}" dt="2024-01-29T04:03:34.339" v="24" actId="27636"/>
        <pc:sldMkLst>
          <pc:docMk/>
          <pc:sldMk cId="227881246" sldId="259"/>
        </pc:sldMkLst>
        <pc:spChg chg="mod">
          <ac:chgData name="Krishnaraj M" userId="3060393054283635" providerId="LiveId" clId="{38FC1F4C-9A7C-41EC-AE0A-ED8878A679B5}" dt="2024-01-29T04:03:34.055" v="22"/>
          <ac:spMkLst>
            <pc:docMk/>
            <pc:sldMk cId="227881246" sldId="259"/>
            <ac:spMk id="2" creationId="{751CA996-9AAA-9900-2B3B-57C51ABF79F2}"/>
          </ac:spMkLst>
        </pc:spChg>
        <pc:spChg chg="mod">
          <ac:chgData name="Krishnaraj M" userId="3060393054283635" providerId="LiveId" clId="{38FC1F4C-9A7C-41EC-AE0A-ED8878A679B5}" dt="2024-01-29T04:03:34.339" v="24" actId="27636"/>
          <ac:spMkLst>
            <pc:docMk/>
            <pc:sldMk cId="227881246" sldId="259"/>
            <ac:spMk id="3" creationId="{0E5B56F8-9EE4-29FE-9DD6-263E045CD270}"/>
          </ac:spMkLst>
        </pc:spChg>
      </pc:sldChg>
      <pc:sldChg chg="modSp mod">
        <pc:chgData name="Krishnaraj M" userId="3060393054283635" providerId="LiveId" clId="{38FC1F4C-9A7C-41EC-AE0A-ED8878A679B5}" dt="2024-01-29T04:09:03.660" v="62" actId="1076"/>
        <pc:sldMkLst>
          <pc:docMk/>
          <pc:sldMk cId="2328537282" sldId="260"/>
        </pc:sldMkLst>
        <pc:spChg chg="mod">
          <ac:chgData name="Krishnaraj M" userId="3060393054283635" providerId="LiveId" clId="{38FC1F4C-9A7C-41EC-AE0A-ED8878A679B5}" dt="2024-01-29T04:03:34.055" v="22"/>
          <ac:spMkLst>
            <pc:docMk/>
            <pc:sldMk cId="2328537282" sldId="260"/>
            <ac:spMk id="2" creationId="{F18083A1-ACFE-8EB3-64A0-4E2B1B941013}"/>
          </ac:spMkLst>
        </pc:spChg>
        <pc:spChg chg="mod">
          <ac:chgData name="Krishnaraj M" userId="3060393054283635" providerId="LiveId" clId="{38FC1F4C-9A7C-41EC-AE0A-ED8878A679B5}" dt="2024-01-29T04:03:34.055" v="22"/>
          <ac:spMkLst>
            <pc:docMk/>
            <pc:sldMk cId="2328537282" sldId="260"/>
            <ac:spMk id="3" creationId="{FFF7BAE6-039B-74ED-F780-E0BBC507C04E}"/>
          </ac:spMkLst>
        </pc:spChg>
        <pc:picChg chg="mod">
          <ac:chgData name="Krishnaraj M" userId="3060393054283635" providerId="LiveId" clId="{38FC1F4C-9A7C-41EC-AE0A-ED8878A679B5}" dt="2024-01-29T04:09:03.660" v="62" actId="1076"/>
          <ac:picMkLst>
            <pc:docMk/>
            <pc:sldMk cId="2328537282" sldId="260"/>
            <ac:picMk id="5" creationId="{BE588A6D-864F-ED5B-95D7-C9641CEB6287}"/>
          </ac:picMkLst>
        </pc:picChg>
      </pc:sldChg>
      <pc:sldChg chg="modSp mod">
        <pc:chgData name="Krishnaraj M" userId="3060393054283635" providerId="LiveId" clId="{38FC1F4C-9A7C-41EC-AE0A-ED8878A679B5}" dt="2024-01-29T04:09:36.261" v="66" actId="1076"/>
        <pc:sldMkLst>
          <pc:docMk/>
          <pc:sldMk cId="891162921" sldId="261"/>
        </pc:sldMkLst>
        <pc:spChg chg="mod">
          <ac:chgData name="Krishnaraj M" userId="3060393054283635" providerId="LiveId" clId="{38FC1F4C-9A7C-41EC-AE0A-ED8878A679B5}" dt="2024-01-29T04:03:34.055" v="22"/>
          <ac:spMkLst>
            <pc:docMk/>
            <pc:sldMk cId="891162921" sldId="261"/>
            <ac:spMk id="2" creationId="{5AA081D5-A195-3633-E51F-C40A5E20F9C9}"/>
          </ac:spMkLst>
        </pc:spChg>
        <pc:spChg chg="mod">
          <ac:chgData name="Krishnaraj M" userId="3060393054283635" providerId="LiveId" clId="{38FC1F4C-9A7C-41EC-AE0A-ED8878A679B5}" dt="2024-01-29T04:09:26.154" v="63" actId="255"/>
          <ac:spMkLst>
            <pc:docMk/>
            <pc:sldMk cId="891162921" sldId="261"/>
            <ac:spMk id="3" creationId="{B640E2C3-D3FA-58A6-176E-3B496F2BE483}"/>
          </ac:spMkLst>
        </pc:spChg>
        <pc:picChg chg="mod">
          <ac:chgData name="Krishnaraj M" userId="3060393054283635" providerId="LiveId" clId="{38FC1F4C-9A7C-41EC-AE0A-ED8878A679B5}" dt="2024-01-29T04:09:36.261" v="66" actId="1076"/>
          <ac:picMkLst>
            <pc:docMk/>
            <pc:sldMk cId="891162921" sldId="261"/>
            <ac:picMk id="5" creationId="{24F802DE-C5B2-9EFE-8D79-62C56757882F}"/>
          </ac:picMkLst>
        </pc:picChg>
      </pc:sldChg>
      <pc:sldChg chg="modSp mod">
        <pc:chgData name="Krishnaraj M" userId="3060393054283635" providerId="LiveId" clId="{38FC1F4C-9A7C-41EC-AE0A-ED8878A679B5}" dt="2024-01-29T04:18:11.486" v="129" actId="15"/>
        <pc:sldMkLst>
          <pc:docMk/>
          <pc:sldMk cId="4056382294" sldId="262"/>
        </pc:sldMkLst>
        <pc:spChg chg="mod">
          <ac:chgData name="Krishnaraj M" userId="3060393054283635" providerId="LiveId" clId="{38FC1F4C-9A7C-41EC-AE0A-ED8878A679B5}" dt="2024-01-29T04:03:34.055" v="22"/>
          <ac:spMkLst>
            <pc:docMk/>
            <pc:sldMk cId="4056382294" sldId="262"/>
            <ac:spMk id="2" creationId="{491B04C2-38FA-C233-75D0-D1D6C906265A}"/>
          </ac:spMkLst>
        </pc:spChg>
        <pc:spChg chg="mod">
          <ac:chgData name="Krishnaraj M" userId="3060393054283635" providerId="LiveId" clId="{38FC1F4C-9A7C-41EC-AE0A-ED8878A679B5}" dt="2024-01-29T04:18:11.486" v="129" actId="15"/>
          <ac:spMkLst>
            <pc:docMk/>
            <pc:sldMk cId="4056382294" sldId="262"/>
            <ac:spMk id="3" creationId="{A7FC4352-5B92-E944-B37D-2885381EF4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C327E9-979C-45BA-8D7F-E8A88E8D425C}"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1310E-058A-4BB8-8562-9AFC26621D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4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327E9-979C-45BA-8D7F-E8A88E8D425C}"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332937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327E9-979C-45BA-8D7F-E8A88E8D425C}"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82321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327E9-979C-45BA-8D7F-E8A88E8D425C}"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30222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327E9-979C-45BA-8D7F-E8A88E8D425C}"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1310E-058A-4BB8-8562-9AFC26621D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59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C327E9-979C-45BA-8D7F-E8A88E8D425C}"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388865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C327E9-979C-45BA-8D7F-E8A88E8D425C}"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381087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C327E9-979C-45BA-8D7F-E8A88E8D425C}"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217709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C327E9-979C-45BA-8D7F-E8A88E8D425C}" type="datetimeFigureOut">
              <a:rPr lang="en-IN" smtClean="0"/>
              <a:t>29-01-2024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186495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C327E9-979C-45BA-8D7F-E8A88E8D425C}" type="datetimeFigureOut">
              <a:rPr lang="en-IN" smtClean="0"/>
              <a:t>29-01-2024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C1310E-058A-4BB8-8562-9AFC26621DE5}" type="slidenum">
              <a:rPr lang="en-IN" smtClean="0"/>
              <a:t>‹#›</a:t>
            </a:fld>
            <a:endParaRPr lang="en-IN"/>
          </a:p>
        </p:txBody>
      </p:sp>
    </p:spTree>
    <p:extLst>
      <p:ext uri="{BB962C8B-B14F-4D97-AF65-F5344CB8AC3E}">
        <p14:creationId xmlns:p14="http://schemas.microsoft.com/office/powerpoint/2010/main" val="84758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327E9-979C-45BA-8D7F-E8A88E8D425C}"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1310E-058A-4BB8-8562-9AFC26621DE5}" type="slidenum">
              <a:rPr lang="en-IN" smtClean="0"/>
              <a:t>‹#›</a:t>
            </a:fld>
            <a:endParaRPr lang="en-IN"/>
          </a:p>
        </p:txBody>
      </p:sp>
    </p:spTree>
    <p:extLst>
      <p:ext uri="{BB962C8B-B14F-4D97-AF65-F5344CB8AC3E}">
        <p14:creationId xmlns:p14="http://schemas.microsoft.com/office/powerpoint/2010/main" val="414519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C327E9-979C-45BA-8D7F-E8A88E8D425C}" type="datetimeFigureOut">
              <a:rPr lang="en-IN" smtClean="0"/>
              <a:t>29-01-2024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C1310E-058A-4BB8-8562-9AFC26621DE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854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9C4C-BCA5-40CC-2688-C1FE2AC014CF}"/>
              </a:ext>
            </a:extLst>
          </p:cNvPr>
          <p:cNvSpPr>
            <a:spLocks noGrp="1"/>
          </p:cNvSpPr>
          <p:nvPr>
            <p:ph type="ctrTitle"/>
          </p:nvPr>
        </p:nvSpPr>
        <p:spPr/>
        <p:txBody>
          <a:bodyPr>
            <a:normAutofit/>
          </a:bodyPr>
          <a:lstStyle/>
          <a:p>
            <a:r>
              <a:rPr lang="en-IN" sz="4400" dirty="0"/>
              <a:t>Parallelizing Genetic Algorithm</a:t>
            </a:r>
          </a:p>
        </p:txBody>
      </p:sp>
    </p:spTree>
    <p:extLst>
      <p:ext uri="{BB962C8B-B14F-4D97-AF65-F5344CB8AC3E}">
        <p14:creationId xmlns:p14="http://schemas.microsoft.com/office/powerpoint/2010/main" val="192113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A996-9AAA-9900-2B3B-57C51ABF79F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E5B56F8-9EE4-29FE-9DD6-263E045CD270}"/>
              </a:ext>
            </a:extLst>
          </p:cNvPr>
          <p:cNvSpPr>
            <a:spLocks noGrp="1"/>
          </p:cNvSpPr>
          <p:nvPr>
            <p:ph idx="1"/>
          </p:nvPr>
        </p:nvSpPr>
        <p:spPr/>
        <p:txBody>
          <a:bodyPr>
            <a:normAutofit/>
          </a:bodyPr>
          <a:lstStyle/>
          <a:p>
            <a:pPr marL="0" indent="0">
              <a:buNone/>
            </a:pPr>
            <a:r>
              <a:rPr lang="en-US" sz="2600" dirty="0"/>
              <a:t>Given a target string, the goal is to produce target string starting from a random string of the same length. In the following implementation, following analogies are made :</a:t>
            </a:r>
            <a:endParaRPr lang="en-US" sz="2400" dirty="0"/>
          </a:p>
          <a:p>
            <a:pPr lvl="1"/>
            <a:r>
              <a:rPr lang="en-US" sz="2600" dirty="0"/>
              <a:t>Characters A-Z, a-z and other special symbols are considered as genes</a:t>
            </a:r>
          </a:p>
          <a:p>
            <a:pPr lvl="1"/>
            <a:r>
              <a:rPr lang="en-US" sz="2600" dirty="0"/>
              <a:t>A string generated by these characters is considered as chromosome/solution/Individual</a:t>
            </a:r>
          </a:p>
          <a:p>
            <a:pPr lvl="1"/>
            <a:r>
              <a:rPr lang="en-US" sz="2600" dirty="0"/>
              <a:t>Fitness score is the number of characters which differ from characters in target string at a particular index. So individual having lower fitness value is given more preference</a:t>
            </a:r>
            <a:r>
              <a:rPr lang="en-US" sz="2800" dirty="0"/>
              <a:t>. </a:t>
            </a:r>
            <a:endParaRPr lang="en-IN" sz="2800" dirty="0"/>
          </a:p>
        </p:txBody>
      </p:sp>
    </p:spTree>
    <p:extLst>
      <p:ext uri="{BB962C8B-B14F-4D97-AF65-F5344CB8AC3E}">
        <p14:creationId xmlns:p14="http://schemas.microsoft.com/office/powerpoint/2010/main" val="22788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05D4-81F3-D5AB-B9FA-870AA2D287A1}"/>
              </a:ext>
            </a:extLst>
          </p:cNvPr>
          <p:cNvSpPr>
            <a:spLocks noGrp="1"/>
          </p:cNvSpPr>
          <p:nvPr>
            <p:ph type="title"/>
          </p:nvPr>
        </p:nvSpPr>
        <p:spPr/>
        <p:txBody>
          <a:bodyPr/>
          <a:lstStyle/>
          <a:p>
            <a:r>
              <a:rPr lang="en-IN" dirty="0"/>
              <a:t>Block Diagram</a:t>
            </a:r>
          </a:p>
        </p:txBody>
      </p:sp>
      <p:pic>
        <p:nvPicPr>
          <p:cNvPr id="4" name="Content Placeholder 3">
            <a:extLst>
              <a:ext uri="{FF2B5EF4-FFF2-40B4-BE49-F238E27FC236}">
                <a16:creationId xmlns:a16="http://schemas.microsoft.com/office/drawing/2014/main" id="{5EEC71AC-9195-3FBD-4E11-209864911CCA}"/>
              </a:ext>
            </a:extLst>
          </p:cNvPr>
          <p:cNvPicPr>
            <a:picLocks noGrp="1" noChangeAspect="1"/>
          </p:cNvPicPr>
          <p:nvPr>
            <p:ph idx="1"/>
          </p:nvPr>
        </p:nvPicPr>
        <p:blipFill rotWithShape="1">
          <a:blip r:embed="rId2"/>
          <a:srcRect t="20245"/>
          <a:stretch/>
        </p:blipFill>
        <p:spPr>
          <a:xfrm>
            <a:off x="3526972" y="1856792"/>
            <a:ext cx="4973217" cy="4153774"/>
          </a:xfrm>
          <a:prstGeom prst="rect">
            <a:avLst/>
          </a:prstGeom>
        </p:spPr>
      </p:pic>
    </p:spTree>
    <p:extLst>
      <p:ext uri="{BB962C8B-B14F-4D97-AF65-F5344CB8AC3E}">
        <p14:creationId xmlns:p14="http://schemas.microsoft.com/office/powerpoint/2010/main" val="388638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1D65-5307-1968-40B9-57BAF13E7D95}"/>
              </a:ext>
            </a:extLst>
          </p:cNvPr>
          <p:cNvSpPr>
            <a:spLocks noGrp="1"/>
          </p:cNvSpPr>
          <p:nvPr>
            <p:ph type="title"/>
          </p:nvPr>
        </p:nvSpPr>
        <p:spPr>
          <a:xfrm>
            <a:off x="1066800" y="725142"/>
            <a:ext cx="10058400" cy="982360"/>
          </a:xfrm>
        </p:spPr>
        <p:txBody>
          <a:bodyPr/>
          <a:lstStyle/>
          <a:p>
            <a:r>
              <a:rPr lang="en-IN" dirty="0"/>
              <a:t>Operations to parallelize</a:t>
            </a:r>
          </a:p>
        </p:txBody>
      </p:sp>
      <p:sp>
        <p:nvSpPr>
          <p:cNvPr id="3" name="Content Placeholder 2">
            <a:extLst>
              <a:ext uri="{FF2B5EF4-FFF2-40B4-BE49-F238E27FC236}">
                <a16:creationId xmlns:a16="http://schemas.microsoft.com/office/drawing/2014/main" id="{9C90A515-41A1-0246-931C-D300D99DFA34}"/>
              </a:ext>
            </a:extLst>
          </p:cNvPr>
          <p:cNvSpPr>
            <a:spLocks noGrp="1"/>
          </p:cNvSpPr>
          <p:nvPr>
            <p:ph idx="1"/>
          </p:nvPr>
        </p:nvSpPr>
        <p:spPr>
          <a:xfrm>
            <a:off x="1097280" y="1856792"/>
            <a:ext cx="10058400" cy="4012301"/>
          </a:xfrm>
        </p:spPr>
        <p:txBody>
          <a:bodyPr>
            <a:noAutofit/>
          </a:bodyPr>
          <a:lstStyle/>
          <a:p>
            <a:r>
              <a:rPr lang="en-US" sz="1700" b="1" dirty="0"/>
              <a:t>Population Initialization:</a:t>
            </a:r>
          </a:p>
          <a:p>
            <a:pPr lvl="1"/>
            <a:r>
              <a:rPr lang="en-US" sz="1700" dirty="0"/>
              <a:t>Population initialization in a genetic algorithm involves creating an initial set of potential solutions (individuals) to the problem at hand. These individuals, represented as chromosomes, are generated randomly or through specific methods. A diverse and representative initial population helps explore a broader solution space and increases the chances of finding optimal solutions.</a:t>
            </a:r>
          </a:p>
          <a:p>
            <a:r>
              <a:rPr lang="en-US" sz="1700" b="1" dirty="0"/>
              <a:t>Fitness Scoring:</a:t>
            </a:r>
          </a:p>
          <a:p>
            <a:pPr lvl="1"/>
            <a:r>
              <a:rPr lang="en-US" sz="1700" dirty="0"/>
              <a:t>Fitness scoring is the process of evaluating how well each individual in the population solves the problem by assigning a fitness score. This score reflects the individual's suitability or performance in the given task. Individuals with higher fitness scores are more likely to contribute to the next generation, promoting the evolution of better solutions over successive generations.</a:t>
            </a:r>
          </a:p>
          <a:p>
            <a:r>
              <a:rPr lang="en-US" sz="1700" b="1" dirty="0"/>
              <a:t>Crossover:</a:t>
            </a:r>
          </a:p>
          <a:p>
            <a:pPr lvl="1"/>
            <a:r>
              <a:rPr lang="en-US" sz="1700" dirty="0"/>
              <a:t>Crossover, also known as recombination or mating, is a genetic operator that combines genetic material from two parent individuals to create new offspring. In the context of genetic algorithms, crossover mimics the natural process of genetic recombination. By exchanging genetic information between parents, crossover introduces diversity and helps explore different combinations of solution components, enhancing the algorithm's ability to converge towards optimal solutions.</a:t>
            </a:r>
            <a:endParaRPr lang="en-IN" sz="1700" dirty="0"/>
          </a:p>
        </p:txBody>
      </p:sp>
    </p:spTree>
    <p:extLst>
      <p:ext uri="{BB962C8B-B14F-4D97-AF65-F5344CB8AC3E}">
        <p14:creationId xmlns:p14="http://schemas.microsoft.com/office/powerpoint/2010/main" val="85752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83A1-ACFE-8EB3-64A0-4E2B1B941013}"/>
              </a:ext>
            </a:extLst>
          </p:cNvPr>
          <p:cNvSpPr>
            <a:spLocks noGrp="1"/>
          </p:cNvSpPr>
          <p:nvPr>
            <p:ph type="title"/>
          </p:nvPr>
        </p:nvSpPr>
        <p:spPr/>
        <p:txBody>
          <a:bodyPr/>
          <a:lstStyle/>
          <a:p>
            <a:r>
              <a:rPr lang="en-IN" dirty="0"/>
              <a:t>Parallelizing population generation</a:t>
            </a:r>
          </a:p>
        </p:txBody>
      </p:sp>
      <p:sp>
        <p:nvSpPr>
          <p:cNvPr id="3" name="Content Placeholder 2">
            <a:extLst>
              <a:ext uri="{FF2B5EF4-FFF2-40B4-BE49-F238E27FC236}">
                <a16:creationId xmlns:a16="http://schemas.microsoft.com/office/drawing/2014/main" id="{FFF7BAE6-039B-74ED-F780-E0BBC507C04E}"/>
              </a:ext>
            </a:extLst>
          </p:cNvPr>
          <p:cNvSpPr>
            <a:spLocks noGrp="1"/>
          </p:cNvSpPr>
          <p:nvPr>
            <p:ph idx="1"/>
          </p:nvPr>
        </p:nvSpPr>
        <p:spPr/>
        <p:txBody>
          <a:bodyPr/>
          <a:lstStyle/>
          <a:p>
            <a:r>
              <a:rPr lang="en-IN" dirty="0"/>
              <a:t>Create a population of individuals with the necessary string size</a:t>
            </a:r>
          </a:p>
          <a:p>
            <a:r>
              <a:rPr lang="en-IN" dirty="0"/>
              <a:t>This can be parallelized simply by using </a:t>
            </a:r>
            <a:r>
              <a:rPr lang="en-IN" dirty="0" err="1"/>
              <a:t>openmp</a:t>
            </a:r>
            <a:r>
              <a:rPr lang="en-IN" dirty="0"/>
              <a:t> (#pragma </a:t>
            </a:r>
            <a:r>
              <a:rPr lang="en-IN" dirty="0" err="1"/>
              <a:t>omp</a:t>
            </a:r>
            <a:r>
              <a:rPr lang="en-IN" dirty="0"/>
              <a:t> parallel for)</a:t>
            </a:r>
          </a:p>
          <a:p>
            <a:endParaRPr lang="en-IN" dirty="0"/>
          </a:p>
        </p:txBody>
      </p:sp>
      <p:pic>
        <p:nvPicPr>
          <p:cNvPr id="5" name="Picture 4">
            <a:extLst>
              <a:ext uri="{FF2B5EF4-FFF2-40B4-BE49-F238E27FC236}">
                <a16:creationId xmlns:a16="http://schemas.microsoft.com/office/drawing/2014/main" id="{BE588A6D-864F-ED5B-95D7-C9641CEB6287}"/>
              </a:ext>
            </a:extLst>
          </p:cNvPr>
          <p:cNvPicPr>
            <a:picLocks noChangeAspect="1"/>
          </p:cNvPicPr>
          <p:nvPr/>
        </p:nvPicPr>
        <p:blipFill>
          <a:blip r:embed="rId2"/>
          <a:stretch>
            <a:fillRect/>
          </a:stretch>
        </p:blipFill>
        <p:spPr>
          <a:xfrm>
            <a:off x="2976465" y="2650998"/>
            <a:ext cx="5234474" cy="3579750"/>
          </a:xfrm>
          <a:prstGeom prst="rect">
            <a:avLst/>
          </a:prstGeom>
        </p:spPr>
      </p:pic>
    </p:spTree>
    <p:extLst>
      <p:ext uri="{BB962C8B-B14F-4D97-AF65-F5344CB8AC3E}">
        <p14:creationId xmlns:p14="http://schemas.microsoft.com/office/powerpoint/2010/main" val="23285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81D5-A195-3633-E51F-C40A5E20F9C9}"/>
              </a:ext>
            </a:extLst>
          </p:cNvPr>
          <p:cNvSpPr>
            <a:spLocks noGrp="1"/>
          </p:cNvSpPr>
          <p:nvPr>
            <p:ph type="title"/>
          </p:nvPr>
        </p:nvSpPr>
        <p:spPr/>
        <p:txBody>
          <a:bodyPr/>
          <a:lstStyle/>
          <a:p>
            <a:r>
              <a:rPr lang="en-IN" dirty="0"/>
              <a:t>Parallelizing Fitness Scoring</a:t>
            </a:r>
          </a:p>
        </p:txBody>
      </p:sp>
      <p:sp>
        <p:nvSpPr>
          <p:cNvPr id="3" name="Content Placeholder 2">
            <a:extLst>
              <a:ext uri="{FF2B5EF4-FFF2-40B4-BE49-F238E27FC236}">
                <a16:creationId xmlns:a16="http://schemas.microsoft.com/office/drawing/2014/main" id="{B640E2C3-D3FA-58A6-176E-3B496F2BE483}"/>
              </a:ext>
            </a:extLst>
          </p:cNvPr>
          <p:cNvSpPr>
            <a:spLocks noGrp="1"/>
          </p:cNvSpPr>
          <p:nvPr>
            <p:ph idx="1"/>
          </p:nvPr>
        </p:nvSpPr>
        <p:spPr/>
        <p:txBody>
          <a:bodyPr/>
          <a:lstStyle/>
          <a:p>
            <a:r>
              <a:rPr lang="en-US" dirty="0"/>
              <a:t>Fitness scoring is the process of evaluating how well each individual in the population solves the problem by assigning a fitness score.</a:t>
            </a:r>
          </a:p>
          <a:p>
            <a:r>
              <a:rPr lang="en-US" dirty="0"/>
              <a:t>Since this is also a simple for loop this can be parallelized using </a:t>
            </a:r>
            <a:r>
              <a:rPr lang="en-US" dirty="0" err="1"/>
              <a:t>openmp</a:t>
            </a:r>
            <a:r>
              <a:rPr lang="en-US" dirty="0"/>
              <a:t> (#pragma </a:t>
            </a:r>
            <a:r>
              <a:rPr lang="en-US" dirty="0" err="1"/>
              <a:t>omp</a:t>
            </a:r>
            <a:r>
              <a:rPr lang="en-US" dirty="0"/>
              <a:t> parallel for)</a:t>
            </a:r>
          </a:p>
          <a:p>
            <a:endParaRPr lang="en-IN" dirty="0"/>
          </a:p>
        </p:txBody>
      </p:sp>
      <p:pic>
        <p:nvPicPr>
          <p:cNvPr id="5" name="Picture 4">
            <a:extLst>
              <a:ext uri="{FF2B5EF4-FFF2-40B4-BE49-F238E27FC236}">
                <a16:creationId xmlns:a16="http://schemas.microsoft.com/office/drawing/2014/main" id="{24F802DE-C5B2-9EFE-8D79-62C56757882F}"/>
              </a:ext>
            </a:extLst>
          </p:cNvPr>
          <p:cNvPicPr>
            <a:picLocks noChangeAspect="1"/>
          </p:cNvPicPr>
          <p:nvPr/>
        </p:nvPicPr>
        <p:blipFill>
          <a:blip r:embed="rId2"/>
          <a:stretch>
            <a:fillRect/>
          </a:stretch>
        </p:blipFill>
        <p:spPr>
          <a:xfrm>
            <a:off x="3293705" y="2944488"/>
            <a:ext cx="4320074" cy="3322570"/>
          </a:xfrm>
          <a:prstGeom prst="rect">
            <a:avLst/>
          </a:prstGeom>
        </p:spPr>
      </p:pic>
    </p:spTree>
    <p:extLst>
      <p:ext uri="{BB962C8B-B14F-4D97-AF65-F5344CB8AC3E}">
        <p14:creationId xmlns:p14="http://schemas.microsoft.com/office/powerpoint/2010/main" val="89116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04C2-38FA-C233-75D0-D1D6C906265A}"/>
              </a:ext>
            </a:extLst>
          </p:cNvPr>
          <p:cNvSpPr>
            <a:spLocks noGrp="1"/>
          </p:cNvSpPr>
          <p:nvPr>
            <p:ph type="title"/>
          </p:nvPr>
        </p:nvSpPr>
        <p:spPr/>
        <p:txBody>
          <a:bodyPr/>
          <a:lstStyle/>
          <a:p>
            <a:r>
              <a:rPr lang="en-IN" dirty="0"/>
              <a:t>Parallelizing Crossover</a:t>
            </a:r>
          </a:p>
        </p:txBody>
      </p:sp>
      <p:sp>
        <p:nvSpPr>
          <p:cNvPr id="3" name="Content Placeholder 2">
            <a:extLst>
              <a:ext uri="{FF2B5EF4-FFF2-40B4-BE49-F238E27FC236}">
                <a16:creationId xmlns:a16="http://schemas.microsoft.com/office/drawing/2014/main" id="{A7FC4352-5B92-E944-B37D-2885381EF4B7}"/>
              </a:ext>
            </a:extLst>
          </p:cNvPr>
          <p:cNvSpPr>
            <a:spLocks noGrp="1"/>
          </p:cNvSpPr>
          <p:nvPr>
            <p:ph idx="1"/>
          </p:nvPr>
        </p:nvSpPr>
        <p:spPr/>
        <p:txBody>
          <a:bodyPr>
            <a:noAutofit/>
          </a:bodyPr>
          <a:lstStyle/>
          <a:p>
            <a:r>
              <a:rPr lang="en-US" sz="2400" dirty="0"/>
              <a:t>Crossover, also known as recombination or mating, is a genetic operator that combines genetic material from two parent individuals to create new offspring. We perform multipoint crossover for our application</a:t>
            </a:r>
          </a:p>
          <a:p>
            <a:r>
              <a:rPr lang="en-US" sz="2400" dirty="0"/>
              <a:t>This cannot simply be parallelized since we have to manipulate memory location.</a:t>
            </a:r>
          </a:p>
          <a:p>
            <a:r>
              <a:rPr lang="en-US" sz="2400" u="sng" dirty="0"/>
              <a:t>APPROACHES TO PARALLELIZE:</a:t>
            </a:r>
          </a:p>
          <a:p>
            <a:pPr marL="457200" indent="-457200">
              <a:buFont typeface="+mj-lt"/>
              <a:buAutoNum type="arabicPeriod"/>
            </a:pPr>
            <a:r>
              <a:rPr lang="en-US" sz="2400" dirty="0"/>
              <a:t>We have to perform different algorithm or try using the  arrays and pointers to make sure memory dependency is not an issue</a:t>
            </a:r>
          </a:p>
          <a:p>
            <a:pPr marL="457200" indent="-457200">
              <a:buFont typeface="+mj-lt"/>
              <a:buAutoNum type="arabicPeriod"/>
            </a:pPr>
            <a:r>
              <a:rPr lang="en-US" sz="2400" dirty="0"/>
              <a:t>We can assign a single thread dedicated to two individuals crossover alone so that memory dependency is avoided.</a:t>
            </a:r>
            <a:endParaRPr lang="en-IN" sz="2400" dirty="0"/>
          </a:p>
        </p:txBody>
      </p:sp>
    </p:spTree>
    <p:extLst>
      <p:ext uri="{BB962C8B-B14F-4D97-AF65-F5344CB8AC3E}">
        <p14:creationId xmlns:p14="http://schemas.microsoft.com/office/powerpoint/2010/main" val="40563822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217</TotalTime>
  <Words>463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Parallelizing Genetic Algorithm</vt:lpstr>
      <vt:lpstr>Problem Statement</vt:lpstr>
      <vt:lpstr>Block Diagram</vt:lpstr>
      <vt:lpstr>Operations to parallelize</vt:lpstr>
      <vt:lpstr>Parallelizing population generation</vt:lpstr>
      <vt:lpstr>Parallelizing Fitness Scoring</vt:lpstr>
      <vt:lpstr>Parallelizing Crossover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Genetic Algorithm</dc:title>
  <dc:creator>Krishnaraj M</dc:creator>
  <cp:lastModifiedBy>Krishnaraj M</cp:lastModifiedBy>
  <cp:revision>2</cp:revision>
  <dcterms:created xsi:type="dcterms:W3CDTF">2024-01-25T04:58:44Z</dcterms:created>
  <dcterms:modified xsi:type="dcterms:W3CDTF">2024-01-29T04:18:18Z</dcterms:modified>
</cp:coreProperties>
</file>