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77" r:id="rId1"/>
    <p:sldMasterId id="2147483660" r:id="rId2"/>
  </p:sldMasterIdLst>
  <p:notesMasterIdLst>
    <p:notesMasterId r:id="rId33"/>
  </p:notesMasterIdLst>
  <p:sldIdLst>
    <p:sldId id="298" r:id="rId3"/>
    <p:sldId id="287" r:id="rId4"/>
    <p:sldId id="276" r:id="rId5"/>
    <p:sldId id="280" r:id="rId6"/>
    <p:sldId id="267" r:id="rId7"/>
    <p:sldId id="288" r:id="rId8"/>
    <p:sldId id="277" r:id="rId9"/>
    <p:sldId id="283" r:id="rId10"/>
    <p:sldId id="282" r:id="rId11"/>
    <p:sldId id="284" r:id="rId12"/>
    <p:sldId id="286" r:id="rId13"/>
    <p:sldId id="264" r:id="rId14"/>
    <p:sldId id="289" r:id="rId15"/>
    <p:sldId id="275" r:id="rId16"/>
    <p:sldId id="299" r:id="rId17"/>
    <p:sldId id="291" r:id="rId18"/>
    <p:sldId id="292" r:id="rId19"/>
    <p:sldId id="305" r:id="rId20"/>
    <p:sldId id="300" r:id="rId21"/>
    <p:sldId id="304" r:id="rId22"/>
    <p:sldId id="301" r:id="rId23"/>
    <p:sldId id="302" r:id="rId24"/>
    <p:sldId id="290" r:id="rId25"/>
    <p:sldId id="303" r:id="rId26"/>
    <p:sldId id="293" r:id="rId27"/>
    <p:sldId id="296" r:id="rId28"/>
    <p:sldId id="294" r:id="rId29"/>
    <p:sldId id="306" r:id="rId30"/>
    <p:sldId id="295" r:id="rId31"/>
    <p:sldId id="278"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4" roundtripDataSignature="AMtx7mhATEgEo+7vetpU2Am/dNkLdXF3n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EB869-E91F-7A2F-3801-3B65595420C2}" v="396" dt="2025-05-02T18:00:42.200"/>
    <p1510:client id="{9C0D5128-DBA3-3790-19B7-C74968DEAC4C}" v="384" dt="2025-05-03T04:09:18.750"/>
    <p1510:client id="{FD65A71F-2103-DA7A-B862-4E5E0D239CA4}" v="23" dt="2025-05-02T09:59:36.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Verifies the integrity of code, dependencies, and cryptographic signatures; detailed inventory of software components for traceability. An attacker that is able to compromise any single step in the process can maliciously modify the software and harm any of the software’s users.</a:t>
            </a:r>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04836FF6-376A-4B7B-A3C5-07EA4ACCCAF1}" type="slidenum">
              <a:t>2</a:t>
            </a:fld>
            <a:endParaRPr lang="en-US"/>
          </a:p>
        </p:txBody>
      </p:sp>
    </p:spTree>
    <p:extLst>
      <p:ext uri="{BB962C8B-B14F-4D97-AF65-F5344CB8AC3E}">
        <p14:creationId xmlns:p14="http://schemas.microsoft.com/office/powerpoint/2010/main" val="2733483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AD62B-EA40-B9DA-D9E5-B8999523CF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14E5B1-EA2D-7957-D1C3-942A1190EA2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85312AD-76E4-60A9-6E62-D991B965AEAF}"/>
              </a:ext>
            </a:extLst>
          </p:cNvPr>
          <p:cNvSpPr>
            <a:spLocks noGrp="1"/>
          </p:cNvSpPr>
          <p:nvPr>
            <p:ph type="body" idx="1"/>
          </p:nvPr>
        </p:nvSpPr>
        <p:spPr/>
        <p:txBody>
          <a:bodyPr/>
          <a:lstStyle/>
          <a:p>
            <a:r>
              <a:rPr lang="en-US"/>
              <a:t>Verifies the integrity of code, dependencies, and cryptographic signatures; detailed inventory of software components for traceability. An attacker that is able to compromise any single step in the process can maliciously modify the software and harm any of the software’s users.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51269A18-C2C7-C289-0604-7A1D9F0515B7}"/>
              </a:ext>
            </a:extLst>
          </p:cNvPr>
          <p:cNvSpPr>
            <a:spLocks noGrp="1"/>
          </p:cNvSpPr>
          <p:nvPr>
            <p:ph type="sldNum" sz="quarter" idx="5"/>
          </p:nvPr>
        </p:nvSpPr>
        <p:spPr/>
        <p:txBody>
          <a:bodyPr/>
          <a:lstStyle/>
          <a:p>
            <a:fld id="{04836FF6-376A-4B7B-A3C5-07EA4ACCCAF1}" type="slidenum">
              <a:t>15</a:t>
            </a:fld>
            <a:endParaRPr lang="en-US"/>
          </a:p>
        </p:txBody>
      </p:sp>
    </p:spTree>
    <p:extLst>
      <p:ext uri="{BB962C8B-B14F-4D97-AF65-F5344CB8AC3E}">
        <p14:creationId xmlns:p14="http://schemas.microsoft.com/office/powerpoint/2010/main" val="2763795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6840D-CF3C-DA81-E70E-5E57071C21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B15804-71FE-C899-9FEC-24249234BCE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5764A73-790C-8CD3-6725-9B730307F9DC}"/>
              </a:ext>
            </a:extLst>
          </p:cNvPr>
          <p:cNvSpPr>
            <a:spLocks noGrp="1"/>
          </p:cNvSpPr>
          <p:nvPr>
            <p:ph type="body" idx="1"/>
          </p:nvPr>
        </p:nvSpPr>
        <p:spPr/>
        <p:txBody>
          <a:bodyPr/>
          <a:lstStyle/>
          <a:p>
            <a:r>
              <a:rPr lang="en-US"/>
              <a:t>Verifies the integrity of code, dependencies, and cryptographic signatures; detailed inventory of software components for traceability. An attacker that is able to compromise any single step in the process can maliciously modify the software and harm any of the software’s users.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103B2F3B-9AD5-8D1F-67F8-6A1A2C161E23}"/>
              </a:ext>
            </a:extLst>
          </p:cNvPr>
          <p:cNvSpPr>
            <a:spLocks noGrp="1"/>
          </p:cNvSpPr>
          <p:nvPr>
            <p:ph type="sldNum" sz="quarter" idx="5"/>
          </p:nvPr>
        </p:nvSpPr>
        <p:spPr/>
        <p:txBody>
          <a:bodyPr/>
          <a:lstStyle/>
          <a:p>
            <a:fld id="{04836FF6-376A-4B7B-A3C5-07EA4ACCCAF1}" type="slidenum">
              <a:t>16</a:t>
            </a:fld>
            <a:endParaRPr lang="en-US"/>
          </a:p>
        </p:txBody>
      </p:sp>
    </p:spTree>
    <p:extLst>
      <p:ext uri="{BB962C8B-B14F-4D97-AF65-F5344CB8AC3E}">
        <p14:creationId xmlns:p14="http://schemas.microsoft.com/office/powerpoint/2010/main" val="689429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02574-68C2-2426-32C9-D4A797BA9B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D3EEAE-7A70-BB01-14EE-661674678ED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AEED440-B5D9-936A-F1E8-8C23BADCBBF2}"/>
              </a:ext>
            </a:extLst>
          </p:cNvPr>
          <p:cNvSpPr>
            <a:spLocks noGrp="1"/>
          </p:cNvSpPr>
          <p:nvPr>
            <p:ph type="body" idx="1"/>
          </p:nvPr>
        </p:nvSpPr>
        <p:spPr/>
        <p:txBody>
          <a:bodyPr/>
          <a:lstStyle/>
          <a:p>
            <a:r>
              <a:rPr lang="en-US"/>
              <a:t>Verifies the integrity of code, dependencies, and cryptographic signatures; detailed inventory of software components for traceability. An attacker that is able to compromise any single step in the process can maliciously modify the software and harm any of the software’s users.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82317CF5-2E98-29B8-46BE-D88F71595CA8}"/>
              </a:ext>
            </a:extLst>
          </p:cNvPr>
          <p:cNvSpPr>
            <a:spLocks noGrp="1"/>
          </p:cNvSpPr>
          <p:nvPr>
            <p:ph type="sldNum" sz="quarter" idx="5"/>
          </p:nvPr>
        </p:nvSpPr>
        <p:spPr/>
        <p:txBody>
          <a:bodyPr/>
          <a:lstStyle/>
          <a:p>
            <a:fld id="{04836FF6-376A-4B7B-A3C5-07EA4ACCCAF1}" type="slidenum">
              <a:t>17</a:t>
            </a:fld>
            <a:endParaRPr lang="en-US"/>
          </a:p>
        </p:txBody>
      </p:sp>
    </p:spTree>
    <p:extLst>
      <p:ext uri="{BB962C8B-B14F-4D97-AF65-F5344CB8AC3E}">
        <p14:creationId xmlns:p14="http://schemas.microsoft.com/office/powerpoint/2010/main" val="3735503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E068E-2670-03FC-3C17-0A79437D8D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16E3B3-5BBC-2BA3-009E-2685932DE5E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7216936-EC01-96DF-C184-4D7DC5F191DD}"/>
              </a:ext>
            </a:extLst>
          </p:cNvPr>
          <p:cNvSpPr>
            <a:spLocks noGrp="1"/>
          </p:cNvSpPr>
          <p:nvPr>
            <p:ph type="body" idx="1"/>
          </p:nvPr>
        </p:nvSpPr>
        <p:spPr/>
        <p:txBody>
          <a:bodyPr/>
          <a:lstStyle/>
          <a:p>
            <a:r>
              <a:rPr lang="en-US"/>
              <a:t>Verifies the integrity of code, dependencies, and cryptographic signatures; detailed inventory of software components for traceability. An attacker that is able to compromise any single step in the process can maliciously modify the software and harm any of the software’s users.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A310D7B9-5AAE-D6BF-847D-CE59F5FC1D5D}"/>
              </a:ext>
            </a:extLst>
          </p:cNvPr>
          <p:cNvSpPr>
            <a:spLocks noGrp="1"/>
          </p:cNvSpPr>
          <p:nvPr>
            <p:ph type="sldNum" sz="quarter" idx="5"/>
          </p:nvPr>
        </p:nvSpPr>
        <p:spPr/>
        <p:txBody>
          <a:bodyPr/>
          <a:lstStyle/>
          <a:p>
            <a:fld id="{04836FF6-376A-4B7B-A3C5-07EA4ACCCAF1}" type="slidenum">
              <a:t>18</a:t>
            </a:fld>
            <a:endParaRPr lang="en-US"/>
          </a:p>
        </p:txBody>
      </p:sp>
    </p:spTree>
    <p:extLst>
      <p:ext uri="{BB962C8B-B14F-4D97-AF65-F5344CB8AC3E}">
        <p14:creationId xmlns:p14="http://schemas.microsoft.com/office/powerpoint/2010/main" val="904783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AEBAD-40DD-8F2F-A8E5-E7AA1BD85E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7D4CD0-F817-B4FD-4753-1662C6E3385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7E40F1B-9AF3-874C-E0E7-9CFE2405E3B2}"/>
              </a:ext>
            </a:extLst>
          </p:cNvPr>
          <p:cNvSpPr>
            <a:spLocks noGrp="1"/>
          </p:cNvSpPr>
          <p:nvPr>
            <p:ph type="body" idx="1"/>
          </p:nvPr>
        </p:nvSpPr>
        <p:spPr/>
        <p:txBody>
          <a:bodyPr/>
          <a:lstStyle/>
          <a:p>
            <a:r>
              <a:rPr lang="en-US"/>
              <a:t>Verifies the integrity of code, dependencies, and cryptographic signatures; detailed inventory of software components for traceability. An attacker that is able to compromise any single step in the process can maliciously modify the software and harm any of the software’s users.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808DF5A5-1859-4861-9A67-ABB1DFFC3998}"/>
              </a:ext>
            </a:extLst>
          </p:cNvPr>
          <p:cNvSpPr>
            <a:spLocks noGrp="1"/>
          </p:cNvSpPr>
          <p:nvPr>
            <p:ph type="sldNum" sz="quarter" idx="5"/>
          </p:nvPr>
        </p:nvSpPr>
        <p:spPr/>
        <p:txBody>
          <a:bodyPr/>
          <a:lstStyle/>
          <a:p>
            <a:fld id="{04836FF6-376A-4B7B-A3C5-07EA4ACCCAF1}" type="slidenum">
              <a:t>19</a:t>
            </a:fld>
            <a:endParaRPr lang="en-US"/>
          </a:p>
        </p:txBody>
      </p:sp>
    </p:spTree>
    <p:extLst>
      <p:ext uri="{BB962C8B-B14F-4D97-AF65-F5344CB8AC3E}">
        <p14:creationId xmlns:p14="http://schemas.microsoft.com/office/powerpoint/2010/main" val="1671630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03BDE-FFBF-AC71-A5B5-989B86EAD1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8540FD-E67F-8945-89B2-C79C70DA4E0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36F37E0-F622-3BDA-A32C-E6B580883E4C}"/>
              </a:ext>
            </a:extLst>
          </p:cNvPr>
          <p:cNvSpPr>
            <a:spLocks noGrp="1"/>
          </p:cNvSpPr>
          <p:nvPr>
            <p:ph type="body" idx="1"/>
          </p:nvPr>
        </p:nvSpPr>
        <p:spPr/>
        <p:txBody>
          <a:bodyPr/>
          <a:lstStyle/>
          <a:p>
            <a:r>
              <a:rPr lang="en-US"/>
              <a:t>Verifies the integrity of code, dependencies, and cryptographic signatures; detailed inventory of software components for traceability. An attacker that is able to compromise any single step in the process can maliciously modify the software and harm any of the software’s users.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B1CF1F5C-4479-7E81-6C7E-A0F9C00522BD}"/>
              </a:ext>
            </a:extLst>
          </p:cNvPr>
          <p:cNvSpPr>
            <a:spLocks noGrp="1"/>
          </p:cNvSpPr>
          <p:nvPr>
            <p:ph type="sldNum" sz="quarter" idx="5"/>
          </p:nvPr>
        </p:nvSpPr>
        <p:spPr/>
        <p:txBody>
          <a:bodyPr/>
          <a:lstStyle/>
          <a:p>
            <a:fld id="{04836FF6-376A-4B7B-A3C5-07EA4ACCCAF1}" type="slidenum">
              <a:t>20</a:t>
            </a:fld>
            <a:endParaRPr lang="en-US"/>
          </a:p>
        </p:txBody>
      </p:sp>
    </p:spTree>
    <p:extLst>
      <p:ext uri="{BB962C8B-B14F-4D97-AF65-F5344CB8AC3E}">
        <p14:creationId xmlns:p14="http://schemas.microsoft.com/office/powerpoint/2010/main" val="3820505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5DE89-B1D0-5FD5-6A1B-D0619FCC48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726D3-476E-BAC9-AA81-7ECE1D86912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7075CE3-0598-C326-B4F2-4F15D5B94AEC}"/>
              </a:ext>
            </a:extLst>
          </p:cNvPr>
          <p:cNvSpPr>
            <a:spLocks noGrp="1"/>
          </p:cNvSpPr>
          <p:nvPr>
            <p:ph type="body" idx="1"/>
          </p:nvPr>
        </p:nvSpPr>
        <p:spPr/>
        <p:txBody>
          <a:bodyPr/>
          <a:lstStyle/>
          <a:p>
            <a:r>
              <a:rPr lang="en-US"/>
              <a:t>Verifies the integrity of code, dependencies, and cryptographic signatures; detailed inventory of software components for traceability. An attacker that is able to compromise any single step in the process can maliciously modify the software and harm any of the software’s users.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67904E62-7BFB-F402-4E0C-C2221CED5B24}"/>
              </a:ext>
            </a:extLst>
          </p:cNvPr>
          <p:cNvSpPr>
            <a:spLocks noGrp="1"/>
          </p:cNvSpPr>
          <p:nvPr>
            <p:ph type="sldNum" sz="quarter" idx="5"/>
          </p:nvPr>
        </p:nvSpPr>
        <p:spPr/>
        <p:txBody>
          <a:bodyPr/>
          <a:lstStyle/>
          <a:p>
            <a:fld id="{04836FF6-376A-4B7B-A3C5-07EA4ACCCAF1}" type="slidenum">
              <a:t>21</a:t>
            </a:fld>
            <a:endParaRPr lang="en-US"/>
          </a:p>
        </p:txBody>
      </p:sp>
    </p:spTree>
    <p:extLst>
      <p:ext uri="{BB962C8B-B14F-4D97-AF65-F5344CB8AC3E}">
        <p14:creationId xmlns:p14="http://schemas.microsoft.com/office/powerpoint/2010/main" val="2403392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40DB4-AF66-A629-D531-08B4763384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1663CD-3BFB-44B8-6C39-5FEE53867A9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DF3593D-307C-263F-B2A5-D23ABA1F4E33}"/>
              </a:ext>
            </a:extLst>
          </p:cNvPr>
          <p:cNvSpPr>
            <a:spLocks noGrp="1"/>
          </p:cNvSpPr>
          <p:nvPr>
            <p:ph type="body" idx="1"/>
          </p:nvPr>
        </p:nvSpPr>
        <p:spPr/>
        <p:txBody>
          <a:bodyPr/>
          <a:lstStyle/>
          <a:p>
            <a:r>
              <a:rPr lang="en-US"/>
              <a:t>Verifies the integrity of code, dependencies, and cryptographic signatures; detailed inventory of software components for traceability. An attacker that is able to compromise any single step in the process can maliciously modify the software and harm any of the software’s users.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506691E6-7034-1661-34D2-EDB20B3A07C0}"/>
              </a:ext>
            </a:extLst>
          </p:cNvPr>
          <p:cNvSpPr>
            <a:spLocks noGrp="1"/>
          </p:cNvSpPr>
          <p:nvPr>
            <p:ph type="sldNum" sz="quarter" idx="5"/>
          </p:nvPr>
        </p:nvSpPr>
        <p:spPr/>
        <p:txBody>
          <a:bodyPr/>
          <a:lstStyle/>
          <a:p>
            <a:fld id="{04836FF6-376A-4B7B-A3C5-07EA4ACCCAF1}" type="slidenum">
              <a:t>22</a:t>
            </a:fld>
            <a:endParaRPr lang="en-US"/>
          </a:p>
        </p:txBody>
      </p:sp>
    </p:spTree>
    <p:extLst>
      <p:ext uri="{BB962C8B-B14F-4D97-AF65-F5344CB8AC3E}">
        <p14:creationId xmlns:p14="http://schemas.microsoft.com/office/powerpoint/2010/main" val="3781769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FE3D4-001C-CAD5-3F55-D6CD4298C4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E6069A-6359-BA4B-B648-A9F917F1FEF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32F84FD-ECCA-86FE-6896-3F70857A7A77}"/>
              </a:ext>
            </a:extLst>
          </p:cNvPr>
          <p:cNvSpPr>
            <a:spLocks noGrp="1"/>
          </p:cNvSpPr>
          <p:nvPr>
            <p:ph type="body" idx="1"/>
          </p:nvPr>
        </p:nvSpPr>
        <p:spPr/>
        <p:txBody>
          <a:bodyPr/>
          <a:lstStyle/>
          <a:p>
            <a:r>
              <a:rPr lang="en-US"/>
              <a:t>Verifies the integrity of code, dependencies, and cryptographic signatures; detailed inventory of software components for traceability. An attacker that is able to compromise any single step in the process can maliciously modify the software and harm any of the software’s users.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06F4585E-77EB-7AAA-BD08-455F00B24955}"/>
              </a:ext>
            </a:extLst>
          </p:cNvPr>
          <p:cNvSpPr>
            <a:spLocks noGrp="1"/>
          </p:cNvSpPr>
          <p:nvPr>
            <p:ph type="sldNum" sz="quarter" idx="5"/>
          </p:nvPr>
        </p:nvSpPr>
        <p:spPr/>
        <p:txBody>
          <a:bodyPr/>
          <a:lstStyle/>
          <a:p>
            <a:fld id="{04836FF6-376A-4B7B-A3C5-07EA4ACCCAF1}" type="slidenum">
              <a:t>23</a:t>
            </a:fld>
            <a:endParaRPr lang="en-US"/>
          </a:p>
        </p:txBody>
      </p:sp>
    </p:spTree>
    <p:extLst>
      <p:ext uri="{BB962C8B-B14F-4D97-AF65-F5344CB8AC3E}">
        <p14:creationId xmlns:p14="http://schemas.microsoft.com/office/powerpoint/2010/main" val="3978636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CB331-B608-1A32-F397-C6E5B9F5F6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D15E73-5D51-2522-4772-136F9526782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EBD5694-6B98-90D6-8E35-D04D517CE179}"/>
              </a:ext>
            </a:extLst>
          </p:cNvPr>
          <p:cNvSpPr>
            <a:spLocks noGrp="1"/>
          </p:cNvSpPr>
          <p:nvPr>
            <p:ph type="body" idx="1"/>
          </p:nvPr>
        </p:nvSpPr>
        <p:spPr/>
        <p:txBody>
          <a:bodyPr/>
          <a:lstStyle/>
          <a:p>
            <a:r>
              <a:rPr lang="en-US"/>
              <a:t>Verifies the integrity of code, dependencies, and cryptographic signatures; detailed inventory of software components for traceability. An attacker that is able to compromise any single step in the process can maliciously modify the software and harm any of the software’s users.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AAC5F3B6-8FC2-986A-CE4E-8CFBD82B258D}"/>
              </a:ext>
            </a:extLst>
          </p:cNvPr>
          <p:cNvSpPr>
            <a:spLocks noGrp="1"/>
          </p:cNvSpPr>
          <p:nvPr>
            <p:ph type="sldNum" sz="quarter" idx="5"/>
          </p:nvPr>
        </p:nvSpPr>
        <p:spPr/>
        <p:txBody>
          <a:bodyPr/>
          <a:lstStyle/>
          <a:p>
            <a:fld id="{04836FF6-376A-4B7B-A3C5-07EA4ACCCAF1}" type="slidenum">
              <a:t>24</a:t>
            </a:fld>
            <a:endParaRPr lang="en-US"/>
          </a:p>
        </p:txBody>
      </p:sp>
    </p:spTree>
    <p:extLst>
      <p:ext uri="{BB962C8B-B14F-4D97-AF65-F5344CB8AC3E}">
        <p14:creationId xmlns:p14="http://schemas.microsoft.com/office/powerpoint/2010/main" val="1060923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I-Involves multiple rounds of communication; NI-single exchange using a common reference string </a:t>
            </a:r>
          </a:p>
        </p:txBody>
      </p:sp>
      <p:sp>
        <p:nvSpPr>
          <p:cNvPr id="4" name="Slide Number Placeholder 3"/>
          <p:cNvSpPr>
            <a:spLocks noGrp="1"/>
          </p:cNvSpPr>
          <p:nvPr>
            <p:ph type="sldNum" sz="quarter" idx="5"/>
          </p:nvPr>
        </p:nvSpPr>
        <p:spPr/>
        <p:txBody>
          <a:bodyPr/>
          <a:lstStyle/>
          <a:p>
            <a:fld id="{04836FF6-376A-4B7B-A3C5-07EA4ACCCAF1}" type="slidenum">
              <a:t>5</a:t>
            </a:fld>
            <a:endParaRPr lang="en-US"/>
          </a:p>
        </p:txBody>
      </p:sp>
    </p:spTree>
    <p:extLst>
      <p:ext uri="{BB962C8B-B14F-4D97-AF65-F5344CB8AC3E}">
        <p14:creationId xmlns:p14="http://schemas.microsoft.com/office/powerpoint/2010/main" val="2950883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E945B-57BF-1BD2-6520-D19B986476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660728-C6AE-1123-408D-5DCA3A1A67F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156C320-CAC1-C256-B167-A0EA85840909}"/>
              </a:ext>
            </a:extLst>
          </p:cNvPr>
          <p:cNvSpPr>
            <a:spLocks noGrp="1"/>
          </p:cNvSpPr>
          <p:nvPr>
            <p:ph type="body" idx="1"/>
          </p:nvPr>
        </p:nvSpPr>
        <p:spPr/>
        <p:txBody>
          <a:bodyPr/>
          <a:lstStyle/>
          <a:p>
            <a:r>
              <a:rPr lang="en-US"/>
              <a:t>Verifies the integrity of code, dependencies, and cryptographic signatures; detailed inventory of software components for traceability. An attacker that is able to compromise any single step in the process can maliciously modify the software and harm any of the software’s users.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DF5A363C-A30E-F235-4F56-DAA81B1F34B4}"/>
              </a:ext>
            </a:extLst>
          </p:cNvPr>
          <p:cNvSpPr>
            <a:spLocks noGrp="1"/>
          </p:cNvSpPr>
          <p:nvPr>
            <p:ph type="sldNum" sz="quarter" idx="5"/>
          </p:nvPr>
        </p:nvSpPr>
        <p:spPr/>
        <p:txBody>
          <a:bodyPr/>
          <a:lstStyle/>
          <a:p>
            <a:fld id="{04836FF6-376A-4B7B-A3C5-07EA4ACCCAF1}" type="slidenum">
              <a:t>25</a:t>
            </a:fld>
            <a:endParaRPr lang="en-US"/>
          </a:p>
        </p:txBody>
      </p:sp>
    </p:spTree>
    <p:extLst>
      <p:ext uri="{BB962C8B-B14F-4D97-AF65-F5344CB8AC3E}">
        <p14:creationId xmlns:p14="http://schemas.microsoft.com/office/powerpoint/2010/main" val="284238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AEAD5-1D69-4EC7-60DF-B93ABB2325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B9EE76-E5D8-ABB0-CDF1-F798EBC96DB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70D70B5-F49C-A74E-97B4-C049F2C890C9}"/>
              </a:ext>
            </a:extLst>
          </p:cNvPr>
          <p:cNvSpPr>
            <a:spLocks noGrp="1"/>
          </p:cNvSpPr>
          <p:nvPr>
            <p:ph type="body" idx="1"/>
          </p:nvPr>
        </p:nvSpPr>
        <p:spPr/>
        <p:txBody>
          <a:bodyPr/>
          <a:lstStyle/>
          <a:p>
            <a:r>
              <a:rPr lang="en-US"/>
              <a:t>Verifies the integrity of code, dependencies, and cryptographic signatures; detailed inventory of software components for traceability. An attacker that is able to compromise any single step in the process can maliciously modify the software and harm any of the software’s users.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7BB57D1A-BAFB-D593-D48D-BB6663812EB5}"/>
              </a:ext>
            </a:extLst>
          </p:cNvPr>
          <p:cNvSpPr>
            <a:spLocks noGrp="1"/>
          </p:cNvSpPr>
          <p:nvPr>
            <p:ph type="sldNum" sz="quarter" idx="5"/>
          </p:nvPr>
        </p:nvSpPr>
        <p:spPr/>
        <p:txBody>
          <a:bodyPr/>
          <a:lstStyle/>
          <a:p>
            <a:fld id="{04836FF6-376A-4B7B-A3C5-07EA4ACCCAF1}" type="slidenum">
              <a:t>26</a:t>
            </a:fld>
            <a:endParaRPr lang="en-US"/>
          </a:p>
        </p:txBody>
      </p:sp>
    </p:spTree>
    <p:extLst>
      <p:ext uri="{BB962C8B-B14F-4D97-AF65-F5344CB8AC3E}">
        <p14:creationId xmlns:p14="http://schemas.microsoft.com/office/powerpoint/2010/main" val="4253339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6309ACEB-FFD6-1DC6-18D0-056AE1F7F9D8}"/>
            </a:ext>
          </a:extLst>
        </p:cNvPr>
        <p:cNvGrpSpPr/>
        <p:nvPr/>
      </p:nvGrpSpPr>
      <p:grpSpPr>
        <a:xfrm>
          <a:off x="0" y="0"/>
          <a:ext cx="0" cy="0"/>
          <a:chOff x="0" y="0"/>
          <a:chExt cx="0" cy="0"/>
        </a:xfrm>
      </p:grpSpPr>
      <p:sp>
        <p:nvSpPr>
          <p:cNvPr id="113" name="Google Shape;113;p8:notes">
            <a:extLst>
              <a:ext uri="{FF2B5EF4-FFF2-40B4-BE49-F238E27FC236}">
                <a16:creationId xmlns:a16="http://schemas.microsoft.com/office/drawing/2014/main" id="{1B501581-7355-46EF-3D29-7601E4919D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a:extLst>
              <a:ext uri="{FF2B5EF4-FFF2-40B4-BE49-F238E27FC236}">
                <a16:creationId xmlns:a16="http://schemas.microsoft.com/office/drawing/2014/main" id="{1C6EA8F7-5D1E-4A88-6C3C-1FD8A5DEF37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9950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31A8C714-8554-1C01-0F37-79E439DA1169}"/>
            </a:ext>
          </a:extLst>
        </p:cNvPr>
        <p:cNvGrpSpPr/>
        <p:nvPr/>
      </p:nvGrpSpPr>
      <p:grpSpPr>
        <a:xfrm>
          <a:off x="0" y="0"/>
          <a:ext cx="0" cy="0"/>
          <a:chOff x="0" y="0"/>
          <a:chExt cx="0" cy="0"/>
        </a:xfrm>
      </p:grpSpPr>
      <p:sp>
        <p:nvSpPr>
          <p:cNvPr id="113" name="Google Shape;113;p8:notes">
            <a:extLst>
              <a:ext uri="{FF2B5EF4-FFF2-40B4-BE49-F238E27FC236}">
                <a16:creationId xmlns:a16="http://schemas.microsoft.com/office/drawing/2014/main" id="{B2DC0B41-C925-96FC-676E-52404F3FE9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a:extLst>
              <a:ext uri="{FF2B5EF4-FFF2-40B4-BE49-F238E27FC236}">
                <a16:creationId xmlns:a16="http://schemas.microsoft.com/office/drawing/2014/main" id="{153C122D-FDBB-FA33-693A-1E7FE5B2F3B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14899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C9F16531-9F5F-70B0-E9AD-43EF0625DB2F}"/>
            </a:ext>
          </a:extLst>
        </p:cNvPr>
        <p:cNvGrpSpPr/>
        <p:nvPr/>
      </p:nvGrpSpPr>
      <p:grpSpPr>
        <a:xfrm>
          <a:off x="0" y="0"/>
          <a:ext cx="0" cy="0"/>
          <a:chOff x="0" y="0"/>
          <a:chExt cx="0" cy="0"/>
        </a:xfrm>
      </p:grpSpPr>
      <p:sp>
        <p:nvSpPr>
          <p:cNvPr id="113" name="Google Shape;113;p8:notes">
            <a:extLst>
              <a:ext uri="{FF2B5EF4-FFF2-40B4-BE49-F238E27FC236}">
                <a16:creationId xmlns:a16="http://schemas.microsoft.com/office/drawing/2014/main" id="{A6184F1E-9733-E642-1A05-9ABFAB3BB2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a:extLst>
              <a:ext uri="{FF2B5EF4-FFF2-40B4-BE49-F238E27FC236}">
                <a16:creationId xmlns:a16="http://schemas.microsoft.com/office/drawing/2014/main" id="{660E5222-65A9-E0FE-ED63-743FA7056F9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5525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DCF82-E19C-3B98-D573-9C5B24B5A8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592633-1BDF-30AE-5850-05B3317702F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EB6AE80-7752-4CB6-3C9E-ACE75020D14A}"/>
              </a:ext>
            </a:extLst>
          </p:cNvPr>
          <p:cNvSpPr>
            <a:spLocks noGrp="1"/>
          </p:cNvSpPr>
          <p:nvPr>
            <p:ph type="body" idx="1"/>
          </p:nvPr>
        </p:nvSpPr>
        <p:spPr/>
        <p:txBody>
          <a:bodyPr/>
          <a:lstStyle/>
          <a:p>
            <a:r>
              <a:rPr lang="en-US"/>
              <a:t>Verifies the integrity of code, dependencies, and cryptographic signatures; detailed inventory of software components for traceability. An attacker that is able to compromise any single step in the process can maliciously modify the software and harm any of the software’s users.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F234EF72-D3BC-89CA-2B35-122783DDC3F4}"/>
              </a:ext>
            </a:extLst>
          </p:cNvPr>
          <p:cNvSpPr>
            <a:spLocks noGrp="1"/>
          </p:cNvSpPr>
          <p:nvPr>
            <p:ph type="sldNum" sz="quarter" idx="5"/>
          </p:nvPr>
        </p:nvSpPr>
        <p:spPr/>
        <p:txBody>
          <a:bodyPr/>
          <a:lstStyle/>
          <a:p>
            <a:fld id="{04836FF6-376A-4B7B-A3C5-07EA4ACCCAF1}" type="slidenum">
              <a:t>6</a:t>
            </a:fld>
            <a:endParaRPr lang="en-US"/>
          </a:p>
        </p:txBody>
      </p:sp>
    </p:spTree>
    <p:extLst>
      <p:ext uri="{BB962C8B-B14F-4D97-AF65-F5344CB8AC3E}">
        <p14:creationId xmlns:p14="http://schemas.microsoft.com/office/powerpoint/2010/main" val="315016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FF4E7C45-E609-E2FF-F06A-B49C0ED684F8}"/>
            </a:ext>
          </a:extLst>
        </p:cNvPr>
        <p:cNvGrpSpPr/>
        <p:nvPr/>
      </p:nvGrpSpPr>
      <p:grpSpPr>
        <a:xfrm>
          <a:off x="0" y="0"/>
          <a:ext cx="0" cy="0"/>
          <a:chOff x="0" y="0"/>
          <a:chExt cx="0" cy="0"/>
        </a:xfrm>
      </p:grpSpPr>
      <p:sp>
        <p:nvSpPr>
          <p:cNvPr id="113" name="Google Shape;113;p8:notes">
            <a:extLst>
              <a:ext uri="{FF2B5EF4-FFF2-40B4-BE49-F238E27FC236}">
                <a16:creationId xmlns:a16="http://schemas.microsoft.com/office/drawing/2014/main" id="{DEB202B9-C267-F756-42C3-1D9CEA8593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a:extLst>
              <a:ext uri="{FF2B5EF4-FFF2-40B4-BE49-F238E27FC236}">
                <a16:creationId xmlns:a16="http://schemas.microsoft.com/office/drawing/2014/main" id="{B8ED0707-0CE0-1142-7725-3129C7090E6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4780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6BE4E6E-EC5B-85F4-18D5-B6E1EEFA1D0F}"/>
            </a:ext>
          </a:extLst>
        </p:cNvPr>
        <p:cNvGrpSpPr/>
        <p:nvPr/>
      </p:nvGrpSpPr>
      <p:grpSpPr>
        <a:xfrm>
          <a:off x="0" y="0"/>
          <a:ext cx="0" cy="0"/>
          <a:chOff x="0" y="0"/>
          <a:chExt cx="0" cy="0"/>
        </a:xfrm>
      </p:grpSpPr>
      <p:sp>
        <p:nvSpPr>
          <p:cNvPr id="113" name="Google Shape;113;p8:notes">
            <a:extLst>
              <a:ext uri="{FF2B5EF4-FFF2-40B4-BE49-F238E27FC236}">
                <a16:creationId xmlns:a16="http://schemas.microsoft.com/office/drawing/2014/main" id="{82FE3150-44C4-47E9-E1EC-CC693D77C3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a:extLst>
              <a:ext uri="{FF2B5EF4-FFF2-40B4-BE49-F238E27FC236}">
                <a16:creationId xmlns:a16="http://schemas.microsoft.com/office/drawing/2014/main" id="{DB8738F7-5870-16CB-ADE0-0436F2117B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9275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A181BDC5-22DC-37FB-E0DF-C40D31DC95AF}"/>
            </a:ext>
          </a:extLst>
        </p:cNvPr>
        <p:cNvGrpSpPr/>
        <p:nvPr/>
      </p:nvGrpSpPr>
      <p:grpSpPr>
        <a:xfrm>
          <a:off x="0" y="0"/>
          <a:ext cx="0" cy="0"/>
          <a:chOff x="0" y="0"/>
          <a:chExt cx="0" cy="0"/>
        </a:xfrm>
      </p:grpSpPr>
      <p:sp>
        <p:nvSpPr>
          <p:cNvPr id="113" name="Google Shape;113;p8:notes">
            <a:extLst>
              <a:ext uri="{FF2B5EF4-FFF2-40B4-BE49-F238E27FC236}">
                <a16:creationId xmlns:a16="http://schemas.microsoft.com/office/drawing/2014/main" id="{D88E12FC-DCE5-00F1-17F9-150F62249E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a:extLst>
              <a:ext uri="{FF2B5EF4-FFF2-40B4-BE49-F238E27FC236}">
                <a16:creationId xmlns:a16="http://schemas.microsoft.com/office/drawing/2014/main" id="{EC8D75C8-6F1E-948F-417D-9CE32ADECE7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24925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DDD53-999E-5D91-097E-BC989918D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862EAB-8861-0CFF-0B9E-D2C09C14C22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FCFDCCB-5905-492C-BBD0-580C1F749038}"/>
              </a:ext>
            </a:extLst>
          </p:cNvPr>
          <p:cNvSpPr>
            <a:spLocks noGrp="1"/>
          </p:cNvSpPr>
          <p:nvPr>
            <p:ph type="body" idx="1"/>
          </p:nvPr>
        </p:nvSpPr>
        <p:spPr/>
        <p:txBody>
          <a:bodyPr/>
          <a:lstStyle/>
          <a:p>
            <a:r>
              <a:rPr lang="en-US"/>
              <a:t>Verifies the integrity of code, dependencies, and cryptographic signatures; detailed inventory of software components for traceability. An attacker that is able to compromise any single step in the process can maliciously modify the software and harm any of the software’s users.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0AE26143-A08F-A5C5-E18D-320E0D8149C4}"/>
              </a:ext>
            </a:extLst>
          </p:cNvPr>
          <p:cNvSpPr>
            <a:spLocks noGrp="1"/>
          </p:cNvSpPr>
          <p:nvPr>
            <p:ph type="sldNum" sz="quarter" idx="5"/>
          </p:nvPr>
        </p:nvSpPr>
        <p:spPr/>
        <p:txBody>
          <a:bodyPr/>
          <a:lstStyle/>
          <a:p>
            <a:fld id="{04836FF6-376A-4B7B-A3C5-07EA4ACCCAF1}" type="slidenum">
              <a:t>11</a:t>
            </a:fld>
            <a:endParaRPr lang="en-US"/>
          </a:p>
        </p:txBody>
      </p:sp>
    </p:spTree>
    <p:extLst>
      <p:ext uri="{BB962C8B-B14F-4D97-AF65-F5344CB8AC3E}">
        <p14:creationId xmlns:p14="http://schemas.microsoft.com/office/powerpoint/2010/main" val="1903051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9056294A-2C5C-0356-5327-88327B194112}"/>
            </a:ext>
          </a:extLst>
        </p:cNvPr>
        <p:cNvGrpSpPr/>
        <p:nvPr/>
      </p:nvGrpSpPr>
      <p:grpSpPr>
        <a:xfrm>
          <a:off x="0" y="0"/>
          <a:ext cx="0" cy="0"/>
          <a:chOff x="0" y="0"/>
          <a:chExt cx="0" cy="0"/>
        </a:xfrm>
      </p:grpSpPr>
      <p:sp>
        <p:nvSpPr>
          <p:cNvPr id="113" name="Google Shape;113;p8:notes">
            <a:extLst>
              <a:ext uri="{FF2B5EF4-FFF2-40B4-BE49-F238E27FC236}">
                <a16:creationId xmlns:a16="http://schemas.microsoft.com/office/drawing/2014/main" id="{9723A0A1-31F4-776D-C334-7FDB7ECB58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a:extLst>
              <a:ext uri="{FF2B5EF4-FFF2-40B4-BE49-F238E27FC236}">
                <a16:creationId xmlns:a16="http://schemas.microsoft.com/office/drawing/2014/main" id="{8D3DFA06-F2D3-A9E4-5E84-1653102341E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3092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726443" y="841772"/>
            <a:ext cx="5691116" cy="1965866"/>
          </a:xfrm>
        </p:spPr>
        <p:txBody>
          <a:bodyPr anchor="b">
            <a:normAutofit/>
          </a:bodyPr>
          <a:lstStyle>
            <a:lvl1pPr algn="ctr">
              <a:defRPr sz="7111"/>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726443" y="2882782"/>
            <a:ext cx="5691116" cy="1060568"/>
          </a:xfrm>
        </p:spPr>
        <p:txBody>
          <a:bodyPr>
            <a:normAutofit/>
          </a:bodyPr>
          <a:lstStyle>
            <a:lvl1pPr marL="0" indent="0" algn="ctr">
              <a:buNone/>
              <a:defRPr sz="3200"/>
            </a:lvl1pPr>
            <a:lvl2pPr marL="812810" indent="0" algn="ctr">
              <a:buNone/>
              <a:defRPr sz="3200"/>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6/29/2025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449641823"/>
      </p:ext>
    </p:extLst>
  </p:cSld>
  <p:clrMapOvr>
    <a:masterClrMapping/>
  </p:clrMapOvr>
  <p:hf sldNum="0" hdr="0" ftr="0" dt="0"/>
  <p:extLst>
    <p:ext uri="{DCECCB84-F9BA-43D5-87BE-67443E8EF086}">
      <p15:sldGuideLst xmlns:p15="http://schemas.microsoft.com/office/powerpoint/2012/main">
        <p15:guide id="5" orient="horz" pos="1620" userDrawn="1">
          <p15:clr>
            <a:srgbClr val="FBAE40"/>
          </p15:clr>
        </p15:guide>
        <p15:guide id="6"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459486" y="411480"/>
            <a:ext cx="7886700" cy="849194"/>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459486" y="1260674"/>
            <a:ext cx="7886700" cy="33720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6/29/2025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4097189563"/>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7226166" y="433873"/>
            <a:ext cx="1535278" cy="41988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628650" y="433873"/>
            <a:ext cx="6597516" cy="41988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6/29/2025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239506666"/>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13331503"/>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6/29/2025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597083209"/>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452536" y="415212"/>
            <a:ext cx="6204855" cy="3006644"/>
          </a:xfrm>
        </p:spPr>
        <p:txBody>
          <a:bodyPr anchor="t">
            <a:normAutofit/>
          </a:bodyPr>
          <a:lstStyle>
            <a:lvl1pPr>
              <a:defRPr sz="96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452535" y="3442098"/>
            <a:ext cx="6204855" cy="1038463"/>
          </a:xfrm>
        </p:spPr>
        <p:txBody>
          <a:bodyPr anchor="b">
            <a:normAutofit/>
          </a:bodyPr>
          <a:lstStyle>
            <a:lvl1pPr marL="0" indent="0">
              <a:buNone/>
              <a:defRPr sz="3556">
                <a:solidFill>
                  <a:schemeClr val="tx1"/>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6/29/2025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930852353"/>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9486" y="411480"/>
            <a:ext cx="8055864" cy="84919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459486"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6/29/2025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846463269"/>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457200" y="410547"/>
            <a:ext cx="8059341" cy="857469"/>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457201" y="1264301"/>
            <a:ext cx="3868340" cy="419876"/>
          </a:xfrm>
        </p:spPr>
        <p:txBody>
          <a:bodyPr anchor="b">
            <a:normAutofit/>
          </a:bodyPr>
          <a:lstStyle>
            <a:lvl1pPr marL="0" indent="0">
              <a:lnSpc>
                <a:spcPct val="90000"/>
              </a:lnSpc>
              <a:buNone/>
              <a:defRPr sz="3556" b="1" cap="all" baseline="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457201" y="1790171"/>
            <a:ext cx="3868340" cy="2823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4629150" y="1264301"/>
            <a:ext cx="3887391" cy="419876"/>
          </a:xfrm>
        </p:spPr>
        <p:txBody>
          <a:bodyPr anchor="b">
            <a:normAutofit/>
          </a:bodyPr>
          <a:lstStyle>
            <a:lvl1pPr marL="0" indent="0">
              <a:lnSpc>
                <a:spcPct val="90000"/>
              </a:lnSpc>
              <a:buNone/>
              <a:defRPr sz="3556" b="1" cap="all" baseline="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4629150" y="1790171"/>
            <a:ext cx="3887392" cy="2823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6/29/2025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774420094"/>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6/29/2025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112565773"/>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6/29/2025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157581880"/>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447870" y="415212"/>
            <a:ext cx="2696726" cy="1318129"/>
          </a:xfrm>
        </p:spPr>
        <p:txBody>
          <a:bodyPr anchor="t">
            <a:normAutofit/>
          </a:bodyPr>
          <a:lstStyle>
            <a:lvl1pPr>
              <a:defRPr sz="4978"/>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3851031" y="415212"/>
            <a:ext cx="4709806" cy="4114800"/>
          </a:xfrm>
        </p:spPr>
        <p:txBody>
          <a:bodyPr>
            <a:normAutofit/>
          </a:bodyPr>
          <a:lstStyle>
            <a:lvl1pPr>
              <a:defRPr sz="4978"/>
            </a:lvl1pPr>
            <a:lvl2pPr>
              <a:defRPr sz="4267"/>
            </a:lvl2pPr>
            <a:lvl3pPr>
              <a:defRPr sz="3556"/>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447870" y="1733341"/>
            <a:ext cx="2696726" cy="2796671"/>
          </a:xfrm>
        </p:spPr>
        <p:txBody>
          <a:bodyPr anchor="t">
            <a:normAutofit/>
          </a:bodyPr>
          <a:lstStyle>
            <a:lvl1pPr marL="0" indent="0">
              <a:buNone/>
              <a:defRPr sz="3200"/>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6/29/2025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527986414"/>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445770" y="418338"/>
            <a:ext cx="2696726" cy="1659235"/>
          </a:xfrm>
        </p:spPr>
        <p:txBody>
          <a:bodyPr anchor="t">
            <a:normAutofit/>
          </a:bodyPr>
          <a:lstStyle>
            <a:lvl1pPr>
              <a:defRPr sz="4978"/>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3797490" y="492827"/>
            <a:ext cx="4862765" cy="4166928"/>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457201" y="2119603"/>
            <a:ext cx="2689190" cy="2575979"/>
          </a:xfrm>
        </p:spPr>
        <p:txBody>
          <a:bodyPr anchor="b"/>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6/29/2025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91881195"/>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459486" y="411480"/>
            <a:ext cx="7990184" cy="84919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459486" y="1286649"/>
            <a:ext cx="7990184" cy="34453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02870" y="4839752"/>
            <a:ext cx="2620736" cy="273844"/>
          </a:xfrm>
          <a:prstGeom prst="rect">
            <a:avLst/>
          </a:prstGeom>
        </p:spPr>
        <p:txBody>
          <a:bodyPr vert="horz" lIns="91440" tIns="45720" rIns="91440" bIns="45720" rtlCol="0" anchor="ctr"/>
          <a:lstStyle>
            <a:lvl1pPr algn="l">
              <a:defRPr sz="1600">
                <a:solidFill>
                  <a:schemeClr val="tx1"/>
                </a:solidFill>
              </a:defRPr>
            </a:lvl1pPr>
          </a:lstStyle>
          <a:p>
            <a:fld id="{3A332BE1-279E-4118-9FE3-7952B079A510}" type="datetimeFigureOut">
              <a:rPr lang="en-US" dirty="0"/>
              <a:t>6/29/2025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6657391" y="4839752"/>
            <a:ext cx="2104054" cy="273844"/>
          </a:xfrm>
          <a:prstGeom prst="rect">
            <a:avLst/>
          </a:prstGeom>
        </p:spPr>
        <p:txBody>
          <a:bodyPr vert="horz" lIns="91440" tIns="45720" rIns="91440" bIns="45720" rtlCol="0" anchor="ctr"/>
          <a:lstStyle>
            <a:lvl1pPr algn="r">
              <a:defRPr sz="160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8724122" y="4839752"/>
            <a:ext cx="321905" cy="273844"/>
          </a:xfrm>
          <a:prstGeom prst="rect">
            <a:avLst/>
          </a:prstGeom>
        </p:spPr>
        <p:txBody>
          <a:bodyPr vert="horz" lIns="91440" tIns="45720" rIns="91440" bIns="45720" rtlCol="0" anchor="ctr"/>
          <a:lstStyle>
            <a:lvl1pPr algn="r">
              <a:defRPr sz="1600">
                <a:solidFill>
                  <a:schemeClr val="tx1"/>
                </a:solidFill>
              </a:defRPr>
            </a:lvl1pPr>
          </a:lstStyle>
          <a:p>
            <a:fld id="{CC057153-B650-4DEB-B370-79DDCFDCE934}" type="slidenum">
              <a:rPr lang="en-US" dirty="0"/>
              <a:t>‹#›</a:t>
            </a:fld>
            <a:endParaRPr lang="en-US"/>
          </a:p>
        </p:txBody>
      </p:sp>
    </p:spTree>
    <p:extLst>
      <p:ext uri="{BB962C8B-B14F-4D97-AF65-F5344CB8AC3E}">
        <p14:creationId xmlns:p14="http://schemas.microsoft.com/office/powerpoint/2010/main" val="97983159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1620" userDrawn="1">
          <p15:clr>
            <a:srgbClr val="F26B43"/>
          </p15:clr>
        </p15:guide>
        <p15:guide id="6"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846CE7D5-CF57-46EF-B807-FDD0502418D4}" type="datetimeFigureOut">
              <a:rPr lang="en-US" smtClean="0"/>
              <a:t>6/29/2025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https:/slsa.dev/spec/v1.0/threats-overview"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circom.io/" TargetMode="External"/><Relationship Id="rId2" Type="http://schemas.openxmlformats.org/officeDocument/2006/relationships/hyperlink" Target="https://www.usenix.org/conference/usenixsecurity19/presentation/torres-arias" TargetMode="External"/><Relationship Id="rId1" Type="http://schemas.openxmlformats.org/officeDocument/2006/relationships/slideLayout" Target="../slideLayouts/slideLayout2.xml"/><Relationship Id="rId5" Type="http://schemas.openxmlformats.org/officeDocument/2006/relationships/hyperlink" Target="https://github.com/in-toto" TargetMode="External"/><Relationship Id="rId4" Type="http://schemas.openxmlformats.org/officeDocument/2006/relationships/hyperlink" Target="http://https/slsa.dev/spec/v1.0/threats-over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hyperlink" Target="https://figmentcapital.medium.com/accelerating-zero-knowledge-proofs-cfc806de611b"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2" name="Title 1"/>
          <p:cNvSpPr>
            <a:spLocks noGrp="1"/>
          </p:cNvSpPr>
          <p:nvPr>
            <p:ph type="ctrTitle"/>
          </p:nvPr>
        </p:nvSpPr>
        <p:spPr>
          <a:xfrm>
            <a:off x="667753" y="522897"/>
            <a:ext cx="6629561" cy="543742"/>
          </a:xfrm>
        </p:spPr>
        <p:txBody>
          <a:bodyPr vert="horz" lIns="68580" tIns="34290" rIns="68580" bIns="34290" rtlCol="0" anchor="t">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100"/>
              <a:t>Indian Insititute of Information Technology, Allahabad</a:t>
            </a:r>
          </a:p>
        </p:txBody>
      </p:sp>
      <p:sp>
        <p:nvSpPr>
          <p:cNvPr id="3" name="Subtitle 2"/>
          <p:cNvSpPr>
            <a:spLocks noGrp="1"/>
          </p:cNvSpPr>
          <p:nvPr>
            <p:ph type="subTitle" idx="1"/>
          </p:nvPr>
        </p:nvSpPr>
        <p:spPr>
          <a:xfrm>
            <a:off x="675374" y="3477006"/>
            <a:ext cx="5871371" cy="1179576"/>
          </a:xfrm>
        </p:spPr>
        <p:txBody>
          <a:bodyPr vert="horz" lIns="68580" tIns="34290" rIns="68580" bIns="34290" rtlCol="0" anchor="t">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r>
              <a:rPr lang="en-US" dirty="0"/>
              <a:t>Name : Shalini T S</a:t>
            </a:r>
          </a:p>
          <a:p>
            <a:pPr algn="l"/>
            <a:r>
              <a:rPr lang="en-US" dirty="0"/>
              <a:t>Enrollment No: MCL2024003</a:t>
            </a:r>
          </a:p>
          <a:p>
            <a:pPr algn="l"/>
            <a:r>
              <a:rPr lang="en-US" dirty="0"/>
              <a:t>Supervisor: Dr. </a:t>
            </a:r>
            <a:r>
              <a:rPr lang="en-US" dirty="0" err="1"/>
              <a:t>Soumyadev</a:t>
            </a:r>
            <a:r>
              <a:rPr lang="en-US" dirty="0"/>
              <a:t> Maity</a:t>
            </a:r>
          </a:p>
        </p:txBody>
      </p:sp>
      <p:sp>
        <p:nvSpPr>
          <p:cNvPr id="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754" y="3306950"/>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pic>
        <p:nvPicPr>
          <p:cNvPr id="4" name="Picture 3">
            <a:extLst>
              <a:ext uri="{FF2B5EF4-FFF2-40B4-BE49-F238E27FC236}">
                <a16:creationId xmlns:a16="http://schemas.microsoft.com/office/drawing/2014/main" id="{11C0B07B-ACF9-DA49-E9FF-8AEC2571216F}"/>
              </a:ext>
            </a:extLst>
          </p:cNvPr>
          <p:cNvPicPr>
            <a:picLocks noChangeAspect="1"/>
          </p:cNvPicPr>
          <p:nvPr/>
        </p:nvPicPr>
        <p:blipFill>
          <a:blip r:embed="rId2"/>
          <a:srcRect t="302" r="-1" b="-1"/>
          <a:stretch/>
        </p:blipFill>
        <p:spPr>
          <a:xfrm>
            <a:off x="7443257" y="8"/>
            <a:ext cx="1318601" cy="128722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79A67C79-E5E8-9BE4-3E6D-67D8D2AE7769}"/>
              </a:ext>
            </a:extLst>
          </p:cNvPr>
          <p:cNvSpPr txBox="1"/>
          <p:nvPr/>
        </p:nvSpPr>
        <p:spPr>
          <a:xfrm>
            <a:off x="581025" y="1819275"/>
            <a:ext cx="7985760" cy="917624"/>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2250" b="1">
                <a:latin typeface="Arial"/>
                <a:cs typeface="Arial"/>
              </a:rPr>
              <a:t>Decentralized Privacy Preserving Compliance Verification in Software Supply Chain </a:t>
            </a:r>
            <a:endParaRPr lang="en-US" sz="2700" b="1"/>
          </a:p>
          <a:p>
            <a:pPr algn="ctr"/>
            <a:endParaRPr lang="en-US" sz="1013"/>
          </a:p>
        </p:txBody>
      </p:sp>
    </p:spTree>
    <p:extLst>
      <p:ext uri="{BB962C8B-B14F-4D97-AF65-F5344CB8AC3E}">
        <p14:creationId xmlns:p14="http://schemas.microsoft.com/office/powerpoint/2010/main" val="716684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a:extLst>
            <a:ext uri="{FF2B5EF4-FFF2-40B4-BE49-F238E27FC236}">
              <a16:creationId xmlns:a16="http://schemas.microsoft.com/office/drawing/2014/main" id="{8C2676B2-E23A-6C2E-D667-7F1BCAD8A95E}"/>
            </a:ext>
          </a:extLst>
        </p:cNvPr>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7B588FDE-3251-E091-71BE-145AAEDF6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CAE46BCE-5CB8-8653-0B25-1EBA753D0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Google Shape;116;p8">
            <a:extLst>
              <a:ext uri="{FF2B5EF4-FFF2-40B4-BE49-F238E27FC236}">
                <a16:creationId xmlns:a16="http://schemas.microsoft.com/office/drawing/2014/main" id="{FDAB428B-CFE1-FF78-77BF-6E4E48C20038}"/>
              </a:ext>
            </a:extLst>
          </p:cNvPr>
          <p:cNvSpPr txBox="1">
            <a:spLocks noGrp="1"/>
          </p:cNvSpPr>
          <p:nvPr>
            <p:ph type="title"/>
          </p:nvPr>
        </p:nvSpPr>
        <p:spPr>
          <a:xfrm>
            <a:off x="515125" y="865179"/>
            <a:ext cx="2400300" cy="3345872"/>
          </a:xfrm>
          <a:prstGeom prst="rect">
            <a:avLst/>
          </a:prstGeom>
        </p:spPr>
        <p:txBody>
          <a:bodyPr spcFirstLastPara="1" vert="horz" lIns="91440" tIns="45720" rIns="91440" bIns="45720" rtlCol="0" anchor="ctr" anchorCtr="0">
            <a:normAutofit/>
          </a:bodyPr>
          <a:lstStyle/>
          <a:p>
            <a:pPr marL="0" lvl="0" indent="0">
              <a:lnSpc>
                <a:spcPct val="90000"/>
              </a:lnSpc>
              <a:spcBef>
                <a:spcPct val="0"/>
              </a:spcBef>
              <a:spcAft>
                <a:spcPts val="0"/>
              </a:spcAft>
            </a:pPr>
            <a:r>
              <a:rPr lang="en-US" sz="2800">
                <a:solidFill>
                  <a:srgbClr val="FFFFFF"/>
                </a:solidFill>
              </a:rPr>
              <a:t>Predicates</a:t>
            </a:r>
            <a:endParaRPr lang="en-US">
              <a:ea typeface="+mj-ea"/>
              <a:cs typeface="+mj-cs"/>
            </a:endParaRPr>
          </a:p>
        </p:txBody>
      </p:sp>
      <p:sp>
        <p:nvSpPr>
          <p:cNvPr id="126" name="Arc 125">
            <a:extLst>
              <a:ext uri="{FF2B5EF4-FFF2-40B4-BE49-F238E27FC236}">
                <a16:creationId xmlns:a16="http://schemas.microsoft.com/office/drawing/2014/main" id="{EC6EB1A7-3DD1-9E86-556A-764580BDA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Google Shape;117;p8">
            <a:extLst>
              <a:ext uri="{FF2B5EF4-FFF2-40B4-BE49-F238E27FC236}">
                <a16:creationId xmlns:a16="http://schemas.microsoft.com/office/drawing/2014/main" id="{76F31727-8BDA-EF18-C731-D82C5CDB9A27}"/>
              </a:ext>
            </a:extLst>
          </p:cNvPr>
          <p:cNvSpPr txBox="1">
            <a:spLocks noGrp="1"/>
          </p:cNvSpPr>
          <p:nvPr>
            <p:ph type="body" idx="1"/>
          </p:nvPr>
        </p:nvSpPr>
        <p:spPr>
          <a:xfrm>
            <a:off x="3335481" y="443508"/>
            <a:ext cx="5179868" cy="4189214"/>
          </a:xfrm>
          <a:prstGeom prst="rect">
            <a:avLst/>
          </a:prstGeom>
        </p:spPr>
        <p:txBody>
          <a:bodyPr spcFirstLastPara="1" vert="horz" lIns="91440" tIns="45720" rIns="91440" bIns="45720" rtlCol="0" anchor="ctr" anchorCtr="0">
            <a:normAutofit/>
          </a:bodyPr>
          <a:lstStyle/>
          <a:p>
            <a:pPr marL="285750" indent="-285750">
              <a:lnSpc>
                <a:spcPct val="80000"/>
              </a:lnSpc>
              <a:spcBef>
                <a:spcPts val="1000"/>
              </a:spcBef>
            </a:pPr>
            <a:r>
              <a:rPr lang="en-US" sz="1700">
                <a:ea typeface="+mn-lt"/>
                <a:cs typeface="+mn-lt"/>
              </a:rPr>
              <a:t>Subject info</a:t>
            </a:r>
          </a:p>
          <a:p>
            <a:pPr marL="628650" lvl="1" indent="-285750">
              <a:lnSpc>
                <a:spcPct val="80000"/>
              </a:lnSpc>
              <a:spcBef>
                <a:spcPts val="500"/>
              </a:spcBef>
            </a:pPr>
            <a:r>
              <a:rPr lang="en-US" sz="1700">
                <a:ea typeface="+mn-lt"/>
                <a:cs typeface="+mn-lt"/>
              </a:rPr>
              <a:t>Subject Name</a:t>
            </a:r>
          </a:p>
          <a:p>
            <a:pPr marL="628650" lvl="1" indent="-285750">
              <a:lnSpc>
                <a:spcPct val="80000"/>
              </a:lnSpc>
              <a:spcBef>
                <a:spcPts val="500"/>
              </a:spcBef>
            </a:pPr>
            <a:r>
              <a:rPr lang="en-US" sz="1700">
                <a:ea typeface="+mn-lt"/>
                <a:cs typeface="+mn-lt"/>
              </a:rPr>
              <a:t>Subject Hash</a:t>
            </a:r>
          </a:p>
          <a:p>
            <a:pPr marL="285750" indent="-285750">
              <a:lnSpc>
                <a:spcPct val="80000"/>
              </a:lnSpc>
              <a:spcBef>
                <a:spcPts val="1000"/>
              </a:spcBef>
            </a:pPr>
            <a:r>
              <a:rPr lang="en-US" sz="1700">
                <a:ea typeface="+mn-lt"/>
                <a:cs typeface="+mn-lt"/>
              </a:rPr>
              <a:t>Predicate type</a:t>
            </a:r>
          </a:p>
          <a:p>
            <a:pPr marL="628650" lvl="1" indent="-285750">
              <a:lnSpc>
                <a:spcPct val="80000"/>
              </a:lnSpc>
              <a:spcBef>
                <a:spcPts val="500"/>
              </a:spcBef>
            </a:pPr>
            <a:r>
              <a:rPr lang="en-US" sz="1700">
                <a:ea typeface="+mn-lt"/>
                <a:cs typeface="+mn-lt"/>
              </a:rPr>
              <a:t>Link</a:t>
            </a:r>
          </a:p>
          <a:p>
            <a:pPr marL="628650" lvl="1" indent="-285750">
              <a:lnSpc>
                <a:spcPct val="80000"/>
              </a:lnSpc>
              <a:spcBef>
                <a:spcPts val="500"/>
              </a:spcBef>
              <a:buSzPts val="1800"/>
            </a:pPr>
            <a:r>
              <a:rPr lang="en-US" sz="1700">
                <a:ea typeface="+mn-lt"/>
                <a:cs typeface="+mn-lt"/>
              </a:rPr>
              <a:t>Test-result</a:t>
            </a:r>
          </a:p>
          <a:p>
            <a:pPr marL="628650" lvl="1" indent="-285750">
              <a:lnSpc>
                <a:spcPct val="80000"/>
              </a:lnSpc>
              <a:spcBef>
                <a:spcPts val="500"/>
              </a:spcBef>
            </a:pPr>
            <a:r>
              <a:rPr lang="en-US" sz="1700">
                <a:ea typeface="+mn-lt"/>
                <a:cs typeface="+mn-lt"/>
              </a:rPr>
              <a:t>SLSA </a:t>
            </a:r>
            <a:r>
              <a:rPr lang="en-US" sz="1700" err="1">
                <a:ea typeface="+mn-lt"/>
                <a:cs typeface="+mn-lt"/>
              </a:rPr>
              <a:t>etc</a:t>
            </a:r>
            <a:r>
              <a:rPr lang="en-US" sz="1700">
                <a:ea typeface="+mn-lt"/>
                <a:cs typeface="+mn-lt"/>
              </a:rPr>
              <a:t>,.</a:t>
            </a:r>
          </a:p>
          <a:p>
            <a:pPr marL="285750" indent="-285750">
              <a:lnSpc>
                <a:spcPct val="80000"/>
              </a:lnSpc>
              <a:spcBef>
                <a:spcPts val="1000"/>
              </a:spcBef>
            </a:pPr>
            <a:r>
              <a:rPr lang="en-US" sz="1700">
                <a:ea typeface="+mn-lt"/>
                <a:cs typeface="+mn-lt"/>
              </a:rPr>
              <a:t>Predicate-Specific metadata related to Subject</a:t>
            </a:r>
          </a:p>
          <a:p>
            <a:pPr marL="285750" indent="-285750">
              <a:lnSpc>
                <a:spcPct val="80000"/>
              </a:lnSpc>
              <a:spcBef>
                <a:spcPts val="1000"/>
              </a:spcBef>
            </a:pPr>
            <a:r>
              <a:rPr lang="en-US" sz="1700">
                <a:ea typeface="+mn-lt"/>
                <a:cs typeface="+mn-lt"/>
              </a:rPr>
              <a:t>Signature of the Functionary</a:t>
            </a:r>
          </a:p>
          <a:p>
            <a:pPr>
              <a:lnSpc>
                <a:spcPct val="80000"/>
              </a:lnSpc>
              <a:spcBef>
                <a:spcPts val="1000"/>
              </a:spcBef>
            </a:pPr>
            <a:endParaRPr lang="en-US" sz="1700">
              <a:ea typeface="+mn-lt"/>
              <a:cs typeface="+mn-lt"/>
            </a:endParaRPr>
          </a:p>
          <a:p>
            <a:pPr>
              <a:lnSpc>
                <a:spcPct val="90000"/>
              </a:lnSpc>
              <a:spcBef>
                <a:spcPts val="1000"/>
              </a:spcBef>
            </a:pPr>
            <a:endParaRPr lang="en-US" sz="1700">
              <a:ea typeface="+mn-lt"/>
              <a:cs typeface="+mn-lt"/>
            </a:endParaRPr>
          </a:p>
          <a:p>
            <a:pPr indent="-228600">
              <a:lnSpc>
                <a:spcPct val="90000"/>
              </a:lnSpc>
              <a:buFont typeface="Arial" panose="020B0604020202020204" pitchFamily="34" charset="0"/>
              <a:buChar char="•"/>
            </a:pPr>
            <a:endParaRPr lang="en-US" sz="1700"/>
          </a:p>
        </p:txBody>
      </p:sp>
      <p:sp>
        <p:nvSpPr>
          <p:cNvPr id="2" name="Slide Number Placeholder 1">
            <a:extLst>
              <a:ext uri="{FF2B5EF4-FFF2-40B4-BE49-F238E27FC236}">
                <a16:creationId xmlns:a16="http://schemas.microsoft.com/office/drawing/2014/main" id="{1200D946-59DF-ABA7-31C3-F0E710FB3CA3}"/>
              </a:ext>
            </a:extLst>
          </p:cNvPr>
          <p:cNvSpPr>
            <a:spLocks noGrp="1"/>
          </p:cNvSpPr>
          <p:nvPr>
            <p:ph type="sldNum" idx="12"/>
          </p:nvPr>
        </p:nvSpPr>
        <p:spPr/>
        <p:txBody>
          <a:bodyPr/>
          <a:lstStyle/>
          <a:p>
            <a:fld id="{00000000-1234-1234-1234-123412341234}" type="slidenum">
              <a:rPr lang="en"/>
              <a:t>10</a:t>
            </a:fld>
            <a:endParaRPr lang="en-US"/>
          </a:p>
        </p:txBody>
      </p:sp>
    </p:spTree>
    <p:extLst>
      <p:ext uri="{BB962C8B-B14F-4D97-AF65-F5344CB8AC3E}">
        <p14:creationId xmlns:p14="http://schemas.microsoft.com/office/powerpoint/2010/main" val="2746409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7BB9C3-1212-7874-227D-C2883D6D5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1B182-D90B-7807-102F-305FAC8D5632}"/>
              </a:ext>
            </a:extLst>
          </p:cNvPr>
          <p:cNvSpPr>
            <a:spLocks noGrp="1"/>
          </p:cNvSpPr>
          <p:nvPr>
            <p:ph type="title"/>
          </p:nvPr>
        </p:nvSpPr>
        <p:spPr>
          <a:xfrm>
            <a:off x="318598" y="870966"/>
            <a:ext cx="7866344" cy="843534"/>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rgbClr val="000000"/>
                </a:solidFill>
                <a:latin typeface="Aptos"/>
              </a:rPr>
              <a:t>In-Toto Verification</a:t>
            </a:r>
            <a:endParaRPr lang="en-US"/>
          </a:p>
        </p:txBody>
      </p:sp>
      <p:sp>
        <p:nvSpPr>
          <p:cNvPr id="17" name="Rectangle 16">
            <a:extLst>
              <a:ext uri="{FF2B5EF4-FFF2-40B4-BE49-F238E27FC236}">
                <a16:creationId xmlns:a16="http://schemas.microsoft.com/office/drawing/2014/main" id="{B94655CE-CD98-A126-AF24-BD6E142C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6919" y="454343"/>
            <a:ext cx="54864"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solidFill>
                <a:prstClr val="white"/>
              </a:solidFill>
              <a:latin typeface="Calibri" panose="020F0502020204030204"/>
            </a:endParaRPr>
          </a:p>
        </p:txBody>
      </p:sp>
      <p:sp>
        <p:nvSpPr>
          <p:cNvPr id="19" name="Rectangle 18">
            <a:extLst>
              <a:ext uri="{FF2B5EF4-FFF2-40B4-BE49-F238E27FC236}">
                <a16:creationId xmlns:a16="http://schemas.microsoft.com/office/drawing/2014/main" id="{DC9FD1A2-9E49-8C53-9C6F-E96E07EBEE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1832610"/>
            <a:ext cx="250317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solidFill>
                <a:prstClr val="white"/>
              </a:solidFill>
              <a:latin typeface="Calibri" panose="020F0502020204030204"/>
            </a:endParaRPr>
          </a:p>
        </p:txBody>
      </p:sp>
      <p:sp>
        <p:nvSpPr>
          <p:cNvPr id="7" name="Google Shape;102;p7">
            <a:extLst>
              <a:ext uri="{FF2B5EF4-FFF2-40B4-BE49-F238E27FC236}">
                <a16:creationId xmlns:a16="http://schemas.microsoft.com/office/drawing/2014/main" id="{5558E05C-4B70-569C-91B7-D211F4595EFE}"/>
              </a:ext>
            </a:extLst>
          </p:cNvPr>
          <p:cNvSpPr/>
          <p:nvPr/>
        </p:nvSpPr>
        <p:spPr>
          <a:xfrm>
            <a:off x="3919742" y="2680342"/>
            <a:ext cx="1711500" cy="123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3;p7">
            <a:extLst>
              <a:ext uri="{FF2B5EF4-FFF2-40B4-BE49-F238E27FC236}">
                <a16:creationId xmlns:a16="http://schemas.microsoft.com/office/drawing/2014/main" id="{7E20995B-47A8-A22D-5B04-28340874CF47}"/>
              </a:ext>
            </a:extLst>
          </p:cNvPr>
          <p:cNvSpPr txBox="1"/>
          <p:nvPr/>
        </p:nvSpPr>
        <p:spPr>
          <a:xfrm>
            <a:off x="4019942" y="3022142"/>
            <a:ext cx="1511100" cy="465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verify</a:t>
            </a:r>
            <a:endParaRPr sz="1800" b="0" i="0" u="none" strike="noStrike" cap="none">
              <a:solidFill>
                <a:schemeClr val="dk2"/>
              </a:solidFill>
              <a:latin typeface="Arial"/>
              <a:ea typeface="Arial"/>
              <a:cs typeface="Arial"/>
              <a:sym typeface="Arial"/>
            </a:endParaRPr>
          </a:p>
        </p:txBody>
      </p:sp>
      <p:cxnSp>
        <p:nvCxnSpPr>
          <p:cNvPr id="14" name="Google Shape;104;p7">
            <a:extLst>
              <a:ext uri="{FF2B5EF4-FFF2-40B4-BE49-F238E27FC236}">
                <a16:creationId xmlns:a16="http://schemas.microsoft.com/office/drawing/2014/main" id="{1D61DDE7-92FA-1947-60A9-7226FD9BDC84}"/>
              </a:ext>
            </a:extLst>
          </p:cNvPr>
          <p:cNvCxnSpPr/>
          <p:nvPr/>
        </p:nvCxnSpPr>
        <p:spPr>
          <a:xfrm>
            <a:off x="2708992" y="2844217"/>
            <a:ext cx="1210800" cy="9000"/>
          </a:xfrm>
          <a:prstGeom prst="straightConnector1">
            <a:avLst/>
          </a:prstGeom>
          <a:noFill/>
          <a:ln w="9525" cap="flat" cmpd="sng">
            <a:solidFill>
              <a:schemeClr val="dk2"/>
            </a:solidFill>
            <a:prstDash val="solid"/>
            <a:round/>
            <a:headEnd type="none" w="sm" len="sm"/>
            <a:tailEnd type="triangle" w="med" len="med"/>
          </a:ln>
        </p:spPr>
      </p:cxnSp>
      <p:cxnSp>
        <p:nvCxnSpPr>
          <p:cNvPr id="18" name="Google Shape;105;p7">
            <a:extLst>
              <a:ext uri="{FF2B5EF4-FFF2-40B4-BE49-F238E27FC236}">
                <a16:creationId xmlns:a16="http://schemas.microsoft.com/office/drawing/2014/main" id="{79B65526-54CC-D195-1D24-3F815E11FA1E}"/>
              </a:ext>
            </a:extLst>
          </p:cNvPr>
          <p:cNvCxnSpPr/>
          <p:nvPr/>
        </p:nvCxnSpPr>
        <p:spPr>
          <a:xfrm>
            <a:off x="2708992" y="3677242"/>
            <a:ext cx="1210800" cy="9000"/>
          </a:xfrm>
          <a:prstGeom prst="straightConnector1">
            <a:avLst/>
          </a:prstGeom>
          <a:noFill/>
          <a:ln w="9525" cap="flat" cmpd="sng">
            <a:solidFill>
              <a:schemeClr val="dk2"/>
            </a:solidFill>
            <a:prstDash val="solid"/>
            <a:round/>
            <a:headEnd type="none" w="sm" len="sm"/>
            <a:tailEnd type="triangle" w="med" len="med"/>
          </a:ln>
        </p:spPr>
      </p:cxnSp>
      <p:cxnSp>
        <p:nvCxnSpPr>
          <p:cNvPr id="21" name="Google Shape;106;p7">
            <a:extLst>
              <a:ext uri="{FF2B5EF4-FFF2-40B4-BE49-F238E27FC236}">
                <a16:creationId xmlns:a16="http://schemas.microsoft.com/office/drawing/2014/main" id="{F18BDD2C-3DDF-AB2B-1762-7DD383F7FD2A}"/>
              </a:ext>
            </a:extLst>
          </p:cNvPr>
          <p:cNvCxnSpPr/>
          <p:nvPr/>
        </p:nvCxnSpPr>
        <p:spPr>
          <a:xfrm>
            <a:off x="5631242" y="3294892"/>
            <a:ext cx="1210800" cy="9000"/>
          </a:xfrm>
          <a:prstGeom prst="straightConnector1">
            <a:avLst/>
          </a:prstGeom>
          <a:noFill/>
          <a:ln w="9525" cap="flat" cmpd="sng">
            <a:solidFill>
              <a:schemeClr val="dk2"/>
            </a:solidFill>
            <a:prstDash val="solid"/>
            <a:round/>
            <a:headEnd type="none" w="sm" len="sm"/>
            <a:tailEnd type="triangle" w="med" len="med"/>
          </a:ln>
        </p:spPr>
      </p:cxnSp>
      <p:sp>
        <p:nvSpPr>
          <p:cNvPr id="23" name="Google Shape;107;p7">
            <a:extLst>
              <a:ext uri="{FF2B5EF4-FFF2-40B4-BE49-F238E27FC236}">
                <a16:creationId xmlns:a16="http://schemas.microsoft.com/office/drawing/2014/main" id="{6276BE3E-5F2C-2325-DDB6-139871384E83}"/>
              </a:ext>
            </a:extLst>
          </p:cNvPr>
          <p:cNvSpPr txBox="1"/>
          <p:nvPr/>
        </p:nvSpPr>
        <p:spPr>
          <a:xfrm>
            <a:off x="1898692" y="2630167"/>
            <a:ext cx="810300" cy="43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layout</a:t>
            </a:r>
            <a:endParaRPr sz="1800" b="0" i="0" u="none" strike="noStrike" cap="none">
              <a:solidFill>
                <a:schemeClr val="dk2"/>
              </a:solidFill>
              <a:latin typeface="Arial"/>
              <a:ea typeface="Arial"/>
              <a:cs typeface="Arial"/>
              <a:sym typeface="Arial"/>
            </a:endParaRPr>
          </a:p>
        </p:txBody>
      </p:sp>
      <p:sp>
        <p:nvSpPr>
          <p:cNvPr id="25" name="Google Shape;108;p7">
            <a:extLst>
              <a:ext uri="{FF2B5EF4-FFF2-40B4-BE49-F238E27FC236}">
                <a16:creationId xmlns:a16="http://schemas.microsoft.com/office/drawing/2014/main" id="{CB18EE9C-5078-0DFD-D152-6CE2883165F9}"/>
              </a:ext>
            </a:extLst>
          </p:cNvPr>
          <p:cNvSpPr txBox="1"/>
          <p:nvPr/>
        </p:nvSpPr>
        <p:spPr>
          <a:xfrm>
            <a:off x="1085667" y="3240192"/>
            <a:ext cx="1941900" cy="123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2"/>
                </a:solidFill>
                <a:latin typeface="Arial"/>
                <a:ea typeface="Arial"/>
                <a:cs typeface="Arial"/>
                <a:sym typeface="Arial"/>
              </a:rPr>
              <a:t>Link-metadata-1</a:t>
            </a:r>
            <a:endParaRPr sz="16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2"/>
                </a:solidFill>
                <a:latin typeface="Arial"/>
                <a:ea typeface="Arial"/>
                <a:cs typeface="Arial"/>
                <a:sym typeface="Arial"/>
              </a:rPr>
              <a:t>Link-metadata-2</a:t>
            </a:r>
            <a:endParaRPr sz="16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2"/>
                </a:solidFill>
                <a:latin typeface="Arial"/>
                <a:ea typeface="Arial"/>
                <a:cs typeface="Arial"/>
                <a:sym typeface="Arial"/>
              </a:rPr>
              <a:t>…</a:t>
            </a:r>
            <a:endParaRPr sz="16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2"/>
                </a:solidFill>
                <a:latin typeface="Arial"/>
                <a:ea typeface="Arial"/>
                <a:cs typeface="Arial"/>
                <a:sym typeface="Arial"/>
              </a:rPr>
              <a:t>Link-metadata-n</a:t>
            </a:r>
            <a:endParaRPr sz="1600" b="0" i="0" u="none" strike="noStrike" cap="none">
              <a:solidFill>
                <a:schemeClr val="dk2"/>
              </a:solidFill>
              <a:latin typeface="Arial"/>
              <a:ea typeface="Arial"/>
              <a:cs typeface="Arial"/>
              <a:sym typeface="Arial"/>
            </a:endParaRPr>
          </a:p>
        </p:txBody>
      </p:sp>
      <p:sp>
        <p:nvSpPr>
          <p:cNvPr id="27" name="Google Shape;109;p7">
            <a:extLst>
              <a:ext uri="{FF2B5EF4-FFF2-40B4-BE49-F238E27FC236}">
                <a16:creationId xmlns:a16="http://schemas.microsoft.com/office/drawing/2014/main" id="{F4506AB3-5925-0F44-82D1-19E99D1F7A93}"/>
              </a:ext>
            </a:extLst>
          </p:cNvPr>
          <p:cNvSpPr txBox="1"/>
          <p:nvPr/>
        </p:nvSpPr>
        <p:spPr>
          <a:xfrm>
            <a:off x="6841992" y="3031465"/>
            <a:ext cx="1703344" cy="465300"/>
          </a:xfrm>
          <a:prstGeom prst="rect">
            <a:avLst/>
          </a:prstGeom>
          <a:noFill/>
          <a:ln>
            <a:noFill/>
          </a:ln>
        </p:spPr>
        <p:txBody>
          <a:bodyPr spcFirstLastPara="1" wrap="square" lIns="91425" tIns="91425" rIns="91425" bIns="91425" anchor="t" anchorCtr="0">
            <a:noAutofit/>
          </a:bodyPr>
          <a:lstStyle/>
          <a:p>
            <a:pPr>
              <a:buSzPts val="1800"/>
            </a:pPr>
            <a:r>
              <a:rPr lang="en" sz="1800">
                <a:solidFill>
                  <a:schemeClr val="dk2"/>
                </a:solidFill>
              </a:rPr>
              <a:t>Valid / Invalid</a:t>
            </a:r>
            <a:endParaRPr sz="1800" b="0" i="0" u="none" strike="noStrike" cap="none">
              <a:solidFill>
                <a:schemeClr val="dk2"/>
              </a:solidFill>
              <a:latin typeface="Arial"/>
              <a:ea typeface="Arial"/>
              <a:cs typeface="Arial"/>
              <a:sym typeface="Arial"/>
            </a:endParaRPr>
          </a:p>
        </p:txBody>
      </p:sp>
      <p:cxnSp>
        <p:nvCxnSpPr>
          <p:cNvPr id="29" name="Google Shape;110;p7">
            <a:extLst>
              <a:ext uri="{FF2B5EF4-FFF2-40B4-BE49-F238E27FC236}">
                <a16:creationId xmlns:a16="http://schemas.microsoft.com/office/drawing/2014/main" id="{38145EF7-B0E3-A601-DB65-FFBB6EB0983B}"/>
              </a:ext>
            </a:extLst>
          </p:cNvPr>
          <p:cNvCxnSpPr/>
          <p:nvPr/>
        </p:nvCxnSpPr>
        <p:spPr>
          <a:xfrm flipH="1">
            <a:off x="4769792" y="2206967"/>
            <a:ext cx="5700" cy="473400"/>
          </a:xfrm>
          <a:prstGeom prst="straightConnector1">
            <a:avLst/>
          </a:prstGeom>
          <a:noFill/>
          <a:ln w="9525" cap="flat" cmpd="sng">
            <a:solidFill>
              <a:schemeClr val="dk2"/>
            </a:solidFill>
            <a:prstDash val="solid"/>
            <a:round/>
            <a:headEnd type="none" w="sm" len="sm"/>
            <a:tailEnd type="triangle" w="med" len="med"/>
          </a:ln>
        </p:spPr>
      </p:cxnSp>
      <p:sp>
        <p:nvSpPr>
          <p:cNvPr id="31" name="Google Shape;111;p7">
            <a:extLst>
              <a:ext uri="{FF2B5EF4-FFF2-40B4-BE49-F238E27FC236}">
                <a16:creationId xmlns:a16="http://schemas.microsoft.com/office/drawing/2014/main" id="{AED7ADB9-DD0E-29BD-FFF1-31568C3A35D8}"/>
              </a:ext>
            </a:extLst>
          </p:cNvPr>
          <p:cNvSpPr txBox="1"/>
          <p:nvPr/>
        </p:nvSpPr>
        <p:spPr>
          <a:xfrm>
            <a:off x="3091292" y="1800892"/>
            <a:ext cx="3368400" cy="43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Public key of project manager</a:t>
            </a:r>
            <a:endParaRPr sz="1800" b="0" i="0" u="none" strike="noStrike" cap="none">
              <a:solidFill>
                <a:schemeClr val="dk2"/>
              </a:solidFill>
              <a:latin typeface="Arial"/>
              <a:ea typeface="Arial"/>
              <a:cs typeface="Arial"/>
              <a:sym typeface="Arial"/>
            </a:endParaRPr>
          </a:p>
        </p:txBody>
      </p:sp>
      <p:sp>
        <p:nvSpPr>
          <p:cNvPr id="3" name="Slide Number Placeholder 2">
            <a:extLst>
              <a:ext uri="{FF2B5EF4-FFF2-40B4-BE49-F238E27FC236}">
                <a16:creationId xmlns:a16="http://schemas.microsoft.com/office/drawing/2014/main" id="{F6DECD52-F575-B94D-8237-A131AD427541}"/>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77896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Google Shape;116;p8"/>
          <p:cNvSpPr txBox="1">
            <a:spLocks noGrp="1"/>
          </p:cNvSpPr>
          <p:nvPr>
            <p:ph type="title"/>
          </p:nvPr>
        </p:nvSpPr>
        <p:spPr>
          <a:xfrm>
            <a:off x="515125" y="865179"/>
            <a:ext cx="2400300" cy="3345872"/>
          </a:xfrm>
          <a:prstGeom prst="rect">
            <a:avLst/>
          </a:prstGeom>
        </p:spPr>
        <p:txBody>
          <a:bodyPr spcFirstLastPara="1" vert="horz" lIns="91440" tIns="45720" rIns="91440" bIns="45720" rtlCol="0" anchor="ctr" anchorCtr="0">
            <a:normAutofit/>
          </a:bodyPr>
          <a:lstStyle/>
          <a:p>
            <a:pPr>
              <a:lnSpc>
                <a:spcPct val="90000"/>
              </a:lnSpc>
              <a:spcBef>
                <a:spcPct val="0"/>
              </a:spcBef>
              <a:buSzPct val="111111"/>
            </a:pPr>
            <a:r>
              <a:rPr lang="en-US" sz="2800">
                <a:solidFill>
                  <a:srgbClr val="FFFFFF"/>
                </a:solidFill>
              </a:rPr>
              <a:t>in-Toto </a:t>
            </a:r>
            <a:r>
              <a:rPr lang="en-US" sz="2800" kern="1200">
                <a:solidFill>
                  <a:srgbClr val="FFFFFF"/>
                </a:solidFill>
                <a:latin typeface="+mj-lt"/>
                <a:ea typeface="+mj-ea"/>
                <a:cs typeface="+mj-cs"/>
              </a:rPr>
              <a:t>Verification Algorithm</a:t>
            </a:r>
          </a:p>
        </p:txBody>
      </p:sp>
      <p:sp>
        <p:nvSpPr>
          <p:cNvPr id="126" name="Arc 1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Google Shape;117;p8"/>
          <p:cNvSpPr txBox="1">
            <a:spLocks noGrp="1"/>
          </p:cNvSpPr>
          <p:nvPr>
            <p:ph type="body" idx="1"/>
          </p:nvPr>
        </p:nvSpPr>
        <p:spPr>
          <a:xfrm>
            <a:off x="3335481" y="443508"/>
            <a:ext cx="5179868" cy="4189214"/>
          </a:xfrm>
          <a:prstGeom prst="rect">
            <a:avLst/>
          </a:prstGeom>
        </p:spPr>
        <p:txBody>
          <a:bodyPr spcFirstLastPara="1" vert="horz" lIns="91440" tIns="45720" rIns="91440" bIns="45720" rtlCol="0" anchor="ctr" anchorCtr="0">
            <a:normAutofit/>
          </a:bodyPr>
          <a:lstStyle/>
          <a:p>
            <a:pPr marL="457200" lvl="0" indent="-228600">
              <a:lnSpc>
                <a:spcPct val="90000"/>
              </a:lnSpc>
              <a:spcBef>
                <a:spcPts val="0"/>
              </a:spcBef>
              <a:spcAft>
                <a:spcPts val="0"/>
              </a:spcAft>
              <a:buSzPts val="1800"/>
              <a:buFont typeface="Arial" panose="020B0604020202020204" pitchFamily="34" charset="0"/>
              <a:buChar char="•"/>
            </a:pPr>
            <a:r>
              <a:rPr lang="en-US" sz="1700"/>
              <a:t>Verify Digital Signature of the layout</a:t>
            </a:r>
          </a:p>
          <a:p>
            <a:pPr marL="457200" lvl="0" indent="-228600">
              <a:lnSpc>
                <a:spcPct val="90000"/>
              </a:lnSpc>
              <a:spcBef>
                <a:spcPts val="0"/>
              </a:spcBef>
              <a:spcAft>
                <a:spcPts val="0"/>
              </a:spcAft>
              <a:buSzPts val="1800"/>
              <a:buFont typeface="Arial" panose="020B0604020202020204" pitchFamily="34" charset="0"/>
              <a:buChar char="•"/>
            </a:pPr>
            <a:r>
              <a:rPr lang="en-US" sz="1700"/>
              <a:t>Check Expiration Date of the layout</a:t>
            </a:r>
          </a:p>
          <a:p>
            <a:pPr marL="457200" lvl="0" indent="-228600">
              <a:lnSpc>
                <a:spcPct val="90000"/>
              </a:lnSpc>
              <a:spcBef>
                <a:spcPts val="0"/>
              </a:spcBef>
              <a:spcAft>
                <a:spcPts val="0"/>
              </a:spcAft>
              <a:buSzPts val="1800"/>
              <a:buFont typeface="Arial" panose="020B0604020202020204" pitchFamily="34" charset="0"/>
              <a:buChar char="•"/>
            </a:pPr>
            <a:r>
              <a:rPr lang="en-US" sz="1700"/>
              <a:t>for each Claim in Claim-Set</a:t>
            </a:r>
          </a:p>
          <a:p>
            <a:pPr marL="914400" lvl="1" indent="-228600">
              <a:lnSpc>
                <a:spcPct val="90000"/>
              </a:lnSpc>
              <a:spcBef>
                <a:spcPts val="0"/>
              </a:spcBef>
              <a:spcAft>
                <a:spcPts val="0"/>
              </a:spcAft>
              <a:buSzPts val="1400"/>
              <a:buFont typeface="Arial" panose="020B0604020202020204" pitchFamily="34" charset="0"/>
              <a:buChar char="•"/>
            </a:pPr>
            <a:r>
              <a:rPr lang="en-US" sz="1700"/>
              <a:t>Check if the claim has been generated by authorized functionary</a:t>
            </a:r>
          </a:p>
          <a:p>
            <a:pPr marL="914400" lvl="1" indent="-228600">
              <a:lnSpc>
                <a:spcPct val="90000"/>
              </a:lnSpc>
              <a:spcBef>
                <a:spcPts val="0"/>
              </a:spcBef>
              <a:spcAft>
                <a:spcPts val="0"/>
              </a:spcAft>
              <a:buSzPts val="1400"/>
              <a:buFont typeface="Arial" panose="020B0604020202020204" pitchFamily="34" charset="0"/>
              <a:buChar char="•"/>
            </a:pPr>
            <a:r>
              <a:rPr lang="en-US" sz="1700"/>
              <a:t>Verify digital signature of the claim using the functionary’s public key</a:t>
            </a:r>
          </a:p>
          <a:p>
            <a:pPr marL="914400" lvl="1" indent="-228600">
              <a:lnSpc>
                <a:spcPct val="90000"/>
              </a:lnSpc>
              <a:spcBef>
                <a:spcPts val="0"/>
              </a:spcBef>
              <a:spcAft>
                <a:spcPts val="0"/>
              </a:spcAft>
              <a:buSzPts val="1400"/>
              <a:buFont typeface="Arial" panose="020B0604020202020204" pitchFamily="34" charset="0"/>
              <a:buChar char="•"/>
            </a:pPr>
            <a:r>
              <a:rPr lang="en-US" sz="1700"/>
              <a:t>Verify </a:t>
            </a:r>
            <a:r>
              <a:rPr lang="en-US" sz="1700" b="1"/>
              <a:t>“material rule”</a:t>
            </a:r>
            <a:r>
              <a:rPr lang="en-US" sz="1700"/>
              <a:t> using the “Link-Predicate”</a:t>
            </a:r>
          </a:p>
          <a:p>
            <a:pPr marL="914400" lvl="1" indent="-228600">
              <a:lnSpc>
                <a:spcPct val="90000"/>
              </a:lnSpc>
              <a:spcBef>
                <a:spcPts val="0"/>
              </a:spcBef>
              <a:spcAft>
                <a:spcPts val="0"/>
              </a:spcAft>
              <a:buSzPts val="1400"/>
              <a:buFont typeface="Arial" panose="020B0604020202020204" pitchFamily="34" charset="0"/>
              <a:buChar char="•"/>
            </a:pPr>
            <a:r>
              <a:rPr lang="en-US" sz="1700"/>
              <a:t>Verify </a:t>
            </a:r>
            <a:r>
              <a:rPr lang="en-US" sz="1700" b="1"/>
              <a:t>“product rule”</a:t>
            </a:r>
            <a:r>
              <a:rPr lang="en-US" sz="1700"/>
              <a:t> using the “Link-Predicate”</a:t>
            </a:r>
          </a:p>
          <a:p>
            <a:pPr marL="914400" lvl="1" indent="-228600">
              <a:lnSpc>
                <a:spcPct val="90000"/>
              </a:lnSpc>
              <a:spcBef>
                <a:spcPts val="0"/>
              </a:spcBef>
              <a:spcAft>
                <a:spcPts val="0"/>
              </a:spcAft>
              <a:buSzPts val="1400"/>
              <a:buFont typeface="Arial" panose="020B0604020202020204" pitchFamily="34" charset="0"/>
              <a:buChar char="•"/>
            </a:pPr>
            <a:r>
              <a:rPr lang="en-US" sz="1700"/>
              <a:t>Verify each </a:t>
            </a:r>
            <a:r>
              <a:rPr lang="en-US" sz="1700" b="1"/>
              <a:t>“predicate rule”</a:t>
            </a:r>
            <a:r>
              <a:rPr lang="en-US" sz="1700"/>
              <a:t> using the corresponding Predicate-Claim</a:t>
            </a:r>
          </a:p>
          <a:p>
            <a:pPr marL="0" indent="-228600">
              <a:lnSpc>
                <a:spcPct val="90000"/>
              </a:lnSpc>
              <a:spcBef>
                <a:spcPts val="1200"/>
              </a:spcBef>
              <a:spcAft>
                <a:spcPts val="1200"/>
              </a:spcAft>
              <a:buFont typeface="Arial" panose="020B0604020202020204" pitchFamily="34" charset="0"/>
              <a:buChar char="•"/>
            </a:pPr>
            <a:r>
              <a:rPr lang="en-US" sz="1700"/>
              <a:t>NOTE: </a:t>
            </a:r>
            <a:r>
              <a:rPr lang="en-US" sz="1700" b="1"/>
              <a:t>“material rule” + “product rule” = “artifact rule”</a:t>
            </a:r>
            <a:endParaRPr lang="en-US" sz="1700"/>
          </a:p>
        </p:txBody>
      </p:sp>
      <p:sp>
        <p:nvSpPr>
          <p:cNvPr id="2" name="Slide Number Placeholder 1">
            <a:extLst>
              <a:ext uri="{FF2B5EF4-FFF2-40B4-BE49-F238E27FC236}">
                <a16:creationId xmlns:a16="http://schemas.microsoft.com/office/drawing/2014/main" id="{C62784FD-3421-C2A3-9C2C-5EE1313DC872}"/>
              </a:ext>
            </a:extLst>
          </p:cNvPr>
          <p:cNvSpPr>
            <a:spLocks noGrp="1"/>
          </p:cNvSpPr>
          <p:nvPr>
            <p:ph type="sldNum" idx="12"/>
          </p:nvPr>
        </p:nvSpPr>
        <p:spPr/>
        <p:txBody>
          <a:bodyPr/>
          <a:lstStyle/>
          <a:p>
            <a:fld id="{00000000-1234-1234-1234-123412341234}" type="slidenum">
              <a:rPr lang="en"/>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a:extLst>
            <a:ext uri="{FF2B5EF4-FFF2-40B4-BE49-F238E27FC236}">
              <a16:creationId xmlns:a16="http://schemas.microsoft.com/office/drawing/2014/main" id="{BD5ACD96-D854-F05C-70EC-D681BBB5E818}"/>
            </a:ext>
          </a:extLst>
        </p:cNvPr>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E789B77E-E41E-FCC9-F88B-05C170197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170FDD10-C469-3C70-8B64-601B39191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Google Shape;116;p8">
            <a:extLst>
              <a:ext uri="{FF2B5EF4-FFF2-40B4-BE49-F238E27FC236}">
                <a16:creationId xmlns:a16="http://schemas.microsoft.com/office/drawing/2014/main" id="{16053ADD-BD85-BEC9-9EAF-39DB27A794CB}"/>
              </a:ext>
            </a:extLst>
          </p:cNvPr>
          <p:cNvSpPr txBox="1">
            <a:spLocks noGrp="1"/>
          </p:cNvSpPr>
          <p:nvPr>
            <p:ph type="title"/>
          </p:nvPr>
        </p:nvSpPr>
        <p:spPr>
          <a:xfrm>
            <a:off x="515125" y="865179"/>
            <a:ext cx="2400300" cy="3345872"/>
          </a:xfrm>
          <a:prstGeom prst="rect">
            <a:avLst/>
          </a:prstGeom>
        </p:spPr>
        <p:txBody>
          <a:bodyPr spcFirstLastPara="1" vert="horz" lIns="91440" tIns="45720" rIns="91440" bIns="45720" rtlCol="0" anchor="ctr" anchorCtr="0">
            <a:normAutofit/>
          </a:bodyPr>
          <a:lstStyle/>
          <a:p>
            <a:pPr>
              <a:lnSpc>
                <a:spcPct val="90000"/>
              </a:lnSpc>
              <a:spcBef>
                <a:spcPct val="0"/>
              </a:spcBef>
              <a:buSzPct val="111111"/>
            </a:pPr>
            <a:r>
              <a:rPr lang="en-US" sz="2800">
                <a:solidFill>
                  <a:srgbClr val="FFFFFF"/>
                </a:solidFill>
              </a:rPr>
              <a:t>Artifact Rules</a:t>
            </a:r>
            <a:endParaRPr lang="en-US" sz="2800" kern="1200">
              <a:solidFill>
                <a:srgbClr val="FFFFFF"/>
              </a:solidFill>
              <a:latin typeface="+mj-lt"/>
            </a:endParaRPr>
          </a:p>
        </p:txBody>
      </p:sp>
      <p:sp>
        <p:nvSpPr>
          <p:cNvPr id="126" name="Arc 125">
            <a:extLst>
              <a:ext uri="{FF2B5EF4-FFF2-40B4-BE49-F238E27FC236}">
                <a16:creationId xmlns:a16="http://schemas.microsoft.com/office/drawing/2014/main" id="{3A8BE377-BE94-7425-CBB5-0ADC544E2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Google Shape;117;p8">
            <a:extLst>
              <a:ext uri="{FF2B5EF4-FFF2-40B4-BE49-F238E27FC236}">
                <a16:creationId xmlns:a16="http://schemas.microsoft.com/office/drawing/2014/main" id="{011E8C30-CCBC-B39C-188B-59A644E675A7}"/>
              </a:ext>
            </a:extLst>
          </p:cNvPr>
          <p:cNvSpPr txBox="1">
            <a:spLocks noGrp="1"/>
          </p:cNvSpPr>
          <p:nvPr>
            <p:ph type="body" idx="1"/>
          </p:nvPr>
        </p:nvSpPr>
        <p:spPr>
          <a:xfrm>
            <a:off x="3335481" y="443508"/>
            <a:ext cx="5179868" cy="4189214"/>
          </a:xfrm>
          <a:prstGeom prst="rect">
            <a:avLst/>
          </a:prstGeom>
        </p:spPr>
        <p:txBody>
          <a:bodyPr spcFirstLastPara="1" vert="horz" lIns="91440" tIns="45720" rIns="91440" bIns="45720" rtlCol="0" anchor="ctr" anchorCtr="0">
            <a:normAutofit/>
          </a:bodyPr>
          <a:lstStyle/>
          <a:p>
            <a:pPr>
              <a:lnSpc>
                <a:spcPct val="114999"/>
              </a:lnSpc>
              <a:buFont typeface="Arial,Sans-Serif" panose="020B0604020202020204" pitchFamily="34" charset="0"/>
              <a:buChar char="●"/>
            </a:pPr>
            <a:r>
              <a:rPr lang="en-US" sz="1900"/>
              <a:t>CREATE &lt;pattern&gt;</a:t>
            </a:r>
          </a:p>
          <a:p>
            <a:pPr>
              <a:lnSpc>
                <a:spcPct val="114999"/>
              </a:lnSpc>
              <a:buFont typeface="Arial,Sans-Serif" panose="020B0604020202020204" pitchFamily="34" charset="0"/>
              <a:buChar char="●"/>
            </a:pPr>
            <a:r>
              <a:rPr lang="en-US" sz="1900"/>
              <a:t>DELETE &lt;pattern&gt;</a:t>
            </a:r>
          </a:p>
          <a:p>
            <a:pPr>
              <a:lnSpc>
                <a:spcPct val="114999"/>
              </a:lnSpc>
              <a:buFont typeface="Arial,Sans-Serif" panose="020B0604020202020204" pitchFamily="34" charset="0"/>
              <a:buChar char="●"/>
            </a:pPr>
            <a:r>
              <a:rPr lang="en-US" sz="1900"/>
              <a:t>MODIFY &lt;pattern&gt;</a:t>
            </a:r>
          </a:p>
          <a:p>
            <a:pPr>
              <a:lnSpc>
                <a:spcPct val="114999"/>
              </a:lnSpc>
              <a:buFont typeface="Arial,Sans-Serif" panose="020B0604020202020204" pitchFamily="34" charset="0"/>
              <a:buChar char="●"/>
            </a:pPr>
            <a:r>
              <a:rPr lang="en-US" sz="1900"/>
              <a:t>ALLOW &lt;pattern&gt;</a:t>
            </a:r>
          </a:p>
          <a:p>
            <a:pPr>
              <a:lnSpc>
                <a:spcPct val="114999"/>
              </a:lnSpc>
              <a:buFont typeface="Arial,Sans-Serif" panose="020B0604020202020204" pitchFamily="34" charset="0"/>
              <a:buChar char="●"/>
            </a:pPr>
            <a:r>
              <a:rPr lang="en-US" sz="1900"/>
              <a:t>DISALLOW &lt;pattern&gt;</a:t>
            </a:r>
          </a:p>
          <a:p>
            <a:pPr>
              <a:lnSpc>
                <a:spcPct val="114999"/>
              </a:lnSpc>
              <a:buFont typeface="Arial,Sans-Serif" panose="020B0604020202020204" pitchFamily="34" charset="0"/>
              <a:buChar char="●"/>
            </a:pPr>
            <a:r>
              <a:rPr lang="en-US" sz="1900"/>
              <a:t>REQUIRE &lt;file&gt;</a:t>
            </a:r>
          </a:p>
          <a:p>
            <a:pPr>
              <a:lnSpc>
                <a:spcPct val="114999"/>
              </a:lnSpc>
              <a:buFont typeface="Arial,Sans-Serif" panose="020B0604020202020204" pitchFamily="34" charset="0"/>
              <a:buChar char="●"/>
            </a:pPr>
            <a:r>
              <a:rPr lang="en-US" sz="1900"/>
              <a:t>MATCH &lt;pattern&gt; [IN &lt;source-path-prefix&gt;] WITH (MATERIALS|PRODUCTS) [IN &lt;destination-path-prefix&gt;] FROM &lt;step&gt;</a:t>
            </a:r>
          </a:p>
          <a:p>
            <a:pPr marL="0" indent="-228600">
              <a:lnSpc>
                <a:spcPct val="90000"/>
              </a:lnSpc>
              <a:spcBef>
                <a:spcPts val="1200"/>
              </a:spcBef>
              <a:spcAft>
                <a:spcPts val="1200"/>
              </a:spcAft>
              <a:buFont typeface="Arial,Sans-Serif" panose="020B0604020202020204" pitchFamily="34" charset="0"/>
              <a:buChar char="•"/>
            </a:pPr>
            <a:r>
              <a:rPr lang="en-US" sz="1600"/>
              <a:t>NOTE: </a:t>
            </a:r>
            <a:r>
              <a:rPr lang="en-US" sz="1600" b="1"/>
              <a:t>“material rule” + “product rule” = “artifact rule”</a:t>
            </a:r>
            <a:endParaRPr lang="en-US" sz="1600"/>
          </a:p>
          <a:p>
            <a:pPr indent="-228600">
              <a:lnSpc>
                <a:spcPct val="90000"/>
              </a:lnSpc>
              <a:buFont typeface="Arial" panose="020B0604020202020204" pitchFamily="34" charset="0"/>
              <a:buChar char="•"/>
            </a:pPr>
            <a:endParaRPr lang="en-US" sz="1700"/>
          </a:p>
        </p:txBody>
      </p:sp>
      <p:sp>
        <p:nvSpPr>
          <p:cNvPr id="2" name="Slide Number Placeholder 1">
            <a:extLst>
              <a:ext uri="{FF2B5EF4-FFF2-40B4-BE49-F238E27FC236}">
                <a16:creationId xmlns:a16="http://schemas.microsoft.com/office/drawing/2014/main" id="{F3A52115-CD64-625B-851F-271C88F0F8AF}"/>
              </a:ext>
            </a:extLst>
          </p:cNvPr>
          <p:cNvSpPr>
            <a:spLocks noGrp="1"/>
          </p:cNvSpPr>
          <p:nvPr>
            <p:ph type="sldNum" idx="12"/>
          </p:nvPr>
        </p:nvSpPr>
        <p:spPr/>
        <p:txBody>
          <a:bodyPr/>
          <a:lstStyle/>
          <a:p>
            <a:fld id="{00000000-1234-1234-1234-123412341234}" type="slidenum">
              <a:rPr lang="en"/>
              <a:t>13</a:t>
            </a:fld>
            <a:endParaRPr lang="en-US"/>
          </a:p>
        </p:txBody>
      </p:sp>
    </p:spTree>
    <p:extLst>
      <p:ext uri="{BB962C8B-B14F-4D97-AF65-F5344CB8AC3E}">
        <p14:creationId xmlns:p14="http://schemas.microsoft.com/office/powerpoint/2010/main" val="372681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B32F73-BC70-07CB-A7C4-829A72D58951}"/>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4DDD5FD-919C-D8CC-45D3-9E571F497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useBgFill="1">
        <p:nvSpPr>
          <p:cNvPr id="29" name="Rectangle 28">
            <a:extLst>
              <a:ext uri="{FF2B5EF4-FFF2-40B4-BE49-F238E27FC236}">
                <a16:creationId xmlns:a16="http://schemas.microsoft.com/office/drawing/2014/main" id="{B71E195F-7292-76E6-C1B1-88D9B6140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166255"/>
            <a:ext cx="6288578" cy="999476"/>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A9E9FE-3EF3-BE10-16DA-3B17C9443BBD}"/>
              </a:ext>
            </a:extLst>
          </p:cNvPr>
          <p:cNvSpPr>
            <a:spLocks noGrp="1"/>
          </p:cNvSpPr>
          <p:nvPr>
            <p:ph type="title"/>
          </p:nvPr>
        </p:nvSpPr>
        <p:spPr>
          <a:xfrm>
            <a:off x="1577341" y="232758"/>
            <a:ext cx="5989319" cy="651617"/>
          </a:xfrm>
        </p:spPr>
        <p:txBody>
          <a:bodyPr vert="horz" lIns="68580" tIns="34290" rIns="68580" bIns="3429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3000"/>
              <a:t>Tools to Implement ZKP</a:t>
            </a:r>
            <a:endParaRPr lang="en-US">
              <a:ea typeface="+mj-ea"/>
              <a:cs typeface="+mj-cs"/>
            </a:endParaRPr>
          </a:p>
        </p:txBody>
      </p:sp>
      <p:sp>
        <p:nvSpPr>
          <p:cNvPr id="30" name="Rectangle: Rounded Corners 29">
            <a:extLst>
              <a:ext uri="{FF2B5EF4-FFF2-40B4-BE49-F238E27FC236}">
                <a16:creationId xmlns:a16="http://schemas.microsoft.com/office/drawing/2014/main" id="{96FBE6BF-BAC4-6085-DCD2-19BBA6CCF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3" y="908555"/>
            <a:ext cx="5419335" cy="51435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solidFill>
                <a:prstClr val="white"/>
              </a:solidFill>
              <a:latin typeface="Calibri" panose="020F0502020204030204"/>
            </a:endParaRPr>
          </a:p>
        </p:txBody>
      </p:sp>
      <p:sp>
        <p:nvSpPr>
          <p:cNvPr id="11" name="TextBox 10">
            <a:extLst>
              <a:ext uri="{FF2B5EF4-FFF2-40B4-BE49-F238E27FC236}">
                <a16:creationId xmlns:a16="http://schemas.microsoft.com/office/drawing/2014/main" id="{1DF88A5F-2128-CFA9-AF78-BCAABFF0B75D}"/>
              </a:ext>
            </a:extLst>
          </p:cNvPr>
          <p:cNvSpPr txBox="1"/>
          <p:nvPr/>
        </p:nvSpPr>
        <p:spPr>
          <a:xfrm>
            <a:off x="1961804" y="947855"/>
            <a:ext cx="5220393" cy="448887"/>
          </a:xfrm>
          <a:prstGeom prst="rect">
            <a:avLst/>
          </a:prstGeom>
        </p:spPr>
        <p:txBody>
          <a:bodyPr rot="0" spcFirstLastPara="0" vertOverflow="overflow" horzOverflow="overflow" vert="horz" lIns="68580" tIns="34290" rIns="68580" bIns="34290" numCol="1" spcCol="0" rtlCol="0" fromWordArt="0" anchor="ctr" anchorCtr="0" forceAA="0" compatLnSpc="1">
            <a:prstTxWarp prst="textNoShape">
              <a:avLst/>
            </a:prstTxWarp>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lnSpc>
                <a:spcPct val="90000"/>
              </a:lnSpc>
              <a:spcBef>
                <a:spcPts val="750"/>
              </a:spcBef>
            </a:pPr>
            <a:r>
              <a:rPr lang="en-US" sz="1275" kern="1200">
                <a:solidFill>
                  <a:schemeClr val="bg1"/>
                </a:solidFill>
                <a:ea typeface="+mn-lt"/>
                <a:cs typeface="+mn-lt"/>
              </a:rPr>
              <a:t>Source: https://</a:t>
            </a:r>
            <a:r>
              <a:rPr lang="en-US" sz="1275">
                <a:solidFill>
                  <a:schemeClr val="bg1"/>
                </a:solidFill>
                <a:ea typeface="+mn-lt"/>
                <a:cs typeface="+mn-lt"/>
              </a:rPr>
              <a:t>docs</a:t>
            </a:r>
            <a:r>
              <a:rPr lang="en-US" sz="1275" kern="1200">
                <a:solidFill>
                  <a:schemeClr val="bg1"/>
                </a:solidFill>
                <a:ea typeface="+mn-lt"/>
                <a:cs typeface="+mn-lt"/>
              </a:rPr>
              <a:t>.</a:t>
            </a:r>
            <a:r>
              <a:rPr lang="en-US" sz="1275">
                <a:solidFill>
                  <a:schemeClr val="bg1"/>
                </a:solidFill>
                <a:ea typeface="+mn-lt"/>
                <a:cs typeface="+mn-lt"/>
              </a:rPr>
              <a:t>circom</a:t>
            </a:r>
            <a:r>
              <a:rPr lang="en-US" sz="1275" kern="1200">
                <a:solidFill>
                  <a:schemeClr val="bg1"/>
                </a:solidFill>
                <a:ea typeface="+mn-lt"/>
                <a:cs typeface="+mn-lt"/>
              </a:rPr>
              <a:t>.</a:t>
            </a:r>
            <a:r>
              <a:rPr lang="en-US" sz="1275">
                <a:solidFill>
                  <a:schemeClr val="bg1"/>
                </a:solidFill>
                <a:ea typeface="+mn-lt"/>
                <a:cs typeface="+mn-lt"/>
              </a:rPr>
              <a:t>io</a:t>
            </a:r>
            <a:r>
              <a:rPr lang="en-US" sz="1275" kern="1200">
                <a:solidFill>
                  <a:schemeClr val="bg1"/>
                </a:solidFill>
                <a:ea typeface="+mn-lt"/>
                <a:cs typeface="+mn-lt"/>
              </a:rPr>
              <a:t>/</a:t>
            </a:r>
            <a:endParaRPr lang="en-US" sz="1013"/>
          </a:p>
        </p:txBody>
      </p:sp>
      <p:pic>
        <p:nvPicPr>
          <p:cNvPr id="9" name="Content Placeholder 8" descr="A black screen with text and images&#10;&#10;AI-generated content may be incorrect.">
            <a:extLst>
              <a:ext uri="{FF2B5EF4-FFF2-40B4-BE49-F238E27FC236}">
                <a16:creationId xmlns:a16="http://schemas.microsoft.com/office/drawing/2014/main" id="{051C36A3-1A19-E3A3-E73D-054C5D184E6F}"/>
              </a:ext>
            </a:extLst>
          </p:cNvPr>
          <p:cNvPicPr>
            <a:picLocks noGrp="1" noChangeAspect="1"/>
          </p:cNvPicPr>
          <p:nvPr>
            <p:ph idx="1"/>
          </p:nvPr>
        </p:nvPicPr>
        <p:blipFill>
          <a:blip r:embed="rId2"/>
          <a:stretch>
            <a:fillRect/>
          </a:stretch>
        </p:blipFill>
        <p:spPr>
          <a:xfrm>
            <a:off x="1711452" y="1513173"/>
            <a:ext cx="5721096" cy="3247644"/>
          </a:xfrm>
          <a:prstGeom prst="rect">
            <a:avLst/>
          </a:prstGeom>
        </p:spPr>
      </p:pic>
      <p:sp>
        <p:nvSpPr>
          <p:cNvPr id="3" name="Slide Number Placeholder 2">
            <a:extLst>
              <a:ext uri="{FF2B5EF4-FFF2-40B4-BE49-F238E27FC236}">
                <a16:creationId xmlns:a16="http://schemas.microsoft.com/office/drawing/2014/main" id="{02C2D806-F799-432E-EE5C-EC2A56E1C20F}"/>
              </a:ext>
            </a:extLst>
          </p:cNvPr>
          <p:cNvSpPr>
            <a:spLocks noGrp="1"/>
          </p:cNvSpPr>
          <p:nvPr>
            <p:ph type="sldNum" sz="quarter" idx="12"/>
          </p:nvPr>
        </p:nvSpPr>
        <p:spPr/>
        <p:txBody>
          <a:bodyPr/>
          <a:ls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330EA680-D336-4FF7-8B7A-9848BB0A1C32}" type="slidenum">
              <a:rPr lang="en-US" smtClean="0"/>
              <a:t>14</a:t>
            </a:fld>
            <a:endParaRPr lang="en-US"/>
          </a:p>
        </p:txBody>
      </p:sp>
    </p:spTree>
    <p:extLst>
      <p:ext uri="{BB962C8B-B14F-4D97-AF65-F5344CB8AC3E}">
        <p14:creationId xmlns:p14="http://schemas.microsoft.com/office/powerpoint/2010/main" val="209709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52C236-1A45-6D4E-ED56-4D588B8EB2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C49183-70CB-2142-1790-8C537838ABDF}"/>
              </a:ext>
            </a:extLst>
          </p:cNvPr>
          <p:cNvSpPr>
            <a:spLocks noGrp="1"/>
          </p:cNvSpPr>
          <p:nvPr>
            <p:ph type="title"/>
          </p:nvPr>
        </p:nvSpPr>
        <p:spPr>
          <a:xfrm>
            <a:off x="318598" y="870966"/>
            <a:ext cx="7866344" cy="483701"/>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t>Setup phase</a:t>
            </a:r>
          </a:p>
        </p:txBody>
      </p:sp>
      <p:pic>
        <p:nvPicPr>
          <p:cNvPr id="4" name="Picture 3" descr="A screenshot of a computer program&#10;&#10;AI-generated content may be incorrect.">
            <a:extLst>
              <a:ext uri="{FF2B5EF4-FFF2-40B4-BE49-F238E27FC236}">
                <a16:creationId xmlns:a16="http://schemas.microsoft.com/office/drawing/2014/main" id="{0585168A-8798-D019-48E7-5F2C1B4C8636}"/>
              </a:ext>
            </a:extLst>
          </p:cNvPr>
          <p:cNvPicPr>
            <a:picLocks noChangeAspect="1"/>
          </p:cNvPicPr>
          <p:nvPr/>
        </p:nvPicPr>
        <p:blipFill>
          <a:blip r:embed="rId3"/>
          <a:stretch>
            <a:fillRect/>
          </a:stretch>
        </p:blipFill>
        <p:spPr>
          <a:xfrm>
            <a:off x="732543" y="1360488"/>
            <a:ext cx="5597525" cy="3551414"/>
          </a:xfrm>
          <a:prstGeom prst="rect">
            <a:avLst/>
          </a:prstGeom>
        </p:spPr>
      </p:pic>
      <p:sp>
        <p:nvSpPr>
          <p:cNvPr id="5" name="TextBox 4">
            <a:extLst>
              <a:ext uri="{FF2B5EF4-FFF2-40B4-BE49-F238E27FC236}">
                <a16:creationId xmlns:a16="http://schemas.microsoft.com/office/drawing/2014/main" id="{DC81CEF3-8269-D50B-8CD5-153F737B375A}"/>
              </a:ext>
            </a:extLst>
          </p:cNvPr>
          <p:cNvSpPr txBox="1"/>
          <p:nvPr/>
        </p:nvSpPr>
        <p:spPr>
          <a:xfrm>
            <a:off x="357187" y="357187"/>
            <a:ext cx="6745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Proposed Design</a:t>
            </a:r>
          </a:p>
        </p:txBody>
      </p:sp>
      <p:sp>
        <p:nvSpPr>
          <p:cNvPr id="3" name="Slide Number Placeholder 2">
            <a:extLst>
              <a:ext uri="{FF2B5EF4-FFF2-40B4-BE49-F238E27FC236}">
                <a16:creationId xmlns:a16="http://schemas.microsoft.com/office/drawing/2014/main" id="{E80B20DA-6E9F-DA31-7EAE-F82AE45286A5}"/>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3816584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D39C0E-75B1-CF56-47AF-D83C7AF910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59AC70-8CBA-44E6-2402-DF9F2C6F1E5C}"/>
              </a:ext>
            </a:extLst>
          </p:cNvPr>
          <p:cNvSpPr>
            <a:spLocks noGrp="1"/>
          </p:cNvSpPr>
          <p:nvPr>
            <p:ph type="title"/>
          </p:nvPr>
        </p:nvSpPr>
        <p:spPr>
          <a:xfrm>
            <a:off x="318598" y="870966"/>
            <a:ext cx="7866344" cy="483701"/>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rgbClr val="000000"/>
                </a:solidFill>
                <a:ea typeface="+mn-lt"/>
                <a:cs typeface="+mn-lt"/>
              </a:rPr>
              <a:t>Data Preparation for </a:t>
            </a:r>
            <a:r>
              <a:rPr lang="en-US" sz="2400" err="1">
                <a:solidFill>
                  <a:srgbClr val="000000"/>
                </a:solidFill>
                <a:ea typeface="+mn-lt"/>
                <a:cs typeface="+mn-lt"/>
              </a:rPr>
              <a:t>Circom</a:t>
            </a:r>
            <a:endParaRPr lang="en-US" err="1"/>
          </a:p>
        </p:txBody>
      </p:sp>
      <p:pic>
        <p:nvPicPr>
          <p:cNvPr id="3" name="Picture 2" descr="A diagram of a step&#10;&#10;AI-generated content may be incorrect.">
            <a:extLst>
              <a:ext uri="{FF2B5EF4-FFF2-40B4-BE49-F238E27FC236}">
                <a16:creationId xmlns:a16="http://schemas.microsoft.com/office/drawing/2014/main" id="{FF06052C-E23D-6D02-B18D-544F1150E664}"/>
              </a:ext>
            </a:extLst>
          </p:cNvPr>
          <p:cNvPicPr>
            <a:picLocks noChangeAspect="1"/>
          </p:cNvPicPr>
          <p:nvPr/>
        </p:nvPicPr>
        <p:blipFill>
          <a:blip r:embed="rId3"/>
          <a:stretch>
            <a:fillRect/>
          </a:stretch>
        </p:blipFill>
        <p:spPr>
          <a:xfrm>
            <a:off x="1250497" y="1541690"/>
            <a:ext cx="6202136" cy="2729593"/>
          </a:xfrm>
          <a:prstGeom prst="rect">
            <a:avLst/>
          </a:prstGeom>
        </p:spPr>
      </p:pic>
      <p:sp>
        <p:nvSpPr>
          <p:cNvPr id="4" name="TextBox 3">
            <a:extLst>
              <a:ext uri="{FF2B5EF4-FFF2-40B4-BE49-F238E27FC236}">
                <a16:creationId xmlns:a16="http://schemas.microsoft.com/office/drawing/2014/main" id="{647A509C-2F2F-2298-F74B-BC2C4A8A819D}"/>
              </a:ext>
            </a:extLst>
          </p:cNvPr>
          <p:cNvSpPr txBox="1"/>
          <p:nvPr/>
        </p:nvSpPr>
        <p:spPr>
          <a:xfrm>
            <a:off x="357187" y="357187"/>
            <a:ext cx="6745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Proposed Design</a:t>
            </a:r>
          </a:p>
        </p:txBody>
      </p:sp>
      <p:sp>
        <p:nvSpPr>
          <p:cNvPr id="5" name="Slide Number Placeholder 4">
            <a:extLst>
              <a:ext uri="{FF2B5EF4-FFF2-40B4-BE49-F238E27FC236}">
                <a16:creationId xmlns:a16="http://schemas.microsoft.com/office/drawing/2014/main" id="{C6E738D3-EB14-4843-248F-E8891FE86DF9}"/>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2440283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2A94DF-2993-2785-EB1C-57C914549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984106-5584-ED14-044A-12CA4A2C7A5B}"/>
              </a:ext>
            </a:extLst>
          </p:cNvPr>
          <p:cNvSpPr>
            <a:spLocks noGrp="1"/>
          </p:cNvSpPr>
          <p:nvPr>
            <p:ph type="title"/>
          </p:nvPr>
        </p:nvSpPr>
        <p:spPr>
          <a:xfrm>
            <a:off x="318598" y="870966"/>
            <a:ext cx="7866344" cy="483701"/>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rgbClr val="000000"/>
                </a:solidFill>
                <a:ea typeface="+mn-lt"/>
                <a:cs typeface="+mn-lt"/>
              </a:rPr>
              <a:t>Data Preparation for </a:t>
            </a:r>
            <a:r>
              <a:rPr lang="en-US" sz="2400" err="1">
                <a:solidFill>
                  <a:srgbClr val="000000"/>
                </a:solidFill>
                <a:ea typeface="+mn-lt"/>
                <a:cs typeface="+mn-lt"/>
              </a:rPr>
              <a:t>Circom</a:t>
            </a:r>
            <a:endParaRPr lang="en-US" err="1"/>
          </a:p>
        </p:txBody>
      </p:sp>
      <p:pic>
        <p:nvPicPr>
          <p:cNvPr id="4" name="Picture 3" descr="A diagram of a mathematical equation&#10;&#10;AI-generated content may be incorrect.">
            <a:extLst>
              <a:ext uri="{FF2B5EF4-FFF2-40B4-BE49-F238E27FC236}">
                <a16:creationId xmlns:a16="http://schemas.microsoft.com/office/drawing/2014/main" id="{E5576164-7EBE-0CA6-0927-B2EC97CC3DC1}"/>
              </a:ext>
            </a:extLst>
          </p:cNvPr>
          <p:cNvPicPr>
            <a:picLocks noChangeAspect="1"/>
          </p:cNvPicPr>
          <p:nvPr/>
        </p:nvPicPr>
        <p:blipFill>
          <a:blip r:embed="rId3"/>
          <a:stretch>
            <a:fillRect/>
          </a:stretch>
        </p:blipFill>
        <p:spPr>
          <a:xfrm>
            <a:off x="1356632" y="1575707"/>
            <a:ext cx="6569528" cy="2677885"/>
          </a:xfrm>
          <a:prstGeom prst="rect">
            <a:avLst/>
          </a:prstGeom>
        </p:spPr>
      </p:pic>
      <p:sp>
        <p:nvSpPr>
          <p:cNvPr id="5" name="TextBox 4">
            <a:extLst>
              <a:ext uri="{FF2B5EF4-FFF2-40B4-BE49-F238E27FC236}">
                <a16:creationId xmlns:a16="http://schemas.microsoft.com/office/drawing/2014/main" id="{614CCAFD-8082-B7C7-70D9-293D5631AC29}"/>
              </a:ext>
            </a:extLst>
          </p:cNvPr>
          <p:cNvSpPr txBox="1"/>
          <p:nvPr/>
        </p:nvSpPr>
        <p:spPr>
          <a:xfrm>
            <a:off x="357187" y="357187"/>
            <a:ext cx="6745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Proposed Design</a:t>
            </a:r>
          </a:p>
        </p:txBody>
      </p:sp>
      <p:sp>
        <p:nvSpPr>
          <p:cNvPr id="3" name="Slide Number Placeholder 2">
            <a:extLst>
              <a:ext uri="{FF2B5EF4-FFF2-40B4-BE49-F238E27FC236}">
                <a16:creationId xmlns:a16="http://schemas.microsoft.com/office/drawing/2014/main" id="{70CD8FF8-6EDB-4FD1-3AAA-7E3D8E9114C5}"/>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26190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2475A8-41E6-55D1-7512-4804D166EA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696128-E7A9-580D-98C9-8ED55ADD924B}"/>
              </a:ext>
            </a:extLst>
          </p:cNvPr>
          <p:cNvSpPr>
            <a:spLocks noGrp="1"/>
          </p:cNvSpPr>
          <p:nvPr>
            <p:ph type="title"/>
          </p:nvPr>
        </p:nvSpPr>
        <p:spPr>
          <a:xfrm>
            <a:off x="318598" y="870966"/>
            <a:ext cx="7866344" cy="483701"/>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rgbClr val="000000"/>
                </a:solidFill>
                <a:ea typeface="+mn-lt"/>
                <a:cs typeface="+mn-lt"/>
              </a:rPr>
              <a:t>Data Preparation Layout for </a:t>
            </a:r>
            <a:r>
              <a:rPr lang="en-US" sz="2400" err="1">
                <a:solidFill>
                  <a:srgbClr val="000000"/>
                </a:solidFill>
                <a:ea typeface="+mn-lt"/>
                <a:cs typeface="+mn-lt"/>
              </a:rPr>
              <a:t>Circom</a:t>
            </a:r>
            <a:endParaRPr lang="en-US" err="1"/>
          </a:p>
        </p:txBody>
      </p:sp>
      <p:sp>
        <p:nvSpPr>
          <p:cNvPr id="6" name="TextBox 5">
            <a:extLst>
              <a:ext uri="{FF2B5EF4-FFF2-40B4-BE49-F238E27FC236}">
                <a16:creationId xmlns:a16="http://schemas.microsoft.com/office/drawing/2014/main" id="{902792E5-287C-57BA-82AA-3587F3069C0F}"/>
              </a:ext>
            </a:extLst>
          </p:cNvPr>
          <p:cNvSpPr txBox="1"/>
          <p:nvPr/>
        </p:nvSpPr>
        <p:spPr>
          <a:xfrm>
            <a:off x="357187" y="357187"/>
            <a:ext cx="6745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Proposed Design</a:t>
            </a:r>
          </a:p>
        </p:txBody>
      </p:sp>
      <p:pic>
        <p:nvPicPr>
          <p:cNvPr id="3" name="Picture 2" descr="A screen shot of a computer&#10;&#10;AI-generated content may be incorrect.">
            <a:extLst>
              <a:ext uri="{FF2B5EF4-FFF2-40B4-BE49-F238E27FC236}">
                <a16:creationId xmlns:a16="http://schemas.microsoft.com/office/drawing/2014/main" id="{DB97E71E-E407-BAFE-15BD-31527F56E47F}"/>
              </a:ext>
            </a:extLst>
          </p:cNvPr>
          <p:cNvPicPr>
            <a:picLocks noChangeAspect="1"/>
          </p:cNvPicPr>
          <p:nvPr/>
        </p:nvPicPr>
        <p:blipFill>
          <a:blip r:embed="rId3"/>
          <a:stretch>
            <a:fillRect/>
          </a:stretch>
        </p:blipFill>
        <p:spPr>
          <a:xfrm>
            <a:off x="1506506" y="1289957"/>
            <a:ext cx="6130987" cy="3616779"/>
          </a:xfrm>
          <a:prstGeom prst="rect">
            <a:avLst/>
          </a:prstGeom>
        </p:spPr>
      </p:pic>
      <p:sp>
        <p:nvSpPr>
          <p:cNvPr id="4" name="Slide Number Placeholder 3">
            <a:extLst>
              <a:ext uri="{FF2B5EF4-FFF2-40B4-BE49-F238E27FC236}">
                <a16:creationId xmlns:a16="http://schemas.microsoft.com/office/drawing/2014/main" id="{1EC32E33-1269-E169-9C26-D63113B078BC}"/>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2492831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925F41-5961-0D70-BC07-41C4C51737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1F7B7F-EC61-7CD1-F455-D764BA9E6728}"/>
              </a:ext>
            </a:extLst>
          </p:cNvPr>
          <p:cNvSpPr>
            <a:spLocks noGrp="1"/>
          </p:cNvSpPr>
          <p:nvPr>
            <p:ph type="title"/>
          </p:nvPr>
        </p:nvSpPr>
        <p:spPr>
          <a:xfrm>
            <a:off x="318598" y="870966"/>
            <a:ext cx="7866344" cy="483701"/>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rgbClr val="000000"/>
                </a:solidFill>
                <a:ea typeface="+mn-lt"/>
                <a:cs typeface="+mn-lt"/>
              </a:rPr>
              <a:t>Data Preparation of Layout for </a:t>
            </a:r>
            <a:r>
              <a:rPr lang="en-US" sz="2400" err="1">
                <a:solidFill>
                  <a:srgbClr val="000000"/>
                </a:solidFill>
                <a:ea typeface="+mn-lt"/>
                <a:cs typeface="+mn-lt"/>
              </a:rPr>
              <a:t>Circom</a:t>
            </a:r>
            <a:endParaRPr lang="en-US" err="1"/>
          </a:p>
        </p:txBody>
      </p:sp>
      <p:pic>
        <p:nvPicPr>
          <p:cNvPr id="3" name="Picture 2" descr="A black background with numbers&#10;&#10;AI-generated content may be incorrect.">
            <a:extLst>
              <a:ext uri="{FF2B5EF4-FFF2-40B4-BE49-F238E27FC236}">
                <a16:creationId xmlns:a16="http://schemas.microsoft.com/office/drawing/2014/main" id="{AD79EF8A-4AA7-3D39-673A-25EC5F011CCD}"/>
              </a:ext>
            </a:extLst>
          </p:cNvPr>
          <p:cNvPicPr>
            <a:picLocks noChangeAspect="1"/>
          </p:cNvPicPr>
          <p:nvPr/>
        </p:nvPicPr>
        <p:blipFill>
          <a:blip r:embed="rId3"/>
          <a:stretch>
            <a:fillRect/>
          </a:stretch>
        </p:blipFill>
        <p:spPr>
          <a:xfrm>
            <a:off x="778328" y="1273837"/>
            <a:ext cx="7196670" cy="3255629"/>
          </a:xfrm>
          <a:prstGeom prst="rect">
            <a:avLst/>
          </a:prstGeom>
        </p:spPr>
      </p:pic>
      <p:sp>
        <p:nvSpPr>
          <p:cNvPr id="6" name="TextBox 5">
            <a:extLst>
              <a:ext uri="{FF2B5EF4-FFF2-40B4-BE49-F238E27FC236}">
                <a16:creationId xmlns:a16="http://schemas.microsoft.com/office/drawing/2014/main" id="{8F79F847-695F-1A9D-227D-5FA9182DDF82}"/>
              </a:ext>
            </a:extLst>
          </p:cNvPr>
          <p:cNvSpPr txBox="1"/>
          <p:nvPr/>
        </p:nvSpPr>
        <p:spPr>
          <a:xfrm>
            <a:off x="357187" y="357187"/>
            <a:ext cx="6745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Proposed Design</a:t>
            </a:r>
          </a:p>
        </p:txBody>
      </p:sp>
      <p:sp>
        <p:nvSpPr>
          <p:cNvPr id="4" name="Slide Number Placeholder 3">
            <a:extLst>
              <a:ext uri="{FF2B5EF4-FFF2-40B4-BE49-F238E27FC236}">
                <a16:creationId xmlns:a16="http://schemas.microsoft.com/office/drawing/2014/main" id="{70BBE8AD-822F-B9FA-21C7-39C4E7A2F407}"/>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97441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useBgFill="1">
        <p:nvSpPr>
          <p:cNvPr id="13" name="Freeform: Shape 1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341755" cy="51435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7" cy="51435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952D66-E2CC-9C5B-5C58-BECE89F76C76}"/>
              </a:ext>
            </a:extLst>
          </p:cNvPr>
          <p:cNvSpPr>
            <a:spLocks noGrp="1"/>
          </p:cNvSpPr>
          <p:nvPr>
            <p:ph type="title"/>
          </p:nvPr>
        </p:nvSpPr>
        <p:spPr>
          <a:xfrm>
            <a:off x="318033" y="800410"/>
            <a:ext cx="8196544" cy="568367"/>
          </a:xfrm>
        </p:spPr>
        <p:txBody>
          <a:bodyPr anchor="b">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3200"/>
              <a:t>Software Supply Chain Management</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6919" y="454343"/>
            <a:ext cx="54864"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1832610"/>
            <a:ext cx="250317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solidFill>
                <a:prstClr val="white"/>
              </a:solidFill>
              <a:latin typeface="Calibri" panose="020F0502020204030204"/>
            </a:endParaRPr>
          </a:p>
        </p:txBody>
      </p:sp>
      <p:sp>
        <p:nvSpPr>
          <p:cNvPr id="5" name="TextBox 4">
            <a:extLst>
              <a:ext uri="{FF2B5EF4-FFF2-40B4-BE49-F238E27FC236}">
                <a16:creationId xmlns:a16="http://schemas.microsoft.com/office/drawing/2014/main" id="{E1A427DA-22A7-075A-7FCA-69A073B97B46}"/>
              </a:ext>
            </a:extLst>
          </p:cNvPr>
          <p:cNvSpPr txBox="1"/>
          <p:nvPr/>
        </p:nvSpPr>
        <p:spPr>
          <a:xfrm>
            <a:off x="168628" y="4629857"/>
            <a:ext cx="4933949" cy="401713"/>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90000"/>
              </a:lnSpc>
              <a:spcBef>
                <a:spcPts val="750"/>
              </a:spcBef>
            </a:pPr>
            <a:r>
              <a:rPr lang="en-US" sz="1013"/>
              <a:t>Source: </a:t>
            </a:r>
            <a:r>
              <a:rPr lang="en-US" sz="1275">
                <a:hlinkClick r:id="rId3"/>
              </a:rPr>
              <a:t>https://slsa.dev/spec/v1.0/threats-overview</a:t>
            </a:r>
            <a:endParaRPr lang="en-US" sz="1013"/>
          </a:p>
          <a:p>
            <a:r>
              <a:rPr lang="en-US" sz="1013"/>
              <a:t> </a:t>
            </a:r>
          </a:p>
        </p:txBody>
      </p:sp>
      <p:pic>
        <p:nvPicPr>
          <p:cNvPr id="6" name="Picture 5" descr="A diagram of a system&#10;&#10;AI-generated content may be incorrect.">
            <a:extLst>
              <a:ext uri="{FF2B5EF4-FFF2-40B4-BE49-F238E27FC236}">
                <a16:creationId xmlns:a16="http://schemas.microsoft.com/office/drawing/2014/main" id="{E00F4656-12A9-DDA5-A544-120A06BC21DC}"/>
              </a:ext>
            </a:extLst>
          </p:cNvPr>
          <p:cNvPicPr>
            <a:picLocks noChangeAspect="1"/>
          </p:cNvPicPr>
          <p:nvPr/>
        </p:nvPicPr>
        <p:blipFill>
          <a:blip r:embed="rId4"/>
          <a:srcRect l="405" t="153" b="29668"/>
          <a:stretch/>
        </p:blipFill>
        <p:spPr>
          <a:xfrm>
            <a:off x="88125" y="1374769"/>
            <a:ext cx="4940555" cy="2389062"/>
          </a:xfrm>
          <a:prstGeom prst="rect">
            <a:avLst/>
          </a:prstGeom>
          <a:ln>
            <a:noFill/>
          </a:ln>
        </p:spPr>
      </p:pic>
      <p:pic>
        <p:nvPicPr>
          <p:cNvPr id="9" name="Picture 8" descr="Screenshot from 2025-02-28 17-18-51.png">
            <a:extLst>
              <a:ext uri="{FF2B5EF4-FFF2-40B4-BE49-F238E27FC236}">
                <a16:creationId xmlns:a16="http://schemas.microsoft.com/office/drawing/2014/main" id="{A8071AB5-F125-EF44-08E3-0C7EA611C256}"/>
              </a:ext>
            </a:extLst>
          </p:cNvPr>
          <p:cNvPicPr>
            <a:picLocks noChangeAspect="1"/>
          </p:cNvPicPr>
          <p:nvPr/>
        </p:nvPicPr>
        <p:blipFill>
          <a:blip r:embed="rId5"/>
          <a:stretch>
            <a:fillRect/>
          </a:stretch>
        </p:blipFill>
        <p:spPr>
          <a:xfrm>
            <a:off x="5028217" y="1832731"/>
            <a:ext cx="3930801" cy="1796447"/>
          </a:xfrm>
          <a:prstGeom prst="rect">
            <a:avLst/>
          </a:prstGeom>
        </p:spPr>
      </p:pic>
      <p:sp>
        <p:nvSpPr>
          <p:cNvPr id="3" name="Slide Number Placeholder 2">
            <a:extLst>
              <a:ext uri="{FF2B5EF4-FFF2-40B4-BE49-F238E27FC236}">
                <a16:creationId xmlns:a16="http://schemas.microsoft.com/office/drawing/2014/main" id="{8D83F0D3-9D42-AD2B-1927-1D4D40539A28}"/>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278935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C2C601-3E65-A275-63E7-35EF11C4F6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C1E86-320B-C1B2-E386-1B6E0C4D1B03}"/>
              </a:ext>
            </a:extLst>
          </p:cNvPr>
          <p:cNvSpPr>
            <a:spLocks noGrp="1"/>
          </p:cNvSpPr>
          <p:nvPr>
            <p:ph type="title"/>
          </p:nvPr>
        </p:nvSpPr>
        <p:spPr>
          <a:xfrm>
            <a:off x="318598" y="870966"/>
            <a:ext cx="7866344" cy="483701"/>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rgbClr val="000000"/>
                </a:solidFill>
                <a:ea typeface="+mn-lt"/>
                <a:cs typeface="+mn-lt"/>
              </a:rPr>
              <a:t>Data Preparation of Link-Metadata for </a:t>
            </a:r>
            <a:r>
              <a:rPr lang="en-US" sz="2400" err="1">
                <a:solidFill>
                  <a:srgbClr val="000000"/>
                </a:solidFill>
                <a:ea typeface="+mn-lt"/>
                <a:cs typeface="+mn-lt"/>
              </a:rPr>
              <a:t>Circom</a:t>
            </a:r>
            <a:endParaRPr lang="en-US" err="1"/>
          </a:p>
        </p:txBody>
      </p:sp>
      <p:sp>
        <p:nvSpPr>
          <p:cNvPr id="6" name="TextBox 5">
            <a:extLst>
              <a:ext uri="{FF2B5EF4-FFF2-40B4-BE49-F238E27FC236}">
                <a16:creationId xmlns:a16="http://schemas.microsoft.com/office/drawing/2014/main" id="{C86E816E-F9DA-D371-E6E6-31E2C2A19FB8}"/>
              </a:ext>
            </a:extLst>
          </p:cNvPr>
          <p:cNvSpPr txBox="1"/>
          <p:nvPr/>
        </p:nvSpPr>
        <p:spPr>
          <a:xfrm>
            <a:off x="357187" y="357187"/>
            <a:ext cx="6745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Proposed Design</a:t>
            </a:r>
          </a:p>
        </p:txBody>
      </p:sp>
      <p:pic>
        <p:nvPicPr>
          <p:cNvPr id="4" name="Picture 3" descr="A computer screen shot of a program code&#10;&#10;AI-generated content may be incorrect.">
            <a:extLst>
              <a:ext uri="{FF2B5EF4-FFF2-40B4-BE49-F238E27FC236}">
                <a16:creationId xmlns:a16="http://schemas.microsoft.com/office/drawing/2014/main" id="{C3A4E5A3-81DE-56D0-89CF-09114525CC5F}"/>
              </a:ext>
            </a:extLst>
          </p:cNvPr>
          <p:cNvPicPr>
            <a:picLocks noChangeAspect="1"/>
          </p:cNvPicPr>
          <p:nvPr/>
        </p:nvPicPr>
        <p:blipFill>
          <a:blip r:embed="rId3"/>
          <a:stretch>
            <a:fillRect/>
          </a:stretch>
        </p:blipFill>
        <p:spPr>
          <a:xfrm>
            <a:off x="1683405" y="1289957"/>
            <a:ext cx="5630234" cy="3567793"/>
          </a:xfrm>
          <a:prstGeom prst="rect">
            <a:avLst/>
          </a:prstGeom>
        </p:spPr>
      </p:pic>
      <p:sp>
        <p:nvSpPr>
          <p:cNvPr id="3" name="Slide Number Placeholder 2">
            <a:extLst>
              <a:ext uri="{FF2B5EF4-FFF2-40B4-BE49-F238E27FC236}">
                <a16:creationId xmlns:a16="http://schemas.microsoft.com/office/drawing/2014/main" id="{C6A27D32-6FF9-E3F5-FC32-CBC161339D24}"/>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212264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5B0938-1809-A21B-1EDE-93E0E0907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F07CF-ECDF-95F2-2DAC-AC0001141060}"/>
              </a:ext>
            </a:extLst>
          </p:cNvPr>
          <p:cNvSpPr>
            <a:spLocks noGrp="1"/>
          </p:cNvSpPr>
          <p:nvPr>
            <p:ph type="title"/>
          </p:nvPr>
        </p:nvSpPr>
        <p:spPr>
          <a:xfrm>
            <a:off x="318598" y="870966"/>
            <a:ext cx="7866344" cy="483701"/>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rgbClr val="000000"/>
                </a:solidFill>
                <a:ea typeface="+mn-lt"/>
                <a:cs typeface="+mn-lt"/>
              </a:rPr>
              <a:t>Data Preparation of Link – Metadata for </a:t>
            </a:r>
            <a:r>
              <a:rPr lang="en-US" sz="2400" err="1">
                <a:solidFill>
                  <a:srgbClr val="000000"/>
                </a:solidFill>
                <a:ea typeface="+mn-lt"/>
                <a:cs typeface="+mn-lt"/>
              </a:rPr>
              <a:t>Circom</a:t>
            </a:r>
            <a:endParaRPr lang="en-US" err="1"/>
          </a:p>
        </p:txBody>
      </p:sp>
      <p:pic>
        <p:nvPicPr>
          <p:cNvPr id="4" name="Picture 3" descr="A black screen with numbers&#10;&#10;AI-generated content may be incorrect.">
            <a:extLst>
              <a:ext uri="{FF2B5EF4-FFF2-40B4-BE49-F238E27FC236}">
                <a16:creationId xmlns:a16="http://schemas.microsoft.com/office/drawing/2014/main" id="{736AFE70-0035-267F-FBBE-4784F68E7098}"/>
              </a:ext>
            </a:extLst>
          </p:cNvPr>
          <p:cNvPicPr>
            <a:picLocks noChangeAspect="1"/>
          </p:cNvPicPr>
          <p:nvPr/>
        </p:nvPicPr>
        <p:blipFill>
          <a:blip r:embed="rId3"/>
          <a:stretch>
            <a:fillRect/>
          </a:stretch>
        </p:blipFill>
        <p:spPr>
          <a:xfrm>
            <a:off x="824591" y="1283182"/>
            <a:ext cx="6866166" cy="3760957"/>
          </a:xfrm>
          <a:prstGeom prst="rect">
            <a:avLst/>
          </a:prstGeom>
        </p:spPr>
      </p:pic>
      <p:sp>
        <p:nvSpPr>
          <p:cNvPr id="6" name="TextBox 5">
            <a:extLst>
              <a:ext uri="{FF2B5EF4-FFF2-40B4-BE49-F238E27FC236}">
                <a16:creationId xmlns:a16="http://schemas.microsoft.com/office/drawing/2014/main" id="{CEDAD149-1F8D-DF02-E84B-8A837C398F44}"/>
              </a:ext>
            </a:extLst>
          </p:cNvPr>
          <p:cNvSpPr txBox="1"/>
          <p:nvPr/>
        </p:nvSpPr>
        <p:spPr>
          <a:xfrm>
            <a:off x="357187" y="357187"/>
            <a:ext cx="6745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Proposed Design</a:t>
            </a:r>
          </a:p>
        </p:txBody>
      </p:sp>
      <p:sp>
        <p:nvSpPr>
          <p:cNvPr id="3" name="Slide Number Placeholder 2">
            <a:extLst>
              <a:ext uri="{FF2B5EF4-FFF2-40B4-BE49-F238E27FC236}">
                <a16:creationId xmlns:a16="http://schemas.microsoft.com/office/drawing/2014/main" id="{77623235-6CA3-14FC-88D3-EB8D7706C7F5}"/>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3197792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05650D-3590-E937-1888-241ABEB08D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F890DA-CE94-B917-BB8C-6A3ED9B4B5E4}"/>
              </a:ext>
            </a:extLst>
          </p:cNvPr>
          <p:cNvSpPr>
            <a:spLocks noGrp="1"/>
          </p:cNvSpPr>
          <p:nvPr>
            <p:ph type="title"/>
          </p:nvPr>
        </p:nvSpPr>
        <p:spPr>
          <a:xfrm>
            <a:off x="318598" y="870966"/>
            <a:ext cx="7866344" cy="483701"/>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t>Proof Generation phase</a:t>
            </a:r>
          </a:p>
        </p:txBody>
      </p:sp>
      <p:sp>
        <p:nvSpPr>
          <p:cNvPr id="5" name="TextBox 4">
            <a:extLst>
              <a:ext uri="{FF2B5EF4-FFF2-40B4-BE49-F238E27FC236}">
                <a16:creationId xmlns:a16="http://schemas.microsoft.com/office/drawing/2014/main" id="{49FF663B-8B1A-B18C-5E99-BA6F959ADA36}"/>
              </a:ext>
            </a:extLst>
          </p:cNvPr>
          <p:cNvSpPr txBox="1"/>
          <p:nvPr/>
        </p:nvSpPr>
        <p:spPr>
          <a:xfrm>
            <a:off x="357187" y="357187"/>
            <a:ext cx="6745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Proposed Design</a:t>
            </a:r>
          </a:p>
        </p:txBody>
      </p:sp>
      <p:pic>
        <p:nvPicPr>
          <p:cNvPr id="3" name="Picture 2" descr="A black text on a white background&#10;&#10;AI-generated content may be incorrect.">
            <a:extLst>
              <a:ext uri="{FF2B5EF4-FFF2-40B4-BE49-F238E27FC236}">
                <a16:creationId xmlns:a16="http://schemas.microsoft.com/office/drawing/2014/main" id="{98CC51AC-8FFA-AD99-9826-8F75213AB8E1}"/>
              </a:ext>
            </a:extLst>
          </p:cNvPr>
          <p:cNvPicPr>
            <a:picLocks noChangeAspect="1"/>
          </p:cNvPicPr>
          <p:nvPr/>
        </p:nvPicPr>
        <p:blipFill>
          <a:blip r:embed="rId3"/>
          <a:stretch>
            <a:fillRect/>
          </a:stretch>
        </p:blipFill>
        <p:spPr>
          <a:xfrm>
            <a:off x="857930" y="1423987"/>
            <a:ext cx="6791325" cy="3136447"/>
          </a:xfrm>
          <a:prstGeom prst="rect">
            <a:avLst/>
          </a:prstGeom>
        </p:spPr>
      </p:pic>
      <p:sp>
        <p:nvSpPr>
          <p:cNvPr id="4" name="Slide Number Placeholder 3">
            <a:extLst>
              <a:ext uri="{FF2B5EF4-FFF2-40B4-BE49-F238E27FC236}">
                <a16:creationId xmlns:a16="http://schemas.microsoft.com/office/drawing/2014/main" id="{41BFAD1E-2EC7-F071-9642-C4F3606C7E70}"/>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3058919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62B524-F1A2-9573-5919-644807DEB5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56D1E8-5848-C137-127F-8B757C740D0B}"/>
              </a:ext>
            </a:extLst>
          </p:cNvPr>
          <p:cNvSpPr>
            <a:spLocks noGrp="1"/>
          </p:cNvSpPr>
          <p:nvPr>
            <p:ph type="title"/>
          </p:nvPr>
        </p:nvSpPr>
        <p:spPr>
          <a:xfrm>
            <a:off x="318598" y="870966"/>
            <a:ext cx="7866344" cy="483701"/>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dirty="0">
                <a:solidFill>
                  <a:srgbClr val="000000"/>
                </a:solidFill>
                <a:latin typeface="Aptos"/>
              </a:rPr>
              <a:t>Prototype Design of Recursive ZK-SNARK </a:t>
            </a:r>
          </a:p>
        </p:txBody>
      </p:sp>
      <p:pic>
        <p:nvPicPr>
          <p:cNvPr id="4" name="Picture 3" descr="A diagram of a computer program&#10;&#10;AI-generated content may be incorrect.">
            <a:extLst>
              <a:ext uri="{FF2B5EF4-FFF2-40B4-BE49-F238E27FC236}">
                <a16:creationId xmlns:a16="http://schemas.microsoft.com/office/drawing/2014/main" id="{5A986F7A-963B-C7BA-C1F0-5942A215B59F}"/>
              </a:ext>
            </a:extLst>
          </p:cNvPr>
          <p:cNvPicPr>
            <a:picLocks noChangeAspect="1"/>
          </p:cNvPicPr>
          <p:nvPr/>
        </p:nvPicPr>
        <p:blipFill>
          <a:blip r:embed="rId3"/>
          <a:stretch>
            <a:fillRect/>
          </a:stretch>
        </p:blipFill>
        <p:spPr>
          <a:xfrm>
            <a:off x="1647498" y="1354666"/>
            <a:ext cx="5852432" cy="3412671"/>
          </a:xfrm>
          <a:prstGeom prst="rect">
            <a:avLst/>
          </a:prstGeom>
        </p:spPr>
      </p:pic>
      <p:sp>
        <p:nvSpPr>
          <p:cNvPr id="5" name="TextBox 4">
            <a:extLst>
              <a:ext uri="{FF2B5EF4-FFF2-40B4-BE49-F238E27FC236}">
                <a16:creationId xmlns:a16="http://schemas.microsoft.com/office/drawing/2014/main" id="{CC9EC2E8-D952-46DD-9B60-65127B4E3289}"/>
              </a:ext>
            </a:extLst>
          </p:cNvPr>
          <p:cNvSpPr txBox="1"/>
          <p:nvPr/>
        </p:nvSpPr>
        <p:spPr>
          <a:xfrm>
            <a:off x="357187" y="357187"/>
            <a:ext cx="6745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Proposed Design</a:t>
            </a:r>
          </a:p>
        </p:txBody>
      </p:sp>
      <p:sp>
        <p:nvSpPr>
          <p:cNvPr id="3" name="Slide Number Placeholder 2">
            <a:extLst>
              <a:ext uri="{FF2B5EF4-FFF2-40B4-BE49-F238E27FC236}">
                <a16:creationId xmlns:a16="http://schemas.microsoft.com/office/drawing/2014/main" id="{C68D2917-DBE7-61D8-C6EB-ED6D67A8A1BA}"/>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3841227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851C5B-2B03-04E5-F2F0-2A202516BF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02C0C-75FE-DE72-D127-9FD35A298505}"/>
              </a:ext>
            </a:extLst>
          </p:cNvPr>
          <p:cNvSpPr>
            <a:spLocks noGrp="1"/>
          </p:cNvSpPr>
          <p:nvPr>
            <p:ph type="title"/>
          </p:nvPr>
        </p:nvSpPr>
        <p:spPr>
          <a:xfrm>
            <a:off x="318598" y="870966"/>
            <a:ext cx="7866344" cy="483701"/>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t>Proof Verification phase</a:t>
            </a:r>
          </a:p>
        </p:txBody>
      </p:sp>
      <p:sp>
        <p:nvSpPr>
          <p:cNvPr id="5" name="TextBox 4">
            <a:extLst>
              <a:ext uri="{FF2B5EF4-FFF2-40B4-BE49-F238E27FC236}">
                <a16:creationId xmlns:a16="http://schemas.microsoft.com/office/drawing/2014/main" id="{34EAC769-6FD4-7836-0EA2-5C8D0F357DDC}"/>
              </a:ext>
            </a:extLst>
          </p:cNvPr>
          <p:cNvSpPr txBox="1"/>
          <p:nvPr/>
        </p:nvSpPr>
        <p:spPr>
          <a:xfrm>
            <a:off x="357187" y="357187"/>
            <a:ext cx="6745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Proposed Design</a:t>
            </a:r>
          </a:p>
        </p:txBody>
      </p:sp>
      <p:pic>
        <p:nvPicPr>
          <p:cNvPr id="4" name="Picture 3" descr="A white paper with black text&#10;&#10;AI-generated content may be incorrect.">
            <a:extLst>
              <a:ext uri="{FF2B5EF4-FFF2-40B4-BE49-F238E27FC236}">
                <a16:creationId xmlns:a16="http://schemas.microsoft.com/office/drawing/2014/main" id="{51D294E2-25DE-40C4-3482-553DA5CDE1A9}"/>
              </a:ext>
            </a:extLst>
          </p:cNvPr>
          <p:cNvPicPr>
            <a:picLocks noChangeAspect="1"/>
          </p:cNvPicPr>
          <p:nvPr/>
        </p:nvPicPr>
        <p:blipFill>
          <a:blip r:embed="rId3"/>
          <a:stretch>
            <a:fillRect/>
          </a:stretch>
        </p:blipFill>
        <p:spPr>
          <a:xfrm>
            <a:off x="756557" y="1758724"/>
            <a:ext cx="6096000" cy="2752725"/>
          </a:xfrm>
          <a:prstGeom prst="rect">
            <a:avLst/>
          </a:prstGeom>
        </p:spPr>
      </p:pic>
      <p:sp>
        <p:nvSpPr>
          <p:cNvPr id="3" name="Slide Number Placeholder 2">
            <a:extLst>
              <a:ext uri="{FF2B5EF4-FFF2-40B4-BE49-F238E27FC236}">
                <a16:creationId xmlns:a16="http://schemas.microsoft.com/office/drawing/2014/main" id="{90419857-F718-50B6-E635-B192DB7D35FC}"/>
              </a:ext>
            </a:extLst>
          </p:cNvPr>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3573367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F91E5B-C9DF-D458-CBB9-04821E10C3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183167-3871-51E9-6B3E-91E3B52038D3}"/>
              </a:ext>
            </a:extLst>
          </p:cNvPr>
          <p:cNvSpPr>
            <a:spLocks noGrp="1"/>
          </p:cNvSpPr>
          <p:nvPr>
            <p:ph type="title"/>
          </p:nvPr>
        </p:nvSpPr>
        <p:spPr>
          <a:xfrm>
            <a:off x="318598" y="870966"/>
            <a:ext cx="7866344" cy="483701"/>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rgbClr val="000000"/>
                </a:solidFill>
                <a:latin typeface="Aptos"/>
              </a:rPr>
              <a:t>Proposed Prototype Design of ZK-SNARK </a:t>
            </a:r>
          </a:p>
        </p:txBody>
      </p:sp>
      <p:pic>
        <p:nvPicPr>
          <p:cNvPr id="5" name="Picture 4" descr="A diagram of a machine&#10;&#10;AI-generated content may be incorrect.">
            <a:extLst>
              <a:ext uri="{FF2B5EF4-FFF2-40B4-BE49-F238E27FC236}">
                <a16:creationId xmlns:a16="http://schemas.microsoft.com/office/drawing/2014/main" id="{1C7F9522-1B65-CBBF-86E6-EF62F365DF0F}"/>
              </a:ext>
            </a:extLst>
          </p:cNvPr>
          <p:cNvPicPr>
            <a:picLocks noChangeAspect="1"/>
          </p:cNvPicPr>
          <p:nvPr/>
        </p:nvPicPr>
        <p:blipFill>
          <a:blip r:embed="rId3"/>
          <a:stretch>
            <a:fillRect/>
          </a:stretch>
        </p:blipFill>
        <p:spPr>
          <a:xfrm>
            <a:off x="850038" y="1631497"/>
            <a:ext cx="6249760" cy="1638299"/>
          </a:xfrm>
          <a:prstGeom prst="rect">
            <a:avLst/>
          </a:prstGeom>
        </p:spPr>
      </p:pic>
      <p:sp>
        <p:nvSpPr>
          <p:cNvPr id="7" name="TextBox 6">
            <a:extLst>
              <a:ext uri="{FF2B5EF4-FFF2-40B4-BE49-F238E27FC236}">
                <a16:creationId xmlns:a16="http://schemas.microsoft.com/office/drawing/2014/main" id="{7D418FF2-2645-B891-8AAA-4FF31653CE1E}"/>
              </a:ext>
            </a:extLst>
          </p:cNvPr>
          <p:cNvSpPr txBox="1"/>
          <p:nvPr/>
        </p:nvSpPr>
        <p:spPr>
          <a:xfrm>
            <a:off x="357187" y="357187"/>
            <a:ext cx="6745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Proposed Design</a:t>
            </a:r>
          </a:p>
        </p:txBody>
      </p:sp>
      <p:sp>
        <p:nvSpPr>
          <p:cNvPr id="3" name="Slide Number Placeholder 2">
            <a:extLst>
              <a:ext uri="{FF2B5EF4-FFF2-40B4-BE49-F238E27FC236}">
                <a16:creationId xmlns:a16="http://schemas.microsoft.com/office/drawing/2014/main" id="{1FF47D3C-A71B-5CD6-F6B3-E8E5371F55D0}"/>
              </a:ext>
            </a:extLst>
          </p:cNvPr>
          <p:cNvSpPr>
            <a:spLocks noGrp="1"/>
          </p:cNvSpPr>
          <p:nvPr>
            <p:ph type="sldNum" sz="quarter" idx="12"/>
          </p:nvPr>
        </p:nvSpPr>
        <p:spPr/>
        <p:txBody>
          <a:bodyPr/>
          <a:lstStyle/>
          <a:p>
            <a:fld id="{330EA680-D336-4FF7-8B7A-9848BB0A1C32}" type="slidenum">
              <a:rPr lang="en-US" smtClean="0"/>
              <a:t>25</a:t>
            </a:fld>
            <a:endParaRPr lang="en-US"/>
          </a:p>
        </p:txBody>
      </p:sp>
      <p:sp>
        <p:nvSpPr>
          <p:cNvPr id="4" name="TextBox 3">
            <a:extLst>
              <a:ext uri="{FF2B5EF4-FFF2-40B4-BE49-F238E27FC236}">
                <a16:creationId xmlns:a16="http://schemas.microsoft.com/office/drawing/2014/main" id="{E580255B-D362-1D90-70DD-3A48A27584D9}"/>
              </a:ext>
            </a:extLst>
          </p:cNvPr>
          <p:cNvSpPr txBox="1"/>
          <p:nvPr/>
        </p:nvSpPr>
        <p:spPr>
          <a:xfrm>
            <a:off x="971549" y="3648075"/>
            <a:ext cx="64198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Zk</a:t>
            </a:r>
            <a:r>
              <a:rPr lang="en-US"/>
              <a:t>-Verifier is a solidity program, which will deployed on blockchain.</a:t>
            </a:r>
          </a:p>
        </p:txBody>
      </p:sp>
    </p:spTree>
    <p:extLst>
      <p:ext uri="{BB962C8B-B14F-4D97-AF65-F5344CB8AC3E}">
        <p14:creationId xmlns:p14="http://schemas.microsoft.com/office/powerpoint/2010/main" val="4154331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D43C0D-AF14-1DA5-4FC1-CE5D24273A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9CB7DF-3D00-B543-D025-DE52528D636A}"/>
              </a:ext>
            </a:extLst>
          </p:cNvPr>
          <p:cNvSpPr>
            <a:spLocks noGrp="1"/>
          </p:cNvSpPr>
          <p:nvPr>
            <p:ph type="title"/>
          </p:nvPr>
        </p:nvSpPr>
        <p:spPr>
          <a:xfrm>
            <a:off x="318598" y="870966"/>
            <a:ext cx="7866344" cy="483701"/>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dirty="0">
                <a:solidFill>
                  <a:srgbClr val="000000"/>
                </a:solidFill>
                <a:latin typeface="Aptos"/>
              </a:rPr>
              <a:t>Prototype Design off-chain Digital Sign Verification</a:t>
            </a:r>
          </a:p>
        </p:txBody>
      </p:sp>
      <p:pic>
        <p:nvPicPr>
          <p:cNvPr id="3" name="Picture 2">
            <a:extLst>
              <a:ext uri="{FF2B5EF4-FFF2-40B4-BE49-F238E27FC236}">
                <a16:creationId xmlns:a16="http://schemas.microsoft.com/office/drawing/2014/main" id="{F85CD041-3730-E9AE-511A-D00237F44611}"/>
              </a:ext>
            </a:extLst>
          </p:cNvPr>
          <p:cNvPicPr>
            <a:picLocks noChangeAspect="1"/>
          </p:cNvPicPr>
          <p:nvPr/>
        </p:nvPicPr>
        <p:blipFill>
          <a:blip r:embed="rId3"/>
          <a:stretch>
            <a:fillRect/>
          </a:stretch>
        </p:blipFill>
        <p:spPr>
          <a:xfrm>
            <a:off x="1175631" y="1670756"/>
            <a:ext cx="6475237" cy="2606323"/>
          </a:xfrm>
          <a:prstGeom prst="rect">
            <a:avLst/>
          </a:prstGeom>
        </p:spPr>
      </p:pic>
      <p:sp>
        <p:nvSpPr>
          <p:cNvPr id="5" name="TextBox 4">
            <a:extLst>
              <a:ext uri="{FF2B5EF4-FFF2-40B4-BE49-F238E27FC236}">
                <a16:creationId xmlns:a16="http://schemas.microsoft.com/office/drawing/2014/main" id="{0BF5D66D-C2F9-B6D7-BA41-3D6A9977FB79}"/>
              </a:ext>
            </a:extLst>
          </p:cNvPr>
          <p:cNvSpPr txBox="1"/>
          <p:nvPr/>
        </p:nvSpPr>
        <p:spPr>
          <a:xfrm>
            <a:off x="357187" y="357187"/>
            <a:ext cx="6745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Proposed Design</a:t>
            </a:r>
          </a:p>
        </p:txBody>
      </p:sp>
      <p:sp>
        <p:nvSpPr>
          <p:cNvPr id="4" name="Slide Number Placeholder 3">
            <a:extLst>
              <a:ext uri="{FF2B5EF4-FFF2-40B4-BE49-F238E27FC236}">
                <a16:creationId xmlns:a16="http://schemas.microsoft.com/office/drawing/2014/main" id="{7CA72BBF-F241-A74C-9284-DCD6FEEA9DDF}"/>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2079355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a:extLst>
            <a:ext uri="{FF2B5EF4-FFF2-40B4-BE49-F238E27FC236}">
              <a16:creationId xmlns:a16="http://schemas.microsoft.com/office/drawing/2014/main" id="{8D59C372-D774-31B8-B38B-AB0B5F307E84}"/>
            </a:ext>
          </a:extLst>
        </p:cNvPr>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828265F0-6AF7-29CC-6E0B-0B21989E3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1B801C20-504F-3A7A-2BFB-6EA6286C2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Google Shape;116;p8">
            <a:extLst>
              <a:ext uri="{FF2B5EF4-FFF2-40B4-BE49-F238E27FC236}">
                <a16:creationId xmlns:a16="http://schemas.microsoft.com/office/drawing/2014/main" id="{96C905EE-4738-654B-F4A5-CDDC64DD26FE}"/>
              </a:ext>
            </a:extLst>
          </p:cNvPr>
          <p:cNvSpPr txBox="1">
            <a:spLocks noGrp="1"/>
          </p:cNvSpPr>
          <p:nvPr>
            <p:ph type="title"/>
          </p:nvPr>
        </p:nvSpPr>
        <p:spPr>
          <a:xfrm>
            <a:off x="515125" y="865179"/>
            <a:ext cx="2400300" cy="3345872"/>
          </a:xfrm>
          <a:prstGeom prst="rect">
            <a:avLst/>
          </a:prstGeom>
        </p:spPr>
        <p:txBody>
          <a:bodyPr spcFirstLastPara="1" vert="horz" lIns="91440" tIns="45720" rIns="91440" bIns="45720" rtlCol="0" anchor="ctr" anchorCtr="0">
            <a:normAutofit/>
          </a:bodyPr>
          <a:lstStyle/>
          <a:p>
            <a:pPr>
              <a:lnSpc>
                <a:spcPct val="90000"/>
              </a:lnSpc>
              <a:spcBef>
                <a:spcPct val="0"/>
              </a:spcBef>
              <a:buSzPct val="111111"/>
            </a:pPr>
            <a:r>
              <a:rPr lang="en-US" sz="2800">
                <a:solidFill>
                  <a:srgbClr val="FFFFFF"/>
                </a:solidFill>
              </a:rPr>
              <a:t>Security Benefits </a:t>
            </a:r>
            <a:endParaRPr lang="en-US" sz="2800" kern="1200">
              <a:solidFill>
                <a:srgbClr val="FFFFFF"/>
              </a:solidFill>
              <a:latin typeface="+mj-lt"/>
            </a:endParaRPr>
          </a:p>
        </p:txBody>
      </p:sp>
      <p:sp>
        <p:nvSpPr>
          <p:cNvPr id="126" name="Arc 125">
            <a:extLst>
              <a:ext uri="{FF2B5EF4-FFF2-40B4-BE49-F238E27FC236}">
                <a16:creationId xmlns:a16="http://schemas.microsoft.com/office/drawing/2014/main" id="{230487DA-10B7-66F3-D337-46BF31813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Google Shape;117;p8">
            <a:extLst>
              <a:ext uri="{FF2B5EF4-FFF2-40B4-BE49-F238E27FC236}">
                <a16:creationId xmlns:a16="http://schemas.microsoft.com/office/drawing/2014/main" id="{EE3755B1-BE1A-46A1-30F4-130981A8C862}"/>
              </a:ext>
            </a:extLst>
          </p:cNvPr>
          <p:cNvSpPr txBox="1">
            <a:spLocks noGrp="1"/>
          </p:cNvSpPr>
          <p:nvPr>
            <p:ph type="body" idx="1"/>
          </p:nvPr>
        </p:nvSpPr>
        <p:spPr>
          <a:xfrm>
            <a:off x="3335481" y="443508"/>
            <a:ext cx="5179868" cy="4189214"/>
          </a:xfrm>
          <a:prstGeom prst="rect">
            <a:avLst/>
          </a:prstGeom>
        </p:spPr>
        <p:txBody>
          <a:bodyPr spcFirstLastPara="1" vert="horz" lIns="91440" tIns="45720" rIns="91440" bIns="45720" rtlCol="0" anchor="ctr" anchorCtr="0">
            <a:normAutofit/>
          </a:bodyPr>
          <a:lstStyle/>
          <a:p>
            <a:pPr>
              <a:lnSpc>
                <a:spcPct val="114999"/>
              </a:lnSpc>
              <a:buFont typeface="Arial,Sans-Serif" panose="020B0604020202020204" pitchFamily="34" charset="0"/>
              <a:buChar char="●"/>
            </a:pPr>
            <a:r>
              <a:rPr lang="en-US" sz="1900" dirty="0"/>
              <a:t>Supply Chain Layout Integrity</a:t>
            </a:r>
          </a:p>
          <a:p>
            <a:pPr>
              <a:lnSpc>
                <a:spcPct val="114999"/>
              </a:lnSpc>
              <a:buFont typeface="Arial,Sans-Serif" panose="020B0604020202020204" pitchFamily="34" charset="0"/>
              <a:buChar char="●"/>
            </a:pPr>
            <a:r>
              <a:rPr lang="en-US" sz="1900" dirty="0"/>
              <a:t>Artifact Flow Integrity</a:t>
            </a:r>
          </a:p>
          <a:p>
            <a:pPr>
              <a:lnSpc>
                <a:spcPct val="114999"/>
              </a:lnSpc>
              <a:buFont typeface="Arial,Sans-Serif" panose="020B0604020202020204" pitchFamily="34" charset="0"/>
              <a:buChar char="●"/>
            </a:pPr>
            <a:r>
              <a:rPr lang="en-US" sz="1900" dirty="0"/>
              <a:t>Rule based Verification</a:t>
            </a:r>
          </a:p>
          <a:p>
            <a:pPr>
              <a:lnSpc>
                <a:spcPct val="114999"/>
              </a:lnSpc>
              <a:buFont typeface="Arial,Sans-Serif" panose="020B0604020202020204" pitchFamily="34" charset="0"/>
              <a:buChar char="●"/>
            </a:pPr>
            <a:r>
              <a:rPr lang="en-US" sz="1900" dirty="0"/>
              <a:t>Privacy Preservation</a:t>
            </a:r>
          </a:p>
          <a:p>
            <a:pPr>
              <a:lnSpc>
                <a:spcPct val="114999"/>
              </a:lnSpc>
              <a:buFont typeface="Arial,Sans-Serif" panose="020B0604020202020204" pitchFamily="34" charset="0"/>
              <a:buChar char="●"/>
            </a:pPr>
            <a:r>
              <a:rPr lang="en-US" sz="1900" dirty="0"/>
              <a:t>Compliance Assurance</a:t>
            </a:r>
          </a:p>
          <a:p>
            <a:pPr>
              <a:lnSpc>
                <a:spcPct val="114999"/>
              </a:lnSpc>
              <a:buFont typeface="Arial,Sans-Serif" panose="020B0604020202020204" pitchFamily="34" charset="0"/>
              <a:buChar char="●"/>
            </a:pPr>
            <a:r>
              <a:rPr lang="en-US" sz="1900" dirty="0"/>
              <a:t>Decentralization</a:t>
            </a:r>
          </a:p>
          <a:p>
            <a:pPr>
              <a:lnSpc>
                <a:spcPct val="114999"/>
              </a:lnSpc>
              <a:buFont typeface="Arial,Sans-Serif" panose="020B0604020202020204" pitchFamily="34" charset="0"/>
              <a:buChar char="●"/>
            </a:pPr>
            <a:r>
              <a:rPr lang="en-US" sz="1900" dirty="0"/>
              <a:t>End to end security and trust</a:t>
            </a:r>
          </a:p>
          <a:p>
            <a:pPr>
              <a:lnSpc>
                <a:spcPct val="114999"/>
              </a:lnSpc>
              <a:buFont typeface="Arial,Sans-Serif" panose="020B0604020202020204" pitchFamily="34" charset="0"/>
              <a:buChar char="●"/>
            </a:pPr>
            <a:endParaRPr lang="en-US" sz="1900" dirty="0"/>
          </a:p>
          <a:p>
            <a:pPr>
              <a:lnSpc>
                <a:spcPct val="114999"/>
              </a:lnSpc>
              <a:buFont typeface="Arial,Sans-Serif" panose="020B0604020202020204" pitchFamily="34" charset="0"/>
              <a:buChar char="●"/>
            </a:pPr>
            <a:endParaRPr lang="en-US" sz="1900"/>
          </a:p>
        </p:txBody>
      </p:sp>
      <p:sp>
        <p:nvSpPr>
          <p:cNvPr id="2" name="Slide Number Placeholder 1">
            <a:extLst>
              <a:ext uri="{FF2B5EF4-FFF2-40B4-BE49-F238E27FC236}">
                <a16:creationId xmlns:a16="http://schemas.microsoft.com/office/drawing/2014/main" id="{C9D65A1F-56AA-4120-DC64-2332187F852F}"/>
              </a:ext>
            </a:extLst>
          </p:cNvPr>
          <p:cNvSpPr>
            <a:spLocks noGrp="1"/>
          </p:cNvSpPr>
          <p:nvPr>
            <p:ph type="sldNum" idx="12"/>
          </p:nvPr>
        </p:nvSpPr>
        <p:spPr/>
        <p:txBody>
          <a:bodyPr/>
          <a:lstStyle/>
          <a:p>
            <a:fld id="{00000000-1234-1234-1234-123412341234}" type="slidenum">
              <a:rPr lang="en"/>
              <a:t>27</a:t>
            </a:fld>
            <a:endParaRPr lang="en-US"/>
          </a:p>
        </p:txBody>
      </p:sp>
    </p:spTree>
    <p:extLst>
      <p:ext uri="{BB962C8B-B14F-4D97-AF65-F5344CB8AC3E}">
        <p14:creationId xmlns:p14="http://schemas.microsoft.com/office/powerpoint/2010/main" val="271385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a:extLst>
            <a:ext uri="{FF2B5EF4-FFF2-40B4-BE49-F238E27FC236}">
              <a16:creationId xmlns:a16="http://schemas.microsoft.com/office/drawing/2014/main" id="{1AE062D7-7156-7443-43EB-84CCF306C9A3}"/>
            </a:ext>
          </a:extLst>
        </p:cNvPr>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89DD6909-A2DD-8882-C6D5-9F9CF5E76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DA607088-9FD9-7894-1715-CD58DA396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Google Shape;116;p8">
            <a:extLst>
              <a:ext uri="{FF2B5EF4-FFF2-40B4-BE49-F238E27FC236}">
                <a16:creationId xmlns:a16="http://schemas.microsoft.com/office/drawing/2014/main" id="{0F60EBF2-A878-75DF-6354-EF4E8F53C2E0}"/>
              </a:ext>
            </a:extLst>
          </p:cNvPr>
          <p:cNvSpPr txBox="1">
            <a:spLocks noGrp="1"/>
          </p:cNvSpPr>
          <p:nvPr>
            <p:ph type="title"/>
          </p:nvPr>
        </p:nvSpPr>
        <p:spPr>
          <a:xfrm>
            <a:off x="515125" y="865179"/>
            <a:ext cx="2400300" cy="3345872"/>
          </a:xfrm>
          <a:prstGeom prst="rect">
            <a:avLst/>
          </a:prstGeom>
        </p:spPr>
        <p:txBody>
          <a:bodyPr spcFirstLastPara="1" vert="horz" lIns="91440" tIns="45720" rIns="91440" bIns="45720" rtlCol="0" anchor="ctr" anchorCtr="0">
            <a:normAutofit/>
          </a:bodyPr>
          <a:lstStyle/>
          <a:p>
            <a:pPr>
              <a:lnSpc>
                <a:spcPct val="90000"/>
              </a:lnSpc>
              <a:spcBef>
                <a:spcPct val="0"/>
              </a:spcBef>
            </a:pPr>
            <a:r>
              <a:rPr lang="en-US" sz="2800" dirty="0">
                <a:solidFill>
                  <a:srgbClr val="FFFFFF"/>
                </a:solidFill>
              </a:rPr>
              <a:t>What ZKP adds to in-toto?</a:t>
            </a:r>
            <a:r>
              <a:rPr lang="en-US">
                <a:solidFill>
                  <a:srgbClr val="000000"/>
                </a:solidFill>
              </a:rPr>
              <a:t> </a:t>
            </a:r>
            <a:endParaRPr lang="en-US" dirty="0"/>
          </a:p>
        </p:txBody>
      </p:sp>
      <p:sp>
        <p:nvSpPr>
          <p:cNvPr id="126" name="Arc 125">
            <a:extLst>
              <a:ext uri="{FF2B5EF4-FFF2-40B4-BE49-F238E27FC236}">
                <a16:creationId xmlns:a16="http://schemas.microsoft.com/office/drawing/2014/main" id="{429AC0D4-BACF-2B8B-6AB2-52AF5305E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Google Shape;117;p8">
            <a:extLst>
              <a:ext uri="{FF2B5EF4-FFF2-40B4-BE49-F238E27FC236}">
                <a16:creationId xmlns:a16="http://schemas.microsoft.com/office/drawing/2014/main" id="{A3338A05-D46A-D98A-FCCD-188B247A58D1}"/>
              </a:ext>
            </a:extLst>
          </p:cNvPr>
          <p:cNvSpPr txBox="1">
            <a:spLocks noGrp="1"/>
          </p:cNvSpPr>
          <p:nvPr>
            <p:ph type="body" idx="1"/>
          </p:nvPr>
        </p:nvSpPr>
        <p:spPr>
          <a:xfrm>
            <a:off x="2933315" y="443508"/>
            <a:ext cx="5553812" cy="4210380"/>
          </a:xfrm>
          <a:prstGeom prst="rect">
            <a:avLst/>
          </a:prstGeom>
        </p:spPr>
        <p:txBody>
          <a:bodyPr spcFirstLastPara="1" vert="horz" lIns="91440" tIns="45720" rIns="91440" bIns="45720" rtlCol="0" anchor="ctr" anchorCtr="0">
            <a:normAutofit lnSpcReduction="10000"/>
          </a:bodyPr>
          <a:lstStyle/>
          <a:p>
            <a:pPr>
              <a:lnSpc>
                <a:spcPct val="114999"/>
              </a:lnSpc>
              <a:buFont typeface="Arial,Sans-Serif" panose="020B0604020202020204" pitchFamily="34" charset="0"/>
              <a:buChar char="●"/>
            </a:pPr>
            <a:r>
              <a:rPr lang="en-US" sz="1900" dirty="0"/>
              <a:t>Integration in to existing SSC without much change</a:t>
            </a:r>
            <a:endParaRPr lang="en-US"/>
          </a:p>
          <a:p>
            <a:pPr>
              <a:lnSpc>
                <a:spcPct val="114999"/>
              </a:lnSpc>
              <a:buFont typeface="Arial,Sans-Serif" panose="020B0604020202020204" pitchFamily="34" charset="0"/>
              <a:buChar char="●"/>
            </a:pPr>
            <a:r>
              <a:rPr lang="en-US" sz="1900" dirty="0"/>
              <a:t>Client only needs to perform 1 step verification</a:t>
            </a:r>
          </a:p>
          <a:p>
            <a:pPr>
              <a:lnSpc>
                <a:spcPct val="114999"/>
              </a:lnSpc>
              <a:buFont typeface="Arial" panose="020B0604020202020204" pitchFamily="34" charset="0"/>
              <a:buChar char="●"/>
            </a:pPr>
            <a:r>
              <a:rPr lang="en-US" dirty="0"/>
              <a:t>Embed proof on blockchain, making supply chain audit verifiable by smart contracts</a:t>
            </a:r>
          </a:p>
          <a:p>
            <a:pPr>
              <a:lnSpc>
                <a:spcPct val="114999"/>
              </a:lnSpc>
            </a:pPr>
            <a:r>
              <a:rPr lang="en-US" dirty="0">
                <a:ea typeface="+mn-lt"/>
                <a:cs typeface="+mn-lt"/>
              </a:rPr>
              <a:t>Avoid trusting centralized verifiers; proofs can be verified independently</a:t>
            </a:r>
          </a:p>
          <a:p>
            <a:pPr>
              <a:lnSpc>
                <a:spcPct val="114999"/>
              </a:lnSpc>
              <a:buFont typeface="Arial,Sans-Serif" panose="020B0604020202020204" pitchFamily="34" charset="0"/>
              <a:buChar char="●"/>
            </a:pPr>
            <a:r>
              <a:rPr lang="en-US" sz="1900" dirty="0">
                <a:ea typeface="+mn-lt"/>
                <a:cs typeface="+mn-lt"/>
              </a:rPr>
              <a:t>Prove compliance without revealing actual source, artifacts, or keys</a:t>
            </a:r>
          </a:p>
          <a:p>
            <a:pPr>
              <a:lnSpc>
                <a:spcPct val="114999"/>
              </a:lnSpc>
              <a:buFont typeface="Arial,Sans-Serif" panose="020B0604020202020204" pitchFamily="34" charset="0"/>
              <a:buChar char="●"/>
            </a:pPr>
            <a:r>
              <a:rPr lang="en-US" sz="1900" dirty="0">
                <a:ea typeface="+mn-lt"/>
                <a:cs typeface="+mn-lt"/>
              </a:rPr>
              <a:t>Prove that internal policies were followed, without exposing internal pipelines</a:t>
            </a:r>
            <a:endParaRPr lang="en-US" sz="1900" dirty="0"/>
          </a:p>
        </p:txBody>
      </p:sp>
      <p:sp>
        <p:nvSpPr>
          <p:cNvPr id="2" name="Slide Number Placeholder 1">
            <a:extLst>
              <a:ext uri="{FF2B5EF4-FFF2-40B4-BE49-F238E27FC236}">
                <a16:creationId xmlns:a16="http://schemas.microsoft.com/office/drawing/2014/main" id="{7157E85F-1ADD-8658-2A0F-49603136B49F}"/>
              </a:ext>
            </a:extLst>
          </p:cNvPr>
          <p:cNvSpPr>
            <a:spLocks noGrp="1"/>
          </p:cNvSpPr>
          <p:nvPr>
            <p:ph type="sldNum" idx="12"/>
          </p:nvPr>
        </p:nvSpPr>
        <p:spPr/>
        <p:txBody>
          <a:bodyPr/>
          <a:lstStyle/>
          <a:p>
            <a:fld id="{00000000-1234-1234-1234-123412341234}" type="slidenum">
              <a:rPr lang="en"/>
              <a:t>28</a:t>
            </a:fld>
            <a:endParaRPr lang="en-US"/>
          </a:p>
        </p:txBody>
      </p:sp>
    </p:spTree>
    <p:extLst>
      <p:ext uri="{BB962C8B-B14F-4D97-AF65-F5344CB8AC3E}">
        <p14:creationId xmlns:p14="http://schemas.microsoft.com/office/powerpoint/2010/main" val="3456918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a:extLst>
            <a:ext uri="{FF2B5EF4-FFF2-40B4-BE49-F238E27FC236}">
              <a16:creationId xmlns:a16="http://schemas.microsoft.com/office/drawing/2014/main" id="{7B734C28-9328-F2D8-0570-1C4592EBA7C7}"/>
            </a:ext>
          </a:extLst>
        </p:cNvPr>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39882338-A0A9-EE53-DF2C-3641E7D19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5497E821-5A29-5155-11A5-4B738A466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Google Shape;116;p8">
            <a:extLst>
              <a:ext uri="{FF2B5EF4-FFF2-40B4-BE49-F238E27FC236}">
                <a16:creationId xmlns:a16="http://schemas.microsoft.com/office/drawing/2014/main" id="{1C704DCF-2A32-FB1F-68A0-1CE3084F0183}"/>
              </a:ext>
            </a:extLst>
          </p:cNvPr>
          <p:cNvSpPr txBox="1">
            <a:spLocks noGrp="1"/>
          </p:cNvSpPr>
          <p:nvPr>
            <p:ph type="title"/>
          </p:nvPr>
        </p:nvSpPr>
        <p:spPr>
          <a:xfrm>
            <a:off x="515125" y="865179"/>
            <a:ext cx="2400300" cy="3345872"/>
          </a:xfrm>
          <a:prstGeom prst="rect">
            <a:avLst/>
          </a:prstGeom>
        </p:spPr>
        <p:txBody>
          <a:bodyPr spcFirstLastPara="1" vert="horz" lIns="91440" tIns="45720" rIns="91440" bIns="45720" rtlCol="0" anchor="ctr" anchorCtr="0">
            <a:normAutofit/>
          </a:bodyPr>
          <a:lstStyle/>
          <a:p>
            <a:pPr>
              <a:lnSpc>
                <a:spcPct val="90000"/>
              </a:lnSpc>
              <a:spcBef>
                <a:spcPct val="0"/>
              </a:spcBef>
            </a:pPr>
            <a:r>
              <a:rPr lang="en-US" sz="2800">
                <a:solidFill>
                  <a:srgbClr val="FFFFFF"/>
                </a:solidFill>
              </a:rPr>
              <a:t>Future Timeline</a:t>
            </a:r>
            <a:endParaRPr lang="en-US"/>
          </a:p>
        </p:txBody>
      </p:sp>
      <p:sp>
        <p:nvSpPr>
          <p:cNvPr id="126" name="Arc 125">
            <a:extLst>
              <a:ext uri="{FF2B5EF4-FFF2-40B4-BE49-F238E27FC236}">
                <a16:creationId xmlns:a16="http://schemas.microsoft.com/office/drawing/2014/main" id="{08C4E759-A511-562A-121E-50A5E70C1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Google Shape;117;p8">
            <a:extLst>
              <a:ext uri="{FF2B5EF4-FFF2-40B4-BE49-F238E27FC236}">
                <a16:creationId xmlns:a16="http://schemas.microsoft.com/office/drawing/2014/main" id="{8CCB5E3F-5F08-EAA1-E09E-F60E27BAAE42}"/>
              </a:ext>
            </a:extLst>
          </p:cNvPr>
          <p:cNvSpPr txBox="1">
            <a:spLocks noGrp="1"/>
          </p:cNvSpPr>
          <p:nvPr>
            <p:ph type="body" idx="1"/>
          </p:nvPr>
        </p:nvSpPr>
        <p:spPr>
          <a:xfrm>
            <a:off x="3335481" y="443508"/>
            <a:ext cx="5179868" cy="4189214"/>
          </a:xfrm>
          <a:prstGeom prst="rect">
            <a:avLst/>
          </a:prstGeom>
        </p:spPr>
        <p:txBody>
          <a:bodyPr spcFirstLastPara="1" vert="horz" lIns="91440" tIns="45720" rIns="91440" bIns="45720" rtlCol="0" anchor="ctr" anchorCtr="0">
            <a:normAutofit/>
          </a:bodyPr>
          <a:lstStyle/>
          <a:p>
            <a:pPr>
              <a:lnSpc>
                <a:spcPct val="114999"/>
              </a:lnSpc>
              <a:buFont typeface="Arial,Sans-Serif" panose="020B0604020202020204" pitchFamily="34" charset="0"/>
              <a:buChar char="●"/>
            </a:pPr>
            <a:r>
              <a:rPr lang="en-US" sz="1900"/>
              <a:t>Semester 3 – Project Implementation &amp; Testing</a:t>
            </a:r>
          </a:p>
          <a:p>
            <a:pPr>
              <a:lnSpc>
                <a:spcPct val="114999"/>
              </a:lnSpc>
              <a:buFont typeface="Arial,Sans-Serif" panose="020B0604020202020204" pitchFamily="34" charset="0"/>
              <a:buChar char="●"/>
            </a:pPr>
            <a:r>
              <a:rPr lang="en-US" sz="1900"/>
              <a:t>Semester 4 -  Experimentation &amp; Report Writing</a:t>
            </a:r>
          </a:p>
        </p:txBody>
      </p:sp>
      <p:sp>
        <p:nvSpPr>
          <p:cNvPr id="2" name="Slide Number Placeholder 1">
            <a:extLst>
              <a:ext uri="{FF2B5EF4-FFF2-40B4-BE49-F238E27FC236}">
                <a16:creationId xmlns:a16="http://schemas.microsoft.com/office/drawing/2014/main" id="{E8D52C94-115A-6D7C-8946-21575AE70B28}"/>
              </a:ext>
            </a:extLst>
          </p:cNvPr>
          <p:cNvSpPr>
            <a:spLocks noGrp="1"/>
          </p:cNvSpPr>
          <p:nvPr>
            <p:ph type="sldNum" idx="12"/>
          </p:nvPr>
        </p:nvSpPr>
        <p:spPr/>
        <p:txBody>
          <a:bodyPr/>
          <a:lstStyle/>
          <a:p>
            <a:fld id="{00000000-1234-1234-1234-123412341234}" type="slidenum">
              <a:rPr lang="en"/>
              <a:t>29</a:t>
            </a:fld>
            <a:endParaRPr lang="en-US"/>
          </a:p>
        </p:txBody>
      </p:sp>
    </p:spTree>
    <p:extLst>
      <p:ext uri="{BB962C8B-B14F-4D97-AF65-F5344CB8AC3E}">
        <p14:creationId xmlns:p14="http://schemas.microsoft.com/office/powerpoint/2010/main" val="204493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E6D7E8-9C1B-0B34-C634-6ED3F89824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F9E47F-D387-5DB1-82FD-EF2DF27572C3}"/>
              </a:ext>
            </a:extLst>
          </p:cNvPr>
          <p:cNvSpPr>
            <a:spLocks noGrp="1"/>
          </p:cNvSpPr>
          <p:nvPr>
            <p:ph type="title"/>
          </p:nvPr>
        </p:nvSpPr>
        <p:spPr>
          <a:xfrm>
            <a:off x="324041" y="817180"/>
            <a:ext cx="8567928" cy="767204"/>
          </a:xfrm>
        </p:spPr>
        <p:txBody>
          <a:bodyPr vert="horz" lIns="68580" tIns="34290" rIns="68580" bIns="3429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025">
                <a:ea typeface="+mj-lt"/>
                <a:cs typeface="+mj-lt"/>
              </a:rPr>
              <a:t>Need for Privacy and Decentralization in Software Supply Chain</a:t>
            </a:r>
            <a:endParaRPr lang="en-US" sz="2025"/>
          </a:p>
        </p:txBody>
      </p:sp>
      <p:graphicFrame>
        <p:nvGraphicFramePr>
          <p:cNvPr id="6" name="Content Placeholder 5">
            <a:extLst>
              <a:ext uri="{FF2B5EF4-FFF2-40B4-BE49-F238E27FC236}">
                <a16:creationId xmlns:a16="http://schemas.microsoft.com/office/drawing/2014/main" id="{07637EB0-9347-02AC-A59A-66D383E6CC66}"/>
              </a:ext>
            </a:extLst>
          </p:cNvPr>
          <p:cNvGraphicFramePr>
            <a:graphicFrameLocks noGrp="1"/>
          </p:cNvGraphicFramePr>
          <p:nvPr>
            <p:ph idx="1"/>
          </p:nvPr>
        </p:nvGraphicFramePr>
        <p:xfrm>
          <a:off x="728869" y="1946413"/>
          <a:ext cx="7661449" cy="2559820"/>
        </p:xfrm>
        <a:graphic>
          <a:graphicData uri="http://schemas.openxmlformats.org/drawingml/2006/table">
            <a:tbl>
              <a:tblPr firstRow="1" bandRow="1">
                <a:tableStyleId>{2D5ABB26-0587-4C30-8999-92F81FD0307C}</a:tableStyleId>
              </a:tblPr>
              <a:tblGrid>
                <a:gridCol w="2225951">
                  <a:extLst>
                    <a:ext uri="{9D8B030D-6E8A-4147-A177-3AD203B41FA5}">
                      <a16:colId xmlns:a16="http://schemas.microsoft.com/office/drawing/2014/main" val="1807229338"/>
                    </a:ext>
                  </a:extLst>
                </a:gridCol>
                <a:gridCol w="2753967">
                  <a:extLst>
                    <a:ext uri="{9D8B030D-6E8A-4147-A177-3AD203B41FA5}">
                      <a16:colId xmlns:a16="http://schemas.microsoft.com/office/drawing/2014/main" val="1522215910"/>
                    </a:ext>
                  </a:extLst>
                </a:gridCol>
                <a:gridCol w="2681531">
                  <a:extLst>
                    <a:ext uri="{9D8B030D-6E8A-4147-A177-3AD203B41FA5}">
                      <a16:colId xmlns:a16="http://schemas.microsoft.com/office/drawing/2014/main" val="2524984693"/>
                    </a:ext>
                  </a:extLst>
                </a:gridCol>
              </a:tblGrid>
              <a:tr h="511964">
                <a:tc>
                  <a:txBody>
                    <a:bodyPr/>
                    <a:lstStyle/>
                    <a:p>
                      <a:pPr lvl="0">
                        <a:buNone/>
                      </a:pPr>
                      <a:r>
                        <a:rPr lang="en-US" sz="1800" b="0" i="0" u="none" strike="noStrike" noProof="0">
                          <a:latin typeface="Aptos"/>
                        </a:rPr>
                        <a:t>Issue</a:t>
                      </a:r>
                      <a:endParaRPr lang="en-US" sz="1800"/>
                    </a:p>
                  </a:txBody>
                  <a:tcPr marL="68580" marR="68580" marT="34290" marB="34290" anchor="ctr">
                    <a:lnL w="3175">
                      <a:solidFill>
                        <a:schemeClr val="tx1"/>
                      </a:solidFill>
                    </a:lnL>
                    <a:lnR w="3175">
                      <a:solidFill>
                        <a:schemeClr val="tx1"/>
                      </a:solidFill>
                    </a:lnR>
                    <a:lnT w="3175">
                      <a:solidFill>
                        <a:schemeClr val="tx1"/>
                      </a:solidFill>
                    </a:lnT>
                    <a:lnB w="3175">
                      <a:solidFill>
                        <a:schemeClr val="tx1"/>
                      </a:solidFill>
                    </a:lnB>
                  </a:tcPr>
                </a:tc>
                <a:tc>
                  <a:txBody>
                    <a:bodyPr/>
                    <a:lstStyle/>
                    <a:p>
                      <a:r>
                        <a:rPr lang="en-US" sz="1800"/>
                        <a:t>Risks </a:t>
                      </a:r>
                    </a:p>
                  </a:txBody>
                  <a:tcPr marL="68580" marR="68580" marT="34290" marB="34290" anchor="ctr">
                    <a:lnL w="3175">
                      <a:solidFill>
                        <a:schemeClr val="tx1"/>
                      </a:solidFill>
                    </a:lnL>
                    <a:lnR w="3175">
                      <a:solidFill>
                        <a:schemeClr val="tx1"/>
                      </a:solidFill>
                    </a:lnR>
                    <a:lnT w="3175">
                      <a:solidFill>
                        <a:schemeClr val="tx1"/>
                      </a:solidFill>
                    </a:lnT>
                    <a:lnB w="3175">
                      <a:solidFill>
                        <a:schemeClr val="tx1"/>
                      </a:solidFill>
                    </a:lnB>
                  </a:tcPr>
                </a:tc>
                <a:tc>
                  <a:txBody>
                    <a:bodyPr/>
                    <a:lstStyle/>
                    <a:p>
                      <a:r>
                        <a:rPr lang="en-US" sz="1800"/>
                        <a:t>Challenges</a:t>
                      </a:r>
                    </a:p>
                  </a:txBody>
                  <a:tcPr marL="68580" marR="68580" marT="34290" marB="34290" anchor="ctr">
                    <a:lnL w="3175">
                      <a:solidFill>
                        <a:schemeClr val="tx1"/>
                      </a:solidFill>
                    </a:lnL>
                    <a:lnR w="3175">
                      <a:solidFill>
                        <a:schemeClr val="tx1"/>
                      </a:solidFill>
                    </a:lnR>
                    <a:lnT w="3175">
                      <a:solidFill>
                        <a:schemeClr val="tx1"/>
                      </a:solidFill>
                    </a:lnT>
                    <a:lnB w="3175">
                      <a:solidFill>
                        <a:schemeClr val="tx1"/>
                      </a:solidFill>
                    </a:lnB>
                  </a:tcPr>
                </a:tc>
                <a:extLst>
                  <a:ext uri="{0D108BD9-81ED-4DB2-BD59-A6C34878D82A}">
                    <a16:rowId xmlns:a16="http://schemas.microsoft.com/office/drawing/2014/main" val="2280525851"/>
                  </a:ext>
                </a:extLst>
              </a:tr>
              <a:tr h="511964">
                <a:tc>
                  <a:txBody>
                    <a:bodyPr/>
                    <a:lstStyle/>
                    <a:p>
                      <a:r>
                        <a:rPr lang="en-US" sz="1400" b="1"/>
                        <a:t>Artifact Integrity</a:t>
                      </a:r>
                    </a:p>
                  </a:txBody>
                  <a:tcPr marL="68580" marR="68580" marT="34290" marB="34290" anchor="ctr">
                    <a:lnL w="3175">
                      <a:solidFill>
                        <a:schemeClr val="tx1"/>
                      </a:solidFill>
                    </a:lnL>
                    <a:lnR w="3175">
                      <a:solidFill>
                        <a:schemeClr val="tx1"/>
                      </a:solidFill>
                    </a:lnR>
                    <a:lnT w="3175">
                      <a:solidFill>
                        <a:schemeClr val="tx1"/>
                      </a:solidFill>
                    </a:lnT>
                    <a:lnB w="3175">
                      <a:solidFill>
                        <a:schemeClr val="tx1"/>
                      </a:solidFill>
                    </a:lnB>
                  </a:tcPr>
                </a:tc>
                <a:tc>
                  <a:txBody>
                    <a:bodyPr/>
                    <a:lstStyle/>
                    <a:p>
                      <a:pPr lvl="0">
                        <a:buNone/>
                      </a:pPr>
                      <a:r>
                        <a:rPr lang="en-US" sz="1400" b="0" i="0" u="none" strike="noStrike" noProof="0">
                          <a:latin typeface="Aptos"/>
                        </a:rPr>
                        <a:t>Artifact tampering during build/deployment.</a:t>
                      </a:r>
                      <a:endParaRPr lang="en-US" sz="1400"/>
                    </a:p>
                  </a:txBody>
                  <a:tcPr marL="68580" marR="68580" marT="34290" marB="34290" anchor="ctr">
                    <a:lnL w="3175">
                      <a:solidFill>
                        <a:schemeClr val="tx1"/>
                      </a:solidFill>
                    </a:lnL>
                    <a:lnR w="3175">
                      <a:solidFill>
                        <a:schemeClr val="tx1"/>
                      </a:solidFill>
                    </a:lnR>
                    <a:lnT w="3175">
                      <a:solidFill>
                        <a:schemeClr val="tx1"/>
                      </a:solidFill>
                    </a:lnT>
                    <a:lnB w="3175">
                      <a:solidFill>
                        <a:schemeClr val="tx1"/>
                      </a:solidFill>
                    </a:lnB>
                  </a:tcPr>
                </a:tc>
                <a:tc>
                  <a:txBody>
                    <a:bodyPr/>
                    <a:lstStyle/>
                    <a:p>
                      <a:pPr lvl="0">
                        <a:buNone/>
                      </a:pPr>
                      <a:r>
                        <a:rPr lang="en-US" sz="1400" b="0" i="0" u="none" strike="noStrike" noProof="0">
                          <a:latin typeface="Aptos"/>
                        </a:rPr>
                        <a:t>Proving correctness without revealing internal data.</a:t>
                      </a:r>
                      <a:endParaRPr lang="en-US" sz="1400"/>
                    </a:p>
                  </a:txBody>
                  <a:tcPr marL="68580" marR="68580" marT="34290" marB="34290" anchor="ctr">
                    <a:lnL w="3175">
                      <a:solidFill>
                        <a:schemeClr val="tx1"/>
                      </a:solidFill>
                    </a:lnL>
                    <a:lnR w="3175">
                      <a:solidFill>
                        <a:schemeClr val="tx1"/>
                      </a:solidFill>
                    </a:lnR>
                    <a:lnT w="3175">
                      <a:solidFill>
                        <a:schemeClr val="tx1"/>
                      </a:solidFill>
                    </a:lnT>
                    <a:lnB w="3175">
                      <a:solidFill>
                        <a:schemeClr val="tx1"/>
                      </a:solidFill>
                    </a:lnB>
                  </a:tcPr>
                </a:tc>
                <a:extLst>
                  <a:ext uri="{0D108BD9-81ED-4DB2-BD59-A6C34878D82A}">
                    <a16:rowId xmlns:a16="http://schemas.microsoft.com/office/drawing/2014/main" val="2145336637"/>
                  </a:ext>
                </a:extLst>
              </a:tr>
              <a:tr h="511964">
                <a:tc>
                  <a:txBody>
                    <a:bodyPr/>
                    <a:lstStyle/>
                    <a:p>
                      <a:pPr lvl="0" algn="l">
                        <a:lnSpc>
                          <a:spcPct val="100000"/>
                        </a:lnSpc>
                        <a:spcBef>
                          <a:spcPts val="0"/>
                        </a:spcBef>
                        <a:spcAft>
                          <a:spcPts val="0"/>
                        </a:spcAft>
                        <a:buNone/>
                      </a:pPr>
                      <a:r>
                        <a:rPr lang="en-US" sz="1400" b="1"/>
                        <a:t>Provenance Tracking</a:t>
                      </a:r>
                      <a:endParaRPr lang="en-US" sz="1400"/>
                    </a:p>
                  </a:txBody>
                  <a:tcPr marL="68580" marR="68580" marT="34290" marB="34290" anchor="ctr">
                    <a:lnL w="3175">
                      <a:solidFill>
                        <a:schemeClr val="tx1"/>
                      </a:solidFill>
                    </a:lnL>
                    <a:lnR w="3175">
                      <a:solidFill>
                        <a:schemeClr val="tx1"/>
                      </a:solidFill>
                    </a:lnR>
                    <a:lnT w="3175">
                      <a:solidFill>
                        <a:schemeClr val="tx1"/>
                      </a:solidFill>
                    </a:lnT>
                    <a:lnB w="3175">
                      <a:solidFill>
                        <a:schemeClr val="tx1"/>
                      </a:solidFill>
                    </a:lnB>
                  </a:tcPr>
                </a:tc>
                <a:tc>
                  <a:txBody>
                    <a:bodyPr/>
                    <a:lstStyle/>
                    <a:p>
                      <a:pPr lvl="0" algn="l">
                        <a:lnSpc>
                          <a:spcPct val="100000"/>
                        </a:lnSpc>
                        <a:spcBef>
                          <a:spcPts val="0"/>
                        </a:spcBef>
                        <a:spcAft>
                          <a:spcPts val="0"/>
                        </a:spcAft>
                        <a:buNone/>
                      </a:pPr>
                      <a:r>
                        <a:rPr lang="en-US" sz="1400" b="0" i="0" u="none" strike="noStrike" noProof="0">
                          <a:solidFill>
                            <a:srgbClr val="000000"/>
                          </a:solidFill>
                          <a:latin typeface="Aptos"/>
                        </a:rPr>
                        <a:t>Unverifiable records in CI/CD pipelines.</a:t>
                      </a:r>
                    </a:p>
                  </a:txBody>
                  <a:tcPr marL="68580" marR="68580" marT="34290" marB="34290" anchor="ctr">
                    <a:lnL w="3175">
                      <a:solidFill>
                        <a:schemeClr val="tx1"/>
                      </a:solidFill>
                    </a:lnL>
                    <a:lnR w="3175">
                      <a:solidFill>
                        <a:schemeClr val="tx1"/>
                      </a:solidFill>
                    </a:lnR>
                    <a:lnT w="3175">
                      <a:solidFill>
                        <a:schemeClr val="tx1"/>
                      </a:solidFill>
                    </a:lnT>
                    <a:lnB w="3175">
                      <a:solidFill>
                        <a:schemeClr val="tx1"/>
                      </a:solidFill>
                    </a:lnB>
                  </a:tcPr>
                </a:tc>
                <a:tc>
                  <a:txBody>
                    <a:bodyPr/>
                    <a:lstStyle/>
                    <a:p>
                      <a:pPr lvl="0">
                        <a:buNone/>
                      </a:pPr>
                      <a:r>
                        <a:rPr lang="en-US" sz="1400" b="0" i="0" u="none" strike="noStrike" noProof="0">
                          <a:solidFill>
                            <a:srgbClr val="000000"/>
                          </a:solidFill>
                          <a:latin typeface="Aptos"/>
                        </a:rPr>
                        <a:t>Tracking steps without exposing sensitive data.</a:t>
                      </a:r>
                      <a:endParaRPr lang="en-US" sz="1400"/>
                    </a:p>
                  </a:txBody>
                  <a:tcPr marL="68580" marR="68580" marT="34290" marB="34290" anchor="ctr">
                    <a:lnL w="3175">
                      <a:solidFill>
                        <a:schemeClr val="tx1"/>
                      </a:solidFill>
                    </a:lnL>
                    <a:lnR w="3175">
                      <a:solidFill>
                        <a:schemeClr val="tx1"/>
                      </a:solidFill>
                    </a:lnR>
                    <a:lnT w="3175">
                      <a:solidFill>
                        <a:schemeClr val="tx1"/>
                      </a:solidFill>
                    </a:lnT>
                    <a:lnB w="3175">
                      <a:solidFill>
                        <a:schemeClr val="tx1"/>
                      </a:solidFill>
                    </a:lnB>
                  </a:tcPr>
                </a:tc>
                <a:extLst>
                  <a:ext uri="{0D108BD9-81ED-4DB2-BD59-A6C34878D82A}">
                    <a16:rowId xmlns:a16="http://schemas.microsoft.com/office/drawing/2014/main" val="4072744010"/>
                  </a:ext>
                </a:extLst>
              </a:tr>
              <a:tr h="511964">
                <a:tc>
                  <a:txBody>
                    <a:bodyPr/>
                    <a:lstStyle/>
                    <a:p>
                      <a:pPr lvl="0" algn="l">
                        <a:lnSpc>
                          <a:spcPct val="100000"/>
                        </a:lnSpc>
                        <a:spcBef>
                          <a:spcPts val="0"/>
                        </a:spcBef>
                        <a:spcAft>
                          <a:spcPts val="0"/>
                        </a:spcAft>
                        <a:buNone/>
                      </a:pPr>
                      <a:r>
                        <a:rPr lang="en-US" sz="1400" b="1"/>
                        <a:t>Dependency Management</a:t>
                      </a:r>
                      <a:endParaRPr lang="en-US" sz="1400"/>
                    </a:p>
                  </a:txBody>
                  <a:tcPr marL="68580" marR="68580" marT="34290" marB="34290" anchor="ctr">
                    <a:lnL w="3175">
                      <a:solidFill>
                        <a:schemeClr val="tx1"/>
                      </a:solidFill>
                    </a:lnL>
                    <a:lnR w="3175">
                      <a:solidFill>
                        <a:schemeClr val="tx1"/>
                      </a:solidFill>
                    </a:lnR>
                    <a:lnT w="3175">
                      <a:solidFill>
                        <a:schemeClr val="tx1"/>
                      </a:solidFill>
                    </a:lnT>
                    <a:lnB w="3175">
                      <a:solidFill>
                        <a:schemeClr val="tx1"/>
                      </a:solidFill>
                    </a:lnB>
                  </a:tcPr>
                </a:tc>
                <a:tc>
                  <a:txBody>
                    <a:bodyPr/>
                    <a:lstStyle/>
                    <a:p>
                      <a:pPr lvl="0" algn="l">
                        <a:lnSpc>
                          <a:spcPct val="100000"/>
                        </a:lnSpc>
                        <a:spcBef>
                          <a:spcPts val="0"/>
                        </a:spcBef>
                        <a:spcAft>
                          <a:spcPts val="0"/>
                        </a:spcAft>
                        <a:buNone/>
                      </a:pPr>
                      <a:r>
                        <a:rPr lang="en-US" sz="1400" b="0" i="0" u="none" strike="noStrike" noProof="0">
                          <a:solidFill>
                            <a:srgbClr val="000000"/>
                          </a:solidFill>
                          <a:latin typeface="Aptos"/>
                        </a:rPr>
                        <a:t>Malicious dependencies in trusted packages.</a:t>
                      </a:r>
                    </a:p>
                  </a:txBody>
                  <a:tcPr marL="68580" marR="68580" marT="34290" marB="34290" anchor="ctr">
                    <a:lnL w="3175">
                      <a:solidFill>
                        <a:schemeClr val="tx1"/>
                      </a:solidFill>
                    </a:lnL>
                    <a:lnR w="3175">
                      <a:solidFill>
                        <a:schemeClr val="tx1"/>
                      </a:solidFill>
                    </a:lnR>
                    <a:lnT w="3175">
                      <a:solidFill>
                        <a:schemeClr val="tx1"/>
                      </a:solidFill>
                    </a:lnT>
                    <a:lnB w="3175">
                      <a:solidFill>
                        <a:schemeClr val="tx1"/>
                      </a:solidFill>
                    </a:lnB>
                  </a:tcPr>
                </a:tc>
                <a:tc>
                  <a:txBody>
                    <a:bodyPr/>
                    <a:lstStyle/>
                    <a:p>
                      <a:pPr lvl="0" algn="l">
                        <a:lnSpc>
                          <a:spcPct val="100000"/>
                        </a:lnSpc>
                        <a:spcBef>
                          <a:spcPts val="0"/>
                        </a:spcBef>
                        <a:spcAft>
                          <a:spcPts val="0"/>
                        </a:spcAft>
                        <a:buNone/>
                      </a:pPr>
                      <a:r>
                        <a:rPr lang="en-US" sz="1400" b="0" i="0" u="none" strike="noStrike" noProof="0">
                          <a:solidFill>
                            <a:srgbClr val="000000"/>
                          </a:solidFill>
                          <a:latin typeface="Aptos"/>
                        </a:rPr>
                        <a:t>Verifying dependency integrity without revealing full trees.</a:t>
                      </a:r>
                    </a:p>
                  </a:txBody>
                  <a:tcPr marL="68580" marR="68580" marT="34290" marB="34290" anchor="ctr">
                    <a:lnL w="3175">
                      <a:solidFill>
                        <a:schemeClr val="tx1"/>
                      </a:solidFill>
                    </a:lnL>
                    <a:lnR w="3175">
                      <a:solidFill>
                        <a:schemeClr val="tx1"/>
                      </a:solidFill>
                    </a:lnR>
                    <a:lnT w="3175">
                      <a:solidFill>
                        <a:schemeClr val="tx1"/>
                      </a:solidFill>
                    </a:lnT>
                    <a:lnB w="3175">
                      <a:solidFill>
                        <a:schemeClr val="tx1"/>
                      </a:solidFill>
                    </a:lnB>
                  </a:tcPr>
                </a:tc>
                <a:extLst>
                  <a:ext uri="{0D108BD9-81ED-4DB2-BD59-A6C34878D82A}">
                    <a16:rowId xmlns:a16="http://schemas.microsoft.com/office/drawing/2014/main" val="3489117674"/>
                  </a:ext>
                </a:extLst>
              </a:tr>
              <a:tr h="511964">
                <a:tc>
                  <a:txBody>
                    <a:bodyPr/>
                    <a:lstStyle/>
                    <a:p>
                      <a:pPr lvl="0" algn="l">
                        <a:lnSpc>
                          <a:spcPct val="100000"/>
                        </a:lnSpc>
                        <a:spcBef>
                          <a:spcPts val="0"/>
                        </a:spcBef>
                        <a:spcAft>
                          <a:spcPts val="0"/>
                        </a:spcAft>
                        <a:buNone/>
                      </a:pPr>
                      <a:r>
                        <a:rPr lang="en-US" sz="1400" b="1"/>
                        <a:t>Audit and Compliance</a:t>
                      </a:r>
                      <a:endParaRPr lang="en-US" sz="1400"/>
                    </a:p>
                  </a:txBody>
                  <a:tcPr marL="68580" marR="68580" marT="34290" marB="34290" anchor="ctr">
                    <a:lnL w="3175">
                      <a:solidFill>
                        <a:schemeClr val="tx1"/>
                      </a:solidFill>
                    </a:lnL>
                    <a:lnR w="3175">
                      <a:solidFill>
                        <a:schemeClr val="tx1"/>
                      </a:solidFill>
                    </a:lnR>
                    <a:lnT w="3175">
                      <a:solidFill>
                        <a:schemeClr val="tx1"/>
                      </a:solidFill>
                    </a:lnT>
                    <a:lnB w="3175">
                      <a:solidFill>
                        <a:schemeClr val="tx1"/>
                      </a:solidFill>
                    </a:lnB>
                  </a:tcPr>
                </a:tc>
                <a:tc>
                  <a:txBody>
                    <a:bodyPr/>
                    <a:lstStyle/>
                    <a:p>
                      <a:pPr lvl="0">
                        <a:buNone/>
                      </a:pPr>
                      <a:r>
                        <a:rPr lang="en-US" sz="1400" b="0" i="0" u="none" strike="noStrike" noProof="0">
                          <a:solidFill>
                            <a:srgbClr val="000000"/>
                          </a:solidFill>
                          <a:latin typeface="Aptos"/>
                        </a:rPr>
                        <a:t>Limited visibility into security policy adherence.</a:t>
                      </a:r>
                      <a:endParaRPr lang="en-US" sz="1400"/>
                    </a:p>
                  </a:txBody>
                  <a:tcPr marL="68580" marR="68580" marT="34290" marB="34290" anchor="ctr">
                    <a:lnL w="3175">
                      <a:solidFill>
                        <a:schemeClr val="tx1"/>
                      </a:solidFill>
                    </a:lnL>
                    <a:lnR w="3175">
                      <a:solidFill>
                        <a:schemeClr val="tx1"/>
                      </a:solidFill>
                    </a:lnR>
                    <a:lnT w="3175">
                      <a:solidFill>
                        <a:schemeClr val="tx1"/>
                      </a:solidFill>
                    </a:lnT>
                    <a:lnB w="3175">
                      <a:solidFill>
                        <a:schemeClr val="tx1"/>
                      </a:solidFill>
                    </a:lnB>
                  </a:tcPr>
                </a:tc>
                <a:tc>
                  <a:txBody>
                    <a:bodyPr/>
                    <a:lstStyle/>
                    <a:p>
                      <a:pPr lvl="0">
                        <a:buNone/>
                      </a:pPr>
                      <a:r>
                        <a:rPr lang="en-US" sz="1400" b="0" i="0" u="none" strike="noStrike" noProof="0">
                          <a:solidFill>
                            <a:srgbClr val="000000"/>
                          </a:solidFill>
                          <a:latin typeface="Aptos"/>
                        </a:rPr>
                        <a:t>Proving policy adherence without exposing configurations.</a:t>
                      </a:r>
                      <a:endParaRPr lang="en-US" sz="1400"/>
                    </a:p>
                  </a:txBody>
                  <a:tcPr marL="68580" marR="68580" marT="34290" marB="34290" anchor="ctr">
                    <a:lnL w="3175">
                      <a:solidFill>
                        <a:schemeClr val="tx1"/>
                      </a:solidFill>
                    </a:lnL>
                    <a:lnR w="3175">
                      <a:solidFill>
                        <a:schemeClr val="tx1"/>
                      </a:solidFill>
                    </a:lnR>
                    <a:lnT w="3175">
                      <a:solidFill>
                        <a:schemeClr val="tx1"/>
                      </a:solidFill>
                    </a:lnT>
                    <a:lnB w="3175">
                      <a:solidFill>
                        <a:schemeClr val="tx1"/>
                      </a:solidFill>
                    </a:lnB>
                  </a:tcPr>
                </a:tc>
                <a:extLst>
                  <a:ext uri="{0D108BD9-81ED-4DB2-BD59-A6C34878D82A}">
                    <a16:rowId xmlns:a16="http://schemas.microsoft.com/office/drawing/2014/main" val="3688808765"/>
                  </a:ext>
                </a:extLst>
              </a:tr>
            </a:tbl>
          </a:graphicData>
        </a:graphic>
      </p:graphicFrame>
      <p:sp>
        <p:nvSpPr>
          <p:cNvPr id="3" name="Slide Number Placeholder 2">
            <a:extLst>
              <a:ext uri="{FF2B5EF4-FFF2-40B4-BE49-F238E27FC236}">
                <a16:creationId xmlns:a16="http://schemas.microsoft.com/office/drawing/2014/main" id="{C588182B-65D0-BF92-3F60-65D30772AE6D}"/>
              </a:ext>
            </a:extLst>
          </p:cNvPr>
          <p:cNvSpPr>
            <a:spLocks noGrp="1"/>
          </p:cNvSpPr>
          <p:nvPr>
            <p:ph type="sldNum" sz="quarter" idx="12"/>
          </p:nvPr>
        </p:nvSpPr>
        <p:spPr/>
        <p:txBody>
          <a:bodyPr/>
          <a:ls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330EA680-D336-4FF7-8B7A-9848BB0A1C32}" type="slidenum">
              <a:rPr lang="en-US" smtClean="0"/>
              <a:t>3</a:t>
            </a:fld>
            <a:endParaRPr lang="en-US"/>
          </a:p>
        </p:txBody>
      </p:sp>
    </p:spTree>
    <p:extLst>
      <p:ext uri="{BB962C8B-B14F-4D97-AF65-F5344CB8AC3E}">
        <p14:creationId xmlns:p14="http://schemas.microsoft.com/office/powerpoint/2010/main" val="934047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2805D-3292-86E9-A54F-D2919E60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E82C16-0105-D352-5BA8-945FD1133F59}"/>
              </a:ext>
            </a:extLst>
          </p:cNvPr>
          <p:cNvSpPr>
            <a:spLocks noGrp="1"/>
          </p:cNvSpPr>
          <p:nvPr>
            <p:ph type="title"/>
          </p:nvPr>
        </p:nvSpPr>
        <p:spPr>
          <a:xfrm>
            <a:off x="628650" y="273844"/>
            <a:ext cx="7879080" cy="575072"/>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3000"/>
              <a:t>References</a:t>
            </a:r>
          </a:p>
        </p:txBody>
      </p:sp>
      <p:sp>
        <p:nvSpPr>
          <p:cNvPr id="3" name="Content Placeholder 2">
            <a:extLst>
              <a:ext uri="{FF2B5EF4-FFF2-40B4-BE49-F238E27FC236}">
                <a16:creationId xmlns:a16="http://schemas.microsoft.com/office/drawing/2014/main" id="{E5A2A753-6C93-0492-7930-616B7D1F15FF}"/>
              </a:ext>
            </a:extLst>
          </p:cNvPr>
          <p:cNvSpPr>
            <a:spLocks noGrp="1"/>
          </p:cNvSpPr>
          <p:nvPr>
            <p:ph idx="1"/>
          </p:nvPr>
        </p:nvSpPr>
        <p:spPr>
          <a:xfrm>
            <a:off x="636270" y="843439"/>
            <a:ext cx="7879080" cy="4033124"/>
          </a:xfrm>
        </p:spPr>
        <p:txBody>
          <a:bodyPr vert="horz" lIns="68580" tIns="34290" rIns="68580" bIns="34290" rtlCol="0" anchor="t">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57175" indent="-257175">
              <a:lnSpc>
                <a:spcPct val="100000"/>
              </a:lnSpc>
              <a:spcBef>
                <a:spcPts val="0"/>
              </a:spcBef>
              <a:buAutoNum type="arabicPeriod"/>
            </a:pPr>
            <a:r>
              <a:rPr lang="en-US" sz="1125" dirty="0">
                <a:ea typeface="+mn-lt"/>
                <a:cs typeface="+mn-lt"/>
              </a:rPr>
              <a:t>C. Okafor, T. R. Schorlemmer, S. Torres-Arias, and J. C. Davis, "</a:t>
            </a:r>
            <a:r>
              <a:rPr lang="en-US" sz="1125" err="1">
                <a:ea typeface="+mn-lt"/>
                <a:cs typeface="+mn-lt"/>
              </a:rPr>
              <a:t>SoK</a:t>
            </a:r>
            <a:r>
              <a:rPr lang="en-US" sz="1125" dirty="0">
                <a:ea typeface="+mn-lt"/>
                <a:cs typeface="+mn-lt"/>
              </a:rPr>
              <a:t>: Analysis of Software Supply Chain Security by Establishing Secure Design Properties," in </a:t>
            </a:r>
            <a:r>
              <a:rPr lang="en-US" sz="1125" i="1" dirty="0">
                <a:ea typeface="+mn-lt"/>
                <a:cs typeface="+mn-lt"/>
              </a:rPr>
              <a:t>Proceedings of the 2022 ACM Workshop on Software Supply Chain Offensive Research and Ecosystem Defenses (SCORED ’22), </a:t>
            </a:r>
            <a:r>
              <a:rPr lang="en-US" sz="1125" dirty="0">
                <a:ea typeface="+mn-lt"/>
                <a:cs typeface="+mn-lt"/>
              </a:rPr>
              <a:t>Los Angeles, CA, USA, Nov. 2022, pp. 1-10. </a:t>
            </a:r>
            <a:r>
              <a:rPr lang="en-US" sz="1125" err="1">
                <a:ea typeface="+mn-lt"/>
                <a:cs typeface="+mn-lt"/>
              </a:rPr>
              <a:t>doi</a:t>
            </a:r>
            <a:r>
              <a:rPr lang="en-US" sz="1125" dirty="0">
                <a:ea typeface="+mn-lt"/>
                <a:cs typeface="+mn-lt"/>
              </a:rPr>
              <a:t>: 10.1145/3560835.3564556.</a:t>
            </a:r>
          </a:p>
          <a:p>
            <a:pPr marL="257175" indent="-257175">
              <a:lnSpc>
                <a:spcPct val="100000"/>
              </a:lnSpc>
              <a:spcBef>
                <a:spcPts val="0"/>
              </a:spcBef>
              <a:buAutoNum type="arabicPeriod"/>
            </a:pPr>
            <a:r>
              <a:rPr lang="en-US" sz="1125" dirty="0">
                <a:ea typeface="+mn-lt"/>
                <a:cs typeface="+mn-lt"/>
              </a:rPr>
              <a:t>S. Torres-Arias, H. Afzali, T. K. Kuppusamy, R. </a:t>
            </a:r>
            <a:r>
              <a:rPr lang="en-US" sz="1125" err="1">
                <a:ea typeface="+mn-lt"/>
                <a:cs typeface="+mn-lt"/>
              </a:rPr>
              <a:t>Curtmola</a:t>
            </a:r>
            <a:r>
              <a:rPr lang="en-US" sz="1125" dirty="0">
                <a:ea typeface="+mn-lt"/>
                <a:cs typeface="+mn-lt"/>
              </a:rPr>
              <a:t>, and J. Cappos, "in-toto: Providing farm-to-table guarantees for bits and bytes," in </a:t>
            </a:r>
            <a:r>
              <a:rPr lang="en-US" sz="1125" i="1" dirty="0">
                <a:ea typeface="+mn-lt"/>
                <a:cs typeface="+mn-lt"/>
              </a:rPr>
              <a:t>Proceedings of the 28th USENIX Security Symposium, 2019,</a:t>
            </a:r>
            <a:r>
              <a:rPr lang="en-US" sz="1125" dirty="0">
                <a:ea typeface="+mn-lt"/>
                <a:cs typeface="+mn-lt"/>
              </a:rPr>
              <a:t> pp. 1393-1410. [Online]. Available: </a:t>
            </a:r>
            <a:r>
              <a:rPr lang="en-US" sz="1125" dirty="0">
                <a:ea typeface="+mn-lt"/>
                <a:cs typeface="+mn-lt"/>
                <a:hlinkClick r:id="rId2"/>
              </a:rPr>
              <a:t>https://www.usenix.org/conference/usenixsecurity19/presentation/torres-arias</a:t>
            </a:r>
            <a:endParaRPr lang="en-US" sz="1125" dirty="0">
              <a:ea typeface="+mn-lt"/>
              <a:cs typeface="+mn-lt"/>
            </a:endParaRPr>
          </a:p>
          <a:p>
            <a:pPr marL="257175" indent="-257175">
              <a:lnSpc>
                <a:spcPct val="100000"/>
              </a:lnSpc>
              <a:spcBef>
                <a:spcPct val="0"/>
              </a:spcBef>
              <a:buAutoNum type="arabicPeriod"/>
            </a:pPr>
            <a:r>
              <a:rPr lang="en-US" sz="1100" dirty="0">
                <a:ea typeface="+mn-lt"/>
                <a:cs typeface="+mn-lt"/>
              </a:rPr>
              <a:t>M. Chase, C. Ganesh, and P. </a:t>
            </a:r>
            <a:r>
              <a:rPr lang="en-US" sz="1100" dirty="0" err="1">
                <a:ea typeface="+mn-lt"/>
                <a:cs typeface="+mn-lt"/>
              </a:rPr>
              <a:t>Mohassel</a:t>
            </a:r>
            <a:r>
              <a:rPr lang="en-US" sz="1100" dirty="0">
                <a:ea typeface="+mn-lt"/>
                <a:cs typeface="+mn-lt"/>
              </a:rPr>
              <a:t>, "Efficient Zero-Knowledge Proof of Algebraic and Non-Algebraic Statements with Applications to Privacy Preserving Credentials," in </a:t>
            </a:r>
            <a:r>
              <a:rPr lang="en-US" sz="1100" i="1" dirty="0">
                <a:ea typeface="+mn-lt"/>
                <a:cs typeface="+mn-lt"/>
              </a:rPr>
              <a:t>Proceedings of CRYPTO 2016</a:t>
            </a:r>
            <a:r>
              <a:rPr lang="en-US" sz="1100" dirty="0">
                <a:ea typeface="+mn-lt"/>
                <a:cs typeface="+mn-lt"/>
              </a:rPr>
              <a:t>, Part III, vol. 9816, pp. 499–530, Springer, Heidelberg, 2016. DOI: 10.1007/978-3-662-53015-3_18.</a:t>
            </a:r>
          </a:p>
          <a:p>
            <a:pPr marL="257175" indent="-257175">
              <a:lnSpc>
                <a:spcPct val="100000"/>
              </a:lnSpc>
              <a:spcBef>
                <a:spcPct val="0"/>
              </a:spcBef>
              <a:buAutoNum type="arabicPeriod"/>
            </a:pPr>
            <a:r>
              <a:rPr lang="en-US" sz="1125" dirty="0">
                <a:hlinkClick r:id="rId3"/>
              </a:rPr>
              <a:t>https://docs.circom.io/</a:t>
            </a:r>
            <a:endParaRPr lang="en-US" sz="1125"/>
          </a:p>
          <a:p>
            <a:pPr marL="257175" indent="-257175">
              <a:lnSpc>
                <a:spcPct val="100000"/>
              </a:lnSpc>
              <a:spcBef>
                <a:spcPct val="0"/>
              </a:spcBef>
              <a:buAutoNum type="arabicPeriod"/>
            </a:pPr>
            <a:r>
              <a:rPr lang="en-US" sz="1125" dirty="0">
                <a:hlinkClick r:id="rId4"/>
              </a:rPr>
              <a:t>https://slsa.dev/</a:t>
            </a:r>
            <a:endParaRPr lang="en-US" sz="1125"/>
          </a:p>
          <a:p>
            <a:pPr marL="257175" indent="-257175">
              <a:lnSpc>
                <a:spcPct val="100000"/>
              </a:lnSpc>
              <a:spcBef>
                <a:spcPct val="0"/>
              </a:spcBef>
              <a:buAutoNum type="arabicPeriod"/>
            </a:pPr>
            <a:r>
              <a:rPr lang="en-US" sz="1125" dirty="0">
                <a:ea typeface="+mn-lt"/>
                <a:cs typeface="+mn-lt"/>
                <a:hlinkClick r:id="rId5"/>
              </a:rPr>
              <a:t>https://github.com/in-toto</a:t>
            </a:r>
            <a:endParaRPr lang="en-US" sz="1125"/>
          </a:p>
          <a:p>
            <a:pPr marL="257175" indent="-257175">
              <a:lnSpc>
                <a:spcPct val="100000"/>
              </a:lnSpc>
              <a:spcBef>
                <a:spcPct val="0"/>
              </a:spcBef>
              <a:buAutoNum type="arabicPeriod"/>
            </a:pPr>
            <a:r>
              <a:rPr lang="en-US" sz="1125" dirty="0">
                <a:ea typeface="+mn-lt"/>
                <a:cs typeface="+mn-lt"/>
              </a:rPr>
              <a:t>https://in-toto.io/docs/</a:t>
            </a:r>
          </a:p>
          <a:p>
            <a:pPr marL="257175" indent="-257175">
              <a:lnSpc>
                <a:spcPct val="100000"/>
              </a:lnSpc>
              <a:spcBef>
                <a:spcPct val="0"/>
              </a:spcBef>
              <a:buAutoNum type="arabicPeriod"/>
            </a:pPr>
            <a:endParaRPr lang="en-US" sz="1275" dirty="0">
              <a:ea typeface="+mn-lt"/>
              <a:cs typeface="+mn-lt"/>
            </a:endParaRPr>
          </a:p>
        </p:txBody>
      </p:sp>
      <p:sp>
        <p:nvSpPr>
          <p:cNvPr id="4" name="Slide Number Placeholder 3">
            <a:extLst>
              <a:ext uri="{FF2B5EF4-FFF2-40B4-BE49-F238E27FC236}">
                <a16:creationId xmlns:a16="http://schemas.microsoft.com/office/drawing/2014/main" id="{27B769DF-7A1F-7744-76D4-11B0AC346C5F}"/>
              </a:ext>
            </a:extLst>
          </p:cNvPr>
          <p:cNvSpPr>
            <a:spLocks noGrp="1"/>
          </p:cNvSpPr>
          <p:nvPr>
            <p:ph type="sldNum" sz="quarter" idx="12"/>
          </p:nvPr>
        </p:nvSpPr>
        <p:spPr/>
        <p:txBody>
          <a:bodyPr/>
          <a:ls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330EA680-D336-4FF7-8B7A-9848BB0A1C32}" type="slidenum">
              <a:rPr lang="en-US" smtClean="0"/>
              <a:t>30</a:t>
            </a:fld>
            <a:endParaRPr lang="en-US"/>
          </a:p>
        </p:txBody>
      </p:sp>
    </p:spTree>
    <p:extLst>
      <p:ext uri="{BB962C8B-B14F-4D97-AF65-F5344CB8AC3E}">
        <p14:creationId xmlns:p14="http://schemas.microsoft.com/office/powerpoint/2010/main" val="308678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95605D-A12A-C206-2CDA-74E44BCE1B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7F441-461E-3DB2-8172-A3272C641F2B}"/>
              </a:ext>
            </a:extLst>
          </p:cNvPr>
          <p:cNvSpPr>
            <a:spLocks noGrp="1"/>
          </p:cNvSpPr>
          <p:nvPr>
            <p:ph type="title"/>
          </p:nvPr>
        </p:nvSpPr>
        <p:spPr>
          <a:xfrm>
            <a:off x="324041" y="1082224"/>
            <a:ext cx="8567928" cy="767204"/>
          </a:xfrm>
        </p:spPr>
        <p:txBody>
          <a:bodyPr vert="horz" lIns="68580" tIns="34290" rIns="68580" bIns="34290" rtlCol="0" anchor="ctr">
            <a:normAutofit fontScale="9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br>
              <a:rPr lang="en-US" sz="2400"/>
            </a:br>
            <a:r>
              <a:rPr lang="en-US" sz="2025">
                <a:ea typeface="+mj-lt"/>
                <a:cs typeface="+mj-lt"/>
              </a:rPr>
              <a:t>Decentralized Privacy Preserving Software Compliance Verification In Software Supply Chain Management </a:t>
            </a:r>
            <a:endParaRPr lang="en-US" sz="2025"/>
          </a:p>
        </p:txBody>
      </p:sp>
      <p:sp>
        <p:nvSpPr>
          <p:cNvPr id="8" name="Content Placeholder 7">
            <a:extLst>
              <a:ext uri="{FF2B5EF4-FFF2-40B4-BE49-F238E27FC236}">
                <a16:creationId xmlns:a16="http://schemas.microsoft.com/office/drawing/2014/main" id="{99D46A85-62B0-7352-A060-9E1837F60CE5}"/>
              </a:ext>
            </a:extLst>
          </p:cNvPr>
          <p:cNvSpPr>
            <a:spLocks noGrp="1"/>
          </p:cNvSpPr>
          <p:nvPr>
            <p:ph idx="1"/>
          </p:nvPr>
        </p:nvSpPr>
        <p:spPr>
          <a:xfrm>
            <a:off x="324040" y="2366200"/>
            <a:ext cx="8568500" cy="2405444"/>
          </a:xfrm>
        </p:spPr>
        <p:txBody>
          <a:bodyPr anchor="t">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70000"/>
              </a:lnSpc>
            </a:pPr>
            <a:r>
              <a:rPr lang="en-US" sz="1500">
                <a:ea typeface="+mn-lt"/>
                <a:cs typeface="+mn-lt"/>
              </a:rPr>
              <a:t> Enhanced Security </a:t>
            </a:r>
          </a:p>
          <a:p>
            <a:pPr>
              <a:lnSpc>
                <a:spcPct val="70000"/>
              </a:lnSpc>
            </a:pPr>
            <a:r>
              <a:rPr lang="en-US" sz="1500"/>
              <a:t> Data </a:t>
            </a:r>
            <a:r>
              <a:rPr lang="en-US" sz="1500">
                <a:ea typeface="+mn-lt"/>
                <a:cs typeface="+mn-lt"/>
              </a:rPr>
              <a:t>Integrity with Privacy </a:t>
            </a:r>
            <a:endParaRPr lang="en-US" sz="1500"/>
          </a:p>
          <a:p>
            <a:pPr>
              <a:lnSpc>
                <a:spcPct val="70000"/>
              </a:lnSpc>
            </a:pPr>
            <a:r>
              <a:rPr lang="en-US" sz="1500">
                <a:ea typeface="+mn-lt"/>
                <a:cs typeface="+mn-lt"/>
              </a:rPr>
              <a:t> Confidentiality in Supply Chain </a:t>
            </a:r>
            <a:endParaRPr lang="en-US" sz="1500"/>
          </a:p>
          <a:p>
            <a:pPr>
              <a:lnSpc>
                <a:spcPct val="70000"/>
              </a:lnSpc>
            </a:pPr>
            <a:r>
              <a:rPr lang="en-US" sz="1500">
                <a:ea typeface="+mn-lt"/>
                <a:cs typeface="+mn-lt"/>
              </a:rPr>
              <a:t>  Trustless</a:t>
            </a:r>
            <a:r>
              <a:rPr lang="en-US" sz="1500"/>
              <a:t> </a:t>
            </a:r>
            <a:r>
              <a:rPr lang="en-US" sz="1500">
                <a:ea typeface="+mn-lt"/>
                <a:cs typeface="+mn-lt"/>
              </a:rPr>
              <a:t>Verification </a:t>
            </a:r>
            <a:endParaRPr lang="en-US" sz="1500"/>
          </a:p>
          <a:p>
            <a:pPr>
              <a:lnSpc>
                <a:spcPct val="70000"/>
              </a:lnSpc>
            </a:pPr>
            <a:r>
              <a:rPr lang="en-US" sz="1500">
                <a:ea typeface="+mn-lt"/>
                <a:cs typeface="+mn-lt"/>
              </a:rPr>
              <a:t>  Auditable Provenance </a:t>
            </a:r>
            <a:endParaRPr lang="en-US" sz="1500"/>
          </a:p>
          <a:p>
            <a:r>
              <a:rPr lang="en-US" sz="1500">
                <a:ea typeface="+mn-lt"/>
                <a:cs typeface="+mn-lt"/>
              </a:rPr>
              <a:t>  Efficient Proof Mechanisms </a:t>
            </a:r>
            <a:endParaRPr lang="en-US" sz="1500"/>
          </a:p>
        </p:txBody>
      </p:sp>
      <p:sp>
        <p:nvSpPr>
          <p:cNvPr id="3" name="Slide Number Placeholder 2">
            <a:extLst>
              <a:ext uri="{FF2B5EF4-FFF2-40B4-BE49-F238E27FC236}">
                <a16:creationId xmlns:a16="http://schemas.microsoft.com/office/drawing/2014/main" id="{62C43574-3C85-CE95-AD94-864D0B087774}"/>
              </a:ext>
            </a:extLst>
          </p:cNvPr>
          <p:cNvSpPr>
            <a:spLocks noGrp="1"/>
          </p:cNvSpPr>
          <p:nvPr>
            <p:ph type="sldNum" sz="quarter" idx="12"/>
          </p:nvPr>
        </p:nvSpPr>
        <p:spPr>
          <a:xfrm>
            <a:off x="5306786" y="3567113"/>
            <a:ext cx="2057400" cy="273844"/>
          </a:xfrm>
        </p:spPr>
        <p:txBody>
          <a:bodyPr/>
          <a:ls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330EA680-D336-4FF7-8B7A-9848BB0A1C32}" type="slidenum">
              <a:rPr lang="en-US" smtClean="0"/>
              <a:t>4</a:t>
            </a:fld>
            <a:endParaRPr lang="en-US"/>
          </a:p>
        </p:txBody>
      </p:sp>
      <p:sp>
        <p:nvSpPr>
          <p:cNvPr id="5" name="TextBox 4">
            <a:extLst>
              <a:ext uri="{FF2B5EF4-FFF2-40B4-BE49-F238E27FC236}">
                <a16:creationId xmlns:a16="http://schemas.microsoft.com/office/drawing/2014/main" id="{24195ECD-6A91-77C9-9C38-BE5B5D0BAC86}"/>
              </a:ext>
            </a:extLst>
          </p:cNvPr>
          <p:cNvSpPr txBox="1"/>
          <p:nvPr/>
        </p:nvSpPr>
        <p:spPr>
          <a:xfrm>
            <a:off x="322415" y="876798"/>
            <a:ext cx="4000806" cy="40395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175" b="1"/>
              <a:t>Problem Statement</a:t>
            </a:r>
            <a:endParaRPr lang="en-US" sz="1013"/>
          </a:p>
        </p:txBody>
      </p:sp>
    </p:spTree>
    <p:extLst>
      <p:ext uri="{BB962C8B-B14F-4D97-AF65-F5344CB8AC3E}">
        <p14:creationId xmlns:p14="http://schemas.microsoft.com/office/powerpoint/2010/main" val="847320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00BBEC-B60C-233F-6630-9C199A4384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B7CE4-C769-16FE-966B-2E5A06FAB9A1}"/>
              </a:ext>
            </a:extLst>
          </p:cNvPr>
          <p:cNvSpPr>
            <a:spLocks noGrp="1"/>
          </p:cNvSpPr>
          <p:nvPr>
            <p:ph type="title"/>
          </p:nvPr>
        </p:nvSpPr>
        <p:spPr>
          <a:xfrm>
            <a:off x="278321" y="870966"/>
            <a:ext cx="2830068" cy="959739"/>
          </a:xfrm>
        </p:spPr>
        <p:txBody>
          <a:bodyPr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t>Zero Knowledge Proof</a:t>
            </a:r>
          </a:p>
        </p:txBody>
      </p:sp>
      <p:pic>
        <p:nvPicPr>
          <p:cNvPr id="3" name="Content Placeholder 2" descr="A diagram of a system&#10;&#10;AI-generated content may be incorrect.">
            <a:extLst>
              <a:ext uri="{FF2B5EF4-FFF2-40B4-BE49-F238E27FC236}">
                <a16:creationId xmlns:a16="http://schemas.microsoft.com/office/drawing/2014/main" id="{12D62D13-3908-4647-B60E-AC53EA169EBC}"/>
              </a:ext>
            </a:extLst>
          </p:cNvPr>
          <p:cNvPicPr>
            <a:picLocks noGrp="1" noChangeAspect="1"/>
          </p:cNvPicPr>
          <p:nvPr>
            <p:ph idx="1"/>
          </p:nvPr>
        </p:nvPicPr>
        <p:blipFill>
          <a:blip r:embed="rId3"/>
          <a:stretch>
            <a:fillRect/>
          </a:stretch>
        </p:blipFill>
        <p:spPr>
          <a:xfrm>
            <a:off x="3125993" y="1123177"/>
            <a:ext cx="5562470" cy="3133992"/>
          </a:xfrm>
          <a:ln>
            <a:noFill/>
          </a:ln>
        </p:spPr>
      </p:pic>
      <p:sp>
        <p:nvSpPr>
          <p:cNvPr id="6" name="TextBox 5">
            <a:extLst>
              <a:ext uri="{FF2B5EF4-FFF2-40B4-BE49-F238E27FC236}">
                <a16:creationId xmlns:a16="http://schemas.microsoft.com/office/drawing/2014/main" id="{9E3840F9-07D7-40E8-4ADB-8578A4FDE2ED}"/>
              </a:ext>
            </a:extLst>
          </p:cNvPr>
          <p:cNvSpPr txBox="1"/>
          <p:nvPr/>
        </p:nvSpPr>
        <p:spPr>
          <a:xfrm>
            <a:off x="3442608" y="4246789"/>
            <a:ext cx="5091791"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900">
                <a:ea typeface="+mn-lt"/>
                <a:cs typeface="+mn-lt"/>
              </a:rPr>
              <a:t>Source: </a:t>
            </a:r>
            <a:r>
              <a:rPr lang="en-US" sz="900">
                <a:ea typeface="+mn-lt"/>
                <a:cs typeface="+mn-lt"/>
                <a:hlinkClick r:id="rId4"/>
              </a:rPr>
              <a:t>https://figmentcapital.medium.com/accelerating-zero-knowledge-proofs-cfc806de611b</a:t>
            </a:r>
            <a:endParaRPr lang="en-US" sz="900">
              <a:ea typeface="+mn-lt"/>
              <a:cs typeface="+mn-lt"/>
            </a:endParaRPr>
          </a:p>
        </p:txBody>
      </p:sp>
      <p:sp>
        <p:nvSpPr>
          <p:cNvPr id="4" name="TextBox 3">
            <a:extLst>
              <a:ext uri="{FF2B5EF4-FFF2-40B4-BE49-F238E27FC236}">
                <a16:creationId xmlns:a16="http://schemas.microsoft.com/office/drawing/2014/main" id="{9B5F5A77-F561-1C01-7D1F-210192810A1E}"/>
              </a:ext>
            </a:extLst>
          </p:cNvPr>
          <p:cNvSpPr txBox="1"/>
          <p:nvPr/>
        </p:nvSpPr>
        <p:spPr>
          <a:xfrm>
            <a:off x="275408" y="2061482"/>
            <a:ext cx="2831238" cy="185884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14313" indent="-214313">
              <a:buFont typeface="Arial"/>
              <a:buChar char="•"/>
            </a:pPr>
            <a:r>
              <a:rPr lang="en-US" sz="1013">
                <a:ea typeface="+mn-lt"/>
                <a:cs typeface="+mn-lt"/>
              </a:rPr>
              <a:t>Prover convinces a verifier of a statement's validity</a:t>
            </a:r>
            <a:r>
              <a:rPr lang="en-US" sz="1013" b="1">
                <a:ea typeface="+mn-lt"/>
                <a:cs typeface="+mn-lt"/>
              </a:rPr>
              <a:t> without disclosing any additional information.</a:t>
            </a:r>
            <a:endParaRPr lang="en-US" sz="1013" b="1"/>
          </a:p>
          <a:p>
            <a:pPr marL="214313" indent="-214313">
              <a:buFont typeface="Arial"/>
              <a:buChar char="•"/>
            </a:pPr>
            <a:endParaRPr lang="en-US" sz="1013"/>
          </a:p>
          <a:p>
            <a:pPr marL="214313" indent="-214313">
              <a:buFont typeface="Arial"/>
              <a:buChar char="•"/>
            </a:pPr>
            <a:r>
              <a:rPr lang="en-US" sz="1013"/>
              <a:t>Types</a:t>
            </a:r>
          </a:p>
          <a:p>
            <a:pPr marL="557213" lvl="1" indent="-214313">
              <a:buFont typeface="Arial"/>
              <a:buChar char="•"/>
            </a:pPr>
            <a:r>
              <a:rPr lang="en-US" sz="1013"/>
              <a:t>Interactive ZKP</a:t>
            </a:r>
          </a:p>
          <a:p>
            <a:pPr marL="557213" lvl="1" indent="-214313">
              <a:buFont typeface="Arial"/>
              <a:buChar char="•"/>
            </a:pPr>
            <a:r>
              <a:rPr lang="en-US" sz="1013"/>
              <a:t>Non-Interactive ZKP</a:t>
            </a:r>
          </a:p>
          <a:p>
            <a:pPr marL="214313" indent="-214313">
              <a:buFont typeface="Arial"/>
              <a:buChar char="•"/>
            </a:pPr>
            <a:endParaRPr lang="en-US" sz="1013"/>
          </a:p>
          <a:p>
            <a:pPr marL="214313" indent="-214313">
              <a:buFont typeface="Arial"/>
              <a:buChar char="•"/>
            </a:pPr>
            <a:r>
              <a:rPr lang="en-US" sz="1013" b="1"/>
              <a:t>Privacy Preserving Verifiability</a:t>
            </a:r>
          </a:p>
          <a:p>
            <a:pPr marL="214313" indent="-214313">
              <a:buFont typeface="Arial"/>
              <a:buChar char="•"/>
            </a:pPr>
            <a:endParaRPr lang="en-US" sz="1013" b="1"/>
          </a:p>
          <a:p>
            <a:pPr marL="214313" indent="-214313">
              <a:buFont typeface="Arial"/>
              <a:buChar char="•"/>
            </a:pPr>
            <a:endParaRPr lang="en-US" sz="1500"/>
          </a:p>
        </p:txBody>
      </p:sp>
      <p:sp>
        <p:nvSpPr>
          <p:cNvPr id="5" name="Slide Number Placeholder 4">
            <a:extLst>
              <a:ext uri="{FF2B5EF4-FFF2-40B4-BE49-F238E27FC236}">
                <a16:creationId xmlns:a16="http://schemas.microsoft.com/office/drawing/2014/main" id="{CD6644F6-CF7C-C575-65B8-1CF8D1018AA0}"/>
              </a:ext>
            </a:extLst>
          </p:cNvPr>
          <p:cNvSpPr>
            <a:spLocks noGrp="1"/>
          </p:cNvSpPr>
          <p:nvPr>
            <p:ph type="sldNum" sz="quarter" idx="12"/>
          </p:nvPr>
        </p:nvSpPr>
        <p:spPr/>
        <p:txBody>
          <a:bodyPr/>
          <a:ls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330EA680-D336-4FF7-8B7A-9848BB0A1C32}" type="slidenum">
              <a:rPr lang="en-US" smtClean="0"/>
              <a:t>5</a:t>
            </a:fld>
            <a:endParaRPr lang="en-US"/>
          </a:p>
        </p:txBody>
      </p:sp>
    </p:spTree>
    <p:extLst>
      <p:ext uri="{BB962C8B-B14F-4D97-AF65-F5344CB8AC3E}">
        <p14:creationId xmlns:p14="http://schemas.microsoft.com/office/powerpoint/2010/main" val="42483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D5D94A-21A4-6900-A549-005E97DABA27}"/>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A2637A3-2904-4EAA-A6A2-873FBB18E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useBgFill="1">
        <p:nvSpPr>
          <p:cNvPr id="13" name="Freeform: Shape 12">
            <a:extLst>
              <a:ext uri="{FF2B5EF4-FFF2-40B4-BE49-F238E27FC236}">
                <a16:creationId xmlns:a16="http://schemas.microsoft.com/office/drawing/2014/main" id="{68814A01-895A-9E04-0537-19B1531AB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341755" cy="51435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5D85B1DB-F5A4-4574-F54F-7537366A4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7" cy="51435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8BCDA9-3CEB-B27D-D3E3-057BE467EB25}"/>
              </a:ext>
            </a:extLst>
          </p:cNvPr>
          <p:cNvSpPr>
            <a:spLocks noGrp="1"/>
          </p:cNvSpPr>
          <p:nvPr>
            <p:ph type="title"/>
          </p:nvPr>
        </p:nvSpPr>
        <p:spPr>
          <a:xfrm>
            <a:off x="318598" y="870966"/>
            <a:ext cx="7866344" cy="843534"/>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a:solidFill>
                  <a:srgbClr val="000000"/>
                </a:solidFill>
                <a:latin typeface="Aptos"/>
              </a:rPr>
              <a:t>How SSC Security is Achieved by in-Toto?</a:t>
            </a:r>
          </a:p>
        </p:txBody>
      </p:sp>
      <p:sp>
        <p:nvSpPr>
          <p:cNvPr id="17" name="Rectangle 16">
            <a:extLst>
              <a:ext uri="{FF2B5EF4-FFF2-40B4-BE49-F238E27FC236}">
                <a16:creationId xmlns:a16="http://schemas.microsoft.com/office/drawing/2014/main" id="{C52BD689-2742-1631-7266-7C1BA4BAA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6919" y="454343"/>
            <a:ext cx="54864"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solidFill>
                <a:prstClr val="white"/>
              </a:solidFill>
              <a:latin typeface="Calibri" panose="020F0502020204030204"/>
            </a:endParaRPr>
          </a:p>
        </p:txBody>
      </p:sp>
      <p:sp>
        <p:nvSpPr>
          <p:cNvPr id="19" name="Rectangle 18">
            <a:extLst>
              <a:ext uri="{FF2B5EF4-FFF2-40B4-BE49-F238E27FC236}">
                <a16:creationId xmlns:a16="http://schemas.microsoft.com/office/drawing/2014/main" id="{0D31BF16-495B-7F15-F1F6-D822B70F5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1832610"/>
            <a:ext cx="250317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solidFill>
                <a:prstClr val="white"/>
              </a:solidFill>
              <a:latin typeface="Calibri" panose="020F0502020204030204"/>
            </a:endParaRPr>
          </a:p>
        </p:txBody>
      </p:sp>
      <p:sp>
        <p:nvSpPr>
          <p:cNvPr id="8" name="Content Placeholder 7">
            <a:extLst>
              <a:ext uri="{FF2B5EF4-FFF2-40B4-BE49-F238E27FC236}">
                <a16:creationId xmlns:a16="http://schemas.microsoft.com/office/drawing/2014/main" id="{E4F12B55-D521-A872-872D-A94B7F94B86B}"/>
              </a:ext>
            </a:extLst>
          </p:cNvPr>
          <p:cNvSpPr>
            <a:spLocks noGrp="1"/>
          </p:cNvSpPr>
          <p:nvPr>
            <p:ph idx="1"/>
          </p:nvPr>
        </p:nvSpPr>
        <p:spPr>
          <a:xfrm>
            <a:off x="324040" y="2038540"/>
            <a:ext cx="8187500" cy="2733104"/>
          </a:xfrm>
        </p:spPr>
        <p:txBody>
          <a:bodyPr anchor="t">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85750" indent="-285750">
              <a:lnSpc>
                <a:spcPct val="80000"/>
              </a:lnSpc>
            </a:pPr>
            <a:r>
              <a:rPr lang="en-US" sz="2000">
                <a:solidFill>
                  <a:srgbClr val="000000"/>
                </a:solidFill>
                <a:latin typeface="Aptos Display"/>
                <a:ea typeface="+mj-ea"/>
                <a:cs typeface="Arial"/>
              </a:rPr>
              <a:t>Layout</a:t>
            </a:r>
            <a:r>
              <a:rPr lang="en-US" sz="2000">
                <a:solidFill>
                  <a:srgbClr val="000000"/>
                </a:solidFill>
                <a:latin typeface="Aptos Display"/>
                <a:cs typeface="Arial"/>
              </a:rPr>
              <a:t> - signed by P.M</a:t>
            </a:r>
            <a:endParaRPr lang="en-US" sz="2000">
              <a:latin typeface="Aptos Display"/>
            </a:endParaRPr>
          </a:p>
          <a:p>
            <a:pPr marL="285750" indent="-285750">
              <a:lnSpc>
                <a:spcPct val="80000"/>
              </a:lnSpc>
            </a:pPr>
            <a:r>
              <a:rPr lang="en-US" sz="2000">
                <a:solidFill>
                  <a:srgbClr val="000000"/>
                </a:solidFill>
                <a:latin typeface="Aptos Display"/>
                <a:cs typeface="Arial"/>
              </a:rPr>
              <a:t>Metadata - signed by Functionaries</a:t>
            </a:r>
            <a:endParaRPr lang="en-US" sz="2000">
              <a:latin typeface="Aptos Display"/>
            </a:endParaRPr>
          </a:p>
          <a:p>
            <a:pPr marL="628650" lvl="1">
              <a:lnSpc>
                <a:spcPct val="80000"/>
              </a:lnSpc>
              <a:buFont typeface="Arial,Sans-Serif" panose="020B0604020202020204" pitchFamily="34" charset="0"/>
              <a:buChar char="○"/>
            </a:pPr>
            <a:r>
              <a:rPr lang="en-US" sz="1800">
                <a:solidFill>
                  <a:srgbClr val="000000"/>
                </a:solidFill>
                <a:latin typeface="Aptos Display"/>
                <a:cs typeface="Arial"/>
              </a:rPr>
              <a:t>Link Metadata</a:t>
            </a:r>
            <a:endParaRPr lang="en-US" sz="1800">
              <a:solidFill>
                <a:srgbClr val="000000"/>
              </a:solidFill>
              <a:latin typeface="Aptos Display"/>
            </a:endParaRPr>
          </a:p>
          <a:p>
            <a:pPr marL="628650" lvl="1">
              <a:lnSpc>
                <a:spcPct val="80000"/>
              </a:lnSpc>
              <a:buFont typeface="Arial,Sans-Serif" panose="020B0604020202020204" pitchFamily="34" charset="0"/>
              <a:buChar char="○"/>
            </a:pPr>
            <a:r>
              <a:rPr lang="en-US" sz="1800">
                <a:solidFill>
                  <a:srgbClr val="000000"/>
                </a:solidFill>
                <a:latin typeface="Aptos Display"/>
                <a:cs typeface="Arial"/>
              </a:rPr>
              <a:t>Predicate Metadata</a:t>
            </a:r>
            <a:endParaRPr lang="en-US" sz="1800">
              <a:latin typeface="Aptos Display"/>
              <a:cs typeface="Arial"/>
            </a:endParaRPr>
          </a:p>
          <a:p>
            <a:pPr marL="285750" indent="-285750">
              <a:lnSpc>
                <a:spcPct val="80000"/>
              </a:lnSpc>
            </a:pPr>
            <a:endParaRPr lang="en-US" sz="2000">
              <a:latin typeface="Aptos Display"/>
            </a:endParaRPr>
          </a:p>
        </p:txBody>
      </p:sp>
      <p:sp>
        <p:nvSpPr>
          <p:cNvPr id="3" name="Slide Number Placeholder 2">
            <a:extLst>
              <a:ext uri="{FF2B5EF4-FFF2-40B4-BE49-F238E27FC236}">
                <a16:creationId xmlns:a16="http://schemas.microsoft.com/office/drawing/2014/main" id="{40CCD4D3-D073-C1BD-ACA8-14DE37994F5E}"/>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371719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806761-7FA0-B711-EB56-E2397E634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67C9C4-F357-DDC7-E36B-E0EA080ADBDC}"/>
              </a:ext>
            </a:extLst>
          </p:cNvPr>
          <p:cNvSpPr>
            <a:spLocks noGrp="1"/>
          </p:cNvSpPr>
          <p:nvPr>
            <p:ph type="title"/>
          </p:nvPr>
        </p:nvSpPr>
        <p:spPr>
          <a:xfrm>
            <a:off x="1577341" y="232758"/>
            <a:ext cx="5989319" cy="651617"/>
          </a:xfrm>
        </p:spPr>
        <p:txBody>
          <a:bodyPr vert="horz" lIns="68580" tIns="34290" rIns="68580" bIns="3429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3000" kern="1200">
                <a:solidFill>
                  <a:schemeClr val="tx1"/>
                </a:solidFill>
                <a:latin typeface="+mj-lt"/>
                <a:ea typeface="+mj-ea"/>
                <a:cs typeface="+mj-cs"/>
              </a:rPr>
              <a:t>In-toto Workflow Demo</a:t>
            </a:r>
          </a:p>
        </p:txBody>
      </p:sp>
      <p:sp>
        <p:nvSpPr>
          <p:cNvPr id="11" name="TextBox 10">
            <a:extLst>
              <a:ext uri="{FF2B5EF4-FFF2-40B4-BE49-F238E27FC236}">
                <a16:creationId xmlns:a16="http://schemas.microsoft.com/office/drawing/2014/main" id="{5061B36A-829A-5B46-D9C1-468D1D3A9006}"/>
              </a:ext>
            </a:extLst>
          </p:cNvPr>
          <p:cNvSpPr txBox="1"/>
          <p:nvPr/>
        </p:nvSpPr>
        <p:spPr>
          <a:xfrm>
            <a:off x="1961804" y="947855"/>
            <a:ext cx="5220393" cy="448887"/>
          </a:xfrm>
          <a:prstGeom prst="rect">
            <a:avLst/>
          </a:prstGeom>
        </p:spPr>
        <p:txBody>
          <a:bodyPr rot="0" spcFirstLastPara="0" vertOverflow="overflow" horzOverflow="overflow" vert="horz" lIns="68580" tIns="34290" rIns="68580" bIns="34290" numCol="1" spcCol="0" rtlCol="0" fromWordArt="0" anchor="ctr" anchorCtr="0" forceAA="0" compatLnSpc="1">
            <a:prstTxWarp prst="textNoShape">
              <a:avLst/>
            </a:prstTxWarp>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lnSpc>
                <a:spcPct val="90000"/>
              </a:lnSpc>
              <a:spcBef>
                <a:spcPts val="750"/>
              </a:spcBef>
            </a:pPr>
            <a:r>
              <a:rPr lang="en-US" sz="1275" kern="1200">
                <a:solidFill>
                  <a:schemeClr val="bg1"/>
                </a:solidFill>
                <a:latin typeface="+mn-lt"/>
                <a:ea typeface="+mn-ea"/>
                <a:cs typeface="+mn-cs"/>
              </a:rPr>
              <a:t>Source : </a:t>
            </a:r>
            <a:r>
              <a:rPr lang="en-US" sz="1275" kern="1200">
                <a:solidFill>
                  <a:schemeClr val="bg1"/>
                </a:solidFill>
                <a:ea typeface="+mn-lt"/>
                <a:cs typeface="+mn-lt"/>
              </a:rPr>
              <a:t>https://</a:t>
            </a:r>
            <a:r>
              <a:rPr lang="en-US" sz="1275">
                <a:solidFill>
                  <a:schemeClr val="bg1"/>
                </a:solidFill>
                <a:ea typeface="+mn-lt"/>
                <a:cs typeface="+mn-lt"/>
              </a:rPr>
              <a:t>in-toto</a:t>
            </a:r>
            <a:r>
              <a:rPr lang="en-US" sz="1275" kern="1200">
                <a:solidFill>
                  <a:schemeClr val="bg1"/>
                </a:solidFill>
                <a:ea typeface="+mn-lt"/>
                <a:cs typeface="+mn-lt"/>
              </a:rPr>
              <a:t>.</a:t>
            </a:r>
            <a:r>
              <a:rPr lang="en-US" sz="1275">
                <a:solidFill>
                  <a:schemeClr val="bg1"/>
                </a:solidFill>
                <a:ea typeface="+mn-lt"/>
                <a:cs typeface="+mn-lt"/>
              </a:rPr>
              <a:t>io/docs</a:t>
            </a:r>
            <a:r>
              <a:rPr lang="en-US" sz="1275" kern="1200">
                <a:solidFill>
                  <a:schemeClr val="bg1"/>
                </a:solidFill>
                <a:ea typeface="+mn-lt"/>
                <a:cs typeface="+mn-lt"/>
              </a:rPr>
              <a:t>/</a:t>
            </a:r>
          </a:p>
        </p:txBody>
      </p:sp>
      <p:pic>
        <p:nvPicPr>
          <p:cNvPr id="9" name="Content Placeholder 8" descr="A diagram of a sign&#10;&#10;AI-generated content may be incorrect.">
            <a:extLst>
              <a:ext uri="{FF2B5EF4-FFF2-40B4-BE49-F238E27FC236}">
                <a16:creationId xmlns:a16="http://schemas.microsoft.com/office/drawing/2014/main" id="{ED31ABA9-B36E-C8DA-CEE8-E5A21F391BD3}"/>
              </a:ext>
            </a:extLst>
          </p:cNvPr>
          <p:cNvPicPr>
            <a:picLocks noGrp="1" noChangeAspect="1"/>
          </p:cNvPicPr>
          <p:nvPr>
            <p:ph idx="1"/>
          </p:nvPr>
        </p:nvPicPr>
        <p:blipFill>
          <a:blip r:embed="rId2"/>
          <a:stretch>
            <a:fillRect/>
          </a:stretch>
        </p:blipFill>
        <p:spPr>
          <a:xfrm>
            <a:off x="304800" y="1604613"/>
            <a:ext cx="8534400" cy="3072384"/>
          </a:xfrm>
          <a:prstGeom prst="rect">
            <a:avLst/>
          </a:prstGeom>
          <a:ln>
            <a:noFill/>
          </a:ln>
        </p:spPr>
      </p:pic>
      <p:sp>
        <p:nvSpPr>
          <p:cNvPr id="3" name="Slide Number Placeholder 2">
            <a:extLst>
              <a:ext uri="{FF2B5EF4-FFF2-40B4-BE49-F238E27FC236}">
                <a16:creationId xmlns:a16="http://schemas.microsoft.com/office/drawing/2014/main" id="{B850022C-0E6C-1502-94C4-64DA9EC7E7C4}"/>
              </a:ext>
            </a:extLst>
          </p:cNvPr>
          <p:cNvSpPr>
            <a:spLocks noGrp="1"/>
          </p:cNvSpPr>
          <p:nvPr>
            <p:ph type="sldNum" sz="quarter" idx="12"/>
          </p:nvPr>
        </p:nvSpPr>
        <p:spPr/>
        <p:txBody>
          <a:bodyPr/>
          <a:ls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330EA680-D336-4FF7-8B7A-9848BB0A1C32}" type="slidenum">
              <a:rPr lang="en-US" smtClean="0"/>
              <a:t>7</a:t>
            </a:fld>
            <a:endParaRPr lang="en-US"/>
          </a:p>
        </p:txBody>
      </p:sp>
    </p:spTree>
    <p:extLst>
      <p:ext uri="{BB962C8B-B14F-4D97-AF65-F5344CB8AC3E}">
        <p14:creationId xmlns:p14="http://schemas.microsoft.com/office/powerpoint/2010/main" val="311186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a:extLst>
            <a:ext uri="{FF2B5EF4-FFF2-40B4-BE49-F238E27FC236}">
              <a16:creationId xmlns:a16="http://schemas.microsoft.com/office/drawing/2014/main" id="{A0BCF9CD-2388-1219-5BE1-56251E8746AF}"/>
            </a:ext>
          </a:extLst>
        </p:cNvPr>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F51C0362-E1E0-ABDE-0972-D379A2645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05F69B6C-441A-3F29-0527-A90038DCC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Google Shape;116;p8">
            <a:extLst>
              <a:ext uri="{FF2B5EF4-FFF2-40B4-BE49-F238E27FC236}">
                <a16:creationId xmlns:a16="http://schemas.microsoft.com/office/drawing/2014/main" id="{6B9E41D5-486C-1C85-EAD9-E184F77EB185}"/>
              </a:ext>
            </a:extLst>
          </p:cNvPr>
          <p:cNvSpPr txBox="1">
            <a:spLocks noGrp="1"/>
          </p:cNvSpPr>
          <p:nvPr>
            <p:ph type="title"/>
          </p:nvPr>
        </p:nvSpPr>
        <p:spPr>
          <a:xfrm>
            <a:off x="515125" y="865179"/>
            <a:ext cx="2400300" cy="3345872"/>
          </a:xfrm>
          <a:prstGeom prst="rect">
            <a:avLst/>
          </a:prstGeom>
        </p:spPr>
        <p:txBody>
          <a:bodyPr spcFirstLastPara="1" vert="horz" lIns="91440" tIns="45720" rIns="91440" bIns="45720" rtlCol="0" anchor="ctr" anchorCtr="0">
            <a:normAutofit/>
          </a:bodyPr>
          <a:lstStyle/>
          <a:p>
            <a:pPr marL="0" lvl="0" indent="0">
              <a:lnSpc>
                <a:spcPct val="90000"/>
              </a:lnSpc>
              <a:spcBef>
                <a:spcPct val="0"/>
              </a:spcBef>
              <a:spcAft>
                <a:spcPts val="0"/>
              </a:spcAft>
            </a:pPr>
            <a:r>
              <a:rPr lang="en-US" sz="2800">
                <a:solidFill>
                  <a:srgbClr val="FFFFFF"/>
                </a:solidFill>
              </a:rPr>
              <a:t>Layout</a:t>
            </a:r>
          </a:p>
        </p:txBody>
      </p:sp>
      <p:sp>
        <p:nvSpPr>
          <p:cNvPr id="126" name="Arc 125">
            <a:extLst>
              <a:ext uri="{FF2B5EF4-FFF2-40B4-BE49-F238E27FC236}">
                <a16:creationId xmlns:a16="http://schemas.microsoft.com/office/drawing/2014/main" id="{1369B13C-9CE7-3D41-5C91-53E813BBB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Google Shape;117;p8">
            <a:extLst>
              <a:ext uri="{FF2B5EF4-FFF2-40B4-BE49-F238E27FC236}">
                <a16:creationId xmlns:a16="http://schemas.microsoft.com/office/drawing/2014/main" id="{55EF492C-BA75-D682-CE3C-84D5577B5EA9}"/>
              </a:ext>
            </a:extLst>
          </p:cNvPr>
          <p:cNvSpPr txBox="1">
            <a:spLocks noGrp="1"/>
          </p:cNvSpPr>
          <p:nvPr>
            <p:ph type="body" idx="1"/>
          </p:nvPr>
        </p:nvSpPr>
        <p:spPr>
          <a:xfrm>
            <a:off x="3335481" y="443508"/>
            <a:ext cx="5179868" cy="4189214"/>
          </a:xfrm>
          <a:prstGeom prst="rect">
            <a:avLst/>
          </a:prstGeom>
        </p:spPr>
        <p:txBody>
          <a:bodyPr spcFirstLastPara="1" vert="horz" lIns="91440" tIns="45720" rIns="91440" bIns="45720" rtlCol="0" anchor="ctr" anchorCtr="0">
            <a:normAutofit/>
          </a:bodyPr>
          <a:lstStyle/>
          <a:p>
            <a:pPr>
              <a:lnSpc>
                <a:spcPct val="114999"/>
              </a:lnSpc>
              <a:buFont typeface="Arial,Sans-Serif" panose="020B0604020202020204" pitchFamily="34" charset="0"/>
            </a:pPr>
            <a:endParaRPr lang="en" sz="1700">
              <a:ea typeface="+mn-lt"/>
              <a:cs typeface="+mn-lt"/>
            </a:endParaRPr>
          </a:p>
          <a:p>
            <a:pPr>
              <a:lnSpc>
                <a:spcPct val="114999"/>
              </a:lnSpc>
            </a:pPr>
            <a:r>
              <a:rPr lang="en" sz="1700">
                <a:ea typeface="+mn-lt"/>
                <a:cs typeface="+mn-lt"/>
              </a:rPr>
              <a:t>Signature of project manager/owner</a:t>
            </a:r>
            <a:endParaRPr lang="en-US" sz="1700">
              <a:ea typeface="+mn-lt"/>
              <a:cs typeface="+mn-lt"/>
            </a:endParaRPr>
          </a:p>
          <a:p>
            <a:pPr>
              <a:lnSpc>
                <a:spcPct val="114999"/>
              </a:lnSpc>
              <a:buFont typeface="Arial,Sans-Serif" panose="020B0604020202020204" pitchFamily="34" charset="0"/>
            </a:pPr>
            <a:r>
              <a:rPr lang="en" sz="1700">
                <a:ea typeface="+mn-lt"/>
                <a:cs typeface="+mn-lt"/>
              </a:rPr>
              <a:t>Steps of the Software supply chain</a:t>
            </a:r>
            <a:endParaRPr lang="en-US" sz="1700">
              <a:ea typeface="+mn-lt"/>
              <a:cs typeface="+mn-lt"/>
            </a:endParaRPr>
          </a:p>
          <a:p>
            <a:pPr>
              <a:lnSpc>
                <a:spcPct val="114999"/>
              </a:lnSpc>
              <a:buFont typeface="Arial,Sans-Serif" panose="020B0604020202020204" pitchFamily="34" charset="0"/>
              <a:buChar char="●"/>
            </a:pPr>
            <a:r>
              <a:rPr lang="en" sz="1700">
                <a:ea typeface="+mn-lt"/>
                <a:cs typeface="+mn-lt"/>
              </a:rPr>
              <a:t>List of public keys of authorized functionaries for each step</a:t>
            </a:r>
            <a:endParaRPr lang="en-US" sz="1700">
              <a:ea typeface="+mn-lt"/>
              <a:cs typeface="+mn-lt"/>
            </a:endParaRPr>
          </a:p>
          <a:p>
            <a:pPr>
              <a:lnSpc>
                <a:spcPct val="114999"/>
              </a:lnSpc>
              <a:buFont typeface="Arial,Sans-Serif" panose="020B0604020202020204" pitchFamily="34" charset="0"/>
            </a:pPr>
            <a:r>
              <a:rPr lang="en" sz="1700">
                <a:ea typeface="+mn-lt"/>
                <a:cs typeface="+mn-lt"/>
              </a:rPr>
              <a:t>Threshold of signatures for each step</a:t>
            </a:r>
            <a:endParaRPr lang="en-US" sz="1700">
              <a:ea typeface="+mn-lt"/>
              <a:cs typeface="+mn-lt"/>
            </a:endParaRPr>
          </a:p>
          <a:p>
            <a:pPr>
              <a:lnSpc>
                <a:spcPct val="114999"/>
              </a:lnSpc>
              <a:buFont typeface="Arial,Sans-Serif" panose="020B0604020202020204" pitchFamily="34" charset="0"/>
              <a:buChar char="●"/>
            </a:pPr>
            <a:r>
              <a:rPr lang="en" sz="1700">
                <a:ea typeface="+mn-lt"/>
                <a:cs typeface="+mn-lt"/>
              </a:rPr>
              <a:t>Expected Materials &amp; Products</a:t>
            </a:r>
            <a:endParaRPr lang="en-US" sz="1700">
              <a:ea typeface="+mn-lt"/>
              <a:cs typeface="+mn-lt"/>
            </a:endParaRPr>
          </a:p>
          <a:p>
            <a:pPr>
              <a:lnSpc>
                <a:spcPct val="114999"/>
              </a:lnSpc>
              <a:buSzPts val="1800"/>
              <a:buFont typeface="Arial,Sans-Serif" panose="020B0604020202020204" pitchFamily="34" charset="0"/>
              <a:buChar char="●"/>
            </a:pPr>
            <a:r>
              <a:rPr lang="en" sz="1700">
                <a:ea typeface="+mn-lt"/>
                <a:cs typeface="+mn-lt"/>
              </a:rPr>
              <a:t>Expected Predicates</a:t>
            </a:r>
            <a:endParaRPr lang="en-US" sz="1700">
              <a:ea typeface="+mn-lt"/>
              <a:cs typeface="+mn-lt"/>
            </a:endParaRPr>
          </a:p>
          <a:p>
            <a:pPr>
              <a:lnSpc>
                <a:spcPct val="114999"/>
              </a:lnSpc>
              <a:buFont typeface="Arial,Sans-Serif" panose="020B0604020202020204" pitchFamily="34" charset="0"/>
              <a:buChar char="●"/>
            </a:pPr>
            <a:r>
              <a:rPr lang="en" sz="1700">
                <a:ea typeface="+mn-lt"/>
                <a:cs typeface="+mn-lt"/>
              </a:rPr>
              <a:t>Byproducts &amp; Commands</a:t>
            </a:r>
            <a:endParaRPr lang="en-US" sz="1700">
              <a:ea typeface="+mn-lt"/>
              <a:cs typeface="+mn-lt"/>
            </a:endParaRPr>
          </a:p>
          <a:p>
            <a:pPr>
              <a:lnSpc>
                <a:spcPct val="114999"/>
              </a:lnSpc>
              <a:buFont typeface="Arial,Sans-Serif" panose="020B0604020202020204" pitchFamily="34" charset="0"/>
            </a:pPr>
            <a:r>
              <a:rPr lang="en" sz="1700">
                <a:ea typeface="+mn-lt"/>
                <a:cs typeface="+mn-lt"/>
              </a:rPr>
              <a:t>Inspections</a:t>
            </a:r>
            <a:endParaRPr lang="en-US" sz="1700">
              <a:ea typeface="+mn-lt"/>
              <a:cs typeface="+mn-lt"/>
            </a:endParaRPr>
          </a:p>
          <a:p>
            <a:pPr>
              <a:lnSpc>
                <a:spcPct val="114999"/>
              </a:lnSpc>
              <a:spcBef>
                <a:spcPts val="1200"/>
              </a:spcBef>
              <a:spcAft>
                <a:spcPts val="1200"/>
              </a:spcAft>
            </a:pPr>
            <a:endParaRPr lang="en-US" sz="1700">
              <a:ea typeface="+mn-lt"/>
              <a:cs typeface="+mn-lt"/>
            </a:endParaRPr>
          </a:p>
          <a:p>
            <a:pPr marL="285750" indent="-285750">
              <a:lnSpc>
                <a:spcPct val="80000"/>
              </a:lnSpc>
              <a:spcBef>
                <a:spcPts val="1000"/>
              </a:spcBef>
              <a:buFont typeface="Arial" panose="020B0604020202020204" pitchFamily="34" charset="0"/>
              <a:buChar char="●"/>
            </a:pPr>
            <a:endParaRPr lang="en-US" sz="1700"/>
          </a:p>
        </p:txBody>
      </p:sp>
      <p:sp>
        <p:nvSpPr>
          <p:cNvPr id="2" name="Slide Number Placeholder 1">
            <a:extLst>
              <a:ext uri="{FF2B5EF4-FFF2-40B4-BE49-F238E27FC236}">
                <a16:creationId xmlns:a16="http://schemas.microsoft.com/office/drawing/2014/main" id="{54D4B48E-EBD6-74E2-9F60-2D593062E87E}"/>
              </a:ext>
            </a:extLst>
          </p:cNvPr>
          <p:cNvSpPr>
            <a:spLocks noGrp="1"/>
          </p:cNvSpPr>
          <p:nvPr>
            <p:ph type="sldNum" idx="12"/>
          </p:nvPr>
        </p:nvSpPr>
        <p:spPr/>
        <p:txBody>
          <a:bodyPr/>
          <a:lstStyle/>
          <a:p>
            <a:fld id="{00000000-1234-1234-1234-123412341234}" type="slidenum">
              <a:rPr lang="en"/>
              <a:t>8</a:t>
            </a:fld>
            <a:endParaRPr lang="en-US"/>
          </a:p>
        </p:txBody>
      </p:sp>
    </p:spTree>
    <p:extLst>
      <p:ext uri="{BB962C8B-B14F-4D97-AF65-F5344CB8AC3E}">
        <p14:creationId xmlns:p14="http://schemas.microsoft.com/office/powerpoint/2010/main" val="402043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a:extLst>
            <a:ext uri="{FF2B5EF4-FFF2-40B4-BE49-F238E27FC236}">
              <a16:creationId xmlns:a16="http://schemas.microsoft.com/office/drawing/2014/main" id="{CE0608B9-90CF-B994-4AAF-DADFA79423E1}"/>
            </a:ext>
          </a:extLst>
        </p:cNvPr>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F423AEB1-667E-E409-BDD5-44C1E8618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94A4B681-B67A-7483-7070-BCFE776AB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Google Shape;116;p8">
            <a:extLst>
              <a:ext uri="{FF2B5EF4-FFF2-40B4-BE49-F238E27FC236}">
                <a16:creationId xmlns:a16="http://schemas.microsoft.com/office/drawing/2014/main" id="{3CB2DACA-8DE3-2596-1DE1-445C068885AA}"/>
              </a:ext>
            </a:extLst>
          </p:cNvPr>
          <p:cNvSpPr txBox="1">
            <a:spLocks noGrp="1"/>
          </p:cNvSpPr>
          <p:nvPr>
            <p:ph type="title"/>
          </p:nvPr>
        </p:nvSpPr>
        <p:spPr>
          <a:xfrm>
            <a:off x="247014" y="865179"/>
            <a:ext cx="2668411" cy="3345872"/>
          </a:xfrm>
          <a:prstGeom prst="rect">
            <a:avLst/>
          </a:prstGeom>
        </p:spPr>
        <p:txBody>
          <a:bodyPr spcFirstLastPara="1" vert="horz" lIns="91440" tIns="45720" rIns="91440" bIns="45720" rtlCol="0" anchor="ctr" anchorCtr="0">
            <a:normAutofit/>
          </a:bodyPr>
          <a:lstStyle/>
          <a:p>
            <a:pPr marL="0" lvl="0" indent="0">
              <a:lnSpc>
                <a:spcPct val="90000"/>
              </a:lnSpc>
              <a:spcBef>
                <a:spcPct val="0"/>
              </a:spcBef>
              <a:spcAft>
                <a:spcPts val="0"/>
              </a:spcAft>
            </a:pPr>
            <a:r>
              <a:rPr lang="en-US" sz="2800">
                <a:solidFill>
                  <a:srgbClr val="FFFFFF"/>
                </a:solidFill>
              </a:rPr>
              <a:t>Link-Metadata</a:t>
            </a:r>
            <a:endParaRPr lang="en-US">
              <a:ea typeface="+mj-ea"/>
              <a:cs typeface="+mj-cs"/>
            </a:endParaRPr>
          </a:p>
        </p:txBody>
      </p:sp>
      <p:sp>
        <p:nvSpPr>
          <p:cNvPr id="126" name="Arc 125">
            <a:extLst>
              <a:ext uri="{FF2B5EF4-FFF2-40B4-BE49-F238E27FC236}">
                <a16:creationId xmlns:a16="http://schemas.microsoft.com/office/drawing/2014/main" id="{DDAFFBEE-A4A8-09F1-AD4A-9A1C81B2F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Google Shape;117;p8">
            <a:extLst>
              <a:ext uri="{FF2B5EF4-FFF2-40B4-BE49-F238E27FC236}">
                <a16:creationId xmlns:a16="http://schemas.microsoft.com/office/drawing/2014/main" id="{7C161ECA-C50D-4773-E950-06E481992CE8}"/>
              </a:ext>
            </a:extLst>
          </p:cNvPr>
          <p:cNvSpPr txBox="1">
            <a:spLocks noGrp="1"/>
          </p:cNvSpPr>
          <p:nvPr>
            <p:ph type="body" idx="1"/>
          </p:nvPr>
        </p:nvSpPr>
        <p:spPr>
          <a:xfrm>
            <a:off x="3335481" y="443508"/>
            <a:ext cx="5179868" cy="4189214"/>
          </a:xfrm>
          <a:prstGeom prst="rect">
            <a:avLst/>
          </a:prstGeom>
        </p:spPr>
        <p:txBody>
          <a:bodyPr spcFirstLastPara="1" vert="horz" lIns="91440" tIns="45720" rIns="91440" bIns="45720" rtlCol="0" anchor="ctr" anchorCtr="0">
            <a:normAutofit/>
          </a:bodyPr>
          <a:lstStyle/>
          <a:p>
            <a:pPr>
              <a:lnSpc>
                <a:spcPct val="114999"/>
              </a:lnSpc>
              <a:buFont typeface="Arial,Sans-Serif" panose="020B0604020202020204" pitchFamily="34" charset="0"/>
            </a:pPr>
            <a:r>
              <a:rPr lang="en" sz="1700">
                <a:ea typeface="+mn-lt"/>
                <a:cs typeface="+mn-lt"/>
              </a:rPr>
              <a:t>Corresponds to a step in the Supply chain</a:t>
            </a:r>
            <a:endParaRPr lang="en-US" sz="1700">
              <a:ea typeface="+mn-lt"/>
              <a:cs typeface="+mn-lt"/>
            </a:endParaRPr>
          </a:p>
          <a:p>
            <a:pPr>
              <a:lnSpc>
                <a:spcPct val="114999"/>
              </a:lnSpc>
              <a:buFont typeface="Arial,Sans-Serif" panose="020B0604020202020204" pitchFamily="34" charset="0"/>
              <a:buChar char="●"/>
            </a:pPr>
            <a:r>
              <a:rPr lang="en" sz="1700">
                <a:ea typeface="+mn-lt"/>
                <a:cs typeface="+mn-lt"/>
              </a:rPr>
              <a:t>Generated by any authorized functionary</a:t>
            </a:r>
            <a:endParaRPr lang="en-US" sz="1700">
              <a:ea typeface="+mn-lt"/>
              <a:cs typeface="+mn-lt"/>
            </a:endParaRPr>
          </a:p>
          <a:p>
            <a:pPr>
              <a:lnSpc>
                <a:spcPct val="114999"/>
              </a:lnSpc>
              <a:buFont typeface="Arial,Sans-Serif" panose="020B0604020202020204" pitchFamily="34" charset="0"/>
              <a:buChar char="●"/>
            </a:pPr>
            <a:r>
              <a:rPr lang="en" sz="1700">
                <a:ea typeface="+mn-lt"/>
                <a:cs typeface="+mn-lt"/>
              </a:rPr>
              <a:t>Signed by the functionary</a:t>
            </a:r>
            <a:endParaRPr lang="en-US" sz="1700">
              <a:ea typeface="+mn-lt"/>
              <a:cs typeface="+mn-lt"/>
            </a:endParaRPr>
          </a:p>
          <a:p>
            <a:pPr marL="114300" indent="0">
              <a:lnSpc>
                <a:spcPct val="114999"/>
              </a:lnSpc>
              <a:spcBef>
                <a:spcPts val="1200"/>
              </a:spcBef>
              <a:buNone/>
            </a:pPr>
            <a:r>
              <a:rPr lang="en" sz="1700">
                <a:ea typeface="+mn-lt"/>
                <a:cs typeface="+mn-lt"/>
              </a:rPr>
              <a:t>Contains</a:t>
            </a:r>
            <a:endParaRPr lang="en-US" sz="1700">
              <a:ea typeface="+mn-lt"/>
              <a:cs typeface="+mn-lt"/>
            </a:endParaRPr>
          </a:p>
          <a:p>
            <a:pPr>
              <a:lnSpc>
                <a:spcPct val="114999"/>
              </a:lnSpc>
              <a:spcBef>
                <a:spcPts val="1200"/>
              </a:spcBef>
              <a:buFont typeface="Arial,Sans-Serif" panose="020B0604020202020204" pitchFamily="34" charset="0"/>
              <a:buChar char="●"/>
            </a:pPr>
            <a:r>
              <a:rPr lang="en" sz="1700">
                <a:ea typeface="+mn-lt"/>
                <a:cs typeface="+mn-lt"/>
              </a:rPr>
              <a:t>Materials</a:t>
            </a:r>
            <a:endParaRPr lang="en-US" sz="1700">
              <a:ea typeface="+mn-lt"/>
              <a:cs typeface="+mn-lt"/>
            </a:endParaRPr>
          </a:p>
          <a:p>
            <a:pPr>
              <a:lnSpc>
                <a:spcPct val="114999"/>
              </a:lnSpc>
              <a:buSzPts val="1800"/>
              <a:buFont typeface="Arial,Sans-Serif" panose="020B0604020202020204" pitchFamily="34" charset="0"/>
              <a:buChar char="●"/>
            </a:pPr>
            <a:r>
              <a:rPr lang="en" sz="1700">
                <a:ea typeface="+mn-lt"/>
                <a:cs typeface="+mn-lt"/>
              </a:rPr>
              <a:t>Products</a:t>
            </a:r>
            <a:endParaRPr lang="en-US" sz="1700">
              <a:ea typeface="+mn-lt"/>
              <a:cs typeface="+mn-lt"/>
            </a:endParaRPr>
          </a:p>
          <a:p>
            <a:pPr>
              <a:lnSpc>
                <a:spcPct val="114999"/>
              </a:lnSpc>
              <a:buFont typeface="Arial,Sans-Serif" panose="020B0604020202020204" pitchFamily="34" charset="0"/>
              <a:buChar char="●"/>
            </a:pPr>
            <a:r>
              <a:rPr lang="en" sz="1700" err="1">
                <a:ea typeface="+mn-lt"/>
                <a:cs typeface="+mn-lt"/>
              </a:rPr>
              <a:t>ByProducts</a:t>
            </a:r>
            <a:endParaRPr lang="en-US" sz="1700" err="1">
              <a:ea typeface="+mn-lt"/>
              <a:cs typeface="+mn-lt"/>
            </a:endParaRPr>
          </a:p>
          <a:p>
            <a:pPr>
              <a:lnSpc>
                <a:spcPct val="114999"/>
              </a:lnSpc>
              <a:buFont typeface="Arial,Sans-Serif" panose="020B0604020202020204" pitchFamily="34" charset="0"/>
            </a:pPr>
            <a:r>
              <a:rPr lang="en" sz="1700">
                <a:ea typeface="+mn-lt"/>
                <a:cs typeface="+mn-lt"/>
              </a:rPr>
              <a:t>Commands</a:t>
            </a:r>
            <a:endParaRPr lang="en-US" sz="1700">
              <a:ea typeface="+mn-lt"/>
              <a:cs typeface="+mn-lt"/>
            </a:endParaRPr>
          </a:p>
          <a:p>
            <a:pPr>
              <a:lnSpc>
                <a:spcPct val="114999"/>
              </a:lnSpc>
              <a:buFont typeface="Arial,Sans-Serif" panose="020B0604020202020204" pitchFamily="34" charset="0"/>
            </a:pPr>
            <a:r>
              <a:rPr lang="en" sz="1700">
                <a:ea typeface="+mn-lt"/>
                <a:cs typeface="+mn-lt"/>
              </a:rPr>
              <a:t>Signature of functionary</a:t>
            </a:r>
            <a:endParaRPr lang="en-US" sz="1700">
              <a:ea typeface="+mn-lt"/>
              <a:cs typeface="+mn-lt"/>
            </a:endParaRPr>
          </a:p>
          <a:p>
            <a:pPr marL="285750" indent="-285750">
              <a:lnSpc>
                <a:spcPct val="80000"/>
              </a:lnSpc>
              <a:spcBef>
                <a:spcPts val="1000"/>
              </a:spcBef>
              <a:buFont typeface="Arial" panose="020B0604020202020204" pitchFamily="34" charset="0"/>
              <a:buChar char="●"/>
            </a:pPr>
            <a:endParaRPr lang="en-US" sz="1700"/>
          </a:p>
        </p:txBody>
      </p:sp>
      <p:pic>
        <p:nvPicPr>
          <p:cNvPr id="2" name="Picture 1" descr="A diagram of a process&#10;&#10;AI-generated content may be incorrect.">
            <a:extLst>
              <a:ext uri="{FF2B5EF4-FFF2-40B4-BE49-F238E27FC236}">
                <a16:creationId xmlns:a16="http://schemas.microsoft.com/office/drawing/2014/main" id="{B9358BA8-5D16-7052-33EF-7EE37A6C4AF8}"/>
              </a:ext>
            </a:extLst>
          </p:cNvPr>
          <p:cNvPicPr>
            <a:picLocks noChangeAspect="1"/>
          </p:cNvPicPr>
          <p:nvPr/>
        </p:nvPicPr>
        <p:blipFill>
          <a:blip r:embed="rId3"/>
          <a:stretch>
            <a:fillRect/>
          </a:stretch>
        </p:blipFill>
        <p:spPr>
          <a:xfrm>
            <a:off x="5078322" y="1825262"/>
            <a:ext cx="3430905" cy="1201783"/>
          </a:xfrm>
          <a:prstGeom prst="rect">
            <a:avLst/>
          </a:prstGeom>
        </p:spPr>
      </p:pic>
      <p:sp>
        <p:nvSpPr>
          <p:cNvPr id="3" name="Slide Number Placeholder 2">
            <a:extLst>
              <a:ext uri="{FF2B5EF4-FFF2-40B4-BE49-F238E27FC236}">
                <a16:creationId xmlns:a16="http://schemas.microsoft.com/office/drawing/2014/main" id="{6FF1D385-3DE2-3810-03DE-1CC6B09873FA}"/>
              </a:ext>
            </a:extLst>
          </p:cNvPr>
          <p:cNvSpPr>
            <a:spLocks noGrp="1"/>
          </p:cNvSpPr>
          <p:nvPr>
            <p:ph type="sldNum" idx="12"/>
          </p:nvPr>
        </p:nvSpPr>
        <p:spPr/>
        <p:txBody>
          <a:bodyPr/>
          <a:lstStyle/>
          <a:p>
            <a:fld id="{00000000-1234-1234-1234-123412341234}" type="slidenum">
              <a:rPr lang="en"/>
              <a:t>9</a:t>
            </a:fld>
            <a:endParaRPr lang="en-US"/>
          </a:p>
        </p:txBody>
      </p:sp>
    </p:spTree>
    <p:extLst>
      <p:ext uri="{BB962C8B-B14F-4D97-AF65-F5344CB8AC3E}">
        <p14:creationId xmlns:p14="http://schemas.microsoft.com/office/powerpoint/2010/main" val="1382839491"/>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30</Slides>
  <Notes>24</Notes>
  <HiddenSlides>0</HiddenSlide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VanillaVTI</vt:lpstr>
      <vt:lpstr>office theme</vt:lpstr>
      <vt:lpstr>Indian Insititute of Information Technology, Allahabad</vt:lpstr>
      <vt:lpstr>Software Supply Chain Management</vt:lpstr>
      <vt:lpstr>Need for Privacy and Decentralization in Software Supply Chain</vt:lpstr>
      <vt:lpstr> Decentralized Privacy Preserving Software Compliance Verification In Software Supply Chain Management </vt:lpstr>
      <vt:lpstr>Zero Knowledge Proof</vt:lpstr>
      <vt:lpstr>How SSC Security is Achieved by in-Toto?</vt:lpstr>
      <vt:lpstr>In-toto Workflow Demo</vt:lpstr>
      <vt:lpstr>Layout</vt:lpstr>
      <vt:lpstr>Link-Metadata</vt:lpstr>
      <vt:lpstr>Predicates</vt:lpstr>
      <vt:lpstr>In-Toto Verification</vt:lpstr>
      <vt:lpstr>in-Toto Verification Algorithm</vt:lpstr>
      <vt:lpstr>Artifact Rules</vt:lpstr>
      <vt:lpstr>Tools to Implement ZKP</vt:lpstr>
      <vt:lpstr>Setup phase</vt:lpstr>
      <vt:lpstr>Data Preparation for Circom</vt:lpstr>
      <vt:lpstr>Data Preparation for Circom</vt:lpstr>
      <vt:lpstr>Data Preparation Layout for Circom</vt:lpstr>
      <vt:lpstr>Data Preparation of Layout for Circom</vt:lpstr>
      <vt:lpstr>Data Preparation of Link-Metadata for Circom</vt:lpstr>
      <vt:lpstr>Data Preparation of Link – Metadata for Circom</vt:lpstr>
      <vt:lpstr>Proof Generation phase</vt:lpstr>
      <vt:lpstr>Prototype Design of Recursive ZK-SNARK </vt:lpstr>
      <vt:lpstr>Proof Verification phase</vt:lpstr>
      <vt:lpstr>Proposed Prototype Design of ZK-SNARK </vt:lpstr>
      <vt:lpstr>Prototype Design off-chain Digital Sign Verification</vt:lpstr>
      <vt:lpstr>Security Benefits </vt:lpstr>
      <vt:lpstr>What ZKP adds to in-toto? </vt:lpstr>
      <vt:lpstr>Future Timeline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92</cp:revision>
  <dcterms:modified xsi:type="dcterms:W3CDTF">2025-06-29T15:09:41Z</dcterms:modified>
</cp:coreProperties>
</file>