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2c8ef38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2c8ef38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259c4aea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259c4aea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000">
              <a:solidFill>
                <a:schemeClr val="dk1"/>
              </a:solidFill>
            </a:endParaRPr>
          </a:p>
          <a:p>
            <a:pPr indent="0" lvl="0" marL="457200" rtl="0" algn="l">
              <a:lnSpc>
                <a:spcPct val="115000"/>
              </a:lnSpc>
              <a:spcBef>
                <a:spcPts val="0"/>
              </a:spcBef>
              <a:spcAft>
                <a:spcPts val="0"/>
              </a:spcAft>
              <a:buNone/>
            </a:pPr>
            <a:r>
              <a:t/>
            </a:r>
            <a:endParaRPr sz="1000">
              <a:solidFill>
                <a:schemeClr val="dk1"/>
              </a:solidFill>
            </a:endParaRPr>
          </a:p>
          <a:p>
            <a:pPr indent="0" lvl="0" marL="457200" rtl="0" algn="l">
              <a:lnSpc>
                <a:spcPct val="115000"/>
              </a:lnSpc>
              <a:spcBef>
                <a:spcPts val="0"/>
              </a:spcBef>
              <a:spcAft>
                <a:spcPts val="0"/>
              </a:spcAft>
              <a:buNone/>
            </a:pPr>
            <a:r>
              <a:t/>
            </a:r>
            <a:endParaRPr sz="10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2b1fba68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2b1fba68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2b1fba68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2b1fba68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259c4aea4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0259c4aea4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3e7253b1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03e7253b1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259c4aea4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259c4aea4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03e7253b1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03e7253b1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259c4aea4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0259c4aea4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259c4aea4_1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0259c4aea4_1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246b197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246b197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3e7253b1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3e7253b1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259c4aea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259c4aea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259c4aea4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259c4aea4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2b1fba6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2b1fba6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2b1fba68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2b1fba68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2b1fba68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2b1fba68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2b1fba68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2b1fba68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2c8ef385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2c8ef38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8.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5.png"/><Relationship Id="rId4" Type="http://schemas.openxmlformats.org/officeDocument/2006/relationships/image" Target="../media/image44.png"/><Relationship Id="rId5" Type="http://schemas.openxmlformats.org/officeDocument/2006/relationships/image" Target="../media/image41.png"/><Relationship Id="rId6" Type="http://schemas.openxmlformats.org/officeDocument/2006/relationships/image" Target="../media/image31.jpg"/><Relationship Id="rId7" Type="http://schemas.openxmlformats.org/officeDocument/2006/relationships/image" Target="../media/image36.png"/><Relationship Id="rId8"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23.png"/><Relationship Id="rId13" Type="http://schemas.openxmlformats.org/officeDocument/2006/relationships/image" Target="../media/image1.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6.png"/><Relationship Id="rId9" Type="http://schemas.openxmlformats.org/officeDocument/2006/relationships/image" Target="../media/image10.png"/><Relationship Id="rId15" Type="http://schemas.openxmlformats.org/officeDocument/2006/relationships/image" Target="../media/image14.png"/><Relationship Id="rId14" Type="http://schemas.openxmlformats.org/officeDocument/2006/relationships/image" Target="../media/image2.png"/><Relationship Id="rId17" Type="http://schemas.openxmlformats.org/officeDocument/2006/relationships/image" Target="../media/image7.png"/><Relationship Id="rId16" Type="http://schemas.openxmlformats.org/officeDocument/2006/relationships/image" Target="../media/image25.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22.png"/><Relationship Id="rId8"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7.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20350"/>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Renewable Energy </a:t>
            </a:r>
            <a:br>
              <a:rPr lang="en">
                <a:latin typeface="Calibri"/>
                <a:ea typeface="Calibri"/>
                <a:cs typeface="Calibri"/>
                <a:sym typeface="Calibri"/>
              </a:rPr>
            </a:br>
            <a:r>
              <a:rPr lang="en">
                <a:latin typeface="Calibri"/>
                <a:ea typeface="Calibri"/>
                <a:cs typeface="Calibri"/>
                <a:sym typeface="Calibri"/>
              </a:rPr>
              <a:t>Market Trend Analysis</a:t>
            </a:r>
            <a:endParaRPr>
              <a:latin typeface="Calibri"/>
              <a:ea typeface="Calibri"/>
              <a:cs typeface="Calibri"/>
              <a:sym typeface="Calibri"/>
            </a:endParaRPr>
          </a:p>
        </p:txBody>
      </p:sp>
      <p:sp>
        <p:nvSpPr>
          <p:cNvPr id="55" name="Google Shape;55;p13"/>
          <p:cNvSpPr txBox="1"/>
          <p:nvPr>
            <p:ph idx="1" type="subTitle"/>
          </p:nvPr>
        </p:nvSpPr>
        <p:spPr>
          <a:xfrm>
            <a:off x="400675" y="2340800"/>
            <a:ext cx="8520600" cy="6192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n" sz="2400">
                <a:latin typeface="Calibri"/>
                <a:ea typeface="Calibri"/>
                <a:cs typeface="Calibri"/>
                <a:sym typeface="Calibri"/>
              </a:rPr>
              <a:t>Three Key Markets : Solar, Hydrogen, Wind</a:t>
            </a:r>
            <a:endParaRPr sz="2400">
              <a:latin typeface="Calibri"/>
              <a:ea typeface="Calibri"/>
              <a:cs typeface="Calibri"/>
              <a:sym typeface="Calibri"/>
            </a:endParaRPr>
          </a:p>
          <a:p>
            <a:pPr indent="0" lvl="0" marL="0" rtl="0" algn="l">
              <a:lnSpc>
                <a:spcPct val="80000"/>
              </a:lnSpc>
              <a:spcBef>
                <a:spcPts val="0"/>
              </a:spcBef>
              <a:spcAft>
                <a:spcPts val="0"/>
              </a:spcAft>
              <a:buSzPts val="935"/>
              <a:buNone/>
            </a:pPr>
            <a:r>
              <a:t/>
            </a:r>
            <a:endParaRPr sz="100">
              <a:latin typeface="Calibri"/>
              <a:ea typeface="Calibri"/>
              <a:cs typeface="Calibri"/>
              <a:sym typeface="Calibri"/>
            </a:endParaRPr>
          </a:p>
        </p:txBody>
      </p:sp>
      <p:sp>
        <p:nvSpPr>
          <p:cNvPr id="56" name="Google Shape;56;p13"/>
          <p:cNvSpPr txBox="1"/>
          <p:nvPr/>
        </p:nvSpPr>
        <p:spPr>
          <a:xfrm>
            <a:off x="490700" y="4310500"/>
            <a:ext cx="66423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latin typeface="Calibri"/>
                <a:ea typeface="Calibri"/>
                <a:cs typeface="Calibri"/>
                <a:sym typeface="Calibri"/>
              </a:rPr>
              <a:t>Team 10 Members: </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100">
                <a:solidFill>
                  <a:schemeClr val="dk1"/>
                </a:solidFill>
                <a:latin typeface="Calibri"/>
                <a:ea typeface="Calibri"/>
                <a:cs typeface="Calibri"/>
                <a:sym typeface="Calibri"/>
              </a:rPr>
              <a:t>Austin Hwang, Olga Petrova, Philip Peters, Shalini Pampati, Yannis Papadopoulos, Dahlia Segarra</a:t>
            </a:r>
            <a:endParaRPr sz="1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22"/>
          <p:cNvSpPr txBox="1"/>
          <p:nvPr>
            <p:ph type="title"/>
          </p:nvPr>
        </p:nvSpPr>
        <p:spPr>
          <a:xfrm>
            <a:off x="502400" y="655250"/>
            <a:ext cx="4968000" cy="552000"/>
          </a:xfrm>
          <a:prstGeom prst="rect">
            <a:avLst/>
          </a:prstGeom>
          <a:noFill/>
        </p:spPr>
        <p:txBody>
          <a:bodyPr anchorCtr="0" anchor="t" bIns="91425" lIns="91425" spcFirstLastPara="1" rIns="91425" wrap="square" tIns="91425">
            <a:noAutofit/>
          </a:bodyPr>
          <a:lstStyle/>
          <a:p>
            <a:pPr indent="-317500" lvl="0" marL="457200" rtl="0" algn="ctr">
              <a:lnSpc>
                <a:spcPct val="115000"/>
              </a:lnSpc>
              <a:spcBef>
                <a:spcPts val="1200"/>
              </a:spcBef>
              <a:spcAft>
                <a:spcPts val="0"/>
              </a:spcAft>
              <a:buSzPts val="1400"/>
              <a:buChar char="●"/>
            </a:pPr>
            <a:r>
              <a:rPr b="1" lang="en" sz="1400"/>
              <a:t>V</a:t>
            </a:r>
            <a:r>
              <a:rPr b="1" lang="en" sz="1400"/>
              <a:t>olatility of stock prices by company symbol</a:t>
            </a:r>
            <a:endParaRPr b="1" sz="1400"/>
          </a:p>
          <a:p>
            <a:pPr indent="0" lvl="0" marL="0" rtl="0" algn="l">
              <a:lnSpc>
                <a:spcPct val="115000"/>
              </a:lnSpc>
              <a:spcBef>
                <a:spcPts val="1200"/>
              </a:spcBef>
              <a:spcAft>
                <a:spcPts val="0"/>
              </a:spcAft>
              <a:buNone/>
            </a:pPr>
            <a:r>
              <a:t/>
            </a:r>
            <a:endParaRPr b="1" sz="1400"/>
          </a:p>
        </p:txBody>
      </p:sp>
      <p:pic>
        <p:nvPicPr>
          <p:cNvPr id="168" name="Google Shape;168;p22"/>
          <p:cNvPicPr preferRelativeResize="0"/>
          <p:nvPr/>
        </p:nvPicPr>
        <p:blipFill>
          <a:blip r:embed="rId3">
            <a:alphaModFix/>
          </a:blip>
          <a:stretch>
            <a:fillRect/>
          </a:stretch>
        </p:blipFill>
        <p:spPr>
          <a:xfrm>
            <a:off x="754412" y="1447725"/>
            <a:ext cx="7692225" cy="3549475"/>
          </a:xfrm>
          <a:prstGeom prst="rect">
            <a:avLst/>
          </a:prstGeom>
          <a:noFill/>
          <a:ln>
            <a:noFill/>
          </a:ln>
        </p:spPr>
      </p:pic>
      <p:cxnSp>
        <p:nvCxnSpPr>
          <p:cNvPr id="169" name="Google Shape;169;p22"/>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170" name="Google Shape;170;p22"/>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Discussion Point # 2 (Shalini)</a:t>
            </a:r>
            <a:endParaRPr b="1"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440650" y="619163"/>
            <a:ext cx="8105700" cy="933600"/>
          </a:xfrm>
          <a:prstGeom prst="rect">
            <a:avLst/>
          </a:prstGeom>
          <a:noFill/>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Which individual stocks within each sector have outperformed their peers and what might be contributing to their success? </a:t>
            </a:r>
            <a:endParaRPr sz="1300"/>
          </a:p>
        </p:txBody>
      </p:sp>
      <p:sp>
        <p:nvSpPr>
          <p:cNvPr id="176" name="Google Shape;176;p23"/>
          <p:cNvSpPr txBox="1"/>
          <p:nvPr>
            <p:ph idx="1" type="body"/>
          </p:nvPr>
        </p:nvSpPr>
        <p:spPr>
          <a:xfrm>
            <a:off x="4572000" y="1586975"/>
            <a:ext cx="4260300" cy="3416400"/>
          </a:xfrm>
          <a:prstGeom prst="rect">
            <a:avLst/>
          </a:prstGeom>
          <a:solidFill>
            <a:schemeClr val="lt1"/>
          </a:solidFill>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100">
              <a:solidFill>
                <a:schemeClr val="dk1"/>
              </a:solidFill>
            </a:endParaRPr>
          </a:p>
          <a:p>
            <a:pPr indent="0" lvl="0" marL="914400" rtl="0" algn="l">
              <a:spcBef>
                <a:spcPts val="0"/>
              </a:spcBef>
              <a:spcAft>
                <a:spcPts val="0"/>
              </a:spcAft>
              <a:buNone/>
            </a:pPr>
            <a:r>
              <a:rPr lang="en" sz="1100">
                <a:solidFill>
                  <a:schemeClr val="dk1"/>
                </a:solidFill>
              </a:rPr>
              <a:t>: </a:t>
            </a:r>
            <a:endParaRPr sz="1100">
              <a:solidFill>
                <a:schemeClr val="dk1"/>
              </a:solidFill>
            </a:endParaRPr>
          </a:p>
          <a:p>
            <a:pPr indent="0" lvl="0" marL="914400" rtl="0" algn="l">
              <a:spcBef>
                <a:spcPts val="0"/>
              </a:spcBef>
              <a:spcAft>
                <a:spcPts val="0"/>
              </a:spcAft>
              <a:buNone/>
            </a:pPr>
            <a:r>
              <a:t/>
            </a:r>
            <a:endParaRPr sz="1100">
              <a:solidFill>
                <a:schemeClr val="dk1"/>
              </a:solidFill>
            </a:endParaRPr>
          </a:p>
          <a:p>
            <a:pPr indent="0" lvl="0" marL="914400" rtl="0" algn="l">
              <a:spcBef>
                <a:spcPts val="0"/>
              </a:spcBef>
              <a:spcAft>
                <a:spcPts val="0"/>
              </a:spcAft>
              <a:buNone/>
            </a:pPr>
            <a:r>
              <a:t/>
            </a:r>
            <a:endParaRPr sz="1100">
              <a:solidFill>
                <a:schemeClr val="dk1"/>
              </a:solidFill>
            </a:endParaRPr>
          </a:p>
        </p:txBody>
      </p:sp>
      <p:sp>
        <p:nvSpPr>
          <p:cNvPr id="177" name="Google Shape;177;p23"/>
          <p:cNvSpPr txBox="1"/>
          <p:nvPr/>
        </p:nvSpPr>
        <p:spPr>
          <a:xfrm>
            <a:off x="201975" y="1586975"/>
            <a:ext cx="3616800" cy="314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Top Performer -</a:t>
            </a:r>
            <a:r>
              <a:rPr lang="en" sz="1500">
                <a:solidFill>
                  <a:schemeClr val="dk1"/>
                </a:solidFill>
              </a:rPr>
              <a:t> </a:t>
            </a:r>
            <a:r>
              <a:rPr b="1" lang="en" sz="1500">
                <a:solidFill>
                  <a:schemeClr val="dk1"/>
                </a:solidFill>
              </a:rPr>
              <a:t>Solar</a:t>
            </a:r>
            <a:r>
              <a:rPr lang="en" sz="1500">
                <a:solidFill>
                  <a:schemeClr val="dk1"/>
                </a:solidFill>
              </a:rPr>
              <a:t>:</a:t>
            </a:r>
            <a:endParaRPr sz="1500">
              <a:solidFill>
                <a:schemeClr val="dk1"/>
              </a:solidFill>
            </a:endParaRPr>
          </a:p>
          <a:p>
            <a:pPr indent="0" lvl="0" marL="914400" rtl="0" algn="l">
              <a:lnSpc>
                <a:spcPct val="115000"/>
              </a:lnSpc>
              <a:spcBef>
                <a:spcPts val="0"/>
              </a:spcBef>
              <a:spcAft>
                <a:spcPts val="0"/>
              </a:spcAft>
              <a:buNone/>
            </a:pPr>
            <a:r>
              <a:t/>
            </a:r>
            <a:endParaRPr b="1">
              <a:solidFill>
                <a:schemeClr val="dk1"/>
              </a:solidFill>
            </a:endParaRPr>
          </a:p>
          <a:p>
            <a:pPr indent="-317500" lvl="0" marL="457200" rtl="0" algn="l">
              <a:lnSpc>
                <a:spcPct val="115000"/>
              </a:lnSpc>
              <a:spcBef>
                <a:spcPts val="0"/>
              </a:spcBef>
              <a:spcAft>
                <a:spcPts val="0"/>
              </a:spcAft>
              <a:buSzPts val="1400"/>
              <a:buChar char="●"/>
            </a:pPr>
            <a:r>
              <a:rPr b="1" lang="en">
                <a:solidFill>
                  <a:schemeClr val="dk1"/>
                </a:solidFill>
              </a:rPr>
              <a:t>Enphase Energy (ENPH )</a:t>
            </a:r>
            <a:r>
              <a:rPr lang="en">
                <a:solidFill>
                  <a:schemeClr val="dk1"/>
                </a:solidFill>
              </a:rPr>
              <a:t>. Enphase energy is an inventor of micro inverter technology that is used in most solar batteries today. </a:t>
            </a:r>
            <a:endParaRPr>
              <a:solidFill>
                <a:schemeClr val="dk1"/>
              </a:solidFill>
            </a:endParaRPr>
          </a:p>
          <a:p>
            <a:pPr indent="-317500" lvl="0" marL="457200" rtl="0" algn="l">
              <a:lnSpc>
                <a:spcPct val="115000"/>
              </a:lnSpc>
              <a:spcBef>
                <a:spcPts val="0"/>
              </a:spcBef>
              <a:spcAft>
                <a:spcPts val="0"/>
              </a:spcAft>
              <a:buSzPts val="1400"/>
              <a:buChar char="●"/>
            </a:pPr>
            <a:r>
              <a:rPr b="1" lang="en">
                <a:solidFill>
                  <a:schemeClr val="dk1"/>
                </a:solidFill>
              </a:rPr>
              <a:t>First Solar (FSLR)</a:t>
            </a:r>
            <a:r>
              <a:rPr lang="en">
                <a:solidFill>
                  <a:schemeClr val="dk1"/>
                </a:solidFill>
              </a:rPr>
              <a:t> is one of the leaders in solar panel business.</a:t>
            </a:r>
            <a:endParaRPr>
              <a:solidFill>
                <a:schemeClr val="dk1"/>
              </a:solidFill>
            </a:endParaRPr>
          </a:p>
          <a:p>
            <a:pPr indent="-317500" lvl="0" marL="457200" rtl="0" algn="l">
              <a:lnSpc>
                <a:spcPct val="115000"/>
              </a:lnSpc>
              <a:spcBef>
                <a:spcPts val="0"/>
              </a:spcBef>
              <a:spcAft>
                <a:spcPts val="0"/>
              </a:spcAft>
              <a:buSzPts val="1400"/>
              <a:buChar char="●"/>
            </a:pPr>
            <a:r>
              <a:rPr b="1" lang="en">
                <a:solidFill>
                  <a:schemeClr val="dk1"/>
                </a:solidFill>
              </a:rPr>
              <a:t>Advanced Energy Industry (AEIS)</a:t>
            </a:r>
            <a:r>
              <a:rPr b="1" lang="en">
                <a:solidFill>
                  <a:schemeClr val="accent1"/>
                </a:solidFill>
              </a:rPr>
              <a:t>.</a:t>
            </a:r>
            <a:r>
              <a:rPr lang="en">
                <a:solidFill>
                  <a:schemeClr val="dk1"/>
                </a:solidFill>
              </a:rPr>
              <a:t> Their </a:t>
            </a:r>
            <a:r>
              <a:rPr lang="en">
                <a:solidFill>
                  <a:srgbClr val="464650"/>
                </a:solidFill>
                <a:highlight>
                  <a:srgbClr val="FFFFFF"/>
                </a:highlight>
              </a:rPr>
              <a:t>products include thin-film power-conversion systems and power control modules. </a:t>
            </a:r>
            <a:endParaRPr>
              <a:solidFill>
                <a:schemeClr val="dk2"/>
              </a:solidFill>
            </a:endParaRPr>
          </a:p>
        </p:txBody>
      </p:sp>
      <p:pic>
        <p:nvPicPr>
          <p:cNvPr id="178" name="Google Shape;178;p23"/>
          <p:cNvPicPr preferRelativeResize="0"/>
          <p:nvPr/>
        </p:nvPicPr>
        <p:blipFill>
          <a:blip r:embed="rId3">
            <a:alphaModFix/>
          </a:blip>
          <a:stretch>
            <a:fillRect/>
          </a:stretch>
        </p:blipFill>
        <p:spPr>
          <a:xfrm>
            <a:off x="3642725" y="1392025"/>
            <a:ext cx="5095625" cy="3806300"/>
          </a:xfrm>
          <a:prstGeom prst="rect">
            <a:avLst/>
          </a:prstGeom>
          <a:noFill/>
          <a:ln>
            <a:noFill/>
          </a:ln>
        </p:spPr>
      </p:pic>
      <p:cxnSp>
        <p:nvCxnSpPr>
          <p:cNvPr id="179" name="Google Shape;179;p23"/>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180" name="Google Shape;180;p23"/>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Discussion Point # 3 (Olga)</a:t>
            </a:r>
            <a:endParaRPr b="1"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idx="1" type="body"/>
          </p:nvPr>
        </p:nvSpPr>
        <p:spPr>
          <a:xfrm>
            <a:off x="190250" y="1402125"/>
            <a:ext cx="3523800" cy="3459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b="1" lang="en" sz="1400">
                <a:solidFill>
                  <a:schemeClr val="dk1"/>
                </a:solidFill>
              </a:rPr>
              <a:t>Wind:</a:t>
            </a:r>
            <a:r>
              <a:rPr lang="en" sz="1400">
                <a:solidFill>
                  <a:schemeClr val="dk1"/>
                </a:solidFill>
              </a:rPr>
              <a:t> Top performer of the wind sector was </a:t>
            </a:r>
            <a:endParaRPr sz="1400">
              <a:solidFill>
                <a:schemeClr val="dk1"/>
              </a:solidFill>
            </a:endParaRPr>
          </a:p>
          <a:p>
            <a:pPr indent="0" lvl="0" marL="0" rtl="0" algn="l">
              <a:lnSpc>
                <a:spcPct val="105000"/>
              </a:lnSpc>
              <a:spcBef>
                <a:spcPts val="0"/>
              </a:spcBef>
              <a:spcAft>
                <a:spcPts val="0"/>
              </a:spcAft>
              <a:buClr>
                <a:schemeClr val="dk1"/>
              </a:buClr>
              <a:buSzPts val="1100"/>
              <a:buFont typeface="Arial"/>
              <a:buNone/>
            </a:pPr>
            <a:r>
              <a:t/>
            </a:r>
            <a:endParaRPr sz="1400">
              <a:solidFill>
                <a:schemeClr val="dk1"/>
              </a:solidFill>
            </a:endParaRPr>
          </a:p>
          <a:p>
            <a:pPr indent="-323850" lvl="0" marL="457200" rtl="0" algn="l">
              <a:lnSpc>
                <a:spcPct val="105000"/>
              </a:lnSpc>
              <a:spcBef>
                <a:spcPts val="0"/>
              </a:spcBef>
              <a:spcAft>
                <a:spcPts val="0"/>
              </a:spcAft>
              <a:buClr>
                <a:schemeClr val="dk1"/>
              </a:buClr>
              <a:buSzPts val="1500"/>
              <a:buChar char="●"/>
            </a:pPr>
            <a:r>
              <a:rPr b="1" lang="en" sz="1600">
                <a:solidFill>
                  <a:schemeClr val="dk1"/>
                </a:solidFill>
              </a:rPr>
              <a:t>NextEra </a:t>
            </a:r>
            <a:r>
              <a:rPr b="1" lang="en" sz="1500">
                <a:solidFill>
                  <a:schemeClr val="dk1"/>
                </a:solidFill>
              </a:rPr>
              <a:t>Energy Company (NEE)</a:t>
            </a:r>
            <a:r>
              <a:rPr lang="en" sz="1500">
                <a:solidFill>
                  <a:schemeClr val="dk1"/>
                </a:solidFill>
              </a:rPr>
              <a:t>.</a:t>
            </a:r>
            <a:endParaRPr sz="1500">
              <a:solidFill>
                <a:schemeClr val="dk1"/>
              </a:solidFill>
            </a:endParaRPr>
          </a:p>
          <a:p>
            <a:pPr indent="-323850" lvl="0" marL="457200" rtl="0" algn="l">
              <a:lnSpc>
                <a:spcPct val="105000"/>
              </a:lnSpc>
              <a:spcBef>
                <a:spcPts val="0"/>
              </a:spcBef>
              <a:spcAft>
                <a:spcPts val="0"/>
              </a:spcAft>
              <a:buClr>
                <a:schemeClr val="dk1"/>
              </a:buClr>
              <a:buSzPts val="1500"/>
              <a:buChar char="●"/>
            </a:pPr>
            <a:r>
              <a:rPr b="1" lang="en" sz="1500">
                <a:solidFill>
                  <a:schemeClr val="dk1"/>
                </a:solidFill>
              </a:rPr>
              <a:t>Ameren Corporation(AEE)</a:t>
            </a:r>
            <a:r>
              <a:rPr lang="en" sz="1500">
                <a:solidFill>
                  <a:schemeClr val="dk1"/>
                </a:solidFill>
              </a:rPr>
              <a:t> </a:t>
            </a:r>
            <a:endParaRPr sz="1500">
              <a:solidFill>
                <a:schemeClr val="dk1"/>
              </a:solidFill>
            </a:endParaRPr>
          </a:p>
          <a:p>
            <a:pPr indent="-323850" lvl="0" marL="457200" rtl="0" algn="l">
              <a:lnSpc>
                <a:spcPct val="105000"/>
              </a:lnSpc>
              <a:spcBef>
                <a:spcPts val="0"/>
              </a:spcBef>
              <a:spcAft>
                <a:spcPts val="0"/>
              </a:spcAft>
              <a:buClr>
                <a:schemeClr val="dk1"/>
              </a:buClr>
              <a:buSzPts val="1500"/>
              <a:buChar char="●"/>
            </a:pPr>
            <a:r>
              <a:rPr b="1" lang="en" sz="1500">
                <a:solidFill>
                  <a:schemeClr val="dk1"/>
                </a:solidFill>
              </a:rPr>
              <a:t>Xcel Energy (XEL)</a:t>
            </a:r>
            <a:r>
              <a:rPr lang="en" sz="1400">
                <a:solidFill>
                  <a:schemeClr val="dk1"/>
                </a:solidFill>
              </a:rPr>
              <a:t> </a:t>
            </a:r>
            <a:r>
              <a:rPr lang="en" sz="1300">
                <a:solidFill>
                  <a:schemeClr val="dk1"/>
                </a:solidFill>
              </a:rPr>
              <a:t>also performed very well, especially during the last year. We have to keep in mind that most Wind energy companies are energy companies, that sell gas and oil, and overall are utilities companies. </a:t>
            </a:r>
            <a:endParaRPr sz="1700"/>
          </a:p>
        </p:txBody>
      </p:sp>
      <p:pic>
        <p:nvPicPr>
          <p:cNvPr id="186" name="Google Shape;186;p24"/>
          <p:cNvPicPr preferRelativeResize="0"/>
          <p:nvPr/>
        </p:nvPicPr>
        <p:blipFill>
          <a:blip r:embed="rId3">
            <a:alphaModFix/>
          </a:blip>
          <a:stretch>
            <a:fillRect/>
          </a:stretch>
        </p:blipFill>
        <p:spPr>
          <a:xfrm>
            <a:off x="3714050" y="1381025"/>
            <a:ext cx="5277550" cy="3655474"/>
          </a:xfrm>
          <a:prstGeom prst="rect">
            <a:avLst/>
          </a:prstGeom>
          <a:noFill/>
          <a:ln>
            <a:noFill/>
          </a:ln>
        </p:spPr>
      </p:pic>
      <p:cxnSp>
        <p:nvCxnSpPr>
          <p:cNvPr id="187" name="Google Shape;187;p24"/>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188" name="Google Shape;188;p24"/>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Discussion Point # 3 (Olga)</a:t>
            </a:r>
            <a:endParaRPr b="1"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5"/>
          <p:cNvPicPr preferRelativeResize="0"/>
          <p:nvPr/>
        </p:nvPicPr>
        <p:blipFill>
          <a:blip r:embed="rId3">
            <a:alphaModFix/>
          </a:blip>
          <a:stretch>
            <a:fillRect/>
          </a:stretch>
        </p:blipFill>
        <p:spPr>
          <a:xfrm>
            <a:off x="3934700" y="941850"/>
            <a:ext cx="5145075" cy="4135200"/>
          </a:xfrm>
          <a:prstGeom prst="rect">
            <a:avLst/>
          </a:prstGeom>
          <a:noFill/>
          <a:ln>
            <a:noFill/>
          </a:ln>
        </p:spPr>
      </p:pic>
      <p:sp>
        <p:nvSpPr>
          <p:cNvPr id="194" name="Google Shape;194;p25"/>
          <p:cNvSpPr txBox="1"/>
          <p:nvPr>
            <p:ph type="title"/>
          </p:nvPr>
        </p:nvSpPr>
        <p:spPr>
          <a:xfrm>
            <a:off x="514850" y="622250"/>
            <a:ext cx="8520600" cy="5727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en" sz="1300"/>
              <a:t>Hydrogen: Top Performers Sunhydrogen (HYSR)</a:t>
            </a:r>
            <a:endParaRPr sz="1300"/>
          </a:p>
        </p:txBody>
      </p:sp>
      <p:sp>
        <p:nvSpPr>
          <p:cNvPr id="195" name="Google Shape;195;p25"/>
          <p:cNvSpPr txBox="1"/>
          <p:nvPr/>
        </p:nvSpPr>
        <p:spPr>
          <a:xfrm>
            <a:off x="103700" y="1232250"/>
            <a:ext cx="3992700" cy="3924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b="1" lang="en" sz="1600">
                <a:solidFill>
                  <a:schemeClr val="dk1"/>
                </a:solidFill>
              </a:rPr>
              <a:t>Hydrogen</a:t>
            </a:r>
            <a:r>
              <a:rPr lang="en" sz="1600">
                <a:solidFill>
                  <a:schemeClr val="dk1"/>
                </a:solidFill>
              </a:rPr>
              <a:t>:</a:t>
            </a:r>
            <a:r>
              <a:rPr lang="en">
                <a:solidFill>
                  <a:schemeClr val="dk1"/>
                </a:solidFill>
              </a:rPr>
              <a:t> Hydrogen companies performance was very rocky over the past 10 years</a:t>
            </a:r>
            <a:r>
              <a:rPr b="1" lang="en" sz="1500">
                <a:solidFill>
                  <a:schemeClr val="dk1"/>
                </a:solidFill>
              </a:rPr>
              <a:t>.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600">
                <a:solidFill>
                  <a:schemeClr val="dk1"/>
                </a:solidFill>
              </a:rPr>
              <a:t>Sunhydrogen (HYSR)</a:t>
            </a:r>
            <a:r>
              <a:rPr b="1" lang="en">
                <a:solidFill>
                  <a:schemeClr val="dk1"/>
                </a:solidFill>
              </a:rPr>
              <a:t> </a:t>
            </a:r>
            <a:r>
              <a:rPr lang="en">
                <a:solidFill>
                  <a:schemeClr val="dk1"/>
                </a:solidFill>
              </a:rPr>
              <a:t>stock spike in 2021, pushed by a sudden international interest in investing in hydrogen technology.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 </a:t>
            </a:r>
            <a:r>
              <a:rPr b="1" lang="en" sz="1600">
                <a:solidFill>
                  <a:schemeClr val="dk1"/>
                </a:solidFill>
              </a:rPr>
              <a:t>Ballard Power Systems (BLDP)</a:t>
            </a:r>
            <a:endParaRPr b="1" sz="1600">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 </a:t>
            </a:r>
            <a:r>
              <a:rPr b="1" lang="en" sz="1600">
                <a:solidFill>
                  <a:schemeClr val="dk1"/>
                </a:solidFill>
              </a:rPr>
              <a:t>Plug Power (PLUG)</a:t>
            </a:r>
            <a:r>
              <a:rPr lang="en" sz="1600">
                <a:solidFill>
                  <a:schemeClr val="dk1"/>
                </a:solidFill>
              </a:rPr>
              <a:t> </a:t>
            </a:r>
            <a:r>
              <a:rPr lang="en" sz="1300">
                <a:solidFill>
                  <a:schemeClr val="dk1"/>
                </a:solidFill>
              </a:rPr>
              <a:t>were better performing stocks. But with uncertain government policies toward hydrogen power, cost of transportation, and increased interest in solar energy, hydrogen technology stocks are lagging behind and losing investors interest.</a:t>
            </a:r>
            <a:endParaRPr sz="2100">
              <a:solidFill>
                <a:schemeClr val="dk2"/>
              </a:solidFill>
            </a:endParaRPr>
          </a:p>
        </p:txBody>
      </p:sp>
      <p:cxnSp>
        <p:nvCxnSpPr>
          <p:cNvPr id="196" name="Google Shape;196;p25"/>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197" name="Google Shape;197;p25"/>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Discussion Point # 3 (Olga)</a:t>
            </a:r>
            <a:endParaRPr b="1"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6"/>
          <p:cNvPicPr preferRelativeResize="0"/>
          <p:nvPr/>
        </p:nvPicPr>
        <p:blipFill>
          <a:blip r:embed="rId3">
            <a:alphaModFix/>
          </a:blip>
          <a:stretch>
            <a:fillRect/>
          </a:stretch>
        </p:blipFill>
        <p:spPr>
          <a:xfrm>
            <a:off x="5617150" y="2645863"/>
            <a:ext cx="3635223" cy="2473025"/>
          </a:xfrm>
          <a:prstGeom prst="rect">
            <a:avLst/>
          </a:prstGeom>
          <a:noFill/>
          <a:ln>
            <a:noFill/>
          </a:ln>
        </p:spPr>
      </p:pic>
      <p:sp>
        <p:nvSpPr>
          <p:cNvPr id="203" name="Google Shape;203;p26"/>
          <p:cNvSpPr txBox="1"/>
          <p:nvPr>
            <p:ph type="title"/>
          </p:nvPr>
        </p:nvSpPr>
        <p:spPr>
          <a:xfrm>
            <a:off x="314425" y="584950"/>
            <a:ext cx="7858200" cy="5727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Are there any significant events that have could have impacted stock price trends in these sectors, and how did each sector respond? </a:t>
            </a:r>
            <a:endParaRPr sz="1200"/>
          </a:p>
        </p:txBody>
      </p:sp>
      <p:sp>
        <p:nvSpPr>
          <p:cNvPr id="204" name="Google Shape;204;p26"/>
          <p:cNvSpPr txBox="1"/>
          <p:nvPr>
            <p:ph idx="1" type="body"/>
          </p:nvPr>
        </p:nvSpPr>
        <p:spPr>
          <a:xfrm>
            <a:off x="311700" y="14604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sz="1100">
                <a:solidFill>
                  <a:schemeClr val="dk1"/>
                </a:solidFill>
              </a:rPr>
              <a:t>SRM Advances in Hydrogen technology</a:t>
            </a:r>
            <a:endParaRPr b="1"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accent2"/>
                </a:solidFill>
                <a:highlight>
                  <a:srgbClr val="FFFFFF"/>
                </a:highlight>
              </a:rPr>
              <a:t>SRM “Steam Methane Reforming”: Efficient process for hydrogen production</a:t>
            </a:r>
            <a:endParaRPr sz="1100">
              <a:solidFill>
                <a:schemeClr val="accent2"/>
              </a:solidFill>
              <a:highlight>
                <a:srgbClr val="FFFFFF"/>
              </a:highlight>
            </a:endParaRPr>
          </a:p>
          <a:p>
            <a:pPr indent="-298450" lvl="0" marL="457200" rtl="0" algn="l">
              <a:spcBef>
                <a:spcPts val="0"/>
              </a:spcBef>
              <a:spcAft>
                <a:spcPts val="0"/>
              </a:spcAft>
              <a:buClr>
                <a:schemeClr val="dk1"/>
              </a:buClr>
              <a:buSzPts val="1100"/>
              <a:buChar char="-"/>
            </a:pPr>
            <a:r>
              <a:rPr lang="en" sz="1100">
                <a:solidFill>
                  <a:srgbClr val="1F1F1F"/>
                </a:solidFill>
                <a:highlight>
                  <a:srgbClr val="FFFFFF"/>
                </a:highlight>
              </a:rPr>
              <a:t>reduce the energy input or achieve better product separation</a:t>
            </a:r>
            <a:endParaRPr sz="1100">
              <a:solidFill>
                <a:srgbClr val="1F1F1F"/>
              </a:solidFill>
            </a:endParaRPr>
          </a:p>
          <a:p>
            <a:pPr indent="-298450" lvl="0" marL="457200" rtl="0" algn="l">
              <a:spcBef>
                <a:spcPts val="0"/>
              </a:spcBef>
              <a:spcAft>
                <a:spcPts val="0"/>
              </a:spcAft>
              <a:buClr>
                <a:schemeClr val="dk1"/>
              </a:buClr>
              <a:buSzPts val="1100"/>
              <a:buChar char="-"/>
            </a:pPr>
            <a:r>
              <a:rPr lang="en" sz="1100">
                <a:solidFill>
                  <a:srgbClr val="1F1F1F"/>
                </a:solidFill>
              </a:rPr>
              <a:t>sorption-enhanced-steam-reforming (SESR) - produces high-purity hydrogen</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Northern China’s Demand Increase for Wind</a:t>
            </a: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Global orders increased 23% in 2024</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Sudden increase almost exclusively due to demand increase in Northern China</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Western manufacturers contributed only 13%</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Covid 19 and the Solar Industry</a:t>
            </a: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Difficult start with initial halt to most residential and commercial installations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Record breaking installations due to productivity improvements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Work-from-home jobs led to increase in solar installations in the home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Slowly began reaching reaching pre-Covid employment levels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p:txBody>
      </p:sp>
      <p:cxnSp>
        <p:nvCxnSpPr>
          <p:cNvPr id="205" name="Google Shape;205;p26"/>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206" name="Google Shape;206;p26"/>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Discussion Point # 4 (Dahlia)</a:t>
            </a:r>
            <a:endParaRPr b="1"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2" name="Google Shape;21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27"/>
          <p:cNvPicPr preferRelativeResize="0"/>
          <p:nvPr/>
        </p:nvPicPr>
        <p:blipFill>
          <a:blip r:embed="rId3">
            <a:alphaModFix/>
          </a:blip>
          <a:stretch>
            <a:fillRect/>
          </a:stretch>
        </p:blipFill>
        <p:spPr>
          <a:xfrm>
            <a:off x="75925" y="0"/>
            <a:ext cx="4328250" cy="3264966"/>
          </a:xfrm>
          <a:prstGeom prst="rect">
            <a:avLst/>
          </a:prstGeom>
          <a:noFill/>
          <a:ln>
            <a:noFill/>
          </a:ln>
        </p:spPr>
      </p:pic>
      <p:pic>
        <p:nvPicPr>
          <p:cNvPr id="214" name="Google Shape;214;p27"/>
          <p:cNvPicPr preferRelativeResize="0"/>
          <p:nvPr/>
        </p:nvPicPr>
        <p:blipFill>
          <a:blip r:embed="rId4">
            <a:alphaModFix/>
          </a:blip>
          <a:stretch>
            <a:fillRect/>
          </a:stretch>
        </p:blipFill>
        <p:spPr>
          <a:xfrm>
            <a:off x="2519262" y="3264976"/>
            <a:ext cx="4105476" cy="17808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idx="1" type="body"/>
          </p:nvPr>
        </p:nvSpPr>
        <p:spPr>
          <a:xfrm>
            <a:off x="440650" y="691800"/>
            <a:ext cx="7787400" cy="570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300">
                <a:solidFill>
                  <a:schemeClr val="dk1"/>
                </a:solidFill>
              </a:rPr>
              <a:t>How have global renewable energy policies and incentives impacted the stock performance of companies in each sector?</a:t>
            </a:r>
            <a:endParaRPr sz="1300">
              <a:solidFill>
                <a:schemeClr val="dk1"/>
              </a:solidFill>
            </a:endParaRPr>
          </a:p>
        </p:txBody>
      </p:sp>
      <p:cxnSp>
        <p:nvCxnSpPr>
          <p:cNvPr id="220" name="Google Shape;220;p28"/>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221" name="Google Shape;221;p28"/>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Discussion Point # 5 (Austin)</a:t>
            </a:r>
            <a:endParaRPr b="1" sz="2000">
              <a:solidFill>
                <a:schemeClr val="dk1"/>
              </a:solidFill>
              <a:latin typeface="Calibri"/>
              <a:ea typeface="Calibri"/>
              <a:cs typeface="Calibri"/>
              <a:sym typeface="Calibri"/>
            </a:endParaRPr>
          </a:p>
        </p:txBody>
      </p:sp>
      <p:sp>
        <p:nvSpPr>
          <p:cNvPr id="222" name="Google Shape;222;p28"/>
          <p:cNvSpPr txBox="1"/>
          <p:nvPr/>
        </p:nvSpPr>
        <p:spPr>
          <a:xfrm>
            <a:off x="5523025" y="1557975"/>
            <a:ext cx="3396600" cy="3654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IRA (</a:t>
            </a:r>
            <a:r>
              <a:rPr lang="en">
                <a:solidFill>
                  <a:schemeClr val="dk1"/>
                </a:solidFill>
              </a:rPr>
              <a:t>Inflation</a:t>
            </a:r>
            <a:r>
              <a:rPr lang="en">
                <a:solidFill>
                  <a:schemeClr val="dk1"/>
                </a:solidFill>
              </a:rPr>
              <a:t> Reduction Act) in 2022 had strong impact in </a:t>
            </a:r>
            <a:r>
              <a:rPr lang="en">
                <a:solidFill>
                  <a:schemeClr val="dk1"/>
                </a:solidFill>
              </a:rPr>
              <a:t>growth</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Investment Boost </a:t>
            </a:r>
            <a:r>
              <a:rPr lang="en">
                <a:solidFill>
                  <a:schemeClr val="dk1"/>
                </a:solidFill>
              </a:rPr>
              <a:t>: IRA extended Investment Tax Credit through 2032</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Domestic</a:t>
            </a:r>
            <a:r>
              <a:rPr b="1" lang="en">
                <a:solidFill>
                  <a:schemeClr val="dk1"/>
                </a:solidFill>
              </a:rPr>
              <a:t> Manufacturing </a:t>
            </a:r>
            <a:r>
              <a:rPr lang="en">
                <a:solidFill>
                  <a:schemeClr val="dk1"/>
                </a:solidFill>
              </a:rPr>
              <a:t>: Incentives for domestic production in USA</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Deployment Acceleration</a:t>
            </a:r>
            <a:r>
              <a:rPr lang="en">
                <a:solidFill>
                  <a:schemeClr val="dk1"/>
                </a:solidFill>
              </a:rPr>
              <a:t>: Solar capacity in US expected to double by 2027 due to IRA’s favorable policies</a:t>
            </a:r>
            <a:endParaRPr>
              <a:solidFill>
                <a:schemeClr val="dk1"/>
              </a:solidFill>
            </a:endParaRPr>
          </a:p>
        </p:txBody>
      </p:sp>
      <p:sp>
        <p:nvSpPr>
          <p:cNvPr id="223" name="Google Shape;223;p28"/>
          <p:cNvSpPr txBox="1"/>
          <p:nvPr/>
        </p:nvSpPr>
        <p:spPr>
          <a:xfrm>
            <a:off x="5788850" y="1171675"/>
            <a:ext cx="14103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Solar</a:t>
            </a:r>
            <a:endParaRPr b="1" sz="1800">
              <a:solidFill>
                <a:schemeClr val="dk1"/>
              </a:solidFill>
            </a:endParaRPr>
          </a:p>
        </p:txBody>
      </p:sp>
      <p:pic>
        <p:nvPicPr>
          <p:cNvPr id="224" name="Google Shape;224;p28"/>
          <p:cNvPicPr preferRelativeResize="0"/>
          <p:nvPr/>
        </p:nvPicPr>
        <p:blipFill>
          <a:blip r:embed="rId3">
            <a:alphaModFix/>
          </a:blip>
          <a:stretch>
            <a:fillRect/>
          </a:stretch>
        </p:blipFill>
        <p:spPr>
          <a:xfrm>
            <a:off x="152400" y="1262700"/>
            <a:ext cx="4971200" cy="3728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9"/>
          <p:cNvPicPr preferRelativeResize="0"/>
          <p:nvPr/>
        </p:nvPicPr>
        <p:blipFill>
          <a:blip r:embed="rId3">
            <a:alphaModFix/>
          </a:blip>
          <a:stretch>
            <a:fillRect/>
          </a:stretch>
        </p:blipFill>
        <p:spPr>
          <a:xfrm>
            <a:off x="463825" y="733614"/>
            <a:ext cx="4088078" cy="3066038"/>
          </a:xfrm>
          <a:prstGeom prst="rect">
            <a:avLst/>
          </a:prstGeom>
          <a:noFill/>
          <a:ln>
            <a:noFill/>
          </a:ln>
        </p:spPr>
      </p:pic>
      <p:pic>
        <p:nvPicPr>
          <p:cNvPr id="230" name="Google Shape;230;p29"/>
          <p:cNvPicPr preferRelativeResize="0"/>
          <p:nvPr/>
        </p:nvPicPr>
        <p:blipFill>
          <a:blip r:embed="rId4">
            <a:alphaModFix/>
          </a:blip>
          <a:stretch>
            <a:fillRect/>
          </a:stretch>
        </p:blipFill>
        <p:spPr>
          <a:xfrm>
            <a:off x="4730300" y="729877"/>
            <a:ext cx="4088062" cy="3066026"/>
          </a:xfrm>
          <a:prstGeom prst="rect">
            <a:avLst/>
          </a:prstGeom>
          <a:noFill/>
          <a:ln>
            <a:noFill/>
          </a:ln>
        </p:spPr>
      </p:pic>
      <p:sp>
        <p:nvSpPr>
          <p:cNvPr id="231" name="Google Shape;231;p29"/>
          <p:cNvSpPr txBox="1"/>
          <p:nvPr/>
        </p:nvSpPr>
        <p:spPr>
          <a:xfrm>
            <a:off x="354400" y="3940825"/>
            <a:ext cx="3396600" cy="1240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IRA’s green hydrogen tax credits (up to $3 per kg) have </a:t>
            </a:r>
            <a:r>
              <a:rPr lang="en" sz="1200">
                <a:solidFill>
                  <a:schemeClr val="dk1"/>
                </a:solidFill>
              </a:rPr>
              <a:t>attracted</a:t>
            </a:r>
            <a:r>
              <a:rPr lang="en" sz="1200">
                <a:solidFill>
                  <a:schemeClr val="dk1"/>
                </a:solidFill>
              </a:rPr>
              <a:t> significant investment and led to stock </a:t>
            </a:r>
            <a:r>
              <a:rPr lang="en" sz="1200">
                <a:solidFill>
                  <a:schemeClr val="dk1"/>
                </a:solidFill>
              </a:rPr>
              <a:t>growth</a:t>
            </a:r>
            <a:r>
              <a:rPr lang="en" sz="1200">
                <a:solidFill>
                  <a:schemeClr val="dk1"/>
                </a:solidFill>
              </a:rPr>
              <a:t> for hydrogen companies by making hydrogen production more economically viable.</a:t>
            </a:r>
            <a:endParaRPr sz="1200">
              <a:solidFill>
                <a:schemeClr val="dk1"/>
              </a:solidFill>
            </a:endParaRPr>
          </a:p>
          <a:p>
            <a:pPr indent="0" lvl="0" marL="457200" rtl="0" algn="l">
              <a:spcBef>
                <a:spcPts val="0"/>
              </a:spcBef>
              <a:spcAft>
                <a:spcPts val="0"/>
              </a:spcAft>
              <a:buNone/>
            </a:pPr>
            <a:r>
              <a:t/>
            </a:r>
            <a:endParaRPr sz="1200">
              <a:solidFill>
                <a:schemeClr val="dk1"/>
              </a:solidFill>
            </a:endParaRPr>
          </a:p>
        </p:txBody>
      </p:sp>
      <p:sp>
        <p:nvSpPr>
          <p:cNvPr id="232" name="Google Shape;232;p29"/>
          <p:cNvSpPr txBox="1"/>
          <p:nvPr/>
        </p:nvSpPr>
        <p:spPr>
          <a:xfrm>
            <a:off x="4886200" y="3940825"/>
            <a:ext cx="4158000" cy="1414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IRA extended tax credits for wind projects through 2032, providing financial certainty expected to double U.S. wind capacity by 2027, especially boosting offshore wind.</a:t>
            </a:r>
            <a:endParaRPr sz="1200">
              <a:solidFill>
                <a:schemeClr val="dk1"/>
              </a:solidFill>
            </a:endParaRPr>
          </a:p>
        </p:txBody>
      </p:sp>
      <p:cxnSp>
        <p:nvCxnSpPr>
          <p:cNvPr id="233" name="Google Shape;233;p29"/>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234" name="Google Shape;234;p29"/>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Discussion Point # 5 (Austin)</a:t>
            </a:r>
            <a:endParaRPr b="1" sz="2000">
              <a:solidFill>
                <a:schemeClr val="dk1"/>
              </a:solidFill>
              <a:latin typeface="Calibri"/>
              <a:ea typeface="Calibri"/>
              <a:cs typeface="Calibri"/>
              <a:sym typeface="Calibri"/>
            </a:endParaRPr>
          </a:p>
        </p:txBody>
      </p:sp>
      <p:sp>
        <p:nvSpPr>
          <p:cNvPr id="235" name="Google Shape;235;p29"/>
          <p:cNvSpPr txBox="1"/>
          <p:nvPr/>
        </p:nvSpPr>
        <p:spPr>
          <a:xfrm>
            <a:off x="440650" y="3623050"/>
            <a:ext cx="14103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Hydrogen</a:t>
            </a:r>
            <a:endParaRPr b="1" sz="1800">
              <a:solidFill>
                <a:schemeClr val="dk1"/>
              </a:solidFill>
            </a:endParaRPr>
          </a:p>
        </p:txBody>
      </p:sp>
      <p:sp>
        <p:nvSpPr>
          <p:cNvPr id="236" name="Google Shape;236;p29"/>
          <p:cNvSpPr txBox="1"/>
          <p:nvPr/>
        </p:nvSpPr>
        <p:spPr>
          <a:xfrm>
            <a:off x="4947950" y="3623050"/>
            <a:ext cx="14103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Wind</a:t>
            </a:r>
            <a:endParaRPr b="1"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30"/>
          <p:cNvSpPr txBox="1"/>
          <p:nvPr>
            <p:ph type="title"/>
          </p:nvPr>
        </p:nvSpPr>
        <p:spPr>
          <a:xfrm>
            <a:off x="379550" y="661875"/>
            <a:ext cx="8646300" cy="49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Is there a correlation between renewable energy growth and the stock performance of various renewable energy sectors?</a:t>
            </a:r>
            <a:endParaRPr sz="1300"/>
          </a:p>
        </p:txBody>
      </p:sp>
      <p:pic>
        <p:nvPicPr>
          <p:cNvPr id="242" name="Google Shape;242;p30"/>
          <p:cNvPicPr preferRelativeResize="0"/>
          <p:nvPr/>
        </p:nvPicPr>
        <p:blipFill>
          <a:blip r:embed="rId3">
            <a:alphaModFix/>
          </a:blip>
          <a:stretch>
            <a:fillRect/>
          </a:stretch>
        </p:blipFill>
        <p:spPr>
          <a:xfrm>
            <a:off x="66800" y="1234700"/>
            <a:ext cx="4452725" cy="2674125"/>
          </a:xfrm>
          <a:prstGeom prst="rect">
            <a:avLst/>
          </a:prstGeom>
          <a:noFill/>
          <a:ln>
            <a:noFill/>
          </a:ln>
        </p:spPr>
      </p:pic>
      <p:pic>
        <p:nvPicPr>
          <p:cNvPr id="243" name="Google Shape;243;p30"/>
          <p:cNvPicPr preferRelativeResize="0"/>
          <p:nvPr/>
        </p:nvPicPr>
        <p:blipFill>
          <a:blip r:embed="rId4">
            <a:alphaModFix/>
          </a:blip>
          <a:stretch>
            <a:fillRect/>
          </a:stretch>
        </p:blipFill>
        <p:spPr>
          <a:xfrm>
            <a:off x="4572000" y="1234700"/>
            <a:ext cx="4497352" cy="2674125"/>
          </a:xfrm>
          <a:prstGeom prst="rect">
            <a:avLst/>
          </a:prstGeom>
          <a:noFill/>
          <a:ln>
            <a:noFill/>
          </a:ln>
        </p:spPr>
      </p:pic>
      <p:sp>
        <p:nvSpPr>
          <p:cNvPr id="244" name="Google Shape;244;p30"/>
          <p:cNvSpPr txBox="1"/>
          <p:nvPr/>
        </p:nvSpPr>
        <p:spPr>
          <a:xfrm>
            <a:off x="4936525" y="3908825"/>
            <a:ext cx="3768300" cy="988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50">
                <a:solidFill>
                  <a:schemeClr val="dk1"/>
                </a:solidFill>
              </a:rPr>
              <a:t>ETF Close Prices 2014-2024</a:t>
            </a:r>
            <a:endParaRPr b="1" sz="1450">
              <a:solidFill>
                <a:schemeClr val="dk1"/>
              </a:solidFill>
            </a:endParaRPr>
          </a:p>
          <a:p>
            <a:pPr indent="-320675" lvl="0" marL="457200" rtl="0" algn="l">
              <a:lnSpc>
                <a:spcPct val="100000"/>
              </a:lnSpc>
              <a:spcBef>
                <a:spcPts val="0"/>
              </a:spcBef>
              <a:spcAft>
                <a:spcPts val="0"/>
              </a:spcAft>
              <a:buClr>
                <a:schemeClr val="dk1"/>
              </a:buClr>
              <a:buSzPts val="1450"/>
              <a:buChar char="●"/>
            </a:pPr>
            <a:r>
              <a:rPr lang="en" sz="1450">
                <a:solidFill>
                  <a:schemeClr val="dk1"/>
                </a:solidFill>
              </a:rPr>
              <a:t>HYDR Close Price Range:</a:t>
            </a:r>
            <a:r>
              <a:rPr b="1" lang="en" sz="1450">
                <a:solidFill>
                  <a:schemeClr val="dk1"/>
                </a:solidFill>
              </a:rPr>
              <a:t> 20.93</a:t>
            </a:r>
            <a:endParaRPr b="1" sz="1450">
              <a:solidFill>
                <a:schemeClr val="dk1"/>
              </a:solidFill>
            </a:endParaRPr>
          </a:p>
          <a:p>
            <a:pPr indent="-320675" lvl="0" marL="457200" rtl="0" algn="l">
              <a:lnSpc>
                <a:spcPct val="100000"/>
              </a:lnSpc>
              <a:spcBef>
                <a:spcPts val="0"/>
              </a:spcBef>
              <a:spcAft>
                <a:spcPts val="0"/>
              </a:spcAft>
              <a:buClr>
                <a:schemeClr val="dk1"/>
              </a:buClr>
              <a:buSzPts val="1450"/>
              <a:buChar char="●"/>
            </a:pPr>
            <a:r>
              <a:rPr lang="en" sz="1450">
                <a:solidFill>
                  <a:schemeClr val="dk1"/>
                </a:solidFill>
              </a:rPr>
              <a:t>T</a:t>
            </a:r>
            <a:r>
              <a:rPr lang="en" sz="1450">
                <a:solidFill>
                  <a:schemeClr val="dk1"/>
                </a:solidFill>
              </a:rPr>
              <a:t>AN Close Price Range:</a:t>
            </a:r>
            <a:r>
              <a:rPr b="1" lang="en" sz="1450">
                <a:solidFill>
                  <a:schemeClr val="dk1"/>
                </a:solidFill>
              </a:rPr>
              <a:t> 92.12</a:t>
            </a:r>
            <a:endParaRPr b="1" sz="1450">
              <a:solidFill>
                <a:schemeClr val="dk1"/>
              </a:solidFill>
            </a:endParaRPr>
          </a:p>
          <a:p>
            <a:pPr indent="-320675" lvl="0" marL="457200" rtl="0" algn="l">
              <a:lnSpc>
                <a:spcPct val="100000"/>
              </a:lnSpc>
              <a:spcBef>
                <a:spcPts val="0"/>
              </a:spcBef>
              <a:spcAft>
                <a:spcPts val="0"/>
              </a:spcAft>
              <a:buClr>
                <a:schemeClr val="dk1"/>
              </a:buClr>
              <a:buSzPts val="1450"/>
              <a:buChar char="●"/>
            </a:pPr>
            <a:r>
              <a:rPr lang="en" sz="1450">
                <a:solidFill>
                  <a:schemeClr val="dk1"/>
                </a:solidFill>
              </a:rPr>
              <a:t>FAN Close Price Range: </a:t>
            </a:r>
            <a:r>
              <a:rPr b="1" lang="en" sz="1450">
                <a:solidFill>
                  <a:schemeClr val="dk1"/>
                </a:solidFill>
              </a:rPr>
              <a:t>13.31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050">
              <a:solidFill>
                <a:schemeClr val="dk1"/>
              </a:solidFill>
            </a:endParaRPr>
          </a:p>
          <a:p>
            <a:pPr indent="0" lvl="0" marL="0" rtl="0" algn="l">
              <a:spcBef>
                <a:spcPts val="0"/>
              </a:spcBef>
              <a:spcAft>
                <a:spcPts val="0"/>
              </a:spcAft>
              <a:buNone/>
            </a:pPr>
            <a:r>
              <a:t/>
            </a:r>
            <a:endParaRPr sz="1050">
              <a:solidFill>
                <a:schemeClr val="dk1"/>
              </a:solidFill>
            </a:endParaRPr>
          </a:p>
        </p:txBody>
      </p:sp>
      <p:sp>
        <p:nvSpPr>
          <p:cNvPr id="245" name="Google Shape;245;p30"/>
          <p:cNvSpPr txBox="1"/>
          <p:nvPr/>
        </p:nvSpPr>
        <p:spPr>
          <a:xfrm>
            <a:off x="220025" y="3908825"/>
            <a:ext cx="4146300" cy="1129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solidFill>
                  <a:schemeClr val="dk1"/>
                </a:solidFill>
              </a:rPr>
              <a:t>Global Renewable Energy Capacity </a:t>
            </a:r>
            <a:endParaRPr b="1" sz="15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300">
                <a:solidFill>
                  <a:schemeClr val="dk1"/>
                </a:solidFill>
              </a:rPr>
              <a:t>Generally steady growth - </a:t>
            </a:r>
            <a:r>
              <a:rPr lang="en" sz="1300">
                <a:solidFill>
                  <a:schemeClr val="dk1"/>
                </a:solidFill>
              </a:rPr>
              <a:t>beginning</a:t>
            </a:r>
            <a:r>
              <a:rPr lang="en" sz="1300">
                <a:solidFill>
                  <a:schemeClr val="dk1"/>
                </a:solidFill>
              </a:rPr>
              <a:t> to </a:t>
            </a:r>
            <a:r>
              <a:rPr lang="en" sz="1300">
                <a:solidFill>
                  <a:schemeClr val="dk1"/>
                </a:solidFill>
              </a:rPr>
              <a:t>accelerate</a:t>
            </a:r>
            <a:r>
              <a:rPr lang="en" sz="1200">
                <a:solidFill>
                  <a:schemeClr val="dk1"/>
                </a:solidFill>
              </a:rPr>
              <a:t> </a:t>
            </a:r>
            <a:endParaRPr sz="1200">
              <a:solidFill>
                <a:schemeClr val="dk1"/>
              </a:solidFill>
            </a:endParaRPr>
          </a:p>
        </p:txBody>
      </p:sp>
      <p:cxnSp>
        <p:nvCxnSpPr>
          <p:cNvPr id="246" name="Google Shape;246;p30"/>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247" name="Google Shape;247;p30"/>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Discussion Point # 6 (Phillip)</a:t>
            </a:r>
            <a:endParaRPr b="1"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pic>
        <p:nvPicPr>
          <p:cNvPr id="252" name="Google Shape;252;p31"/>
          <p:cNvPicPr preferRelativeResize="0"/>
          <p:nvPr/>
        </p:nvPicPr>
        <p:blipFill>
          <a:blip r:embed="rId3">
            <a:alphaModFix/>
          </a:blip>
          <a:stretch>
            <a:fillRect/>
          </a:stretch>
        </p:blipFill>
        <p:spPr>
          <a:xfrm>
            <a:off x="57675" y="1797975"/>
            <a:ext cx="3055601" cy="2275272"/>
          </a:xfrm>
          <a:prstGeom prst="rect">
            <a:avLst/>
          </a:prstGeom>
          <a:noFill/>
          <a:ln>
            <a:noFill/>
          </a:ln>
        </p:spPr>
      </p:pic>
      <p:pic>
        <p:nvPicPr>
          <p:cNvPr id="253" name="Google Shape;253;p31"/>
          <p:cNvPicPr preferRelativeResize="0"/>
          <p:nvPr/>
        </p:nvPicPr>
        <p:blipFill>
          <a:blip r:embed="rId4">
            <a:alphaModFix/>
          </a:blip>
          <a:stretch>
            <a:fillRect/>
          </a:stretch>
        </p:blipFill>
        <p:spPr>
          <a:xfrm>
            <a:off x="3166538" y="1797975"/>
            <a:ext cx="2862287" cy="2275274"/>
          </a:xfrm>
          <a:prstGeom prst="rect">
            <a:avLst/>
          </a:prstGeom>
          <a:noFill/>
          <a:ln>
            <a:noFill/>
          </a:ln>
        </p:spPr>
      </p:pic>
      <p:pic>
        <p:nvPicPr>
          <p:cNvPr id="254" name="Google Shape;254;p31"/>
          <p:cNvPicPr preferRelativeResize="0"/>
          <p:nvPr/>
        </p:nvPicPr>
        <p:blipFill>
          <a:blip r:embed="rId5">
            <a:alphaModFix/>
          </a:blip>
          <a:stretch>
            <a:fillRect/>
          </a:stretch>
        </p:blipFill>
        <p:spPr>
          <a:xfrm>
            <a:off x="6082100" y="1797975"/>
            <a:ext cx="2980051" cy="2275275"/>
          </a:xfrm>
          <a:prstGeom prst="rect">
            <a:avLst/>
          </a:prstGeom>
          <a:noFill/>
          <a:ln>
            <a:noFill/>
          </a:ln>
        </p:spPr>
      </p:pic>
      <p:pic>
        <p:nvPicPr>
          <p:cNvPr descr="Invesco Solar ETF (TAN) Statistics ..." id="255" name="Google Shape;255;p31"/>
          <p:cNvPicPr preferRelativeResize="0"/>
          <p:nvPr/>
        </p:nvPicPr>
        <p:blipFill>
          <a:blip r:embed="rId6">
            <a:alphaModFix/>
          </a:blip>
          <a:stretch>
            <a:fillRect/>
          </a:stretch>
        </p:blipFill>
        <p:spPr>
          <a:xfrm>
            <a:off x="1101838" y="552650"/>
            <a:ext cx="1149225" cy="1149225"/>
          </a:xfrm>
          <a:prstGeom prst="rect">
            <a:avLst/>
          </a:prstGeom>
          <a:noFill/>
          <a:ln>
            <a:noFill/>
          </a:ln>
        </p:spPr>
      </p:pic>
      <p:pic>
        <p:nvPicPr>
          <p:cNvPr descr="Introducing the Global X Hydrogen ETF ..." id="256" name="Google Shape;256;p31"/>
          <p:cNvPicPr preferRelativeResize="0"/>
          <p:nvPr/>
        </p:nvPicPr>
        <p:blipFill>
          <a:blip r:embed="rId7">
            <a:alphaModFix/>
          </a:blip>
          <a:stretch>
            <a:fillRect/>
          </a:stretch>
        </p:blipFill>
        <p:spPr>
          <a:xfrm>
            <a:off x="6479300" y="552650"/>
            <a:ext cx="2185650" cy="1149225"/>
          </a:xfrm>
          <a:prstGeom prst="rect">
            <a:avLst/>
          </a:prstGeom>
          <a:noFill/>
          <a:ln>
            <a:noFill/>
          </a:ln>
        </p:spPr>
      </p:pic>
      <p:pic>
        <p:nvPicPr>
          <p:cNvPr id="257" name="Google Shape;257;p31"/>
          <p:cNvPicPr preferRelativeResize="0"/>
          <p:nvPr/>
        </p:nvPicPr>
        <p:blipFill>
          <a:blip r:embed="rId8">
            <a:alphaModFix/>
          </a:blip>
          <a:stretch>
            <a:fillRect/>
          </a:stretch>
        </p:blipFill>
        <p:spPr>
          <a:xfrm>
            <a:off x="3695449" y="552650"/>
            <a:ext cx="1804477" cy="1149225"/>
          </a:xfrm>
          <a:prstGeom prst="rect">
            <a:avLst/>
          </a:prstGeom>
          <a:noFill/>
          <a:ln>
            <a:noFill/>
          </a:ln>
        </p:spPr>
      </p:pic>
      <p:sp>
        <p:nvSpPr>
          <p:cNvPr id="258" name="Google Shape;258;p31"/>
          <p:cNvSpPr txBox="1"/>
          <p:nvPr/>
        </p:nvSpPr>
        <p:spPr>
          <a:xfrm>
            <a:off x="186350" y="4294975"/>
            <a:ext cx="2980200" cy="12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Pearson correlation coefficient = </a:t>
            </a:r>
            <a:r>
              <a:rPr b="1" lang="en" sz="1200">
                <a:solidFill>
                  <a:schemeClr val="dk1"/>
                </a:solidFill>
              </a:rPr>
              <a:t>0.608</a:t>
            </a:r>
            <a:endParaRPr b="1" sz="1200">
              <a:solidFill>
                <a:schemeClr val="dk1"/>
              </a:solidFill>
            </a:endParaRPr>
          </a:p>
        </p:txBody>
      </p:sp>
      <p:sp>
        <p:nvSpPr>
          <p:cNvPr id="259" name="Google Shape;259;p31"/>
          <p:cNvSpPr txBox="1"/>
          <p:nvPr/>
        </p:nvSpPr>
        <p:spPr>
          <a:xfrm>
            <a:off x="3286601" y="4294975"/>
            <a:ext cx="2862300" cy="12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Pearson correlation coefficient =</a:t>
            </a:r>
            <a:r>
              <a:rPr b="1" lang="en" sz="1200">
                <a:solidFill>
                  <a:schemeClr val="dk1"/>
                </a:solidFill>
              </a:rPr>
              <a:t> 0.711</a:t>
            </a:r>
            <a:endParaRPr b="1" sz="1200">
              <a:solidFill>
                <a:schemeClr val="dk1"/>
              </a:solidFill>
            </a:endParaRPr>
          </a:p>
        </p:txBody>
      </p:sp>
      <p:sp>
        <p:nvSpPr>
          <p:cNvPr id="260" name="Google Shape;260;p31"/>
          <p:cNvSpPr txBox="1"/>
          <p:nvPr/>
        </p:nvSpPr>
        <p:spPr>
          <a:xfrm>
            <a:off x="6268950" y="4294975"/>
            <a:ext cx="2980200" cy="12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Pearson correlation coefficient = </a:t>
            </a:r>
            <a:r>
              <a:rPr b="1" lang="en" sz="1200">
                <a:solidFill>
                  <a:schemeClr val="dk1"/>
                </a:solidFill>
              </a:rPr>
              <a:t>-0.924</a:t>
            </a:r>
            <a:endParaRPr b="1" sz="1200">
              <a:solidFill>
                <a:schemeClr val="dk1"/>
              </a:solidFill>
            </a:endParaRPr>
          </a:p>
        </p:txBody>
      </p:sp>
      <p:sp>
        <p:nvSpPr>
          <p:cNvPr id="261" name="Google Shape;261;p31"/>
          <p:cNvSpPr txBox="1"/>
          <p:nvPr/>
        </p:nvSpPr>
        <p:spPr>
          <a:xfrm>
            <a:off x="998750" y="126550"/>
            <a:ext cx="13554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Solar ETF</a:t>
            </a:r>
            <a:endParaRPr b="1" sz="1800">
              <a:solidFill>
                <a:schemeClr val="dk2"/>
              </a:solidFill>
            </a:endParaRPr>
          </a:p>
        </p:txBody>
      </p:sp>
      <p:sp>
        <p:nvSpPr>
          <p:cNvPr id="262" name="Google Shape;262;p31"/>
          <p:cNvSpPr txBox="1"/>
          <p:nvPr/>
        </p:nvSpPr>
        <p:spPr>
          <a:xfrm>
            <a:off x="3831152" y="126550"/>
            <a:ext cx="14817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Wind ETF</a:t>
            </a:r>
            <a:endParaRPr b="1" sz="1800">
              <a:solidFill>
                <a:schemeClr val="dk2"/>
              </a:solidFill>
            </a:endParaRPr>
          </a:p>
        </p:txBody>
      </p:sp>
      <p:sp>
        <p:nvSpPr>
          <p:cNvPr id="263" name="Google Shape;263;p31"/>
          <p:cNvSpPr txBox="1"/>
          <p:nvPr/>
        </p:nvSpPr>
        <p:spPr>
          <a:xfrm>
            <a:off x="6669875" y="126550"/>
            <a:ext cx="18045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Hydrogen ETF</a:t>
            </a:r>
            <a:endParaRPr b="1"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2598250" y="3418325"/>
            <a:ext cx="5880600" cy="726300"/>
          </a:xfrm>
          <a:prstGeom prst="roundRect">
            <a:avLst>
              <a:gd fmla="val 16667" name="adj"/>
            </a:avLst>
          </a:prstGeom>
          <a:solidFill>
            <a:srgbClr val="CFE2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p:nvPr/>
        </p:nvSpPr>
        <p:spPr>
          <a:xfrm>
            <a:off x="2598250" y="2208600"/>
            <a:ext cx="5880600" cy="726300"/>
          </a:xfrm>
          <a:prstGeom prst="roundRect">
            <a:avLst>
              <a:gd fmla="val 16667" name="adj"/>
            </a:avLst>
          </a:prstGeom>
          <a:solidFill>
            <a:srgbClr val="CFE2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p:nvPr/>
        </p:nvSpPr>
        <p:spPr>
          <a:xfrm>
            <a:off x="2552775" y="998875"/>
            <a:ext cx="5880600" cy="726300"/>
          </a:xfrm>
          <a:prstGeom prst="roundRect">
            <a:avLst>
              <a:gd fmla="val 16667" name="adj"/>
            </a:avLst>
          </a:prstGeom>
          <a:solidFill>
            <a:srgbClr val="CFE2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p:nvPr/>
        </p:nvSpPr>
        <p:spPr>
          <a:xfrm>
            <a:off x="463825" y="964513"/>
            <a:ext cx="1590300" cy="7950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Calibri"/>
                <a:ea typeface="Calibri"/>
                <a:cs typeface="Calibri"/>
                <a:sym typeface="Calibri"/>
              </a:rPr>
              <a:t>Objective</a:t>
            </a:r>
            <a:endParaRPr b="1">
              <a:solidFill>
                <a:schemeClr val="lt1"/>
              </a:solidFill>
              <a:latin typeface="Calibri"/>
              <a:ea typeface="Calibri"/>
              <a:cs typeface="Calibri"/>
              <a:sym typeface="Calibri"/>
            </a:endParaRPr>
          </a:p>
        </p:txBody>
      </p:sp>
      <p:sp>
        <p:nvSpPr>
          <p:cNvPr id="65" name="Google Shape;65;p14"/>
          <p:cNvSpPr/>
          <p:nvPr/>
        </p:nvSpPr>
        <p:spPr>
          <a:xfrm>
            <a:off x="463825" y="2174250"/>
            <a:ext cx="1590300" cy="7950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Calibri"/>
                <a:ea typeface="Calibri"/>
                <a:cs typeface="Calibri"/>
                <a:sym typeface="Calibri"/>
              </a:rPr>
              <a:t>Key Findings</a:t>
            </a:r>
            <a:endParaRPr b="1">
              <a:solidFill>
                <a:schemeClr val="lt1"/>
              </a:solidFill>
              <a:latin typeface="Calibri"/>
              <a:ea typeface="Calibri"/>
              <a:cs typeface="Calibri"/>
              <a:sym typeface="Calibri"/>
            </a:endParaRPr>
          </a:p>
        </p:txBody>
      </p:sp>
      <p:sp>
        <p:nvSpPr>
          <p:cNvPr id="66" name="Google Shape;66;p14"/>
          <p:cNvSpPr/>
          <p:nvPr/>
        </p:nvSpPr>
        <p:spPr>
          <a:xfrm>
            <a:off x="463825" y="3383975"/>
            <a:ext cx="1590300" cy="7950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Calibri"/>
                <a:ea typeface="Calibri"/>
                <a:cs typeface="Calibri"/>
                <a:sym typeface="Calibri"/>
              </a:rPr>
              <a:t>Outcome</a:t>
            </a:r>
            <a:endParaRPr b="1">
              <a:solidFill>
                <a:schemeClr val="lt1"/>
              </a:solidFill>
              <a:latin typeface="Calibri"/>
              <a:ea typeface="Calibri"/>
              <a:cs typeface="Calibri"/>
              <a:sym typeface="Calibri"/>
            </a:endParaRPr>
          </a:p>
        </p:txBody>
      </p:sp>
      <p:sp>
        <p:nvSpPr>
          <p:cNvPr id="67" name="Google Shape;67;p14"/>
          <p:cNvSpPr txBox="1"/>
          <p:nvPr/>
        </p:nvSpPr>
        <p:spPr>
          <a:xfrm>
            <a:off x="2446450" y="979388"/>
            <a:ext cx="6032400" cy="86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Calibri"/>
              <a:buChar char="-"/>
            </a:pPr>
            <a:r>
              <a:rPr b="1" lang="en" sz="1700">
                <a:solidFill>
                  <a:schemeClr val="dk1"/>
                </a:solidFill>
                <a:latin typeface="Calibri"/>
                <a:ea typeface="Calibri"/>
                <a:cs typeface="Calibri"/>
                <a:sym typeface="Calibri"/>
              </a:rPr>
              <a:t>Compare 10-year stock price trends in Solar, Hydrogen, and Wind sectors</a:t>
            </a:r>
            <a:endParaRPr b="1" sz="1700">
              <a:solidFill>
                <a:schemeClr val="dk1"/>
              </a:solidFill>
              <a:latin typeface="Calibri"/>
              <a:ea typeface="Calibri"/>
              <a:cs typeface="Calibri"/>
              <a:sym typeface="Calibri"/>
            </a:endParaRPr>
          </a:p>
        </p:txBody>
      </p:sp>
      <p:sp>
        <p:nvSpPr>
          <p:cNvPr id="68" name="Google Shape;68;p14"/>
          <p:cNvSpPr txBox="1"/>
          <p:nvPr/>
        </p:nvSpPr>
        <p:spPr>
          <a:xfrm>
            <a:off x="2446450" y="2174275"/>
            <a:ext cx="6510900" cy="1123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Calibri"/>
              <a:buChar char="-"/>
            </a:pPr>
            <a:r>
              <a:rPr b="1" lang="en" sz="1700">
                <a:solidFill>
                  <a:schemeClr val="dk1"/>
                </a:solidFill>
                <a:latin typeface="Calibri"/>
                <a:ea typeface="Calibri"/>
                <a:cs typeface="Calibri"/>
                <a:sym typeface="Calibri"/>
              </a:rPr>
              <a:t>Growth and Decline patterns identified in each sector</a:t>
            </a:r>
            <a:endParaRPr b="1"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b="1" lang="en" sz="1700">
                <a:solidFill>
                  <a:schemeClr val="dk1"/>
                </a:solidFill>
                <a:latin typeface="Calibri"/>
                <a:ea typeface="Calibri"/>
                <a:cs typeface="Calibri"/>
                <a:sym typeface="Calibri"/>
              </a:rPr>
              <a:t>Market shifts driven by external factors</a:t>
            </a:r>
            <a:endParaRPr b="1" sz="1700">
              <a:solidFill>
                <a:schemeClr val="dk1"/>
              </a:solidFill>
              <a:latin typeface="Calibri"/>
              <a:ea typeface="Calibri"/>
              <a:cs typeface="Calibri"/>
              <a:sym typeface="Calibri"/>
            </a:endParaRPr>
          </a:p>
        </p:txBody>
      </p:sp>
      <p:sp>
        <p:nvSpPr>
          <p:cNvPr id="69" name="Google Shape;69;p14"/>
          <p:cNvSpPr txBox="1"/>
          <p:nvPr/>
        </p:nvSpPr>
        <p:spPr>
          <a:xfrm>
            <a:off x="2446450" y="3383975"/>
            <a:ext cx="6510900" cy="1123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Calibri"/>
              <a:buChar char="-"/>
            </a:pPr>
            <a:r>
              <a:rPr b="1" lang="en" sz="1700">
                <a:solidFill>
                  <a:schemeClr val="dk1"/>
                </a:solidFill>
                <a:latin typeface="Calibri"/>
                <a:ea typeface="Calibri"/>
                <a:cs typeface="Calibri"/>
                <a:sym typeface="Calibri"/>
              </a:rPr>
              <a:t>Insights into sector performance</a:t>
            </a:r>
            <a:endParaRPr b="1"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b="1" lang="en" sz="1700">
                <a:solidFill>
                  <a:schemeClr val="dk1"/>
                </a:solidFill>
                <a:latin typeface="Calibri"/>
                <a:ea typeface="Calibri"/>
                <a:cs typeface="Calibri"/>
                <a:sym typeface="Calibri"/>
              </a:rPr>
              <a:t>Evolution in the renewable energy market</a:t>
            </a:r>
            <a:endParaRPr b="1" sz="1700">
              <a:solidFill>
                <a:schemeClr val="dk1"/>
              </a:solidFill>
              <a:latin typeface="Calibri"/>
              <a:ea typeface="Calibri"/>
              <a:cs typeface="Calibri"/>
              <a:sym typeface="Calibri"/>
            </a:endParaRPr>
          </a:p>
          <a:p>
            <a:pPr indent="0" lvl="0" marL="0" rtl="0" algn="l">
              <a:spcBef>
                <a:spcPts val="0"/>
              </a:spcBef>
              <a:spcAft>
                <a:spcPts val="0"/>
              </a:spcAft>
              <a:buNone/>
            </a:pPr>
            <a:r>
              <a:t/>
            </a:r>
            <a:endParaRPr b="1" sz="1700">
              <a:solidFill>
                <a:schemeClr val="dk2"/>
              </a:solidFill>
              <a:latin typeface="Calibri"/>
              <a:ea typeface="Calibri"/>
              <a:cs typeface="Calibri"/>
              <a:sym typeface="Calibri"/>
            </a:endParaRPr>
          </a:p>
        </p:txBody>
      </p:sp>
      <p:cxnSp>
        <p:nvCxnSpPr>
          <p:cNvPr id="70" name="Google Shape;70;p14"/>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71" name="Google Shape;71;p14"/>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Overview</a:t>
            </a:r>
            <a:endParaRPr b="1" sz="2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p:nvPr/>
        </p:nvSpPr>
        <p:spPr>
          <a:xfrm>
            <a:off x="2598250" y="3727725"/>
            <a:ext cx="5880600" cy="1096200"/>
          </a:xfrm>
          <a:prstGeom prst="roundRect">
            <a:avLst>
              <a:gd fmla="val 16667" name="adj"/>
            </a:avLst>
          </a:prstGeom>
          <a:solidFill>
            <a:srgbClr val="CFE2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32"/>
          <p:cNvSpPr/>
          <p:nvPr/>
        </p:nvSpPr>
        <p:spPr>
          <a:xfrm>
            <a:off x="2598250" y="2811700"/>
            <a:ext cx="5880600" cy="726300"/>
          </a:xfrm>
          <a:prstGeom prst="roundRect">
            <a:avLst>
              <a:gd fmla="val 16667" name="adj"/>
            </a:avLst>
          </a:prstGeom>
          <a:solidFill>
            <a:srgbClr val="CFE2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32"/>
          <p:cNvSpPr/>
          <p:nvPr/>
        </p:nvSpPr>
        <p:spPr>
          <a:xfrm>
            <a:off x="2552775" y="998875"/>
            <a:ext cx="5880600" cy="1572900"/>
          </a:xfrm>
          <a:prstGeom prst="roundRect">
            <a:avLst>
              <a:gd fmla="val 16667" name="adj"/>
            </a:avLst>
          </a:prstGeom>
          <a:solidFill>
            <a:srgbClr val="CFE2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32"/>
          <p:cNvSpPr/>
          <p:nvPr/>
        </p:nvSpPr>
        <p:spPr>
          <a:xfrm>
            <a:off x="463825" y="964538"/>
            <a:ext cx="1590300" cy="16074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Calibri"/>
                <a:ea typeface="Calibri"/>
                <a:cs typeface="Calibri"/>
                <a:sym typeface="Calibri"/>
              </a:rPr>
              <a:t>Findings</a:t>
            </a:r>
            <a:endParaRPr b="1">
              <a:solidFill>
                <a:schemeClr val="lt1"/>
              </a:solidFill>
              <a:latin typeface="Calibri"/>
              <a:ea typeface="Calibri"/>
              <a:cs typeface="Calibri"/>
              <a:sym typeface="Calibri"/>
            </a:endParaRPr>
          </a:p>
        </p:txBody>
      </p:sp>
      <p:sp>
        <p:nvSpPr>
          <p:cNvPr id="272" name="Google Shape;272;p32"/>
          <p:cNvSpPr/>
          <p:nvPr/>
        </p:nvSpPr>
        <p:spPr>
          <a:xfrm>
            <a:off x="440650" y="2769513"/>
            <a:ext cx="1590300" cy="7950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Calibri"/>
                <a:ea typeface="Calibri"/>
                <a:cs typeface="Calibri"/>
                <a:sym typeface="Calibri"/>
              </a:rPr>
              <a:t>Obstacles</a:t>
            </a:r>
            <a:endParaRPr b="1">
              <a:solidFill>
                <a:schemeClr val="lt1"/>
              </a:solidFill>
              <a:latin typeface="Calibri"/>
              <a:ea typeface="Calibri"/>
              <a:cs typeface="Calibri"/>
              <a:sym typeface="Calibri"/>
            </a:endParaRPr>
          </a:p>
        </p:txBody>
      </p:sp>
      <p:sp>
        <p:nvSpPr>
          <p:cNvPr id="273" name="Google Shape;273;p32"/>
          <p:cNvSpPr/>
          <p:nvPr/>
        </p:nvSpPr>
        <p:spPr>
          <a:xfrm>
            <a:off x="463825" y="3762075"/>
            <a:ext cx="1590300" cy="10962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Calibri"/>
                <a:ea typeface="Calibri"/>
                <a:cs typeface="Calibri"/>
                <a:sym typeface="Calibri"/>
              </a:rPr>
              <a:t>Next steps</a:t>
            </a:r>
            <a:endParaRPr b="1">
              <a:solidFill>
                <a:schemeClr val="lt1"/>
              </a:solidFill>
              <a:latin typeface="Calibri"/>
              <a:ea typeface="Calibri"/>
              <a:cs typeface="Calibri"/>
              <a:sym typeface="Calibri"/>
            </a:endParaRPr>
          </a:p>
        </p:txBody>
      </p:sp>
      <p:sp>
        <p:nvSpPr>
          <p:cNvPr id="274" name="Google Shape;274;p32"/>
          <p:cNvSpPr txBox="1"/>
          <p:nvPr/>
        </p:nvSpPr>
        <p:spPr>
          <a:xfrm>
            <a:off x="2446450" y="2936675"/>
            <a:ext cx="6510900" cy="609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API call limit made it challenging to retrieve the data we needed efficiently</a:t>
            </a:r>
            <a:endParaRPr b="1" sz="13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1700">
              <a:solidFill>
                <a:schemeClr val="dk1"/>
              </a:solidFill>
              <a:latin typeface="Calibri"/>
              <a:ea typeface="Calibri"/>
              <a:cs typeface="Calibri"/>
              <a:sym typeface="Calibri"/>
            </a:endParaRPr>
          </a:p>
        </p:txBody>
      </p:sp>
      <p:cxnSp>
        <p:nvCxnSpPr>
          <p:cNvPr id="275" name="Google Shape;275;p32"/>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276" name="Google Shape;276;p32"/>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Conclusion</a:t>
            </a:r>
            <a:endParaRPr b="1" sz="2000">
              <a:solidFill>
                <a:schemeClr val="dk1"/>
              </a:solidFill>
              <a:latin typeface="Calibri"/>
              <a:ea typeface="Calibri"/>
              <a:cs typeface="Calibri"/>
              <a:sym typeface="Calibri"/>
            </a:endParaRPr>
          </a:p>
        </p:txBody>
      </p:sp>
      <p:sp>
        <p:nvSpPr>
          <p:cNvPr id="277" name="Google Shape;277;p32"/>
          <p:cNvSpPr txBox="1"/>
          <p:nvPr/>
        </p:nvSpPr>
        <p:spPr>
          <a:xfrm>
            <a:off x="2476875" y="1062225"/>
            <a:ext cx="5934000" cy="1509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Calibri"/>
              <a:buChar char="-"/>
            </a:pPr>
            <a:r>
              <a:rPr b="1" lang="en" sz="1300" u="sng">
                <a:solidFill>
                  <a:schemeClr val="dk1"/>
                </a:solidFill>
                <a:latin typeface="Calibri"/>
                <a:ea typeface="Calibri"/>
                <a:cs typeface="Calibri"/>
                <a:sym typeface="Calibri"/>
              </a:rPr>
              <a:t>Pandemic</a:t>
            </a:r>
            <a:r>
              <a:rPr b="1" lang="en" sz="1300">
                <a:solidFill>
                  <a:schemeClr val="dk1"/>
                </a:solidFill>
                <a:latin typeface="Calibri"/>
                <a:ea typeface="Calibri"/>
                <a:cs typeface="Calibri"/>
                <a:sym typeface="Calibri"/>
              </a:rPr>
              <a:t> </a:t>
            </a:r>
            <a:r>
              <a:rPr b="1" lang="en" sz="1300">
                <a:solidFill>
                  <a:schemeClr val="dk1"/>
                </a:solidFill>
                <a:latin typeface="Calibri"/>
                <a:ea typeface="Calibri"/>
                <a:cs typeface="Calibri"/>
                <a:sym typeface="Calibri"/>
              </a:rPr>
              <a:t>accelerated</a:t>
            </a:r>
            <a:r>
              <a:rPr b="1" lang="en" sz="1300">
                <a:solidFill>
                  <a:schemeClr val="dk1"/>
                </a:solidFill>
                <a:latin typeface="Calibri"/>
                <a:ea typeface="Calibri"/>
                <a:cs typeface="Calibri"/>
                <a:sym typeface="Calibri"/>
              </a:rPr>
              <a:t> global shift to renewable energy by reducing </a:t>
            </a:r>
            <a:r>
              <a:rPr b="1" lang="en" sz="1300">
                <a:solidFill>
                  <a:schemeClr val="dk1"/>
                </a:solidFill>
                <a:latin typeface="Calibri"/>
                <a:ea typeface="Calibri"/>
                <a:cs typeface="Calibri"/>
                <a:sym typeface="Calibri"/>
              </a:rPr>
              <a:t>fossil</a:t>
            </a:r>
            <a:r>
              <a:rPr b="1" lang="en" sz="1300">
                <a:solidFill>
                  <a:schemeClr val="dk1"/>
                </a:solidFill>
                <a:latin typeface="Calibri"/>
                <a:ea typeface="Calibri"/>
                <a:cs typeface="Calibri"/>
                <a:sym typeface="Calibri"/>
              </a:rPr>
              <a:t> fuel demand, creating opportunities for green stimulus investments, and increasing public and political focus on sustainability.</a:t>
            </a:r>
            <a:endParaRPr b="1"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b="1" lang="en" sz="1300" u="sng">
                <a:solidFill>
                  <a:schemeClr val="dk1"/>
                </a:solidFill>
                <a:latin typeface="Calibri"/>
                <a:ea typeface="Calibri"/>
                <a:cs typeface="Calibri"/>
                <a:sym typeface="Calibri"/>
              </a:rPr>
              <a:t>Inflation Reduction Act (IRA) </a:t>
            </a:r>
            <a:r>
              <a:rPr b="1" lang="en" sz="1300">
                <a:solidFill>
                  <a:schemeClr val="dk1"/>
                </a:solidFill>
                <a:latin typeface="Calibri"/>
                <a:ea typeface="Calibri"/>
                <a:cs typeface="Calibri"/>
                <a:sym typeface="Calibri"/>
              </a:rPr>
              <a:t>of 2022 further boosted the renewable </a:t>
            </a:r>
            <a:r>
              <a:rPr b="1" lang="en" sz="1300">
                <a:solidFill>
                  <a:schemeClr val="dk1"/>
                </a:solidFill>
                <a:latin typeface="Calibri"/>
                <a:ea typeface="Calibri"/>
                <a:cs typeface="Calibri"/>
                <a:sym typeface="Calibri"/>
              </a:rPr>
              <a:t>energy</a:t>
            </a:r>
            <a:r>
              <a:rPr b="1" lang="en" sz="1300">
                <a:solidFill>
                  <a:schemeClr val="dk1"/>
                </a:solidFill>
                <a:latin typeface="Calibri"/>
                <a:ea typeface="Calibri"/>
                <a:cs typeface="Calibri"/>
                <a:sym typeface="Calibri"/>
              </a:rPr>
              <a:t> transition post-pandemic by offering long-term tax incentives and policy certainty, significantly accelerating investments</a:t>
            </a:r>
            <a:endParaRPr b="1" sz="1300">
              <a:solidFill>
                <a:schemeClr val="dk1"/>
              </a:solidFill>
              <a:latin typeface="Calibri"/>
              <a:ea typeface="Calibri"/>
              <a:cs typeface="Calibri"/>
              <a:sym typeface="Calibri"/>
            </a:endParaRPr>
          </a:p>
        </p:txBody>
      </p:sp>
      <p:sp>
        <p:nvSpPr>
          <p:cNvPr id="278" name="Google Shape;278;p32"/>
          <p:cNvSpPr txBox="1"/>
          <p:nvPr/>
        </p:nvSpPr>
        <p:spPr>
          <a:xfrm>
            <a:off x="2446450" y="3727725"/>
            <a:ext cx="5934000" cy="1096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For further </a:t>
            </a:r>
            <a:r>
              <a:rPr b="1" lang="en" sz="1300">
                <a:solidFill>
                  <a:schemeClr val="dk1"/>
                </a:solidFill>
                <a:latin typeface="Calibri"/>
                <a:ea typeface="Calibri"/>
                <a:cs typeface="Calibri"/>
                <a:sym typeface="Calibri"/>
              </a:rPr>
              <a:t>analysis</a:t>
            </a:r>
            <a:r>
              <a:rPr b="1" lang="en" sz="1300">
                <a:solidFill>
                  <a:schemeClr val="dk1"/>
                </a:solidFill>
                <a:latin typeface="Calibri"/>
                <a:ea typeface="Calibri"/>
                <a:cs typeface="Calibri"/>
                <a:sym typeface="Calibri"/>
              </a:rPr>
              <a:t>, we could </a:t>
            </a:r>
            <a:r>
              <a:rPr b="1" lang="en" sz="1300">
                <a:solidFill>
                  <a:schemeClr val="dk1"/>
                </a:solidFill>
                <a:latin typeface="Calibri"/>
                <a:ea typeface="Calibri"/>
                <a:cs typeface="Calibri"/>
                <a:sym typeface="Calibri"/>
              </a:rPr>
              <a:t>broaden</a:t>
            </a:r>
            <a:r>
              <a:rPr b="1" lang="en" sz="1300">
                <a:solidFill>
                  <a:schemeClr val="dk1"/>
                </a:solidFill>
                <a:latin typeface="Calibri"/>
                <a:ea typeface="Calibri"/>
                <a:cs typeface="Calibri"/>
                <a:sym typeface="Calibri"/>
              </a:rPr>
              <a:t> the scope to include additional </a:t>
            </a:r>
            <a:r>
              <a:rPr b="1" lang="en" sz="1300">
                <a:solidFill>
                  <a:schemeClr val="dk1"/>
                </a:solidFill>
                <a:latin typeface="Calibri"/>
                <a:ea typeface="Calibri"/>
                <a:cs typeface="Calibri"/>
                <a:sym typeface="Calibri"/>
              </a:rPr>
              <a:t>companies</a:t>
            </a:r>
            <a:r>
              <a:rPr b="1" lang="en" sz="1300">
                <a:solidFill>
                  <a:schemeClr val="dk1"/>
                </a:solidFill>
                <a:latin typeface="Calibri"/>
                <a:ea typeface="Calibri"/>
                <a:cs typeface="Calibri"/>
                <a:sym typeface="Calibri"/>
              </a:rPr>
              <a:t> and ETFs to deepen the </a:t>
            </a:r>
            <a:r>
              <a:rPr b="1" lang="en" sz="1300">
                <a:solidFill>
                  <a:schemeClr val="dk1"/>
                </a:solidFill>
                <a:latin typeface="Calibri"/>
                <a:ea typeface="Calibri"/>
                <a:cs typeface="Calibri"/>
                <a:sym typeface="Calibri"/>
              </a:rPr>
              <a:t>research</a:t>
            </a:r>
            <a:r>
              <a:rPr b="1" lang="en" sz="1300">
                <a:solidFill>
                  <a:schemeClr val="dk1"/>
                </a:solidFill>
                <a:latin typeface="Calibri"/>
                <a:ea typeface="Calibri"/>
                <a:cs typeface="Calibri"/>
                <a:sym typeface="Calibri"/>
              </a:rPr>
              <a:t> of each sector</a:t>
            </a:r>
            <a:endParaRPr b="1"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Securing more </a:t>
            </a:r>
            <a:r>
              <a:rPr b="1" lang="en" sz="1300">
                <a:solidFill>
                  <a:schemeClr val="dk1"/>
                </a:solidFill>
                <a:latin typeface="Calibri"/>
                <a:ea typeface="Calibri"/>
                <a:cs typeface="Calibri"/>
                <a:sym typeface="Calibri"/>
              </a:rPr>
              <a:t>robust</a:t>
            </a:r>
            <a:r>
              <a:rPr b="1" lang="en" sz="1300">
                <a:solidFill>
                  <a:schemeClr val="dk1"/>
                </a:solidFill>
                <a:latin typeface="Calibri"/>
                <a:ea typeface="Calibri"/>
                <a:cs typeface="Calibri"/>
                <a:sym typeface="Calibri"/>
              </a:rPr>
              <a:t> API services could enhance our data retrieval capabilities, allowing us to not only </a:t>
            </a:r>
            <a:r>
              <a:rPr b="1" lang="en" sz="1300">
                <a:solidFill>
                  <a:schemeClr val="dk1"/>
                </a:solidFill>
                <a:latin typeface="Calibri"/>
                <a:ea typeface="Calibri"/>
                <a:cs typeface="Calibri"/>
                <a:sym typeface="Calibri"/>
              </a:rPr>
              <a:t>reflect</a:t>
            </a:r>
            <a:r>
              <a:rPr b="1" lang="en" sz="1300">
                <a:solidFill>
                  <a:schemeClr val="dk1"/>
                </a:solidFill>
                <a:latin typeface="Calibri"/>
                <a:ea typeface="Calibri"/>
                <a:cs typeface="Calibri"/>
                <a:sym typeface="Calibri"/>
              </a:rPr>
              <a:t> on past trends but also to develop more precise forecasts for the future</a:t>
            </a:r>
            <a:endParaRPr b="1" sz="13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17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745125" y="600499"/>
            <a:ext cx="1284424" cy="1662224"/>
          </a:xfrm>
          <a:prstGeom prst="rect">
            <a:avLst/>
          </a:prstGeom>
          <a:noFill/>
          <a:ln>
            <a:noFill/>
          </a:ln>
        </p:spPr>
      </p:pic>
      <p:pic>
        <p:nvPicPr>
          <p:cNvPr id="77" name="Google Shape;77;p15"/>
          <p:cNvPicPr preferRelativeResize="0"/>
          <p:nvPr/>
        </p:nvPicPr>
        <p:blipFill>
          <a:blip r:embed="rId4">
            <a:alphaModFix/>
          </a:blip>
          <a:stretch>
            <a:fillRect/>
          </a:stretch>
        </p:blipFill>
        <p:spPr>
          <a:xfrm>
            <a:off x="6448450" y="783800"/>
            <a:ext cx="1943426" cy="1295625"/>
          </a:xfrm>
          <a:prstGeom prst="rect">
            <a:avLst/>
          </a:prstGeom>
          <a:noFill/>
          <a:ln>
            <a:noFill/>
          </a:ln>
        </p:spPr>
      </p:pic>
      <p:sp>
        <p:nvSpPr>
          <p:cNvPr id="78" name="Google Shape;78;p15"/>
          <p:cNvSpPr/>
          <p:nvPr/>
        </p:nvSpPr>
        <p:spPr>
          <a:xfrm>
            <a:off x="40425" y="2539400"/>
            <a:ext cx="1481700" cy="1727400"/>
          </a:xfrm>
          <a:prstGeom prst="roundRect">
            <a:avLst>
              <a:gd fmla="val 16667" name="adj"/>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5"/>
          <p:cNvSpPr/>
          <p:nvPr/>
        </p:nvSpPr>
        <p:spPr>
          <a:xfrm>
            <a:off x="3076950" y="2539400"/>
            <a:ext cx="1442700" cy="1727400"/>
          </a:xfrm>
          <a:prstGeom prst="roundRect">
            <a:avLst>
              <a:gd fmla="val 16667" name="adj"/>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5"/>
          <p:cNvSpPr/>
          <p:nvPr/>
        </p:nvSpPr>
        <p:spPr>
          <a:xfrm>
            <a:off x="6167450" y="2539400"/>
            <a:ext cx="1442700" cy="1727400"/>
          </a:xfrm>
          <a:prstGeom prst="roundRect">
            <a:avLst>
              <a:gd fmla="val 16667" name="adj"/>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1" name="Google Shape;81;p15"/>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82" name="Google Shape;82;p15"/>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Renewable Energy Sector Details</a:t>
            </a:r>
            <a:endParaRPr b="1" sz="2000">
              <a:solidFill>
                <a:schemeClr val="dk1"/>
              </a:solidFill>
              <a:latin typeface="Calibri"/>
              <a:ea typeface="Calibri"/>
              <a:cs typeface="Calibri"/>
              <a:sym typeface="Calibri"/>
            </a:endParaRPr>
          </a:p>
        </p:txBody>
      </p:sp>
      <p:sp>
        <p:nvSpPr>
          <p:cNvPr id="83" name="Google Shape;83;p15"/>
          <p:cNvSpPr txBox="1"/>
          <p:nvPr/>
        </p:nvSpPr>
        <p:spPr>
          <a:xfrm>
            <a:off x="507288" y="2497525"/>
            <a:ext cx="8460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Calibri"/>
                <a:ea typeface="Calibri"/>
                <a:cs typeface="Calibri"/>
                <a:sym typeface="Calibri"/>
              </a:rPr>
              <a:t>ETF</a:t>
            </a:r>
            <a:endParaRPr b="1" sz="1600" u="sng">
              <a:solidFill>
                <a:schemeClr val="dk2"/>
              </a:solidFill>
              <a:latin typeface="Calibri"/>
              <a:ea typeface="Calibri"/>
              <a:cs typeface="Calibri"/>
              <a:sym typeface="Calibri"/>
            </a:endParaRPr>
          </a:p>
        </p:txBody>
      </p:sp>
      <p:sp>
        <p:nvSpPr>
          <p:cNvPr id="84" name="Google Shape;84;p15"/>
          <p:cNvSpPr txBox="1"/>
          <p:nvPr/>
        </p:nvSpPr>
        <p:spPr>
          <a:xfrm>
            <a:off x="1749638" y="2497525"/>
            <a:ext cx="8460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Calibri"/>
                <a:ea typeface="Calibri"/>
                <a:cs typeface="Calibri"/>
                <a:sym typeface="Calibri"/>
              </a:rPr>
              <a:t>Stock</a:t>
            </a:r>
            <a:endParaRPr b="1" sz="1600" u="sng">
              <a:solidFill>
                <a:schemeClr val="dk2"/>
              </a:solidFill>
              <a:latin typeface="Calibri"/>
              <a:ea typeface="Calibri"/>
              <a:cs typeface="Calibri"/>
              <a:sym typeface="Calibri"/>
            </a:endParaRPr>
          </a:p>
        </p:txBody>
      </p:sp>
      <p:pic>
        <p:nvPicPr>
          <p:cNvPr descr="Enphase Logo (1)-SunCommon" id="85" name="Google Shape;85;p15"/>
          <p:cNvPicPr preferRelativeResize="0"/>
          <p:nvPr/>
        </p:nvPicPr>
        <p:blipFill>
          <a:blip r:embed="rId5">
            <a:alphaModFix/>
          </a:blip>
          <a:stretch>
            <a:fillRect/>
          </a:stretch>
        </p:blipFill>
        <p:spPr>
          <a:xfrm>
            <a:off x="1701926" y="4266676"/>
            <a:ext cx="783775" cy="783725"/>
          </a:xfrm>
          <a:prstGeom prst="rect">
            <a:avLst/>
          </a:prstGeom>
          <a:noFill/>
          <a:ln>
            <a:noFill/>
          </a:ln>
        </p:spPr>
      </p:pic>
      <p:pic>
        <p:nvPicPr>
          <p:cNvPr id="86" name="Google Shape;86;p15"/>
          <p:cNvPicPr preferRelativeResize="0"/>
          <p:nvPr/>
        </p:nvPicPr>
        <p:blipFill>
          <a:blip r:embed="rId6">
            <a:alphaModFix/>
          </a:blip>
          <a:stretch>
            <a:fillRect/>
          </a:stretch>
        </p:blipFill>
        <p:spPr>
          <a:xfrm>
            <a:off x="495838" y="4390850"/>
            <a:ext cx="702121" cy="702150"/>
          </a:xfrm>
          <a:prstGeom prst="rect">
            <a:avLst/>
          </a:prstGeom>
          <a:noFill/>
          <a:ln>
            <a:noFill/>
          </a:ln>
        </p:spPr>
      </p:pic>
      <p:pic>
        <p:nvPicPr>
          <p:cNvPr id="87" name="Google Shape;87;p15"/>
          <p:cNvPicPr preferRelativeResize="0"/>
          <p:nvPr/>
        </p:nvPicPr>
        <p:blipFill>
          <a:blip r:embed="rId7">
            <a:alphaModFix/>
          </a:blip>
          <a:stretch>
            <a:fillRect/>
          </a:stretch>
        </p:blipFill>
        <p:spPr>
          <a:xfrm>
            <a:off x="3134537" y="3076953"/>
            <a:ext cx="1318475" cy="947900"/>
          </a:xfrm>
          <a:prstGeom prst="rect">
            <a:avLst/>
          </a:prstGeom>
          <a:noFill/>
          <a:ln>
            <a:noFill/>
          </a:ln>
        </p:spPr>
      </p:pic>
      <p:pic>
        <p:nvPicPr>
          <p:cNvPr id="88" name="Google Shape;88;p15"/>
          <p:cNvPicPr preferRelativeResize="0"/>
          <p:nvPr/>
        </p:nvPicPr>
        <p:blipFill>
          <a:blip r:embed="rId8">
            <a:alphaModFix/>
          </a:blip>
          <a:stretch>
            <a:fillRect/>
          </a:stretch>
        </p:blipFill>
        <p:spPr>
          <a:xfrm>
            <a:off x="6240937" y="3136649"/>
            <a:ext cx="1284426" cy="828507"/>
          </a:xfrm>
          <a:prstGeom prst="rect">
            <a:avLst/>
          </a:prstGeom>
          <a:noFill/>
          <a:ln>
            <a:noFill/>
          </a:ln>
        </p:spPr>
      </p:pic>
      <p:pic>
        <p:nvPicPr>
          <p:cNvPr id="89" name="Google Shape;89;p15"/>
          <p:cNvPicPr preferRelativeResize="0"/>
          <p:nvPr/>
        </p:nvPicPr>
        <p:blipFill>
          <a:blip r:embed="rId9">
            <a:alphaModFix/>
          </a:blip>
          <a:stretch>
            <a:fillRect/>
          </a:stretch>
        </p:blipFill>
        <p:spPr>
          <a:xfrm>
            <a:off x="143336" y="2908698"/>
            <a:ext cx="1284425" cy="1284425"/>
          </a:xfrm>
          <a:prstGeom prst="rect">
            <a:avLst/>
          </a:prstGeom>
          <a:noFill/>
          <a:ln>
            <a:noFill/>
          </a:ln>
        </p:spPr>
      </p:pic>
      <p:pic>
        <p:nvPicPr>
          <p:cNvPr id="90" name="Google Shape;90;p15"/>
          <p:cNvPicPr preferRelativeResize="0"/>
          <p:nvPr/>
        </p:nvPicPr>
        <p:blipFill>
          <a:blip r:embed="rId10">
            <a:alphaModFix/>
          </a:blip>
          <a:stretch>
            <a:fillRect/>
          </a:stretch>
        </p:blipFill>
        <p:spPr>
          <a:xfrm>
            <a:off x="1670802" y="3183212"/>
            <a:ext cx="846000" cy="846000"/>
          </a:xfrm>
          <a:prstGeom prst="rect">
            <a:avLst/>
          </a:prstGeom>
          <a:noFill/>
          <a:ln>
            <a:noFill/>
          </a:ln>
        </p:spPr>
      </p:pic>
      <p:sp>
        <p:nvSpPr>
          <p:cNvPr id="91" name="Google Shape;91;p15"/>
          <p:cNvSpPr txBox="1"/>
          <p:nvPr/>
        </p:nvSpPr>
        <p:spPr>
          <a:xfrm>
            <a:off x="3530350" y="2498825"/>
            <a:ext cx="8460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Calibri"/>
                <a:ea typeface="Calibri"/>
                <a:cs typeface="Calibri"/>
                <a:sym typeface="Calibri"/>
              </a:rPr>
              <a:t>ETF</a:t>
            </a:r>
            <a:endParaRPr b="1" sz="1600" u="sng">
              <a:solidFill>
                <a:schemeClr val="dk2"/>
              </a:solidFill>
              <a:latin typeface="Calibri"/>
              <a:ea typeface="Calibri"/>
              <a:cs typeface="Calibri"/>
              <a:sym typeface="Calibri"/>
            </a:endParaRPr>
          </a:p>
        </p:txBody>
      </p:sp>
      <p:sp>
        <p:nvSpPr>
          <p:cNvPr id="92" name="Google Shape;92;p15"/>
          <p:cNvSpPr txBox="1"/>
          <p:nvPr/>
        </p:nvSpPr>
        <p:spPr>
          <a:xfrm>
            <a:off x="4772700" y="2498825"/>
            <a:ext cx="8460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Calibri"/>
                <a:ea typeface="Calibri"/>
                <a:cs typeface="Calibri"/>
                <a:sym typeface="Calibri"/>
              </a:rPr>
              <a:t>Stock</a:t>
            </a:r>
            <a:endParaRPr b="1" sz="1600" u="sng">
              <a:solidFill>
                <a:schemeClr val="dk2"/>
              </a:solidFill>
              <a:latin typeface="Calibri"/>
              <a:ea typeface="Calibri"/>
              <a:cs typeface="Calibri"/>
              <a:sym typeface="Calibri"/>
            </a:endParaRPr>
          </a:p>
        </p:txBody>
      </p:sp>
      <p:pic>
        <p:nvPicPr>
          <p:cNvPr id="93" name="Google Shape;93;p15"/>
          <p:cNvPicPr preferRelativeResize="0"/>
          <p:nvPr/>
        </p:nvPicPr>
        <p:blipFill>
          <a:blip r:embed="rId11">
            <a:alphaModFix/>
          </a:blip>
          <a:stretch>
            <a:fillRect/>
          </a:stretch>
        </p:blipFill>
        <p:spPr>
          <a:xfrm>
            <a:off x="4721063" y="3127900"/>
            <a:ext cx="846000" cy="846000"/>
          </a:xfrm>
          <a:prstGeom prst="rect">
            <a:avLst/>
          </a:prstGeom>
          <a:noFill/>
          <a:ln>
            <a:noFill/>
          </a:ln>
        </p:spPr>
      </p:pic>
      <p:pic>
        <p:nvPicPr>
          <p:cNvPr id="94" name="Google Shape;94;p15"/>
          <p:cNvPicPr preferRelativeResize="0"/>
          <p:nvPr/>
        </p:nvPicPr>
        <p:blipFill>
          <a:blip r:embed="rId12">
            <a:alphaModFix/>
          </a:blip>
          <a:stretch>
            <a:fillRect/>
          </a:stretch>
        </p:blipFill>
        <p:spPr>
          <a:xfrm>
            <a:off x="4752167" y="4309230"/>
            <a:ext cx="783775" cy="783775"/>
          </a:xfrm>
          <a:prstGeom prst="rect">
            <a:avLst/>
          </a:prstGeom>
          <a:noFill/>
          <a:ln>
            <a:noFill/>
          </a:ln>
        </p:spPr>
      </p:pic>
      <p:pic>
        <p:nvPicPr>
          <p:cNvPr id="95" name="Google Shape;95;p15"/>
          <p:cNvPicPr preferRelativeResize="0"/>
          <p:nvPr/>
        </p:nvPicPr>
        <p:blipFill>
          <a:blip r:embed="rId13">
            <a:alphaModFix/>
          </a:blip>
          <a:stretch>
            <a:fillRect/>
          </a:stretch>
        </p:blipFill>
        <p:spPr>
          <a:xfrm>
            <a:off x="3306123" y="4461186"/>
            <a:ext cx="1127700" cy="589226"/>
          </a:xfrm>
          <a:prstGeom prst="rect">
            <a:avLst/>
          </a:prstGeom>
          <a:noFill/>
          <a:ln>
            <a:noFill/>
          </a:ln>
        </p:spPr>
      </p:pic>
      <p:sp>
        <p:nvSpPr>
          <p:cNvPr id="96" name="Google Shape;96;p15"/>
          <p:cNvSpPr/>
          <p:nvPr/>
        </p:nvSpPr>
        <p:spPr>
          <a:xfrm>
            <a:off x="6167438" y="4317250"/>
            <a:ext cx="1541400" cy="78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5"/>
          <p:cNvSpPr txBox="1"/>
          <p:nvPr/>
        </p:nvSpPr>
        <p:spPr>
          <a:xfrm>
            <a:off x="6598525" y="2500125"/>
            <a:ext cx="8460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Calibri"/>
                <a:ea typeface="Calibri"/>
                <a:cs typeface="Calibri"/>
                <a:sym typeface="Calibri"/>
              </a:rPr>
              <a:t>ETF</a:t>
            </a:r>
            <a:endParaRPr b="1" sz="1600" u="sng">
              <a:solidFill>
                <a:schemeClr val="dk2"/>
              </a:solidFill>
              <a:latin typeface="Calibri"/>
              <a:ea typeface="Calibri"/>
              <a:cs typeface="Calibri"/>
              <a:sym typeface="Calibri"/>
            </a:endParaRPr>
          </a:p>
        </p:txBody>
      </p:sp>
      <p:sp>
        <p:nvSpPr>
          <p:cNvPr id="98" name="Google Shape;98;p15"/>
          <p:cNvSpPr txBox="1"/>
          <p:nvPr/>
        </p:nvSpPr>
        <p:spPr>
          <a:xfrm>
            <a:off x="7929825" y="2500125"/>
            <a:ext cx="8460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Calibri"/>
                <a:ea typeface="Calibri"/>
                <a:cs typeface="Calibri"/>
                <a:sym typeface="Calibri"/>
              </a:rPr>
              <a:t>Stock</a:t>
            </a:r>
            <a:endParaRPr b="1" sz="1600" u="sng">
              <a:solidFill>
                <a:schemeClr val="dk2"/>
              </a:solidFill>
              <a:latin typeface="Calibri"/>
              <a:ea typeface="Calibri"/>
              <a:cs typeface="Calibri"/>
              <a:sym typeface="Calibri"/>
            </a:endParaRPr>
          </a:p>
        </p:txBody>
      </p:sp>
      <p:pic>
        <p:nvPicPr>
          <p:cNvPr id="99" name="Google Shape;99;p15"/>
          <p:cNvPicPr preferRelativeResize="0"/>
          <p:nvPr/>
        </p:nvPicPr>
        <p:blipFill>
          <a:blip r:embed="rId14">
            <a:alphaModFix/>
          </a:blip>
          <a:stretch>
            <a:fillRect/>
          </a:stretch>
        </p:blipFill>
        <p:spPr>
          <a:xfrm>
            <a:off x="7859275" y="3236900"/>
            <a:ext cx="783750" cy="783750"/>
          </a:xfrm>
          <a:prstGeom prst="rect">
            <a:avLst/>
          </a:prstGeom>
          <a:noFill/>
          <a:ln>
            <a:noFill/>
          </a:ln>
        </p:spPr>
      </p:pic>
      <p:pic>
        <p:nvPicPr>
          <p:cNvPr id="100" name="Google Shape;100;p15"/>
          <p:cNvPicPr preferRelativeResize="0"/>
          <p:nvPr/>
        </p:nvPicPr>
        <p:blipFill>
          <a:blip r:embed="rId15">
            <a:alphaModFix/>
          </a:blip>
          <a:stretch>
            <a:fillRect/>
          </a:stretch>
        </p:blipFill>
        <p:spPr>
          <a:xfrm>
            <a:off x="7820338" y="4309223"/>
            <a:ext cx="783775" cy="783775"/>
          </a:xfrm>
          <a:prstGeom prst="rect">
            <a:avLst/>
          </a:prstGeom>
          <a:noFill/>
          <a:ln>
            <a:noFill/>
          </a:ln>
        </p:spPr>
      </p:pic>
      <p:pic>
        <p:nvPicPr>
          <p:cNvPr id="101" name="Google Shape;101;p15"/>
          <p:cNvPicPr preferRelativeResize="0"/>
          <p:nvPr/>
        </p:nvPicPr>
        <p:blipFill>
          <a:blip r:embed="rId16">
            <a:alphaModFix/>
          </a:blip>
          <a:stretch>
            <a:fillRect/>
          </a:stretch>
        </p:blipFill>
        <p:spPr>
          <a:xfrm>
            <a:off x="6374300" y="4447313"/>
            <a:ext cx="1127700" cy="589225"/>
          </a:xfrm>
          <a:prstGeom prst="rect">
            <a:avLst/>
          </a:prstGeom>
          <a:noFill/>
          <a:ln>
            <a:noFill/>
          </a:ln>
        </p:spPr>
      </p:pic>
      <p:sp>
        <p:nvSpPr>
          <p:cNvPr id="102" name="Google Shape;102;p15"/>
          <p:cNvSpPr txBox="1"/>
          <p:nvPr/>
        </p:nvSpPr>
        <p:spPr>
          <a:xfrm>
            <a:off x="2029550" y="1750425"/>
            <a:ext cx="5661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Solar</a:t>
            </a:r>
            <a:endParaRPr b="1" sz="1000">
              <a:solidFill>
                <a:schemeClr val="dk2"/>
              </a:solidFill>
              <a:latin typeface="Calibri"/>
              <a:ea typeface="Calibri"/>
              <a:cs typeface="Calibri"/>
              <a:sym typeface="Calibri"/>
            </a:endParaRPr>
          </a:p>
        </p:txBody>
      </p:sp>
      <p:sp>
        <p:nvSpPr>
          <p:cNvPr id="103" name="Google Shape;103;p15"/>
          <p:cNvSpPr txBox="1"/>
          <p:nvPr/>
        </p:nvSpPr>
        <p:spPr>
          <a:xfrm>
            <a:off x="5074125" y="1750425"/>
            <a:ext cx="7839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Hydrogen</a:t>
            </a:r>
            <a:endParaRPr b="1" sz="1000">
              <a:solidFill>
                <a:schemeClr val="dk2"/>
              </a:solidFill>
              <a:latin typeface="Calibri"/>
              <a:ea typeface="Calibri"/>
              <a:cs typeface="Calibri"/>
              <a:sym typeface="Calibri"/>
            </a:endParaRPr>
          </a:p>
        </p:txBody>
      </p:sp>
      <p:sp>
        <p:nvSpPr>
          <p:cNvPr id="104" name="Google Shape;104;p15"/>
          <p:cNvSpPr txBox="1"/>
          <p:nvPr/>
        </p:nvSpPr>
        <p:spPr>
          <a:xfrm>
            <a:off x="8102550" y="1744863"/>
            <a:ext cx="7839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Wind</a:t>
            </a:r>
            <a:endParaRPr b="1" sz="1000">
              <a:solidFill>
                <a:schemeClr val="dk2"/>
              </a:solidFill>
              <a:latin typeface="Calibri"/>
              <a:ea typeface="Calibri"/>
              <a:cs typeface="Calibri"/>
              <a:sym typeface="Calibri"/>
            </a:endParaRPr>
          </a:p>
        </p:txBody>
      </p:sp>
      <p:cxnSp>
        <p:nvCxnSpPr>
          <p:cNvPr id="105" name="Google Shape;105;p15"/>
          <p:cNvCxnSpPr/>
          <p:nvPr/>
        </p:nvCxnSpPr>
        <p:spPr>
          <a:xfrm flipH="1">
            <a:off x="2777275" y="1180725"/>
            <a:ext cx="8100" cy="3671700"/>
          </a:xfrm>
          <a:prstGeom prst="straightConnector1">
            <a:avLst/>
          </a:prstGeom>
          <a:noFill/>
          <a:ln cap="flat" cmpd="sng" w="9525">
            <a:solidFill>
              <a:schemeClr val="dk2"/>
            </a:solidFill>
            <a:prstDash val="dot"/>
            <a:round/>
            <a:headEnd len="med" w="med" type="none"/>
            <a:tailEnd len="med" w="med" type="none"/>
          </a:ln>
        </p:spPr>
      </p:cxnSp>
      <p:cxnSp>
        <p:nvCxnSpPr>
          <p:cNvPr id="106" name="Google Shape;106;p15"/>
          <p:cNvCxnSpPr/>
          <p:nvPr/>
        </p:nvCxnSpPr>
        <p:spPr>
          <a:xfrm flipH="1">
            <a:off x="5898913" y="1180725"/>
            <a:ext cx="8100" cy="3671700"/>
          </a:xfrm>
          <a:prstGeom prst="straightConnector1">
            <a:avLst/>
          </a:prstGeom>
          <a:noFill/>
          <a:ln cap="flat" cmpd="sng" w="9525">
            <a:solidFill>
              <a:schemeClr val="dk2"/>
            </a:solidFill>
            <a:prstDash val="dot"/>
            <a:round/>
            <a:headEnd len="med" w="med" type="none"/>
            <a:tailEnd len="med" w="med" type="none"/>
          </a:ln>
        </p:spPr>
      </p:cxnSp>
      <p:pic>
        <p:nvPicPr>
          <p:cNvPr id="107" name="Google Shape;107;p15"/>
          <p:cNvPicPr preferRelativeResize="0"/>
          <p:nvPr/>
        </p:nvPicPr>
        <p:blipFill>
          <a:blip r:embed="rId17">
            <a:alphaModFix/>
          </a:blip>
          <a:stretch>
            <a:fillRect/>
          </a:stretch>
        </p:blipFill>
        <p:spPr>
          <a:xfrm>
            <a:off x="3819122" y="908578"/>
            <a:ext cx="1046051" cy="10460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1" name="Shape 111"/>
        <p:cNvGrpSpPr/>
        <p:nvPr/>
      </p:nvGrpSpPr>
      <p:grpSpPr>
        <a:xfrm>
          <a:off x="0" y="0"/>
          <a:ext cx="0" cy="0"/>
          <a:chOff x="0" y="0"/>
          <a:chExt cx="0" cy="0"/>
        </a:xfrm>
      </p:grpSpPr>
      <p:sp>
        <p:nvSpPr>
          <p:cNvPr id="112" name="Google Shape;112;p16"/>
          <p:cNvSpPr txBox="1"/>
          <p:nvPr>
            <p:ph type="title"/>
          </p:nvPr>
        </p:nvSpPr>
        <p:spPr>
          <a:xfrm>
            <a:off x="376150" y="645475"/>
            <a:ext cx="8209200" cy="572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b="1" lang="en" sz="1300"/>
              <a:t>Which sector (Solar, Wind, or Hydrogen) has shown the highest average stock price growth over the past 10 years?</a:t>
            </a:r>
            <a:endParaRPr b="1" sz="1300"/>
          </a:p>
        </p:txBody>
      </p:sp>
      <p:sp>
        <p:nvSpPr>
          <p:cNvPr id="113" name="Google Shape;113;p16"/>
          <p:cNvSpPr txBox="1"/>
          <p:nvPr>
            <p:ph idx="1" type="body"/>
          </p:nvPr>
        </p:nvSpPr>
        <p:spPr>
          <a:xfrm>
            <a:off x="-115225" y="1188625"/>
            <a:ext cx="5002800" cy="2183400"/>
          </a:xfrm>
          <a:prstGeom prst="rect">
            <a:avLst/>
          </a:prstGeom>
        </p:spPr>
        <p:txBody>
          <a:bodyPr anchorCtr="0" anchor="t" bIns="91425" lIns="91425" spcFirstLastPara="1" rIns="91425" wrap="square" tIns="91425">
            <a:normAutofit lnSpcReduction="20000"/>
          </a:bodyPr>
          <a:lstStyle/>
          <a:p>
            <a:pPr indent="-298450" lvl="1" marL="914400" rtl="0" algn="l">
              <a:spcBef>
                <a:spcPts val="0"/>
              </a:spcBef>
              <a:spcAft>
                <a:spcPts val="0"/>
              </a:spcAft>
              <a:buClr>
                <a:schemeClr val="dk1"/>
              </a:buClr>
              <a:buSzPts val="1100"/>
              <a:buChar char="○"/>
            </a:pPr>
            <a:r>
              <a:rPr lang="en" sz="1100">
                <a:solidFill>
                  <a:schemeClr val="dk1"/>
                </a:solidFill>
              </a:rPr>
              <a:t>How have the stocks done over the last 10 years?</a:t>
            </a:r>
            <a:endParaRPr sz="1100">
              <a:solidFill>
                <a:schemeClr val="dk1"/>
              </a:solidFill>
            </a:endParaRPr>
          </a:p>
          <a:p>
            <a:pPr indent="-298450" lvl="2" marL="1371600" rtl="0" algn="l">
              <a:spcBef>
                <a:spcPts val="0"/>
              </a:spcBef>
              <a:spcAft>
                <a:spcPts val="0"/>
              </a:spcAft>
              <a:buClr>
                <a:schemeClr val="dk1"/>
              </a:buClr>
              <a:buSzPts val="1100"/>
              <a:buChar char="■"/>
            </a:pPr>
            <a:r>
              <a:rPr b="1" lang="en" sz="1100">
                <a:solidFill>
                  <a:schemeClr val="dk1"/>
                </a:solidFill>
              </a:rPr>
              <a:t>1 out of 4</a:t>
            </a:r>
            <a:r>
              <a:rPr lang="en" sz="1100">
                <a:solidFill>
                  <a:schemeClr val="dk1"/>
                </a:solidFill>
              </a:rPr>
              <a:t> companies looked at in each sector </a:t>
            </a:r>
            <a:r>
              <a:rPr lang="en" sz="1100">
                <a:solidFill>
                  <a:schemeClr val="dk1"/>
                </a:solidFill>
              </a:rPr>
              <a:t>have improved.</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Spikes: </a:t>
            </a:r>
            <a:r>
              <a:rPr b="1" lang="en" sz="1100">
                <a:solidFill>
                  <a:schemeClr val="dk1"/>
                </a:solidFill>
              </a:rPr>
              <a:t>2020 </a:t>
            </a:r>
            <a:r>
              <a:rPr lang="en" sz="1100">
                <a:solidFill>
                  <a:schemeClr val="dk1"/>
                </a:solidFill>
              </a:rPr>
              <a:t>to </a:t>
            </a:r>
            <a:r>
              <a:rPr b="1" lang="en" sz="1100">
                <a:solidFill>
                  <a:schemeClr val="dk1"/>
                </a:solidFill>
              </a:rPr>
              <a:t>2022</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Dip: </a:t>
            </a:r>
            <a:r>
              <a:rPr b="1" lang="en" sz="1100">
                <a:solidFill>
                  <a:schemeClr val="dk1"/>
                </a:solidFill>
              </a:rPr>
              <a:t>2022 </a:t>
            </a:r>
            <a:r>
              <a:rPr lang="en" sz="1100">
                <a:solidFill>
                  <a:schemeClr val="dk1"/>
                </a:solidFill>
              </a:rPr>
              <a:t>to Date.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How has their </a:t>
            </a:r>
            <a:r>
              <a:rPr b="1" lang="en" sz="1100">
                <a:solidFill>
                  <a:schemeClr val="dk1"/>
                </a:solidFill>
              </a:rPr>
              <a:t>Average Price </a:t>
            </a:r>
            <a:r>
              <a:rPr lang="en" sz="1100">
                <a:solidFill>
                  <a:schemeClr val="dk1"/>
                </a:solidFill>
              </a:rPr>
              <a:t>per Year</a:t>
            </a:r>
            <a:r>
              <a:rPr lang="en" sz="1100">
                <a:solidFill>
                  <a:schemeClr val="dk1"/>
                </a:solidFill>
              </a:rPr>
              <a:t> changed?</a:t>
            </a:r>
            <a:endParaRPr sz="1100">
              <a:solidFill>
                <a:schemeClr val="dk1"/>
              </a:solidFill>
            </a:endParaRPr>
          </a:p>
          <a:p>
            <a:pPr indent="-298450" lvl="2" marL="1371600" rtl="0" algn="l">
              <a:spcBef>
                <a:spcPts val="0"/>
              </a:spcBef>
              <a:spcAft>
                <a:spcPts val="0"/>
              </a:spcAft>
              <a:buClr>
                <a:schemeClr val="dk1"/>
              </a:buClr>
              <a:buSzPts val="1100"/>
              <a:buChar char="■"/>
            </a:pPr>
            <a:r>
              <a:rPr b="1" lang="en" sz="1100">
                <a:solidFill>
                  <a:schemeClr val="dk1"/>
                </a:solidFill>
              </a:rPr>
              <a:t>Hydrogen </a:t>
            </a:r>
            <a:r>
              <a:rPr lang="en" sz="1100">
                <a:solidFill>
                  <a:schemeClr val="dk1"/>
                </a:solidFill>
              </a:rPr>
              <a:t>has </a:t>
            </a:r>
            <a:r>
              <a:rPr b="1" lang="en" sz="1100">
                <a:solidFill>
                  <a:schemeClr val="dk1"/>
                </a:solidFill>
              </a:rPr>
              <a:t>low performance</a:t>
            </a:r>
            <a:r>
              <a:rPr lang="en" sz="1100">
                <a:solidFill>
                  <a:schemeClr val="dk1"/>
                </a:solidFill>
              </a:rPr>
              <a:t> the last few years.</a:t>
            </a:r>
            <a:endParaRPr sz="1100">
              <a:solidFill>
                <a:schemeClr val="dk1"/>
              </a:solidFill>
            </a:endParaRPr>
          </a:p>
          <a:p>
            <a:pPr indent="-298450" lvl="2" marL="1371600" rtl="0" algn="l">
              <a:spcBef>
                <a:spcPts val="0"/>
              </a:spcBef>
              <a:spcAft>
                <a:spcPts val="0"/>
              </a:spcAft>
              <a:buClr>
                <a:schemeClr val="dk1"/>
              </a:buClr>
              <a:buSzPts val="1100"/>
              <a:buChar char="■"/>
            </a:pPr>
            <a:r>
              <a:rPr b="1" lang="en" sz="1100">
                <a:solidFill>
                  <a:schemeClr val="dk1"/>
                </a:solidFill>
              </a:rPr>
              <a:t>FSLR</a:t>
            </a:r>
            <a:r>
              <a:rPr lang="en" sz="1100">
                <a:solidFill>
                  <a:schemeClr val="dk1"/>
                </a:solidFill>
              </a:rPr>
              <a:t>, </a:t>
            </a:r>
            <a:r>
              <a:rPr b="1" lang="en" sz="1100">
                <a:solidFill>
                  <a:schemeClr val="dk1"/>
                </a:solidFill>
              </a:rPr>
              <a:t>HYDR</a:t>
            </a:r>
            <a:r>
              <a:rPr lang="en" sz="1100">
                <a:solidFill>
                  <a:schemeClr val="dk1"/>
                </a:solidFill>
              </a:rPr>
              <a:t>, and </a:t>
            </a:r>
            <a:r>
              <a:rPr b="1" lang="en" sz="1100">
                <a:solidFill>
                  <a:schemeClr val="dk1"/>
                </a:solidFill>
              </a:rPr>
              <a:t>AMSC </a:t>
            </a:r>
            <a:r>
              <a:rPr lang="en" sz="1100">
                <a:solidFill>
                  <a:schemeClr val="dk1"/>
                </a:solidFill>
              </a:rPr>
              <a:t>have seen recent </a:t>
            </a:r>
            <a:r>
              <a:rPr b="1" lang="en" sz="1100">
                <a:solidFill>
                  <a:schemeClr val="dk1"/>
                </a:solidFill>
              </a:rPr>
              <a:t>Growth</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How has their </a:t>
            </a:r>
            <a:r>
              <a:rPr b="1" lang="en" sz="1100">
                <a:solidFill>
                  <a:schemeClr val="dk1"/>
                </a:solidFill>
              </a:rPr>
              <a:t>Peak Performance</a:t>
            </a:r>
            <a:r>
              <a:rPr lang="en" sz="1100">
                <a:solidFill>
                  <a:schemeClr val="dk1"/>
                </a:solidFill>
              </a:rPr>
              <a:t> per Year </a:t>
            </a:r>
            <a:r>
              <a:rPr lang="en" sz="1100">
                <a:solidFill>
                  <a:schemeClr val="dk1"/>
                </a:solidFill>
              </a:rPr>
              <a:t>changed?</a:t>
            </a:r>
            <a:endParaRPr sz="1100">
              <a:solidFill>
                <a:schemeClr val="dk1"/>
              </a:solidFill>
            </a:endParaRPr>
          </a:p>
          <a:p>
            <a:pPr indent="-298450" lvl="2" marL="1371600" rtl="0" algn="l">
              <a:spcBef>
                <a:spcPts val="0"/>
              </a:spcBef>
              <a:spcAft>
                <a:spcPts val="0"/>
              </a:spcAft>
              <a:buClr>
                <a:schemeClr val="dk1"/>
              </a:buClr>
              <a:buSzPts val="1100"/>
              <a:buChar char="■"/>
            </a:pPr>
            <a:r>
              <a:rPr b="1" lang="en" sz="1100">
                <a:solidFill>
                  <a:schemeClr val="dk1"/>
                </a:solidFill>
              </a:rPr>
              <a:t>Solar </a:t>
            </a:r>
            <a:r>
              <a:rPr lang="en" sz="1100">
                <a:solidFill>
                  <a:schemeClr val="dk1"/>
                </a:solidFill>
              </a:rPr>
              <a:t>has </a:t>
            </a:r>
            <a:r>
              <a:rPr b="1" lang="en" sz="1100">
                <a:solidFill>
                  <a:schemeClr val="dk1"/>
                </a:solidFill>
              </a:rPr>
              <a:t>Highest peak</a:t>
            </a:r>
            <a:r>
              <a:rPr lang="en" sz="1100">
                <a:solidFill>
                  <a:schemeClr val="dk1"/>
                </a:solidFill>
              </a:rPr>
              <a:t> and prices</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Peak Performance decrease since </a:t>
            </a:r>
            <a:r>
              <a:rPr b="1" lang="en" sz="1100">
                <a:solidFill>
                  <a:schemeClr val="dk1"/>
                </a:solidFill>
              </a:rPr>
              <a:t>2022</a:t>
            </a:r>
            <a:endParaRPr sz="1100">
              <a:solidFill>
                <a:schemeClr val="dk1"/>
              </a:solidFill>
            </a:endParaRPr>
          </a:p>
          <a:p>
            <a:pPr indent="-298450" lvl="2" marL="1371600" rtl="0" algn="l">
              <a:spcBef>
                <a:spcPts val="0"/>
              </a:spcBef>
              <a:spcAft>
                <a:spcPts val="0"/>
              </a:spcAft>
              <a:buClr>
                <a:schemeClr val="dk1"/>
              </a:buClr>
              <a:buSzPts val="1100"/>
              <a:buChar char="■"/>
            </a:pPr>
            <a:r>
              <a:rPr b="1" lang="en" sz="1100">
                <a:solidFill>
                  <a:schemeClr val="dk1"/>
                </a:solidFill>
              </a:rPr>
              <a:t>FSLR</a:t>
            </a:r>
            <a:r>
              <a:rPr lang="en" sz="1100">
                <a:solidFill>
                  <a:schemeClr val="dk1"/>
                </a:solidFill>
              </a:rPr>
              <a:t>, </a:t>
            </a:r>
            <a:r>
              <a:rPr b="1" lang="en" sz="1100">
                <a:solidFill>
                  <a:schemeClr val="dk1"/>
                </a:solidFill>
              </a:rPr>
              <a:t>HYDR</a:t>
            </a:r>
            <a:r>
              <a:rPr lang="en" sz="1100">
                <a:solidFill>
                  <a:schemeClr val="dk1"/>
                </a:solidFill>
              </a:rPr>
              <a:t>, and </a:t>
            </a:r>
            <a:r>
              <a:rPr b="1" lang="en" sz="1100">
                <a:solidFill>
                  <a:schemeClr val="dk1"/>
                </a:solidFill>
              </a:rPr>
              <a:t>AMSC </a:t>
            </a:r>
            <a:r>
              <a:rPr lang="en" sz="1100">
                <a:solidFill>
                  <a:schemeClr val="dk1"/>
                </a:solidFill>
              </a:rPr>
              <a:t>have made a come back.</a:t>
            </a:r>
            <a:endParaRPr sz="1100">
              <a:solidFill>
                <a:schemeClr val="dk1"/>
              </a:solidFill>
            </a:endParaRPr>
          </a:p>
        </p:txBody>
      </p:sp>
      <p:pic>
        <p:nvPicPr>
          <p:cNvPr id="114" name="Google Shape;114;p16"/>
          <p:cNvPicPr preferRelativeResize="0"/>
          <p:nvPr/>
        </p:nvPicPr>
        <p:blipFill>
          <a:blip r:embed="rId3">
            <a:alphaModFix/>
          </a:blip>
          <a:stretch>
            <a:fillRect/>
          </a:stretch>
        </p:blipFill>
        <p:spPr>
          <a:xfrm>
            <a:off x="4733900" y="1847132"/>
            <a:ext cx="4410099" cy="3296368"/>
          </a:xfrm>
          <a:prstGeom prst="rect">
            <a:avLst/>
          </a:prstGeom>
          <a:noFill/>
          <a:ln>
            <a:noFill/>
          </a:ln>
        </p:spPr>
      </p:pic>
      <p:pic>
        <p:nvPicPr>
          <p:cNvPr id="115" name="Google Shape;115;p16"/>
          <p:cNvPicPr preferRelativeResize="0"/>
          <p:nvPr/>
        </p:nvPicPr>
        <p:blipFill>
          <a:blip r:embed="rId4">
            <a:alphaModFix/>
          </a:blip>
          <a:stretch>
            <a:fillRect/>
          </a:stretch>
        </p:blipFill>
        <p:spPr>
          <a:xfrm>
            <a:off x="2366951" y="3372061"/>
            <a:ext cx="2366950" cy="1771440"/>
          </a:xfrm>
          <a:prstGeom prst="rect">
            <a:avLst/>
          </a:prstGeom>
          <a:noFill/>
          <a:ln>
            <a:noFill/>
          </a:ln>
        </p:spPr>
      </p:pic>
      <p:pic>
        <p:nvPicPr>
          <p:cNvPr id="116" name="Google Shape;116;p16"/>
          <p:cNvPicPr preferRelativeResize="0"/>
          <p:nvPr/>
        </p:nvPicPr>
        <p:blipFill>
          <a:blip r:embed="rId5">
            <a:alphaModFix/>
          </a:blip>
          <a:stretch>
            <a:fillRect/>
          </a:stretch>
        </p:blipFill>
        <p:spPr>
          <a:xfrm>
            <a:off x="0" y="3372025"/>
            <a:ext cx="2366950" cy="1771475"/>
          </a:xfrm>
          <a:prstGeom prst="rect">
            <a:avLst/>
          </a:prstGeom>
          <a:noFill/>
          <a:ln>
            <a:noFill/>
          </a:ln>
        </p:spPr>
      </p:pic>
      <p:cxnSp>
        <p:nvCxnSpPr>
          <p:cNvPr id="117" name="Google Shape;117;p16"/>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118" name="Google Shape;118;p16"/>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Discussion Point # 1 (Yannis)</a:t>
            </a:r>
            <a:endParaRPr b="1"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2" name="Shape 122"/>
        <p:cNvGrpSpPr/>
        <p:nvPr/>
      </p:nvGrpSpPr>
      <p:grpSpPr>
        <a:xfrm>
          <a:off x="0" y="0"/>
          <a:ext cx="0" cy="0"/>
          <a:chOff x="0" y="0"/>
          <a:chExt cx="0" cy="0"/>
        </a:xfrm>
      </p:grpSpPr>
      <p:pic>
        <p:nvPicPr>
          <p:cNvPr id="123" name="Google Shape;123;p17"/>
          <p:cNvPicPr preferRelativeResize="0"/>
          <p:nvPr/>
        </p:nvPicPr>
        <p:blipFill>
          <a:blip r:embed="rId3">
            <a:alphaModFix/>
          </a:blip>
          <a:stretch>
            <a:fillRect/>
          </a:stretch>
        </p:blipFill>
        <p:spPr>
          <a:xfrm>
            <a:off x="0" y="1734763"/>
            <a:ext cx="4572001" cy="3408736"/>
          </a:xfrm>
          <a:prstGeom prst="rect">
            <a:avLst/>
          </a:prstGeom>
          <a:noFill/>
          <a:ln>
            <a:noFill/>
          </a:ln>
        </p:spPr>
      </p:pic>
      <p:pic>
        <p:nvPicPr>
          <p:cNvPr id="124" name="Google Shape;124;p17"/>
          <p:cNvPicPr preferRelativeResize="0"/>
          <p:nvPr/>
        </p:nvPicPr>
        <p:blipFill>
          <a:blip r:embed="rId4">
            <a:alphaModFix/>
          </a:blip>
          <a:stretch>
            <a:fillRect/>
          </a:stretch>
        </p:blipFill>
        <p:spPr>
          <a:xfrm>
            <a:off x="4572000" y="1734757"/>
            <a:ext cx="4572001" cy="3408774"/>
          </a:xfrm>
          <a:prstGeom prst="rect">
            <a:avLst/>
          </a:prstGeom>
          <a:noFill/>
          <a:ln>
            <a:noFill/>
          </a:ln>
        </p:spPr>
      </p:pic>
      <p:cxnSp>
        <p:nvCxnSpPr>
          <p:cNvPr id="125" name="Google Shape;125;p17"/>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126" name="Google Shape;126;p17"/>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Discussion Point # 1 (</a:t>
            </a:r>
            <a:r>
              <a:rPr b="1" lang="en" sz="2000">
                <a:solidFill>
                  <a:schemeClr val="dk1"/>
                </a:solidFill>
                <a:latin typeface="Calibri"/>
                <a:ea typeface="Calibri"/>
                <a:cs typeface="Calibri"/>
                <a:sym typeface="Calibri"/>
              </a:rPr>
              <a:t>Yannis</a:t>
            </a:r>
            <a:r>
              <a:rPr b="1" lang="en" sz="2000">
                <a:solidFill>
                  <a:schemeClr val="dk1"/>
                </a:solidFill>
                <a:latin typeface="Calibri"/>
                <a:ea typeface="Calibri"/>
                <a:cs typeface="Calibri"/>
                <a:sym typeface="Calibri"/>
              </a:rPr>
              <a:t>)</a:t>
            </a:r>
            <a:endParaRPr b="1" sz="2000">
              <a:solidFill>
                <a:schemeClr val="dk1"/>
              </a:solidFill>
              <a:latin typeface="Calibri"/>
              <a:ea typeface="Calibri"/>
              <a:cs typeface="Calibri"/>
              <a:sym typeface="Calibri"/>
            </a:endParaRPr>
          </a:p>
        </p:txBody>
      </p:sp>
      <p:sp>
        <p:nvSpPr>
          <p:cNvPr id="127" name="Google Shape;127;p17"/>
          <p:cNvSpPr txBox="1"/>
          <p:nvPr/>
        </p:nvSpPr>
        <p:spPr>
          <a:xfrm>
            <a:off x="525525" y="715400"/>
            <a:ext cx="6317400" cy="8364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sz="1100">
                <a:solidFill>
                  <a:schemeClr val="dk1"/>
                </a:solidFill>
              </a:rPr>
              <a:t>Volatility Comparison</a:t>
            </a:r>
            <a:r>
              <a:rPr lang="en" sz="1100">
                <a:solidFill>
                  <a:schemeClr val="dk1"/>
                </a:solidFill>
              </a:rPr>
              <a:t>: Wind sector most stable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Investment Insights</a:t>
            </a:r>
            <a:r>
              <a:rPr lang="en" sz="1100">
                <a:solidFill>
                  <a:schemeClr val="dk1"/>
                </a:solidFill>
              </a:rPr>
              <a:t>: Stability trends for informed decisions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Top Stocks</a:t>
            </a:r>
            <a:r>
              <a:rPr lang="en" sz="1100">
                <a:solidFill>
                  <a:schemeClr val="dk1"/>
                </a:solidFill>
              </a:rPr>
              <a:t>: FAN (First Trust Global Wind Energy ETF), AMSC (American Superconductor)</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1" name="Shape 131"/>
        <p:cNvGrpSpPr/>
        <p:nvPr/>
      </p:nvGrpSpPr>
      <p:grpSpPr>
        <a:xfrm>
          <a:off x="0" y="0"/>
          <a:ext cx="0" cy="0"/>
          <a:chOff x="0" y="0"/>
          <a:chExt cx="0" cy="0"/>
        </a:xfrm>
      </p:grpSpPr>
      <p:pic>
        <p:nvPicPr>
          <p:cNvPr id="132" name="Google Shape;132;p18"/>
          <p:cNvPicPr preferRelativeResize="0"/>
          <p:nvPr/>
        </p:nvPicPr>
        <p:blipFill>
          <a:blip r:embed="rId3">
            <a:alphaModFix/>
          </a:blip>
          <a:stretch>
            <a:fillRect/>
          </a:stretch>
        </p:blipFill>
        <p:spPr>
          <a:xfrm>
            <a:off x="0" y="1734763"/>
            <a:ext cx="4572001" cy="3408736"/>
          </a:xfrm>
          <a:prstGeom prst="rect">
            <a:avLst/>
          </a:prstGeom>
          <a:noFill/>
          <a:ln>
            <a:noFill/>
          </a:ln>
        </p:spPr>
      </p:pic>
      <p:pic>
        <p:nvPicPr>
          <p:cNvPr id="133" name="Google Shape;133;p18"/>
          <p:cNvPicPr preferRelativeResize="0"/>
          <p:nvPr/>
        </p:nvPicPr>
        <p:blipFill>
          <a:blip r:embed="rId4">
            <a:alphaModFix/>
          </a:blip>
          <a:stretch>
            <a:fillRect/>
          </a:stretch>
        </p:blipFill>
        <p:spPr>
          <a:xfrm>
            <a:off x="4572000" y="1734764"/>
            <a:ext cx="4572001" cy="3408736"/>
          </a:xfrm>
          <a:prstGeom prst="rect">
            <a:avLst/>
          </a:prstGeom>
          <a:noFill/>
          <a:ln>
            <a:noFill/>
          </a:ln>
        </p:spPr>
      </p:pic>
      <p:cxnSp>
        <p:nvCxnSpPr>
          <p:cNvPr id="134" name="Google Shape;134;p18"/>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135" name="Google Shape;135;p18"/>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Discussion Point # 1 (Yannis)</a:t>
            </a:r>
            <a:endParaRPr b="1" sz="2000">
              <a:solidFill>
                <a:schemeClr val="dk1"/>
              </a:solidFill>
              <a:latin typeface="Calibri"/>
              <a:ea typeface="Calibri"/>
              <a:cs typeface="Calibri"/>
              <a:sym typeface="Calibri"/>
            </a:endParaRPr>
          </a:p>
        </p:txBody>
      </p:sp>
      <p:sp>
        <p:nvSpPr>
          <p:cNvPr id="136" name="Google Shape;136;p18"/>
          <p:cNvSpPr txBox="1"/>
          <p:nvPr/>
        </p:nvSpPr>
        <p:spPr>
          <a:xfrm>
            <a:off x="578050" y="765375"/>
            <a:ext cx="5119500" cy="6993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sz="1100">
                <a:solidFill>
                  <a:schemeClr val="dk1"/>
                </a:solidFill>
              </a:rPr>
              <a:t>Volatility Analysis</a:t>
            </a:r>
            <a:r>
              <a:rPr lang="en" sz="1100">
                <a:solidFill>
                  <a:schemeClr val="dk1"/>
                </a:solidFill>
              </a:rPr>
              <a:t>: Hydrogen sector is the most unstable</a:t>
            </a:r>
            <a:endParaRPr b="1"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Top Stocks</a:t>
            </a:r>
            <a:r>
              <a:rPr lang="en" sz="1100">
                <a:solidFill>
                  <a:schemeClr val="dk1"/>
                </a:solidFill>
              </a:rPr>
              <a:t>: HYDR (Global X Hydrogen ETF), BE (Bloom Energy)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9"/>
          <p:cNvPicPr preferRelativeResize="0"/>
          <p:nvPr/>
        </p:nvPicPr>
        <p:blipFill>
          <a:blip r:embed="rId3">
            <a:alphaModFix/>
          </a:blip>
          <a:stretch>
            <a:fillRect/>
          </a:stretch>
        </p:blipFill>
        <p:spPr>
          <a:xfrm>
            <a:off x="0" y="1734763"/>
            <a:ext cx="4572001" cy="3408737"/>
          </a:xfrm>
          <a:prstGeom prst="rect">
            <a:avLst/>
          </a:prstGeom>
          <a:noFill/>
          <a:ln>
            <a:noFill/>
          </a:ln>
        </p:spPr>
      </p:pic>
      <p:pic>
        <p:nvPicPr>
          <p:cNvPr id="142" name="Google Shape;142;p19"/>
          <p:cNvPicPr preferRelativeResize="0"/>
          <p:nvPr/>
        </p:nvPicPr>
        <p:blipFill>
          <a:blip r:embed="rId4">
            <a:alphaModFix/>
          </a:blip>
          <a:stretch>
            <a:fillRect/>
          </a:stretch>
        </p:blipFill>
        <p:spPr>
          <a:xfrm>
            <a:off x="4572000" y="1734763"/>
            <a:ext cx="4572001" cy="3408737"/>
          </a:xfrm>
          <a:prstGeom prst="rect">
            <a:avLst/>
          </a:prstGeom>
          <a:noFill/>
          <a:ln>
            <a:noFill/>
          </a:ln>
        </p:spPr>
      </p:pic>
      <p:cxnSp>
        <p:nvCxnSpPr>
          <p:cNvPr id="143" name="Google Shape;143;p19"/>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144" name="Google Shape;144;p19"/>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Discussion Point # 1 (Yannis)</a:t>
            </a:r>
            <a:endParaRPr b="1" sz="2000">
              <a:solidFill>
                <a:schemeClr val="dk1"/>
              </a:solidFill>
              <a:latin typeface="Calibri"/>
              <a:ea typeface="Calibri"/>
              <a:cs typeface="Calibri"/>
              <a:sym typeface="Calibri"/>
            </a:endParaRPr>
          </a:p>
        </p:txBody>
      </p:sp>
      <p:sp>
        <p:nvSpPr>
          <p:cNvPr id="145" name="Google Shape;145;p19"/>
          <p:cNvSpPr txBox="1"/>
          <p:nvPr/>
        </p:nvSpPr>
        <p:spPr>
          <a:xfrm>
            <a:off x="599650" y="744875"/>
            <a:ext cx="4663200" cy="6993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sz="1100">
                <a:solidFill>
                  <a:schemeClr val="dk1"/>
                </a:solidFill>
              </a:rPr>
              <a:t>Growth Comparison</a:t>
            </a:r>
            <a:r>
              <a:rPr lang="en" sz="1100">
                <a:solidFill>
                  <a:schemeClr val="dk1"/>
                </a:solidFill>
              </a:rPr>
              <a:t>: Solar sector leads in growth</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Top Stocks</a:t>
            </a:r>
            <a:r>
              <a:rPr lang="en" sz="1100">
                <a:solidFill>
                  <a:schemeClr val="dk1"/>
                </a:solidFill>
              </a:rPr>
              <a:t>: Enphase Energy (ENPH), First Solar (FSLR)</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9" name="Shape 149"/>
        <p:cNvGrpSpPr/>
        <p:nvPr/>
      </p:nvGrpSpPr>
      <p:grpSpPr>
        <a:xfrm>
          <a:off x="0" y="0"/>
          <a:ext cx="0" cy="0"/>
          <a:chOff x="0" y="0"/>
          <a:chExt cx="0" cy="0"/>
        </a:xfrm>
      </p:grpSpPr>
      <p:pic>
        <p:nvPicPr>
          <p:cNvPr id="150" name="Google Shape;150;p20"/>
          <p:cNvPicPr preferRelativeResize="0"/>
          <p:nvPr/>
        </p:nvPicPr>
        <p:blipFill>
          <a:blip r:embed="rId3">
            <a:alphaModFix/>
          </a:blip>
          <a:stretch>
            <a:fillRect/>
          </a:stretch>
        </p:blipFill>
        <p:spPr>
          <a:xfrm>
            <a:off x="0" y="1789475"/>
            <a:ext cx="4498625" cy="3354025"/>
          </a:xfrm>
          <a:prstGeom prst="rect">
            <a:avLst/>
          </a:prstGeom>
          <a:noFill/>
          <a:ln>
            <a:noFill/>
          </a:ln>
        </p:spPr>
      </p:pic>
      <p:pic>
        <p:nvPicPr>
          <p:cNvPr id="151" name="Google Shape;151;p20"/>
          <p:cNvPicPr preferRelativeResize="0"/>
          <p:nvPr/>
        </p:nvPicPr>
        <p:blipFill>
          <a:blip r:embed="rId4">
            <a:alphaModFix/>
          </a:blip>
          <a:stretch>
            <a:fillRect/>
          </a:stretch>
        </p:blipFill>
        <p:spPr>
          <a:xfrm>
            <a:off x="4645336" y="1789475"/>
            <a:ext cx="4498663" cy="3354025"/>
          </a:xfrm>
          <a:prstGeom prst="rect">
            <a:avLst/>
          </a:prstGeom>
          <a:noFill/>
          <a:ln>
            <a:noFill/>
          </a:ln>
        </p:spPr>
      </p:pic>
      <p:cxnSp>
        <p:nvCxnSpPr>
          <p:cNvPr id="152" name="Google Shape;152;p20"/>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153" name="Google Shape;153;p20"/>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Discussion Point # 1 (Yannis)</a:t>
            </a:r>
            <a:endParaRPr b="1" sz="2000">
              <a:solidFill>
                <a:schemeClr val="dk1"/>
              </a:solidFill>
              <a:latin typeface="Calibri"/>
              <a:ea typeface="Calibri"/>
              <a:cs typeface="Calibri"/>
              <a:sym typeface="Calibri"/>
            </a:endParaRPr>
          </a:p>
        </p:txBody>
      </p:sp>
      <p:sp>
        <p:nvSpPr>
          <p:cNvPr id="154" name="Google Shape;154;p20"/>
          <p:cNvSpPr txBox="1"/>
          <p:nvPr/>
        </p:nvSpPr>
        <p:spPr>
          <a:xfrm>
            <a:off x="631400" y="802925"/>
            <a:ext cx="7559400" cy="6993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sz="1100">
                <a:solidFill>
                  <a:schemeClr val="dk1"/>
                </a:solidFill>
              </a:rPr>
              <a:t>Growth Comparison</a:t>
            </a:r>
            <a:r>
              <a:rPr lang="en" sz="1100">
                <a:solidFill>
                  <a:schemeClr val="dk1"/>
                </a:solidFill>
              </a:rPr>
              <a:t>: Solar has had a larger drop off but still maintains higher stock prices.</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21"/>
          <p:cNvSpPr txBox="1"/>
          <p:nvPr>
            <p:ph type="title"/>
          </p:nvPr>
        </p:nvSpPr>
        <p:spPr>
          <a:xfrm>
            <a:off x="315525" y="637925"/>
            <a:ext cx="8472300" cy="1130400"/>
          </a:xfrm>
          <a:prstGeom prst="rect">
            <a:avLst/>
          </a:prstGeom>
          <a:noFill/>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sz="1400"/>
              <a:t>How does the volatility of stock prices in each sector compare, and which sector has shown more stability over the past 10 years? </a:t>
            </a:r>
            <a:endParaRPr b="1" sz="1400"/>
          </a:p>
          <a:p>
            <a:pPr indent="0" lvl="0" marL="0" rtl="0" algn="l">
              <a:spcBef>
                <a:spcPts val="0"/>
              </a:spcBef>
              <a:spcAft>
                <a:spcPts val="0"/>
              </a:spcAft>
              <a:buSzPts val="990"/>
              <a:buNone/>
            </a:pPr>
            <a:r>
              <a:t/>
            </a:r>
            <a:endParaRPr sz="2520"/>
          </a:p>
        </p:txBody>
      </p:sp>
      <p:pic>
        <p:nvPicPr>
          <p:cNvPr id="160" name="Google Shape;160;p21"/>
          <p:cNvPicPr preferRelativeResize="0"/>
          <p:nvPr/>
        </p:nvPicPr>
        <p:blipFill>
          <a:blip r:embed="rId3">
            <a:alphaModFix/>
          </a:blip>
          <a:stretch>
            <a:fillRect/>
          </a:stretch>
        </p:blipFill>
        <p:spPr>
          <a:xfrm>
            <a:off x="947975" y="1494700"/>
            <a:ext cx="7686549" cy="3498350"/>
          </a:xfrm>
          <a:prstGeom prst="rect">
            <a:avLst/>
          </a:prstGeom>
          <a:noFill/>
          <a:ln>
            <a:noFill/>
          </a:ln>
        </p:spPr>
      </p:pic>
      <p:cxnSp>
        <p:nvCxnSpPr>
          <p:cNvPr id="161" name="Google Shape;161;p21"/>
          <p:cNvCxnSpPr/>
          <p:nvPr/>
        </p:nvCxnSpPr>
        <p:spPr>
          <a:xfrm flipH="1" rot="10800000">
            <a:off x="463825" y="584938"/>
            <a:ext cx="7559400" cy="7500"/>
          </a:xfrm>
          <a:prstGeom prst="straightConnector1">
            <a:avLst/>
          </a:prstGeom>
          <a:noFill/>
          <a:ln cap="flat" cmpd="sng" w="9525">
            <a:solidFill>
              <a:schemeClr val="dk2"/>
            </a:solidFill>
            <a:prstDash val="solid"/>
            <a:round/>
            <a:headEnd len="med" w="med" type="none"/>
            <a:tailEnd len="med" w="med" type="none"/>
          </a:ln>
        </p:spPr>
      </p:cxnSp>
      <p:sp>
        <p:nvSpPr>
          <p:cNvPr id="162" name="Google Shape;162;p21"/>
          <p:cNvSpPr txBox="1"/>
          <p:nvPr/>
        </p:nvSpPr>
        <p:spPr>
          <a:xfrm>
            <a:off x="440650" y="136750"/>
            <a:ext cx="53943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Discussion Point # 2 (Shalini)</a:t>
            </a:r>
            <a:endParaRPr b="1"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