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Helvetica Neue Light" panose="020B060402020202020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8" roundtripDataSignature="AMtx7miILZQaIFUzyyGOFEjmzMo4C8qY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C55F9-1A03-4D1E-BE89-EFB77253F04B}">
  <a:tblStyle styleId="{4B8C55F9-1A03-4D1E-BE89-EFB77253F0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78bd2fd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778bd2fd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78bd2fd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7778bd2fd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78bd2fd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7778bd2fd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778bd2fd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7778bd2fd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a7b7c8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a7b7c8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a7b7c8e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a7b7c8e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a7b7c8e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a7b7c8e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a7b7c8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a7b7c8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1a7b7c8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1a7b7c8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1a7b7c8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1a7b7c8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a7b7c8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a7b7c8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1a7b7c8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1a7b7c8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a7b7c8e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1a7b7c8e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a7b7c8e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a7b7c8e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a7b7c8e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a7b7c8e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1a7b7c8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1a7b7c8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a7b7c8e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a7b7c8e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a7b7c8e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a7b7c8e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a7b7c8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a7b7c8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a7b7c8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a7b7c8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78bd2f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778bd2f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78bd2fd6_0_55:notes"/>
          <p:cNvSpPr/>
          <p:nvPr/>
        </p:nvSpPr>
        <p:spPr>
          <a:xfrm>
            <a:off x="3971925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778bd2fd6_0_55:notes"/>
          <p:cNvSpPr/>
          <p:nvPr/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</p:txBody>
      </p:sp>
      <p:sp>
        <p:nvSpPr>
          <p:cNvPr id="170" name="Google Shape;170;g7778bd2fd6_0_55:notes"/>
          <p:cNvSpPr/>
          <p:nvPr/>
        </p:nvSpPr>
        <p:spPr>
          <a:xfrm>
            <a:off x="0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778bd2fd6_0_55:notes"/>
          <p:cNvSpPr/>
          <p:nvPr/>
        </p:nvSpPr>
        <p:spPr>
          <a:xfrm>
            <a:off x="0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778bd2f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teleology is based on the number of explanatory variables &amp; nature of relationship between X &amp; Y.</a:t>
            </a:r>
            <a:endParaRPr/>
          </a:p>
        </p:txBody>
      </p:sp>
      <p:sp>
        <p:nvSpPr>
          <p:cNvPr id="173" name="Google Shape;173;g7778bd2f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78bd2fd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778bd2f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78bd2fd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778bd2fd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778bd2fd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7778bd2fd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6" name="Google Shape;236;g7778bd2fd6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7"/>
          <p:cNvSpPr txBox="1"/>
          <p:nvPr/>
        </p:nvSpPr>
        <p:spPr>
          <a:xfrm>
            <a:off x="311700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lang="en-US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-US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3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78bd2fd6_0_381"/>
          <p:cNvSpPr txBox="1">
            <a:spLocks noGrp="1"/>
          </p:cNvSpPr>
          <p:nvPr>
            <p:ph type="title"/>
          </p:nvPr>
        </p:nvSpPr>
        <p:spPr>
          <a:xfrm>
            <a:off x="0" y="16192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g7778bd2fd6_0_381"/>
          <p:cNvSpPr txBox="1">
            <a:spLocks noGrp="1"/>
          </p:cNvSpPr>
          <p:nvPr>
            <p:ph type="body" idx="1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TITLE_ONLY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3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2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11700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Linear Regression</a:t>
            </a:r>
            <a:endParaRPr sz="5200" b="0" i="0" u="none" strike="noStrike" cap="none">
              <a:solidFill>
                <a:srgbClr val="365F9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778bd2fd6_0_124"/>
          <p:cNvSpPr txBox="1">
            <a:spLocks noGrp="1"/>
          </p:cNvSpPr>
          <p:nvPr>
            <p:ph type="title"/>
          </p:nvPr>
        </p:nvSpPr>
        <p:spPr>
          <a:xfrm>
            <a:off x="0" y="16192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    Dependent variable</a:t>
            </a:r>
            <a:endParaRPr/>
          </a:p>
        </p:txBody>
      </p:sp>
      <p:sp>
        <p:nvSpPr>
          <p:cNvPr id="245" name="Google Shape;245;g7778bd2fd6_0_124"/>
          <p:cNvSpPr txBox="1">
            <a:spLocks noGrp="1"/>
          </p:cNvSpPr>
          <p:nvPr>
            <p:ph type="body" idx="1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 </a:t>
            </a:r>
            <a:r>
              <a:rPr lang="en-US" b="1"/>
              <a:t>dependent variable</a:t>
            </a:r>
            <a:r>
              <a:rPr lang="en-US"/>
              <a:t> is what you measure in the experiment and what is affected during the experiment. The </a:t>
            </a:r>
            <a:r>
              <a:rPr lang="en-US" b="1"/>
              <a:t>dependent variable </a:t>
            </a:r>
            <a:r>
              <a:rPr lang="en-US"/>
              <a:t>responds to the independent </a:t>
            </a:r>
            <a:r>
              <a:rPr lang="en-US" b="1"/>
              <a:t>variable</a:t>
            </a:r>
            <a:r>
              <a:rPr lang="en-US"/>
              <a:t>. It is called </a:t>
            </a:r>
            <a:r>
              <a:rPr lang="en-US" b="1"/>
              <a:t>dependent</a:t>
            </a:r>
            <a:r>
              <a:rPr lang="en-US"/>
              <a:t> or </a:t>
            </a:r>
            <a:r>
              <a:rPr lang="en-US" b="1"/>
              <a:t>response variable</a:t>
            </a:r>
            <a:r>
              <a:rPr lang="en-US"/>
              <a:t>. 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e,g. Weight of a person depends on his/her Height. In this case Weight is a dependent variable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78bd2fd6_0_129"/>
          <p:cNvSpPr txBox="1">
            <a:spLocks noGrp="1"/>
          </p:cNvSpPr>
          <p:nvPr>
            <p:ph type="title"/>
          </p:nvPr>
        </p:nvSpPr>
        <p:spPr>
          <a:xfrm>
            <a:off x="0" y="16192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    Independent Variable</a:t>
            </a:r>
            <a:endParaRPr/>
          </a:p>
        </p:txBody>
      </p:sp>
      <p:sp>
        <p:nvSpPr>
          <p:cNvPr id="251" name="Google Shape;251;g7778bd2fd6_0_129"/>
          <p:cNvSpPr txBox="1">
            <a:spLocks noGrp="1"/>
          </p:cNvSpPr>
          <p:nvPr>
            <p:ph type="body" idx="1"/>
          </p:nvPr>
        </p:nvSpPr>
        <p:spPr>
          <a:xfrm>
            <a:off x="426027" y="5906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An independent </a:t>
            </a:r>
            <a:r>
              <a:rPr lang="en-US" b="1" dirty="0"/>
              <a:t>variable</a:t>
            </a:r>
            <a:r>
              <a:rPr lang="en-US" dirty="0"/>
              <a:t>, sometimes </a:t>
            </a:r>
            <a:r>
              <a:rPr lang="en-US" b="1" dirty="0"/>
              <a:t>called</a:t>
            </a:r>
            <a:r>
              <a:rPr lang="en-US" dirty="0"/>
              <a:t> an experimental or predictor </a:t>
            </a:r>
            <a:r>
              <a:rPr lang="en-US" b="1" dirty="0"/>
              <a:t>variable</a:t>
            </a:r>
            <a:r>
              <a:rPr lang="en-US" dirty="0"/>
              <a:t>, is a </a:t>
            </a:r>
            <a:r>
              <a:rPr lang="en-US" b="1" dirty="0"/>
              <a:t>variable</a:t>
            </a:r>
            <a:r>
              <a:rPr lang="en-US" dirty="0"/>
              <a:t> that is being manipulated in an experiment in order to observe the effect on a </a:t>
            </a:r>
            <a:r>
              <a:rPr lang="en-US" b="1" dirty="0"/>
              <a:t>dependent variable</a:t>
            </a:r>
            <a:r>
              <a:rPr lang="en-US" dirty="0"/>
              <a:t>, sometimes </a:t>
            </a:r>
            <a:r>
              <a:rPr lang="en-US" b="1" dirty="0"/>
              <a:t>called</a:t>
            </a:r>
            <a:r>
              <a:rPr lang="en-US" dirty="0"/>
              <a:t> an outcome </a:t>
            </a:r>
            <a:r>
              <a:rPr lang="en-US" b="1" dirty="0"/>
              <a:t>variable or exploratory Variable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Eg</a:t>
            </a:r>
            <a:r>
              <a:rPr lang="en-US" dirty="0"/>
              <a:t>.  Height, gender is a independent variable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b="1" dirty="0"/>
              <a:t>Note</a:t>
            </a:r>
            <a:r>
              <a:rPr lang="en-US" dirty="0"/>
              <a:t> : if its only one exploratory variable then its called as simple linear regression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78bd2fd6_0_134"/>
          <p:cNvSpPr txBox="1">
            <a:spLocks noGrp="1"/>
          </p:cNvSpPr>
          <p:nvPr>
            <p:ph type="title"/>
          </p:nvPr>
        </p:nvSpPr>
        <p:spPr>
          <a:xfrm>
            <a:off x="0" y="16192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    Example 1 </a:t>
            </a:r>
            <a:endParaRPr/>
          </a:p>
        </p:txBody>
      </p:sp>
      <p:sp>
        <p:nvSpPr>
          <p:cNvPr id="257" name="Google Shape;257;g7778bd2fd6_0_134"/>
          <p:cNvSpPr txBox="1"/>
          <p:nvPr/>
        </p:nvSpPr>
        <p:spPr>
          <a:xfrm>
            <a:off x="269726" y="836284"/>
            <a:ext cx="3963300" cy="3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possible to do this prediction 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weight(Y variable) of a person based on his/her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 (X)  -   Weight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or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Variable (Y) -     Age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Since the independent Variable is  restricted to one variable, this method of regression is called as Simple Linear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7778bd2fd6_0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3026" y="1450298"/>
            <a:ext cx="3456677" cy="221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778bd2fd6_0_140"/>
          <p:cNvSpPr txBox="1">
            <a:spLocks noGrp="1"/>
          </p:cNvSpPr>
          <p:nvPr>
            <p:ph type="title"/>
          </p:nvPr>
        </p:nvSpPr>
        <p:spPr>
          <a:xfrm>
            <a:off x="0" y="16192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    Example 2 </a:t>
            </a:r>
            <a:endParaRPr/>
          </a:p>
        </p:txBody>
      </p:sp>
      <p:sp>
        <p:nvSpPr>
          <p:cNvPr id="264" name="Google Shape;264;g7778bd2fd6_0_140"/>
          <p:cNvSpPr txBox="1"/>
          <p:nvPr/>
        </p:nvSpPr>
        <p:spPr>
          <a:xfrm>
            <a:off x="243632" y="1372183"/>
            <a:ext cx="36348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Driving speed and gas mileage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 driving speed increases, you'd expect gas mileage to decrease, but not perfectly.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7778bd2fd6_0_140" descr="Image result for driving speed vs mile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617" y="1019175"/>
            <a:ext cx="4017288" cy="28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a7b7c8e7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271" name="Google Shape;271;g81a7b7c8e7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assumes that relationship between variables can be modeled through a </a:t>
            </a:r>
            <a:r>
              <a:rPr lang="en-US" b="1"/>
              <a:t>linear equation</a:t>
            </a:r>
            <a:r>
              <a:rPr lang="en-US"/>
              <a:t> or equation of a line.</a:t>
            </a:r>
            <a:endParaRPr/>
          </a:p>
        </p:txBody>
      </p:sp>
      <p:pic>
        <p:nvPicPr>
          <p:cNvPr id="272" name="Google Shape;272;g81a7b7c8e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25" y="2032463"/>
            <a:ext cx="3341151" cy="22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81a7b7c8e7_0_21"/>
          <p:cNvSpPr txBox="1"/>
          <p:nvPr/>
        </p:nvSpPr>
        <p:spPr>
          <a:xfrm>
            <a:off x="311700" y="2131800"/>
            <a:ext cx="43524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assumes that independent variables are related linearly to response variables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a7b7c8e7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notation</a:t>
            </a:r>
            <a:endParaRPr/>
          </a:p>
        </p:txBody>
      </p:sp>
      <p:sp>
        <p:nvSpPr>
          <p:cNvPr id="279" name="Google Shape;279;g81a7b7c8e7_0_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Equation for linear regression is given by </a:t>
            </a:r>
            <a:r>
              <a:rPr lang="en-US" b="1" i="1"/>
              <a:t>y = mx + c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 machine learning we represent the same equation as </a:t>
            </a:r>
            <a:r>
              <a:rPr lang="en-US" b="1" i="1"/>
              <a:t>y = w</a:t>
            </a:r>
            <a:r>
              <a:rPr lang="en-US" b="1" i="1" baseline="-25000"/>
              <a:t>0 </a:t>
            </a:r>
            <a:r>
              <a:rPr lang="en-US" b="1" i="1"/>
              <a:t>+ w</a:t>
            </a:r>
            <a:r>
              <a:rPr lang="en-US" b="1" i="1" baseline="-25000"/>
              <a:t>1 </a:t>
            </a:r>
            <a:r>
              <a:rPr lang="en-US" b="1" i="1"/>
              <a:t>x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Where </a:t>
            </a:r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/>
              <a:t> is the intercept on y-axis,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/>
              <a:t> is the slope of the line, </a:t>
            </a:r>
            <a:r>
              <a:rPr lang="en-US" i="1"/>
              <a:t>x</a:t>
            </a:r>
            <a:r>
              <a:rPr lang="en-US"/>
              <a:t> is the independent variable, and </a:t>
            </a:r>
            <a:r>
              <a:rPr lang="en-US" i="1"/>
              <a:t>y</a:t>
            </a:r>
            <a:r>
              <a:rPr lang="en-US"/>
              <a:t> is the dependent variable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1a7b7c8e7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85" name="Google Shape;285;g81a7b7c8e7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Linear regression aims to find the best fit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Best fit line explains the variance in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line always passes through the mean of the data variables</a:t>
            </a:r>
            <a:endParaRPr/>
          </a:p>
        </p:txBody>
      </p:sp>
      <p:grpSp>
        <p:nvGrpSpPr>
          <p:cNvPr id="286" name="Google Shape;286;g81a7b7c8e7_0_33"/>
          <p:cNvGrpSpPr/>
          <p:nvPr/>
        </p:nvGrpSpPr>
        <p:grpSpPr>
          <a:xfrm>
            <a:off x="2994141" y="2207806"/>
            <a:ext cx="3460518" cy="2553190"/>
            <a:chOff x="2832275" y="1979300"/>
            <a:chExt cx="3849725" cy="2840350"/>
          </a:xfrm>
        </p:grpSpPr>
        <p:pic>
          <p:nvPicPr>
            <p:cNvPr id="287" name="Google Shape;287;g81a7b7c8e7_0_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2275" y="1979300"/>
              <a:ext cx="3479450" cy="28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g81a7b7c8e7_0_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04175" y="2066458"/>
              <a:ext cx="3277825" cy="23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a7b7c8e7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fit line</a:t>
            </a:r>
            <a:endParaRPr/>
          </a:p>
        </p:txBody>
      </p:sp>
      <p:sp>
        <p:nvSpPr>
          <p:cNvPr id="294" name="Google Shape;294;g81a7b7c8e7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Learning from the data, model generates a line that fits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There can be many lines that try to fit the data points in scatter diagram</a:t>
            </a:r>
            <a:endParaRPr/>
          </a:p>
        </p:txBody>
      </p:sp>
      <p:grpSp>
        <p:nvGrpSpPr>
          <p:cNvPr id="295" name="Google Shape;295;g81a7b7c8e7_0_41"/>
          <p:cNvGrpSpPr/>
          <p:nvPr/>
        </p:nvGrpSpPr>
        <p:grpSpPr>
          <a:xfrm>
            <a:off x="2760220" y="1695424"/>
            <a:ext cx="3623560" cy="2958008"/>
            <a:chOff x="2462213" y="933450"/>
            <a:chExt cx="5133975" cy="4191000"/>
          </a:xfrm>
        </p:grpSpPr>
        <p:pic>
          <p:nvPicPr>
            <p:cNvPr id="296" name="Google Shape;296;g81a7b7c8e7_0_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2213" y="933450"/>
              <a:ext cx="5133975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g81a7b7c8e7_0_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0413" y="2362200"/>
              <a:ext cx="3762375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g81a7b7c8e7_0_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43338" y="1800225"/>
              <a:ext cx="2981325" cy="245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g81a7b7c8e7_0_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03575" y="1590200"/>
              <a:ext cx="4011950" cy="293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1a7b7c8e7_0_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to get the best fit line</a:t>
            </a:r>
            <a:endParaRPr/>
          </a:p>
        </p:txBody>
      </p:sp>
      <p:sp>
        <p:nvSpPr>
          <p:cNvPr id="305" name="Google Shape;305;g81a7b7c8e7_0_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methods can be used to find the best fit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Principle of least squares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Gradient descent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a7b7c8e7_0_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square</a:t>
            </a:r>
            <a:endParaRPr/>
          </a:p>
        </p:txBody>
      </p:sp>
      <p:pic>
        <p:nvPicPr>
          <p:cNvPr id="311" name="Google Shape;311;g81a7b7c8e7_0_56"/>
          <p:cNvPicPr preferRelativeResize="0"/>
          <p:nvPr/>
        </p:nvPicPr>
        <p:blipFill rotWithShape="1">
          <a:blip r:embed="rId3">
            <a:alphaModFix/>
          </a:blip>
          <a:srcRect l="7394" r="15735"/>
          <a:stretch/>
        </p:blipFill>
        <p:spPr>
          <a:xfrm>
            <a:off x="338600" y="1114300"/>
            <a:ext cx="5475324" cy="36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81a7b7c8e7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400" y="1589475"/>
            <a:ext cx="2233625" cy="2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a7b7c8e7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4" name="Google Shape;94;g81a7b7c8e7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Linear Regression Overview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 Linear Regression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Least square example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 Coefficient of Determination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R-squared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Advantages and Disadvantages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    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a7b7c8e7_0_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square example</a:t>
            </a:r>
            <a:endParaRPr/>
          </a:p>
        </p:txBody>
      </p:sp>
      <p:pic>
        <p:nvPicPr>
          <p:cNvPr id="318" name="Google Shape;318;g81a7b7c8e7_0_62"/>
          <p:cNvPicPr preferRelativeResize="0"/>
          <p:nvPr/>
        </p:nvPicPr>
        <p:blipFill rotWithShape="1">
          <a:blip r:embed="rId3">
            <a:alphaModFix/>
          </a:blip>
          <a:srcRect t="15832"/>
          <a:stretch/>
        </p:blipFill>
        <p:spPr>
          <a:xfrm>
            <a:off x="-69300" y="1228500"/>
            <a:ext cx="7533826" cy="3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81a7b7c8e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25" y="1226670"/>
            <a:ext cx="2343225" cy="23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a7b7c8e7_0_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regression</a:t>
            </a:r>
            <a:endParaRPr/>
          </a:p>
        </p:txBody>
      </p:sp>
      <p:sp>
        <p:nvSpPr>
          <p:cNvPr id="325" name="Google Shape;325;g81a7b7c8e7_0_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statistical technique that simultaneously develops a mathematical relationship between two or more independent variables and an interval-scaled dependent variable. (Multiple regression involves a single dependent variable and two or more independent variables)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a7b7c8e7_0_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regression: sample data</a:t>
            </a:r>
            <a:endParaRPr/>
          </a:p>
        </p:txBody>
      </p:sp>
      <p:pic>
        <p:nvPicPr>
          <p:cNvPr id="331" name="Google Shape;331;g81a7b7c8e7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23" y="1093925"/>
            <a:ext cx="5286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a7b7c8e7_0_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output</a:t>
            </a:r>
            <a:endParaRPr/>
          </a:p>
        </p:txBody>
      </p:sp>
      <p:pic>
        <p:nvPicPr>
          <p:cNvPr id="337" name="Google Shape;337;g81a7b7c8e7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28" y="1017725"/>
            <a:ext cx="67355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a7b7c8e7_0_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regression: example</a:t>
            </a:r>
            <a:endParaRPr/>
          </a:p>
        </p:txBody>
      </p:sp>
      <p:sp>
        <p:nvSpPr>
          <p:cNvPr id="343" name="Google Shape;343;g81a7b7c8e7_0_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Multiple regression equation to predict values of the dependent variable.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example, what are the predicted means sales for a store charging 79 cents during a month in which promotional expenditures are $400?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the stores charging 79 cents and $400 in promotional expenditures the mean sales will be 3,078.57 </a:t>
            </a:r>
            <a:endParaRPr/>
          </a:p>
        </p:txBody>
      </p:sp>
      <p:pic>
        <p:nvPicPr>
          <p:cNvPr id="344" name="Google Shape;344;g81a7b7c8e7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000" y="2192327"/>
            <a:ext cx="3475400" cy="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1a7b7c8e7_0_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R-square</a:t>
            </a:r>
            <a:endParaRPr/>
          </a:p>
        </p:txBody>
      </p:sp>
      <p:sp>
        <p:nvSpPr>
          <p:cNvPr id="350" name="Google Shape;350;g81a7b7c8e7_0_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the sample store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r2 = 0.7577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indicates that 75.77% of the variation of sales is explained by the variation in the price and in the promotional expenditures.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1a7b7c8e7_0_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Advantages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Simple to implement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It’s easier to interpret the output coefficients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Disadvantages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Always assumes a linear relationship between dependent and independent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easily get affected by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Assumes independence between attributes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a7b7c8e7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linear regression?</a:t>
            </a:r>
            <a:endParaRPr/>
          </a:p>
        </p:txBody>
      </p:sp>
      <p:sp>
        <p:nvSpPr>
          <p:cNvPr id="100" name="Google Shape;100;g81a7b7c8e7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Linear regression is one of the supervised learning algorithms that are used to </a:t>
            </a:r>
            <a:r>
              <a:rPr lang="en-US" b="1"/>
              <a:t>identify a relationship between two or more variables.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relationship can be used to predict values for one variable, if value(s) of other variable(s) is given.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a7b7c8e7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06" name="Google Shape;106;g81a7b7c8e7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points in this scatter plot can be clustered around a curve, that is known as the regression curve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the curve is a linear line, then it is said linear regression</a:t>
            </a:r>
            <a:endParaRPr/>
          </a:p>
        </p:txBody>
      </p:sp>
      <p:pic>
        <p:nvPicPr>
          <p:cNvPr id="107" name="Google Shape;107;g81a7b7c8e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000075"/>
            <a:ext cx="3720162" cy="28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78bd2fd6_0_5"/>
          <p:cNvSpPr txBox="1">
            <a:spLocks noGrp="1"/>
          </p:cNvSpPr>
          <p:nvPr>
            <p:ph type="title"/>
          </p:nvPr>
        </p:nvSpPr>
        <p:spPr>
          <a:xfrm>
            <a:off x="723900" y="245053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Regression Model</a:t>
            </a:r>
            <a:endParaRPr/>
          </a:p>
        </p:txBody>
      </p:sp>
      <p:sp>
        <p:nvSpPr>
          <p:cNvPr id="119" name="Google Shape;119;g7778bd2fd6_0_5"/>
          <p:cNvSpPr txBox="1">
            <a:spLocks noGrp="1"/>
          </p:cNvSpPr>
          <p:nvPr>
            <p:ph type="body" idx="1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Relationship between one </a:t>
            </a:r>
            <a:r>
              <a:rPr lang="en-US">
                <a:solidFill>
                  <a:srgbClr val="CC0000"/>
                </a:solidFill>
              </a:rPr>
              <a:t>dependent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variable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explanatory variable(s)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>
              <a:solidFill>
                <a:srgbClr val="C0000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Use equation to set up relationship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800" u="sng"/>
              <a:t>Numerical</a:t>
            </a:r>
            <a:r>
              <a:rPr lang="en-US" sz="1800"/>
              <a:t> Dependent (Response) Variable</a:t>
            </a:r>
            <a:endParaRPr/>
          </a:p>
          <a:p>
            <a:pPr marL="137160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1 or More Numerical or Categorical Independent (Explanatory) Variables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Used Mainly for Prediction &amp; Estimation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78bd2fd6_0_55"/>
          <p:cNvSpPr/>
          <p:nvPr/>
        </p:nvSpPr>
        <p:spPr>
          <a:xfrm>
            <a:off x="2513013" y="2080022"/>
            <a:ext cx="1978025" cy="273844"/>
          </a:xfrm>
          <a:custGeom>
            <a:avLst/>
            <a:gdLst/>
            <a:ahLst/>
            <a:cxnLst/>
            <a:rect l="l" t="t" r="r" b="b"/>
            <a:pathLst>
              <a:path w="1246" h="230" extrusionOk="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778bd2fd6_0_55"/>
          <p:cNvSpPr/>
          <p:nvPr/>
        </p:nvSpPr>
        <p:spPr>
          <a:xfrm>
            <a:off x="1417638" y="3211116"/>
            <a:ext cx="1096962" cy="273844"/>
          </a:xfrm>
          <a:custGeom>
            <a:avLst/>
            <a:gdLst/>
            <a:ahLst/>
            <a:cxnLst/>
            <a:rect l="l" t="t" r="r" b="b"/>
            <a:pathLst>
              <a:path w="691" h="230" extrusionOk="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778bd2fd6_0_55"/>
          <p:cNvSpPr txBox="1">
            <a:spLocks noGrp="1"/>
          </p:cNvSpPr>
          <p:nvPr>
            <p:ph type="title"/>
          </p:nvPr>
        </p:nvSpPr>
        <p:spPr>
          <a:xfrm>
            <a:off x="641350" y="442913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Types of Regression Models</a:t>
            </a:r>
            <a:endParaRPr/>
          </a:p>
        </p:txBody>
      </p:sp>
      <p:sp>
        <p:nvSpPr>
          <p:cNvPr id="179" name="Google Shape;179;g7778bd2fd6_0_55"/>
          <p:cNvSpPr/>
          <p:nvPr/>
        </p:nvSpPr>
        <p:spPr>
          <a:xfrm>
            <a:off x="3486150" y="1481138"/>
            <a:ext cx="2008188" cy="600075"/>
          </a:xfrm>
          <a:custGeom>
            <a:avLst/>
            <a:gdLst/>
            <a:ahLst/>
            <a:cxnLst/>
            <a:rect l="l" t="t" r="r" b="b"/>
            <a:pathLst>
              <a:path w="1265" h="504" extrusionOk="0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778bd2fd6_0_55"/>
          <p:cNvSpPr/>
          <p:nvPr/>
        </p:nvSpPr>
        <p:spPr>
          <a:xfrm>
            <a:off x="3567113" y="1475185"/>
            <a:ext cx="1859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</p:txBody>
      </p:sp>
      <p:sp>
        <p:nvSpPr>
          <p:cNvPr id="181" name="Google Shape;181;g7778bd2fd6_0_55"/>
          <p:cNvSpPr/>
          <p:nvPr/>
        </p:nvSpPr>
        <p:spPr>
          <a:xfrm>
            <a:off x="3875088" y="1747838"/>
            <a:ext cx="1242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  <p:sp>
        <p:nvSpPr>
          <p:cNvPr id="182" name="Google Shape;182;g7778bd2fd6_0_55"/>
          <p:cNvSpPr/>
          <p:nvPr/>
        </p:nvSpPr>
        <p:spPr>
          <a:xfrm>
            <a:off x="915988" y="3590925"/>
            <a:ext cx="1004887" cy="752475"/>
          </a:xfrm>
          <a:custGeom>
            <a:avLst/>
            <a:gdLst/>
            <a:ahLst/>
            <a:cxnLst/>
            <a:rect l="l" t="t" r="r" b="b"/>
            <a:pathLst>
              <a:path w="633" h="632" extrusionOk="0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778bd2fd6_0_55"/>
          <p:cNvSpPr/>
          <p:nvPr/>
        </p:nvSpPr>
        <p:spPr>
          <a:xfrm>
            <a:off x="869950" y="3795713"/>
            <a:ext cx="1106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184" name="Google Shape;184;g7778bd2fd6_0_55"/>
          <p:cNvSpPr/>
          <p:nvPr/>
        </p:nvSpPr>
        <p:spPr>
          <a:xfrm>
            <a:off x="3105150" y="3590925"/>
            <a:ext cx="1006475" cy="752475"/>
          </a:xfrm>
          <a:custGeom>
            <a:avLst/>
            <a:gdLst/>
            <a:ahLst/>
            <a:cxnLst/>
            <a:rect l="l" t="t" r="r" b="b"/>
            <a:pathLst>
              <a:path w="634" h="632" extrusionOk="0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778bd2fd6_0_55"/>
          <p:cNvSpPr/>
          <p:nvPr/>
        </p:nvSpPr>
        <p:spPr>
          <a:xfrm>
            <a:off x="3171825" y="3658791"/>
            <a:ext cx="8832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endParaRPr/>
          </a:p>
        </p:txBody>
      </p:sp>
      <p:sp>
        <p:nvSpPr>
          <p:cNvPr id="186" name="Google Shape;186;g7778bd2fd6_0_55"/>
          <p:cNvSpPr/>
          <p:nvPr/>
        </p:nvSpPr>
        <p:spPr>
          <a:xfrm>
            <a:off x="3059113" y="3932635"/>
            <a:ext cx="1106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187" name="Google Shape;187;g7778bd2fd6_0_55"/>
          <p:cNvSpPr/>
          <p:nvPr/>
        </p:nvSpPr>
        <p:spPr>
          <a:xfrm>
            <a:off x="2513013" y="3211116"/>
            <a:ext cx="1096963" cy="273844"/>
          </a:xfrm>
          <a:custGeom>
            <a:avLst/>
            <a:gdLst/>
            <a:ahLst/>
            <a:cxnLst/>
            <a:rect l="l" t="t" r="r" b="b"/>
            <a:pathLst>
              <a:path w="691" h="230" extrusionOk="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778bd2fd6_0_55"/>
          <p:cNvSpPr/>
          <p:nvPr/>
        </p:nvSpPr>
        <p:spPr>
          <a:xfrm>
            <a:off x="3525838" y="3470672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778bd2fd6_0_55"/>
          <p:cNvSpPr/>
          <p:nvPr/>
        </p:nvSpPr>
        <p:spPr>
          <a:xfrm>
            <a:off x="1336675" y="3470672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778bd2fd6_0_55"/>
          <p:cNvSpPr/>
          <p:nvPr/>
        </p:nvSpPr>
        <p:spPr>
          <a:xfrm>
            <a:off x="4489450" y="2080022"/>
            <a:ext cx="2130425" cy="273844"/>
          </a:xfrm>
          <a:custGeom>
            <a:avLst/>
            <a:gdLst/>
            <a:ahLst/>
            <a:cxnLst/>
            <a:rect l="l" t="t" r="r" b="b"/>
            <a:pathLst>
              <a:path w="1342" h="230" extrusionOk="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778bd2fd6_0_55"/>
          <p:cNvSpPr/>
          <p:nvPr/>
        </p:nvSpPr>
        <p:spPr>
          <a:xfrm>
            <a:off x="6535738" y="2339579"/>
            <a:ext cx="153987" cy="114300"/>
          </a:xfrm>
          <a:custGeom>
            <a:avLst/>
            <a:gdLst/>
            <a:ahLst/>
            <a:cxnLst/>
            <a:rect l="l" t="t" r="r" b="b"/>
            <a:pathLst>
              <a:path w="97" h="96" extrusionOk="0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778bd2fd6_0_55"/>
          <p:cNvSpPr/>
          <p:nvPr/>
        </p:nvSpPr>
        <p:spPr>
          <a:xfrm>
            <a:off x="2430463" y="2339579"/>
            <a:ext cx="153987" cy="114300"/>
          </a:xfrm>
          <a:custGeom>
            <a:avLst/>
            <a:gdLst/>
            <a:ahLst/>
            <a:cxnLst/>
            <a:rect l="l" t="t" r="r" b="b"/>
            <a:pathLst>
              <a:path w="97" h="96" extrusionOk="0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7778bd2fd6_0_55"/>
          <p:cNvSpPr/>
          <p:nvPr/>
        </p:nvSpPr>
        <p:spPr>
          <a:xfrm>
            <a:off x="5522913" y="3211116"/>
            <a:ext cx="1096963" cy="273844"/>
          </a:xfrm>
          <a:custGeom>
            <a:avLst/>
            <a:gdLst/>
            <a:ahLst/>
            <a:cxnLst/>
            <a:rect l="l" t="t" r="r" b="b"/>
            <a:pathLst>
              <a:path w="691" h="230" extrusionOk="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778bd2fd6_0_55"/>
          <p:cNvSpPr/>
          <p:nvPr/>
        </p:nvSpPr>
        <p:spPr>
          <a:xfrm>
            <a:off x="5441950" y="3470672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778bd2fd6_0_55"/>
          <p:cNvSpPr/>
          <p:nvPr/>
        </p:nvSpPr>
        <p:spPr>
          <a:xfrm>
            <a:off x="1828800" y="2459831"/>
            <a:ext cx="1370013" cy="752475"/>
          </a:xfrm>
          <a:custGeom>
            <a:avLst/>
            <a:gdLst/>
            <a:ahLst/>
            <a:cxnLst/>
            <a:rect l="l" t="t" r="r" b="b"/>
            <a:pathLst>
              <a:path w="863" h="632" extrusionOk="0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778bd2fd6_0_55"/>
          <p:cNvSpPr/>
          <p:nvPr/>
        </p:nvSpPr>
        <p:spPr>
          <a:xfrm>
            <a:off x="1922463" y="2664619"/>
            <a:ext cx="1191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</p:txBody>
      </p:sp>
      <p:sp>
        <p:nvSpPr>
          <p:cNvPr id="197" name="Google Shape;197;g7778bd2fd6_0_55"/>
          <p:cNvSpPr/>
          <p:nvPr/>
        </p:nvSpPr>
        <p:spPr>
          <a:xfrm>
            <a:off x="5934075" y="2459831"/>
            <a:ext cx="1370013" cy="752475"/>
          </a:xfrm>
          <a:custGeom>
            <a:avLst/>
            <a:gdLst/>
            <a:ahLst/>
            <a:cxnLst/>
            <a:rect l="l" t="t" r="r" b="b"/>
            <a:pathLst>
              <a:path w="863" h="632" extrusionOk="0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778bd2fd6_0_55"/>
          <p:cNvSpPr/>
          <p:nvPr/>
        </p:nvSpPr>
        <p:spPr>
          <a:xfrm>
            <a:off x="5953125" y="2657475"/>
            <a:ext cx="134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endParaRPr/>
          </a:p>
        </p:txBody>
      </p:sp>
      <p:sp>
        <p:nvSpPr>
          <p:cNvPr id="199" name="Google Shape;199;g7778bd2fd6_0_55"/>
          <p:cNvSpPr/>
          <p:nvPr/>
        </p:nvSpPr>
        <p:spPr>
          <a:xfrm>
            <a:off x="5021263" y="3590925"/>
            <a:ext cx="1004888" cy="752475"/>
          </a:xfrm>
          <a:custGeom>
            <a:avLst/>
            <a:gdLst/>
            <a:ahLst/>
            <a:cxnLst/>
            <a:rect l="l" t="t" r="r" b="b"/>
            <a:pathLst>
              <a:path w="633" h="632" extrusionOk="0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778bd2fd6_0_55"/>
          <p:cNvSpPr/>
          <p:nvPr/>
        </p:nvSpPr>
        <p:spPr>
          <a:xfrm>
            <a:off x="4973638" y="3795713"/>
            <a:ext cx="1106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201" name="Google Shape;201;g7778bd2fd6_0_55"/>
          <p:cNvSpPr/>
          <p:nvPr/>
        </p:nvSpPr>
        <p:spPr>
          <a:xfrm>
            <a:off x="7200900" y="3589735"/>
            <a:ext cx="1006475" cy="752475"/>
          </a:xfrm>
          <a:custGeom>
            <a:avLst/>
            <a:gdLst/>
            <a:ahLst/>
            <a:cxnLst/>
            <a:rect l="l" t="t" r="r" b="b"/>
            <a:pathLst>
              <a:path w="634" h="632" extrusionOk="0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778bd2fd6_0_55"/>
          <p:cNvSpPr/>
          <p:nvPr/>
        </p:nvSpPr>
        <p:spPr>
          <a:xfrm>
            <a:off x="7267575" y="3657600"/>
            <a:ext cx="8832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endParaRPr/>
          </a:p>
        </p:txBody>
      </p:sp>
      <p:sp>
        <p:nvSpPr>
          <p:cNvPr id="203" name="Google Shape;203;g7778bd2fd6_0_55"/>
          <p:cNvSpPr/>
          <p:nvPr/>
        </p:nvSpPr>
        <p:spPr>
          <a:xfrm>
            <a:off x="7154863" y="3931444"/>
            <a:ext cx="1106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204" name="Google Shape;204;g7778bd2fd6_0_55"/>
          <p:cNvSpPr/>
          <p:nvPr/>
        </p:nvSpPr>
        <p:spPr>
          <a:xfrm>
            <a:off x="6608763" y="3209925"/>
            <a:ext cx="1096963" cy="273844"/>
          </a:xfrm>
          <a:custGeom>
            <a:avLst/>
            <a:gdLst/>
            <a:ahLst/>
            <a:cxnLst/>
            <a:rect l="l" t="t" r="r" b="b"/>
            <a:pathLst>
              <a:path w="691" h="230" extrusionOk="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778bd2fd6_0_55"/>
          <p:cNvSpPr/>
          <p:nvPr/>
        </p:nvSpPr>
        <p:spPr>
          <a:xfrm>
            <a:off x="7621588" y="3469481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778bd2fd6_0_55"/>
          <p:cNvSpPr txBox="1"/>
          <p:nvPr/>
        </p:nvSpPr>
        <p:spPr>
          <a:xfrm>
            <a:off x="1252537" y="1538800"/>
            <a:ext cx="2079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Explanatory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Variables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778bd2fd6_0_55"/>
          <p:cNvSpPr txBox="1"/>
          <p:nvPr/>
        </p:nvSpPr>
        <p:spPr>
          <a:xfrm>
            <a:off x="6071394" y="1580770"/>
            <a:ext cx="2079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2+ Explanatory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Variables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78bd2fd6_0_95"/>
          <p:cNvSpPr txBox="1">
            <a:spLocks noGrp="1"/>
          </p:cNvSpPr>
          <p:nvPr>
            <p:ph type="title"/>
          </p:nvPr>
        </p:nvSpPr>
        <p:spPr>
          <a:xfrm>
            <a:off x="554636" y="251866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Prediction Method</a:t>
            </a:r>
            <a:endParaRPr/>
          </a:p>
        </p:txBody>
      </p:sp>
      <p:graphicFrame>
        <p:nvGraphicFramePr>
          <p:cNvPr id="213" name="Google Shape;213;g7778bd2fd6_0_95"/>
          <p:cNvGraphicFramePr/>
          <p:nvPr/>
        </p:nvGraphicFramePr>
        <p:xfrm>
          <a:off x="319089" y="1394084"/>
          <a:ext cx="8435200" cy="3514300"/>
        </p:xfrm>
        <a:graphic>
          <a:graphicData uri="http://schemas.openxmlformats.org/drawingml/2006/table">
            <a:tbl>
              <a:tblPr firstRow="1" bandRow="1">
                <a:noFill/>
                <a:tableStyleId>{4B8C55F9-1A03-4D1E-BE89-EFB77253F04B}</a:tableStyleId>
              </a:tblPr>
              <a:tblGrid>
                <a:gridCol w="21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Method</a:t>
                      </a:r>
                      <a:endParaRPr sz="15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No. of independent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variables</a:t>
                      </a:r>
                      <a:endParaRPr sz="15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No. of dependent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variables</a:t>
                      </a:r>
                      <a:endParaRPr sz="15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Type of Dependent variable</a:t>
                      </a:r>
                      <a:endParaRPr sz="15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Simple linear Regression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Real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Multiple Linear Regression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&gt; 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Real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Logit Regression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&gt;1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Real / Categorical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Artificial Neural Network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&gt;1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&gt;1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Real / Categorical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275" marB="342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78bd2fd6_0_100"/>
          <p:cNvSpPr txBox="1">
            <a:spLocks noGrp="1"/>
          </p:cNvSpPr>
          <p:nvPr>
            <p:ph type="title"/>
          </p:nvPr>
        </p:nvSpPr>
        <p:spPr>
          <a:xfrm>
            <a:off x="457200" y="251866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19" name="Google Shape;219;g7778bd2fd6_0_100"/>
          <p:cNvSpPr txBox="1"/>
          <p:nvPr/>
        </p:nvSpPr>
        <p:spPr>
          <a:xfrm>
            <a:off x="7537177" y="2318701"/>
            <a:ext cx="351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Kg</a:t>
            </a:r>
            <a:endParaRPr/>
          </a:p>
        </p:txBody>
      </p:sp>
      <p:sp>
        <p:nvSpPr>
          <p:cNvPr id="220" name="Google Shape;220;g7778bd2fd6_0_100"/>
          <p:cNvSpPr txBox="1"/>
          <p:nvPr/>
        </p:nvSpPr>
        <p:spPr>
          <a:xfrm>
            <a:off x="645793" y="753256"/>
            <a:ext cx="34614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Linear regression models </a:t>
            </a: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are used to show or predict the relationship between two quantitative Variables.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can be Visualized using Scatter Plot.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Linear Regression is a where your relationship between 2 variables can be represented by a straight line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g7778bd2fd6_0_100"/>
          <p:cNvGrpSpPr/>
          <p:nvPr/>
        </p:nvGrpSpPr>
        <p:grpSpPr>
          <a:xfrm>
            <a:off x="4107305" y="927695"/>
            <a:ext cx="4862512" cy="3341991"/>
            <a:chOff x="7158831" y="1172349"/>
            <a:chExt cx="4862512" cy="4455987"/>
          </a:xfrm>
        </p:grpSpPr>
        <p:pic>
          <p:nvPicPr>
            <p:cNvPr id="222" name="Google Shape;222;g7778bd2fd6_0_100" descr="man.jpg"/>
            <p:cNvPicPr preferRelativeResize="0"/>
            <p:nvPr/>
          </p:nvPicPr>
          <p:blipFill rotWithShape="1">
            <a:blip r:embed="rId3">
              <a:alphaModFix/>
            </a:blip>
            <a:srcRect l="6071" t="5520" r="54830" b="4866"/>
            <a:stretch/>
          </p:blipFill>
          <p:spPr>
            <a:xfrm>
              <a:off x="7173118" y="1186636"/>
              <a:ext cx="1292226" cy="2960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7778bd2fd6_0_100" descr="man.jpg"/>
            <p:cNvPicPr preferRelativeResize="0"/>
            <p:nvPr/>
          </p:nvPicPr>
          <p:blipFill rotWithShape="1">
            <a:blip r:embed="rId3">
              <a:alphaModFix/>
            </a:blip>
            <a:srcRect l="6071" t="5520" r="54830" b="4866"/>
            <a:stretch/>
          </p:blipFill>
          <p:spPr>
            <a:xfrm>
              <a:off x="10729118" y="1231086"/>
              <a:ext cx="1292226" cy="29606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g7778bd2fd6_0_100"/>
            <p:cNvCxnSpPr/>
            <p:nvPr/>
          </p:nvCxnSpPr>
          <p:spPr>
            <a:xfrm>
              <a:off x="10294143" y="4147323"/>
              <a:ext cx="333300" cy="1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g7778bd2fd6_0_100"/>
            <p:cNvCxnSpPr/>
            <p:nvPr/>
          </p:nvCxnSpPr>
          <p:spPr>
            <a:xfrm>
              <a:off x="10294143" y="1200923"/>
              <a:ext cx="333300" cy="1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g7778bd2fd6_0_100"/>
            <p:cNvCxnSpPr/>
            <p:nvPr/>
          </p:nvCxnSpPr>
          <p:spPr>
            <a:xfrm rot="5400000">
              <a:off x="8993880" y="2631249"/>
              <a:ext cx="2932200" cy="14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27" name="Google Shape;227;g7778bd2fd6_0_100"/>
            <p:cNvSpPr/>
            <p:nvPr/>
          </p:nvSpPr>
          <p:spPr>
            <a:xfrm>
              <a:off x="7173118" y="4177486"/>
              <a:ext cx="1306500" cy="187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g7778bd2fd6_0_100"/>
            <p:cNvSpPr/>
            <p:nvPr/>
          </p:nvSpPr>
          <p:spPr>
            <a:xfrm>
              <a:off x="7695406" y="4409261"/>
              <a:ext cx="203100" cy="189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g7778bd2fd6_0_100"/>
            <p:cNvSpPr/>
            <p:nvPr/>
          </p:nvSpPr>
          <p:spPr>
            <a:xfrm>
              <a:off x="7158831" y="4641036"/>
              <a:ext cx="1306500" cy="9873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g7778bd2fd6_0_100"/>
            <p:cNvSpPr txBox="1"/>
            <p:nvPr/>
          </p:nvSpPr>
          <p:spPr>
            <a:xfrm>
              <a:off x="7492206" y="4815661"/>
              <a:ext cx="5952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Kg</a:t>
              </a:r>
              <a:endParaRPr/>
            </a:p>
          </p:txBody>
        </p:sp>
        <p:sp>
          <p:nvSpPr>
            <p:cNvPr id="231" name="Google Shape;231;g7778bd2fd6_0_100"/>
            <p:cNvSpPr txBox="1"/>
            <p:nvPr/>
          </p:nvSpPr>
          <p:spPr>
            <a:xfrm>
              <a:off x="9684543" y="2724923"/>
              <a:ext cx="4668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</a:t>
              </a:r>
              <a:endParaRPr/>
            </a:p>
          </p:txBody>
        </p:sp>
        <p:sp>
          <p:nvSpPr>
            <p:cNvPr id="232" name="Google Shape;232;g7778bd2fd6_0_100"/>
            <p:cNvSpPr/>
            <p:nvPr/>
          </p:nvSpPr>
          <p:spPr>
            <a:xfrm>
              <a:off x="8841581" y="2231211"/>
              <a:ext cx="1278000" cy="538200"/>
            </a:xfrm>
            <a:prstGeom prst="leftArrow">
              <a:avLst>
                <a:gd name="adj1" fmla="val 50000"/>
                <a:gd name="adj2" fmla="val 49922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78bd2fd6_0_118"/>
          <p:cNvSpPr txBox="1">
            <a:spLocks noGrp="1"/>
          </p:cNvSpPr>
          <p:nvPr>
            <p:ph type="title"/>
          </p:nvPr>
        </p:nvSpPr>
        <p:spPr>
          <a:xfrm>
            <a:off x="457200" y="296837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Types of variable in Regression</a:t>
            </a:r>
            <a:endParaRPr/>
          </a:p>
        </p:txBody>
      </p:sp>
      <p:sp>
        <p:nvSpPr>
          <p:cNvPr id="239" name="Google Shape;239;g7778bd2fd6_0_118"/>
          <p:cNvSpPr txBox="1">
            <a:spLocks noGrp="1"/>
          </p:cNvSpPr>
          <p:nvPr>
            <p:ph type="body" idx="1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/>
              <a:t> Dependent Variable</a:t>
            </a:r>
            <a:endParaRPr/>
          </a:p>
          <a:p>
            <a:pPr marL="457200" lvl="0" indent="-355600" algn="l" rtl="0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/>
              <a:t> Independent Variable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885</Words>
  <Application>Microsoft Office PowerPoint</Application>
  <PresentationFormat>On-screen Show (16:9)</PresentationFormat>
  <Paragraphs>146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Helvetica Neue</vt:lpstr>
      <vt:lpstr>Tahoma</vt:lpstr>
      <vt:lpstr>Helvetica Neue Light</vt:lpstr>
      <vt:lpstr>Noto Sans Symbols</vt:lpstr>
      <vt:lpstr>Just Logo</vt:lpstr>
      <vt:lpstr>PowerPoint Presentation</vt:lpstr>
      <vt:lpstr>Agenda</vt:lpstr>
      <vt:lpstr>What is linear regression?</vt:lpstr>
      <vt:lpstr>Linear regression</vt:lpstr>
      <vt:lpstr>Regression Model</vt:lpstr>
      <vt:lpstr>Types of Regression Models</vt:lpstr>
      <vt:lpstr>Prediction Method</vt:lpstr>
      <vt:lpstr>Simple Linear Regression</vt:lpstr>
      <vt:lpstr>Types of variable in Regression</vt:lpstr>
      <vt:lpstr>    Dependent variable</vt:lpstr>
      <vt:lpstr>    Independent Variable</vt:lpstr>
      <vt:lpstr>    Example 1 </vt:lpstr>
      <vt:lpstr>    Example 2 </vt:lpstr>
      <vt:lpstr>Assumptions</vt:lpstr>
      <vt:lpstr>Mathematical notation</vt:lpstr>
      <vt:lpstr>Objective</vt:lpstr>
      <vt:lpstr>Best fit line</vt:lpstr>
      <vt:lpstr>Methods to get the best fit line</vt:lpstr>
      <vt:lpstr>Least square</vt:lpstr>
      <vt:lpstr>Least square example</vt:lpstr>
      <vt:lpstr>Multiple regression</vt:lpstr>
      <vt:lpstr>Multiple regression: sample data</vt:lpstr>
      <vt:lpstr>Regression output</vt:lpstr>
      <vt:lpstr>Multiple regression: example</vt:lpstr>
      <vt:lpstr>R-square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Prithviraj Decca</dc:creator>
  <cp:lastModifiedBy>Heena Lakhanpal</cp:lastModifiedBy>
  <cp:revision>2</cp:revision>
  <dcterms:modified xsi:type="dcterms:W3CDTF">2021-07-15T05:27:19Z</dcterms:modified>
</cp:coreProperties>
</file>