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54AE5-A816-47F4-8C39-35F6F266EAB7}" v="4" dt="2024-04-12T17:37:55.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5" d="100"/>
          <a:sy n="65" d="100"/>
        </p:scale>
        <p:origin x="135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78F1-C32B-89E2-7FD9-84C94363EB29}"/>
              </a:ext>
            </a:extLst>
          </p:cNvPr>
          <p:cNvSpPr>
            <a:spLocks noGrp="1"/>
          </p:cNvSpPr>
          <p:nvPr>
            <p:ph type="ctrTitle"/>
          </p:nvPr>
        </p:nvSpPr>
        <p:spPr>
          <a:xfrm>
            <a:off x="1641986" y="604684"/>
            <a:ext cx="9586451" cy="1368167"/>
          </a:xfrm>
        </p:spPr>
        <p:txBody>
          <a:bodyPr>
            <a:normAutofit fontScale="90000"/>
          </a:bodyPr>
          <a:lstStyle/>
          <a:p>
            <a:r>
              <a:rPr lang="en-IN" dirty="0">
                <a:latin typeface="Algerian" panose="04020705040A02060702" pitchFamily="82" charset="0"/>
              </a:rPr>
              <a:t>PHOTOS TO CARTOON USING MACHINE LEARNING</a:t>
            </a:r>
          </a:p>
        </p:txBody>
      </p:sp>
      <p:sp>
        <p:nvSpPr>
          <p:cNvPr id="3" name="Subtitle 2">
            <a:extLst>
              <a:ext uri="{FF2B5EF4-FFF2-40B4-BE49-F238E27FC236}">
                <a16:creationId xmlns:a16="http://schemas.microsoft.com/office/drawing/2014/main" id="{9DD19A9A-A8F7-8616-E9C1-DA06E60832ED}"/>
              </a:ext>
            </a:extLst>
          </p:cNvPr>
          <p:cNvSpPr>
            <a:spLocks noGrp="1"/>
          </p:cNvSpPr>
          <p:nvPr>
            <p:ph type="subTitle" idx="1"/>
          </p:nvPr>
        </p:nvSpPr>
        <p:spPr>
          <a:xfrm rot="10800000" flipV="1">
            <a:off x="2064773" y="2694038"/>
            <a:ext cx="8849033" cy="2851355"/>
          </a:xfrm>
        </p:spPr>
        <p:txBody>
          <a:bodyPr>
            <a:normAutofit/>
          </a:bodyPr>
          <a:lstStyle/>
          <a:p>
            <a:r>
              <a:rPr lang="en-US" dirty="0"/>
              <a:t>     </a:t>
            </a:r>
          </a:p>
          <a:p>
            <a:r>
              <a:rPr lang="en-US" dirty="0"/>
              <a:t>              presented by: </a:t>
            </a:r>
            <a:r>
              <a:rPr lang="en-US" dirty="0" err="1"/>
              <a:t>g.shalini</a:t>
            </a:r>
            <a:endParaRPr lang="en-US" dirty="0"/>
          </a:p>
          <a:p>
            <a:r>
              <a:rPr lang="en-US" dirty="0"/>
              <a:t>              register number:613421104042</a:t>
            </a:r>
          </a:p>
          <a:p>
            <a:r>
              <a:rPr lang="en-US" dirty="0"/>
              <a:t>              department: computer science and engineering</a:t>
            </a:r>
            <a:endParaRPr lang="en-IN" dirty="0"/>
          </a:p>
        </p:txBody>
      </p:sp>
    </p:spTree>
    <p:extLst>
      <p:ext uri="{BB962C8B-B14F-4D97-AF65-F5344CB8AC3E}">
        <p14:creationId xmlns:p14="http://schemas.microsoft.com/office/powerpoint/2010/main" val="256421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081EB-92BB-0B82-D415-2DC6BA0054FA}"/>
              </a:ext>
            </a:extLst>
          </p:cNvPr>
          <p:cNvSpPr>
            <a:spLocks noGrp="1"/>
          </p:cNvSpPr>
          <p:nvPr>
            <p:ph idx="1"/>
          </p:nvPr>
        </p:nvSpPr>
        <p:spPr>
          <a:xfrm>
            <a:off x="0" y="0"/>
            <a:ext cx="11926957" cy="6679096"/>
          </a:xfrm>
        </p:spPr>
        <p:txBody>
          <a:bodyPr>
            <a:normAutofit fontScale="85000" lnSpcReduction="20000"/>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pickle</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numpy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r>
              <a:rPr lang="en-IN" b="0" dirty="0">
                <a:solidFill>
                  <a:srgbClr val="008000"/>
                </a:solidFill>
                <a:effectLst/>
                <a:latin typeface="Courier New" panose="02070309020205020404" pitchFamily="49" charset="0"/>
              </a:rPr>
              <a:t># Use all images except the last 10 for training the model, use those for testing</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with</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open</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train_data</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wb</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train_data</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pickle.dump</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np.array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real_inputs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np.array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cartoon_outputs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train_data</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with</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open</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test_data</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wb</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test_data</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pickle.dump</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np.array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real_inputs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np.array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cartoon_outputs</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-10</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test_data</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matplotlib.pyplot</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plt</a:t>
            </a:r>
            <a:endParaRPr lang="en-IN" b="0" dirty="0">
              <a:solidFill>
                <a:srgbClr val="000000"/>
              </a:solidFill>
              <a:effectLst/>
              <a:latin typeface="Courier New" panose="02070309020205020404" pitchFamily="49" charset="0"/>
            </a:endParaRPr>
          </a:p>
          <a:p>
            <a:br>
              <a:rPr lang="en-IN" b="0" dirty="0">
                <a:solidFill>
                  <a:srgbClr val="000000"/>
                </a:solidFill>
                <a:effectLst/>
                <a:latin typeface="Courier New" panose="02070309020205020404" pitchFamily="49" charset="0"/>
              </a:rPr>
            </a:br>
            <a:r>
              <a:rPr lang="en-IN" b="0" dirty="0" err="1">
                <a:solidFill>
                  <a:srgbClr val="000000"/>
                </a:solidFill>
                <a:effectLst/>
                <a:latin typeface="Courier New" panose="02070309020205020404" pitchFamily="49" charset="0"/>
              </a:rPr>
              <a:t>plt.imshow</a:t>
            </a:r>
            <a:r>
              <a:rPr lang="en-IN" b="0" dirty="0">
                <a:solidFill>
                  <a:srgbClr val="000000"/>
                </a:solidFill>
                <a:effectLst/>
                <a:latin typeface="Courier New" panose="02070309020205020404" pitchFamily="49" charset="0"/>
              </a:rPr>
              <a:t>(output)</a:t>
            </a:r>
          </a:p>
          <a:p>
            <a:r>
              <a:rPr lang="en-IN" b="0" dirty="0" err="1">
                <a:solidFill>
                  <a:srgbClr val="000000"/>
                </a:solidFill>
                <a:effectLst/>
                <a:latin typeface="Courier New" panose="02070309020205020404" pitchFamily="49" charset="0"/>
              </a:rPr>
              <a:t>plt.show</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27748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B7828-CD60-9D16-1EE2-E20BE48267FC}"/>
              </a:ext>
            </a:extLst>
          </p:cNvPr>
          <p:cNvSpPr>
            <a:spLocks noGrp="1"/>
          </p:cNvSpPr>
          <p:nvPr>
            <p:ph idx="1"/>
          </p:nvPr>
        </p:nvSpPr>
        <p:spPr>
          <a:xfrm>
            <a:off x="0" y="0"/>
            <a:ext cx="11047411" cy="5791201"/>
          </a:xfrm>
        </p:spPr>
        <p:txBody>
          <a:bodyPr/>
          <a:lstStyle/>
          <a:p>
            <a:r>
              <a:rPr lang="en-IN" dirty="0">
                <a:latin typeface="Algerian" panose="04020705040A02060702" pitchFamily="82" charset="0"/>
              </a:rPr>
              <a:t>Result</a:t>
            </a:r>
          </a:p>
          <a:p>
            <a:endParaRPr lang="en-IN" dirty="0"/>
          </a:p>
          <a:p>
            <a:endParaRPr lang="en-IN" dirty="0"/>
          </a:p>
        </p:txBody>
      </p:sp>
      <p:pic>
        <p:nvPicPr>
          <p:cNvPr id="5" name="Picture 4">
            <a:extLst>
              <a:ext uri="{FF2B5EF4-FFF2-40B4-BE49-F238E27FC236}">
                <a16:creationId xmlns:a16="http://schemas.microsoft.com/office/drawing/2014/main" id="{EAEA1721-B5C9-1DA7-8597-1CFABC8B24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4890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E508C-E145-661B-CE70-C86ED6D61A76}"/>
              </a:ext>
            </a:extLst>
          </p:cNvPr>
          <p:cNvSpPr>
            <a:spLocks noGrp="1"/>
          </p:cNvSpPr>
          <p:nvPr>
            <p:ph idx="1"/>
          </p:nvPr>
        </p:nvSpPr>
        <p:spPr>
          <a:xfrm>
            <a:off x="0" y="0"/>
            <a:ext cx="11047411" cy="5791201"/>
          </a:xfrm>
        </p:spPr>
        <p:txBody>
          <a:bodyPr>
            <a:normAutofit fontScale="85000" lnSpcReduction="20000"/>
          </a:bodyPr>
          <a:lstStyle/>
          <a:p>
            <a:r>
              <a:rPr lang="en-IN" dirty="0">
                <a:latin typeface="Algerian" panose="04020705040A02060702" pitchFamily="82" charset="0"/>
              </a:rPr>
              <a:t>Conclusion</a:t>
            </a:r>
          </a:p>
          <a:p>
            <a:r>
              <a:rPr lang="en-US" dirty="0">
                <a:latin typeface="+mj-lt"/>
                <a:cs typeface="Times New Roman" panose="02020603050405020304" pitchFamily="18" charset="0"/>
              </a:rPr>
              <a:t>In conclusion, the development of an Image to Cartoon generator using machine learning offers a promising solution for transforming photographs into captivating cartoon-style images. </a:t>
            </a:r>
          </a:p>
          <a:p>
            <a:r>
              <a:rPr lang="en-US" dirty="0">
                <a:latin typeface="+mj-lt"/>
                <a:cs typeface="Times New Roman" panose="02020603050405020304" pitchFamily="18" charset="0"/>
              </a:rPr>
              <a:t>By leveraging advanced machine learning techniques, such as convolutional neural networks and generative adversarial networks, it is possible to create sophisticated models capable of preserving key features while applying artistic stylizations.</a:t>
            </a:r>
          </a:p>
          <a:p>
            <a:r>
              <a:rPr lang="en-US" dirty="0">
                <a:latin typeface="+mj-lt"/>
                <a:cs typeface="Times New Roman" panose="02020603050405020304" pitchFamily="18" charset="0"/>
              </a:rPr>
              <a:t>Throughout the development process, key considerations such as dataset collection, preprocessing, model selection, training, evaluation, and deployment play vital roles in ensuring the system's effectiveness and usability. By following a systematic approach and continuously iterating based on feedback and evaluation results, developers can create robust and user-friendly solutions that meet the needs of diverse audiences.</a:t>
            </a:r>
          </a:p>
          <a:p>
            <a:r>
              <a:rPr lang="en-US" dirty="0">
                <a:latin typeface="+mj-lt"/>
                <a:cs typeface="Times New Roman" panose="02020603050405020304" pitchFamily="18" charset="0"/>
              </a:rPr>
              <a:t>The application of an Image to Cartoon generator extends beyond entertainment and artistic expression, finding practical use cases in industries such as animation, graphic design, advertising, and social media. Furthermore, ongoing advancements in machine learning research and technology hold the promise of further enhancing the quality and versatility of such systems in the </a:t>
            </a:r>
            <a:r>
              <a:rPr lang="en-US" dirty="0" err="1">
                <a:latin typeface="+mj-lt"/>
                <a:cs typeface="Times New Roman" panose="02020603050405020304" pitchFamily="18" charset="0"/>
              </a:rPr>
              <a:t>future.In</a:t>
            </a:r>
            <a:r>
              <a:rPr lang="en-US" dirty="0">
                <a:latin typeface="+mj-lt"/>
                <a:cs typeface="Times New Roman" panose="02020603050405020304" pitchFamily="18" charset="0"/>
              </a:rPr>
              <a:t> essence, the Image to Cartoon generator represents a compelling intersection of art and technology, offering users a novel way to express creativity and transform their visual content into engaging and distinctive representations.</a:t>
            </a:r>
            <a:endParaRPr lang="en-IN" dirty="0">
              <a:latin typeface="+mj-lt"/>
              <a:cs typeface="Times New Roman" panose="02020603050405020304" pitchFamily="18" charset="0"/>
            </a:endParaRPr>
          </a:p>
          <a:p>
            <a:endParaRPr lang="en-IN" dirty="0"/>
          </a:p>
        </p:txBody>
      </p:sp>
    </p:spTree>
    <p:extLst>
      <p:ext uri="{BB962C8B-B14F-4D97-AF65-F5344CB8AC3E}">
        <p14:creationId xmlns:p14="http://schemas.microsoft.com/office/powerpoint/2010/main" val="164365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AB2-3B26-0419-552B-2867E0A48B32}"/>
              </a:ext>
            </a:extLst>
          </p:cNvPr>
          <p:cNvSpPr>
            <a:spLocks noGrp="1"/>
          </p:cNvSpPr>
          <p:nvPr>
            <p:ph type="title"/>
          </p:nvPr>
        </p:nvSpPr>
        <p:spPr>
          <a:xfrm flipV="1">
            <a:off x="0" y="-658761"/>
            <a:ext cx="7187381" cy="658761"/>
          </a:xfrm>
        </p:spPr>
        <p:txBody>
          <a:bodyPr/>
          <a:lstStyle/>
          <a:p>
            <a:endParaRPr lang="en-IN" dirty="0"/>
          </a:p>
        </p:txBody>
      </p:sp>
      <p:sp>
        <p:nvSpPr>
          <p:cNvPr id="3" name="Content Placeholder 2">
            <a:extLst>
              <a:ext uri="{FF2B5EF4-FFF2-40B4-BE49-F238E27FC236}">
                <a16:creationId xmlns:a16="http://schemas.microsoft.com/office/drawing/2014/main" id="{AC49C0ED-1827-2C7D-F6EA-DD5DA9C5B25B}"/>
              </a:ext>
            </a:extLst>
          </p:cNvPr>
          <p:cNvSpPr>
            <a:spLocks noGrp="1"/>
          </p:cNvSpPr>
          <p:nvPr>
            <p:ph idx="1"/>
          </p:nvPr>
        </p:nvSpPr>
        <p:spPr>
          <a:xfrm>
            <a:off x="0" y="0"/>
            <a:ext cx="12192000" cy="6857999"/>
          </a:xfrm>
        </p:spPr>
        <p:txBody>
          <a:bodyPr/>
          <a:lstStyle/>
          <a:p>
            <a:endParaRPr lang="en-US" dirty="0">
              <a:latin typeface="Algerian" panose="04020705040A02060702" pitchFamily="82" charset="0"/>
            </a:endParaRPr>
          </a:p>
          <a:p>
            <a:endParaRPr lang="en-US" dirty="0">
              <a:latin typeface="Algerian" panose="04020705040A02060702" pitchFamily="82" charset="0"/>
            </a:endParaRPr>
          </a:p>
          <a:p>
            <a:r>
              <a:rPr lang="en-US" dirty="0">
                <a:latin typeface="Algerian" panose="04020705040A02060702" pitchFamily="82" charset="0"/>
              </a:rPr>
              <a:t>      project title</a:t>
            </a:r>
          </a:p>
          <a:p>
            <a:endParaRPr lang="en-US" dirty="0">
              <a:latin typeface="Algerian" panose="04020705040A02060702" pitchFamily="82" charset="0"/>
            </a:endParaRPr>
          </a:p>
          <a:p>
            <a:r>
              <a:rPr lang="en-US" dirty="0">
                <a:latin typeface="Algerian" panose="04020705040A02060702" pitchFamily="82" charset="0"/>
              </a:rPr>
              <a:t>                  </a:t>
            </a:r>
            <a:r>
              <a:rPr lang="en-IN" dirty="0">
                <a:latin typeface="Algerian" panose="04020705040A02060702" pitchFamily="82" charset="0"/>
              </a:rPr>
              <a:t>PHOTOS TO CARTOON USING MACHINE LEARNING</a:t>
            </a:r>
            <a:endParaRPr lang="en-US" dirty="0">
              <a:latin typeface="Algerian" panose="04020705040A02060702" pitchFamily="82" charset="0"/>
            </a:endParaRPr>
          </a:p>
          <a:p>
            <a:r>
              <a:rPr lang="en-US" dirty="0">
                <a:latin typeface="Algerian" panose="04020705040A02060702" pitchFamily="82" charset="0"/>
              </a:rPr>
              <a:t>                         </a:t>
            </a:r>
          </a:p>
          <a:p>
            <a:endParaRPr lang="en-US" dirty="0">
              <a:latin typeface="Algerian" panose="04020705040A02060702" pitchFamily="82" charset="0"/>
            </a:endParaRPr>
          </a:p>
          <a:p>
            <a:endParaRPr lang="en-US" dirty="0">
              <a:latin typeface="Algerian" panose="04020705040A02060702" pitchFamily="82" charset="0"/>
            </a:endParaRPr>
          </a:p>
          <a:p>
            <a:endParaRPr lang="en-US" dirty="0">
              <a:latin typeface="Algerian" panose="04020705040A02060702" pitchFamily="82" charset="0"/>
            </a:endParaRPr>
          </a:p>
          <a:p>
            <a:endParaRPr lang="en-IN" dirty="0">
              <a:latin typeface="Algerian" panose="04020705040A02060702" pitchFamily="82" charset="0"/>
            </a:endParaRPr>
          </a:p>
        </p:txBody>
      </p:sp>
    </p:spTree>
    <p:extLst>
      <p:ext uri="{BB962C8B-B14F-4D97-AF65-F5344CB8AC3E}">
        <p14:creationId xmlns:p14="http://schemas.microsoft.com/office/powerpoint/2010/main" val="175825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8A8C-64CD-0629-9E21-76BB8D460855}"/>
              </a:ext>
            </a:extLst>
          </p:cNvPr>
          <p:cNvSpPr>
            <a:spLocks noGrp="1"/>
          </p:cNvSpPr>
          <p:nvPr>
            <p:ph type="title"/>
          </p:nvPr>
        </p:nvSpPr>
        <p:spPr>
          <a:xfrm>
            <a:off x="147500" y="0"/>
            <a:ext cx="9905998" cy="1478570"/>
          </a:xfrm>
        </p:spPr>
        <p:txBody>
          <a:bodyPr/>
          <a:lstStyle/>
          <a:p>
            <a:r>
              <a:rPr lang="en-US" dirty="0">
                <a:latin typeface="Algerian" panose="04020705040A02060702" pitchFamily="82" charset="0"/>
              </a:rPr>
              <a:t>agenda</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B3CE41D-B349-06E4-EAE5-655BC7CA75A0}"/>
              </a:ext>
            </a:extLst>
          </p:cNvPr>
          <p:cNvSpPr>
            <a:spLocks noGrp="1"/>
          </p:cNvSpPr>
          <p:nvPr>
            <p:ph idx="1"/>
          </p:nvPr>
        </p:nvSpPr>
        <p:spPr>
          <a:xfrm>
            <a:off x="2226365" y="1540565"/>
            <a:ext cx="8821046" cy="4250636"/>
          </a:xfrm>
        </p:spPr>
        <p:txBody>
          <a:bodyPr>
            <a:noAutofit/>
          </a:bodyPr>
          <a:lstStyle/>
          <a:p>
            <a:pPr marL="0" indent="0">
              <a:buNone/>
            </a:pPr>
            <a:r>
              <a:rPr lang="en-US" dirty="0"/>
              <a:t>                   1.Problem statement</a:t>
            </a:r>
          </a:p>
          <a:p>
            <a:pPr marL="0" indent="0">
              <a:buNone/>
            </a:pPr>
            <a:r>
              <a:rPr lang="en-US" dirty="0"/>
              <a:t>                   2.Proposed system and solution.</a:t>
            </a:r>
          </a:p>
          <a:p>
            <a:pPr marL="0" indent="0">
              <a:buNone/>
            </a:pPr>
            <a:r>
              <a:rPr lang="en-US" dirty="0"/>
              <a:t>                   3.Systematic development approach</a:t>
            </a:r>
          </a:p>
          <a:p>
            <a:pPr marL="0" indent="0">
              <a:buNone/>
            </a:pPr>
            <a:r>
              <a:rPr lang="en-US" dirty="0"/>
              <a:t>                   4.Future scope</a:t>
            </a:r>
          </a:p>
          <a:p>
            <a:pPr marL="0" indent="0">
              <a:buNone/>
            </a:pPr>
            <a:r>
              <a:rPr lang="en-US" dirty="0"/>
              <a:t>                   5.Algorithm</a:t>
            </a:r>
          </a:p>
          <a:p>
            <a:pPr marL="0" indent="0">
              <a:buNone/>
            </a:pPr>
            <a:r>
              <a:rPr lang="en-US" dirty="0"/>
              <a:t>                   7.Result and evaluation</a:t>
            </a:r>
          </a:p>
          <a:p>
            <a:pPr marL="0" indent="0">
              <a:buNone/>
            </a:pPr>
            <a:r>
              <a:rPr lang="en-US" dirty="0"/>
              <a:t>                   8.conclusion</a:t>
            </a:r>
            <a:endParaRPr lang="en-IN" dirty="0"/>
          </a:p>
        </p:txBody>
      </p:sp>
    </p:spTree>
    <p:extLst>
      <p:ext uri="{BB962C8B-B14F-4D97-AF65-F5344CB8AC3E}">
        <p14:creationId xmlns:p14="http://schemas.microsoft.com/office/powerpoint/2010/main" val="223042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C013-0AD8-C006-E98B-E042EEB7DF76}"/>
              </a:ext>
            </a:extLst>
          </p:cNvPr>
          <p:cNvSpPr>
            <a:spLocks noGrp="1"/>
          </p:cNvSpPr>
          <p:nvPr>
            <p:ph type="title"/>
          </p:nvPr>
        </p:nvSpPr>
        <p:spPr>
          <a:xfrm>
            <a:off x="137561" y="0"/>
            <a:ext cx="9905998" cy="1478570"/>
          </a:xfrm>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C343E86-0D07-3FD5-313B-8C65863C4CBA}"/>
              </a:ext>
            </a:extLst>
          </p:cNvPr>
          <p:cNvSpPr>
            <a:spLocks noGrp="1"/>
          </p:cNvSpPr>
          <p:nvPr>
            <p:ph idx="1"/>
          </p:nvPr>
        </p:nvSpPr>
        <p:spPr>
          <a:xfrm>
            <a:off x="914400" y="1202635"/>
            <a:ext cx="10133011" cy="4588566"/>
          </a:xfrm>
        </p:spPr>
        <p:txBody>
          <a:bodyPr>
            <a:normAutofit/>
          </a:bodyPr>
          <a:lstStyle/>
          <a:p>
            <a:pPr>
              <a:buFont typeface="Wingdings" panose="05000000000000000000" pitchFamily="2" charset="2"/>
              <a:buChar char="v"/>
            </a:pPr>
            <a:r>
              <a:rPr lang="en-US" dirty="0"/>
              <a:t>Develop a machine learning model capable of transforming input images into cartoon-style representations while preserving key features and characteristics. The model should be trained on a dataset containing pairs of original images and their corresponding cartoon versions, and it should be able to generalize well to unseen data. The goal is to create a user-friendly tool that allows users to upload images and receive cartoon-style renditions as output."</a:t>
            </a:r>
            <a:endParaRPr lang="en-IN" dirty="0"/>
          </a:p>
        </p:txBody>
      </p:sp>
    </p:spTree>
    <p:extLst>
      <p:ext uri="{BB962C8B-B14F-4D97-AF65-F5344CB8AC3E}">
        <p14:creationId xmlns:p14="http://schemas.microsoft.com/office/powerpoint/2010/main" val="46337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6B3D3-EC54-7ED0-B6A2-7413B00351D4}"/>
              </a:ext>
            </a:extLst>
          </p:cNvPr>
          <p:cNvSpPr>
            <a:spLocks noGrp="1"/>
          </p:cNvSpPr>
          <p:nvPr>
            <p:ph idx="1"/>
          </p:nvPr>
        </p:nvSpPr>
        <p:spPr>
          <a:xfrm>
            <a:off x="0" y="0"/>
            <a:ext cx="11047411" cy="6858000"/>
          </a:xfrm>
        </p:spPr>
        <p:txBody>
          <a:bodyPr>
            <a:normAutofit fontScale="70000" lnSpcReduction="20000"/>
          </a:bodyPr>
          <a:lstStyle/>
          <a:p>
            <a:r>
              <a:rPr lang="en-US" dirty="0"/>
              <a:t>proposed system/solution </a:t>
            </a:r>
          </a:p>
          <a:p>
            <a:r>
              <a:rPr lang="en-US" dirty="0"/>
              <a:t>1. Data Collection and Preprocessing: Gather a large dataset of paired images, consisting of original photos and their corresponding cartoon-style versions. Preprocess the data by resizing, normalizing, and augmenting to enhance the model's ability to generalize.</a:t>
            </a:r>
          </a:p>
          <a:p>
            <a:r>
              <a:rPr lang="en-US" dirty="0"/>
              <a:t>2. Model Architecture: Design a deep learning architecture suitable for the task, such as a convolutional neural network (CNN) or a generative adversarial network (GAN). The model should take an input image and generate a cartoon-style output image.</a:t>
            </a:r>
          </a:p>
          <a:p>
            <a:r>
              <a:rPr lang="en-US" dirty="0"/>
              <a:t>3. Training: Train the model using the collected dataset. Use techniques such as transfer learning or fine-tuning pretrained models to leverage existing knowledge and accelerate training.</a:t>
            </a:r>
          </a:p>
          <a:p>
            <a:r>
              <a:rPr lang="en-US" dirty="0"/>
              <a:t>4. Loss Function: Define an appropriate loss function to guide the training process. Common choices include pixel-wise loss functions like mean squared error (MSE) or perceptual loss functions based on feature similarity.</a:t>
            </a:r>
          </a:p>
          <a:p>
            <a:r>
              <a:rPr lang="en-US" dirty="0"/>
              <a:t>5. Hyperparameter Tuning: Experiment with different hyperparameters, such as learning rate, batch size, and network architecture, to optimize performance and convergence speed.</a:t>
            </a:r>
          </a:p>
          <a:p>
            <a:r>
              <a:rPr lang="en-US" dirty="0"/>
              <a:t>6. Evaluation: Evaluate the model's performance using metrics such as structural similarity index (SSIM), peak signal-to-noise ratio (PSNR), and visual inspection by human evaluators.</a:t>
            </a:r>
          </a:p>
          <a:p>
            <a:r>
              <a:rPr lang="en-US" dirty="0"/>
              <a:t>7. Deployment: Once trained and evaluated, deploy the model as a user-friendly application or web service. Provide an intuitive interface for users to upload their images and receive cartoon-style renditions in real-time.</a:t>
            </a:r>
          </a:p>
          <a:p>
            <a:r>
              <a:rPr lang="en-US" dirty="0"/>
              <a:t>8. Continuous Improvement: Continuously collect user feedback and monitor the model's performance to identify areas for improvement. Fine-tune the model periodically with additional data or updated techniques to enhance its capabilities.</a:t>
            </a:r>
          </a:p>
          <a:p>
            <a:r>
              <a:rPr lang="en-US" dirty="0"/>
              <a:t>By following these steps, you can develop an effective Image to Cartoon generator using machine learning that produces high-quality results and meets user expectations</a:t>
            </a:r>
            <a:endParaRPr lang="en-IN" dirty="0"/>
          </a:p>
        </p:txBody>
      </p:sp>
    </p:spTree>
    <p:extLst>
      <p:ext uri="{BB962C8B-B14F-4D97-AF65-F5344CB8AC3E}">
        <p14:creationId xmlns:p14="http://schemas.microsoft.com/office/powerpoint/2010/main" val="298571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6E65D-5DBD-1A3E-8E59-FE7627FF99E0}"/>
              </a:ext>
            </a:extLst>
          </p:cNvPr>
          <p:cNvSpPr>
            <a:spLocks noGrp="1"/>
          </p:cNvSpPr>
          <p:nvPr>
            <p:ph idx="1"/>
          </p:nvPr>
        </p:nvSpPr>
        <p:spPr>
          <a:xfrm>
            <a:off x="0" y="0"/>
            <a:ext cx="11047411" cy="6858000"/>
          </a:xfrm>
        </p:spPr>
        <p:txBody>
          <a:bodyPr>
            <a:normAutofit fontScale="62500" lnSpcReduction="20000"/>
          </a:bodyPr>
          <a:lstStyle/>
          <a:p>
            <a:r>
              <a:rPr lang="en-US" dirty="0"/>
              <a:t>systematic development approach</a:t>
            </a:r>
          </a:p>
          <a:p>
            <a:r>
              <a:rPr lang="en-US" dirty="0"/>
              <a:t>1. Problem Definition: Clearly define the objectives and requirements of the system. Determine the desired quality of </a:t>
            </a:r>
            <a:r>
              <a:rPr lang="en-US" dirty="0" err="1"/>
              <a:t>cartoonization</a:t>
            </a:r>
            <a:r>
              <a:rPr lang="en-US" dirty="0"/>
              <a:t>, target audience, and any specific constraints or limitations.</a:t>
            </a:r>
          </a:p>
          <a:p>
            <a:r>
              <a:rPr lang="en-US" dirty="0"/>
              <a:t>2. Data Collection: Gather a diverse dataset of paired images, consisting of original photos and their corresponding cartoon-style versions. Ensure that the dataset covers a wide range of styles, subjects, and lighting conditions.</a:t>
            </a:r>
          </a:p>
          <a:p>
            <a:r>
              <a:rPr lang="en-US" dirty="0"/>
              <a:t>3. Data Preprocessing: Preprocess the collected data to enhance its quality and usability. This may involve resizing, normalization, augmentation, and data balancing techniques to improve the model's generalization ability.</a:t>
            </a:r>
          </a:p>
          <a:p>
            <a:r>
              <a:rPr lang="en-US" dirty="0"/>
              <a:t>4. Model Selection: Choose an appropriate machine learning model architecture for the task, such as a CNN, GAN, or autoencoder. Consider factors such as model complexity, training time, and performance requirements.</a:t>
            </a:r>
          </a:p>
          <a:p>
            <a:r>
              <a:rPr lang="en-US" dirty="0"/>
              <a:t>5. Model Training: Train the selected model using the preprocessed dataset. Divide the data into training, validation, and testing sets to evaluate the model's performance. Monitor training progress and adjust hyperparameters as needed to optimize performance.</a:t>
            </a:r>
          </a:p>
          <a:p>
            <a:r>
              <a:rPr lang="en-US" dirty="0"/>
              <a:t>6. Evaluation: Evaluate the trained model using quantitative metrics such as SSIM, PSNR, and FID score, as well as qualitative assessment through visual inspection. Compare the model's performance against baseline methods and human expectations.</a:t>
            </a:r>
          </a:p>
          <a:p>
            <a:r>
              <a:rPr lang="en-US" dirty="0"/>
              <a:t>7. Fine-tuning and Optimization: Fine-tune the model based on evaluation results and user feedback. Experiment with different loss functions, network architectures, and hyperparameters to improve performance and address any shortcomings.</a:t>
            </a:r>
          </a:p>
          <a:p>
            <a:r>
              <a:rPr lang="en-US" dirty="0"/>
              <a:t>8. Deployment: Deploy the trained model as a standalone application, web service, or API for end-users to access. Develop a user-friendly interface for uploading input images and viewing the generated cartoon-style outputs</a:t>
            </a:r>
          </a:p>
          <a:p>
            <a:r>
              <a:rPr lang="en-US" dirty="0"/>
              <a:t>.9. Testing and Validation: Conduct thorough testing and validation of the deployed system to ensure reliability, stability, and usability across different platforms and environments.</a:t>
            </a:r>
          </a:p>
          <a:p>
            <a:r>
              <a:rPr lang="en-US" dirty="0"/>
              <a:t>10. Maintenance and Updates: Continuously monitor the system's performance and user feedback. Implement updates, bug fixes, and enhancements as necessary to maintain functionality and address evolving user needs</a:t>
            </a:r>
            <a:endParaRPr lang="en-IN" dirty="0"/>
          </a:p>
        </p:txBody>
      </p:sp>
    </p:spTree>
    <p:extLst>
      <p:ext uri="{BB962C8B-B14F-4D97-AF65-F5344CB8AC3E}">
        <p14:creationId xmlns:p14="http://schemas.microsoft.com/office/powerpoint/2010/main" val="109778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00595-E461-D797-EEC2-482C5FB64073}"/>
              </a:ext>
            </a:extLst>
          </p:cNvPr>
          <p:cNvSpPr>
            <a:spLocks noGrp="1"/>
          </p:cNvSpPr>
          <p:nvPr>
            <p:ph idx="1"/>
          </p:nvPr>
        </p:nvSpPr>
        <p:spPr>
          <a:xfrm>
            <a:off x="0" y="0"/>
            <a:ext cx="11047411" cy="6858000"/>
          </a:xfrm>
        </p:spPr>
        <p:txBody>
          <a:bodyPr>
            <a:normAutofit fontScale="62500" lnSpcReduction="20000"/>
          </a:bodyPr>
          <a:lstStyle/>
          <a:p>
            <a:r>
              <a:rPr lang="en-US" dirty="0"/>
              <a:t>future scope </a:t>
            </a:r>
          </a:p>
          <a:p>
            <a:r>
              <a:rPr lang="en-US" dirty="0"/>
              <a:t>1. Enhanced Realism: Continued research into generative models and style transfer techniques could lead to Image to Cartoon generators that produce even more realistic and detailed cartoon-style images. This could involve capturing finer details, textures, and lighting effects to create convincing cartoon representations.</a:t>
            </a:r>
          </a:p>
          <a:p>
            <a:r>
              <a:rPr lang="en-US" dirty="0"/>
              <a:t>2. Interactive Customization: Introducing interactive features that allow users to customize the </a:t>
            </a:r>
            <a:r>
              <a:rPr lang="en-US" dirty="0" err="1"/>
              <a:t>cartoonization</a:t>
            </a:r>
            <a:r>
              <a:rPr lang="en-US" dirty="0"/>
              <a:t> process in real-time could enhance user engagement and satisfaction. Options such as adjusting the level of stylization, color palette, and artistic effects could empower users to tailor the output to their preferences.</a:t>
            </a:r>
          </a:p>
          <a:p>
            <a:r>
              <a:rPr lang="en-US" dirty="0"/>
              <a:t>3. Multi-Modal Outputs: Expanding the capabilities of Image to Cartoon generators to produce outputs in different artistic styles or mediums could cater to a wider range of creative preferences. For example, users could choose between comic book, watercolor, or anime-inspired cartoon styles.</a:t>
            </a:r>
          </a:p>
          <a:p>
            <a:r>
              <a:rPr lang="en-US" dirty="0"/>
              <a:t>4. Semantic Understanding: Integrating semantic understanding and context-aware processing into the model could enable more intelligent </a:t>
            </a:r>
            <a:r>
              <a:rPr lang="en-US" dirty="0" err="1"/>
              <a:t>cartoonization</a:t>
            </a:r>
            <a:r>
              <a:rPr lang="en-US" dirty="0"/>
              <a:t>. The system could recognize objects, scenes, and emotions in the input images and adapt the </a:t>
            </a:r>
            <a:r>
              <a:rPr lang="en-US" dirty="0" err="1"/>
              <a:t>cartoonization</a:t>
            </a:r>
            <a:r>
              <a:rPr lang="en-US" dirty="0"/>
              <a:t> process accordingly, ensuring coherence and relevance in the output.</a:t>
            </a:r>
          </a:p>
          <a:p>
            <a:r>
              <a:rPr lang="en-US" dirty="0"/>
              <a:t>5. Cross-Modal Translation: Exploring cross-modal translation techniques to generate cartoons from other forms of input, such as text descriptions or audio descriptions, could open up new possibilities for creative expression. Users could describe a scene or story in words, and the system could generate a corresponding cartoon illustration automatically.</a:t>
            </a:r>
          </a:p>
          <a:p>
            <a:r>
              <a:rPr lang="en-US" dirty="0"/>
              <a:t>6. Mobile and Augmented Reality (AR) Integration: Optimizing Image to Cartoon generators for mobile devices and integrating them into augmented reality applications could enable on-the-go </a:t>
            </a:r>
            <a:r>
              <a:rPr lang="en-US" dirty="0" err="1"/>
              <a:t>cartoonization</a:t>
            </a:r>
            <a:r>
              <a:rPr lang="en-US" dirty="0"/>
              <a:t> and immersive user experiences. Users could capture photos or videos in real-time and instantly apply cartoon-style effects to their content.</a:t>
            </a:r>
          </a:p>
          <a:p>
            <a:r>
              <a:rPr lang="en-US" dirty="0"/>
              <a:t>7. Accessibility and Inclusivity: Ensuring accessibility and inclusivity by developing Image to Cartoon generators that accommodate diverse user needs, such as support for multiple languages, adaptive interfaces, and compatibility with assistive technologies.</a:t>
            </a:r>
          </a:p>
          <a:p>
            <a:r>
              <a:rPr lang="en-US" dirty="0"/>
              <a:t>8. Ethical Considerations: Addressing ethical considerations related to image manipulation, copyright infringement, and privacy concerns through responsible design practices, transparency, and user education</a:t>
            </a:r>
            <a:endParaRPr lang="en-IN" dirty="0"/>
          </a:p>
        </p:txBody>
      </p:sp>
    </p:spTree>
    <p:extLst>
      <p:ext uri="{BB962C8B-B14F-4D97-AF65-F5344CB8AC3E}">
        <p14:creationId xmlns:p14="http://schemas.microsoft.com/office/powerpoint/2010/main" val="66368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865A4-C501-DE2F-1894-7BC6358B8D00}"/>
              </a:ext>
            </a:extLst>
          </p:cNvPr>
          <p:cNvSpPr>
            <a:spLocks noGrp="1"/>
          </p:cNvSpPr>
          <p:nvPr>
            <p:ph idx="1"/>
          </p:nvPr>
        </p:nvSpPr>
        <p:spPr>
          <a:xfrm>
            <a:off x="0" y="0"/>
            <a:ext cx="11047411" cy="6858000"/>
          </a:xfrm>
        </p:spPr>
        <p:txBody>
          <a:bodyPr>
            <a:normAutofit fontScale="85000" lnSpcReduction="20000"/>
          </a:bodyPr>
          <a:lstStyle/>
          <a:p>
            <a:r>
              <a:rPr lang="en-IN" dirty="0">
                <a:latin typeface="Algerian" panose="04020705040A02060702" pitchFamily="82" charset="0"/>
              </a:rPr>
              <a:t>Algorithm</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cv2</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os</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cartoonify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cartoonify</a:t>
            </a:r>
            <a:endParaRPr lang="en-IN" b="0" dirty="0">
              <a:solidFill>
                <a:srgbClr val="000000"/>
              </a:solidFill>
              <a:effectLst/>
              <a:latin typeface="Courier New" panose="02070309020205020404" pitchFamily="49" charset="0"/>
            </a:endParaRPr>
          </a:p>
          <a:p>
            <a:br>
              <a:rPr lang="en-IN" b="0" dirty="0">
                <a:solidFill>
                  <a:srgbClr val="000000"/>
                </a:solidFill>
                <a:effectLst/>
                <a:latin typeface="Courier New" panose="02070309020205020404" pitchFamily="49" charset="0"/>
              </a:rPr>
            </a:br>
            <a:r>
              <a:rPr lang="en-IN" b="0" dirty="0">
                <a:solidFill>
                  <a:srgbClr val="A31515"/>
                </a:solidFill>
                <a:effectLst/>
                <a:latin typeface="Courier New" panose="02070309020205020404" pitchFamily="49" charset="0"/>
              </a:rPr>
              <a:t>"""</a:t>
            </a:r>
            <a:endParaRPr lang="en-IN" b="0" dirty="0">
              <a:solidFill>
                <a:srgbClr val="000000"/>
              </a:solidFill>
              <a:effectLst/>
              <a:latin typeface="Courier New" panose="02070309020205020404" pitchFamily="49" charset="0"/>
            </a:endParaRPr>
          </a:p>
          <a:p>
            <a:r>
              <a:rPr lang="en-IN" b="0" dirty="0">
                <a:solidFill>
                  <a:srgbClr val="A31515"/>
                </a:solidFill>
                <a:effectLst/>
                <a:latin typeface="Courier New" panose="02070309020205020404" pitchFamily="49" charset="0"/>
              </a:rPr>
              <a:t>Takes all the images in the scratch folder and </a:t>
            </a:r>
            <a:r>
              <a:rPr lang="en-IN" b="0" dirty="0" err="1">
                <a:solidFill>
                  <a:srgbClr val="A31515"/>
                </a:solidFill>
                <a:effectLst/>
                <a:latin typeface="Courier New" panose="02070309020205020404" pitchFamily="49" charset="0"/>
              </a:rPr>
              <a:t>ouputs</a:t>
            </a:r>
            <a:r>
              <a:rPr lang="en-IN" b="0" dirty="0">
                <a:solidFill>
                  <a:srgbClr val="A31515"/>
                </a:solidFill>
                <a:effectLst/>
                <a:latin typeface="Courier New" panose="02070309020205020404" pitchFamily="49" charset="0"/>
              </a:rPr>
              <a:t> cartoon versions</a:t>
            </a:r>
            <a:endParaRPr lang="en-IN" b="0" dirty="0">
              <a:solidFill>
                <a:srgbClr val="000000"/>
              </a:solidFill>
              <a:effectLst/>
              <a:latin typeface="Courier New" panose="02070309020205020404" pitchFamily="49" charset="0"/>
            </a:endParaRPr>
          </a:p>
          <a:p>
            <a:r>
              <a:rPr lang="en-IN" b="0" dirty="0">
                <a:solidFill>
                  <a:srgbClr val="A31515"/>
                </a:solidFill>
                <a:effectLst/>
                <a:latin typeface="Courier New" panose="02070309020205020404" pitchFamily="49" charset="0"/>
              </a:rPr>
              <a:t>of them in the same folder</a:t>
            </a:r>
            <a:endParaRPr lang="en-IN" b="0" dirty="0">
              <a:solidFill>
                <a:srgbClr val="000000"/>
              </a:solidFill>
              <a:effectLst/>
              <a:latin typeface="Courier New" panose="02070309020205020404" pitchFamily="49" charset="0"/>
            </a:endParaRPr>
          </a:p>
          <a:p>
            <a:r>
              <a:rPr lang="en-IN" b="0" dirty="0">
                <a:solidFill>
                  <a:srgbClr val="A31515"/>
                </a:solidFill>
                <a:effectLst/>
                <a:latin typeface="Courier New" panose="02070309020205020404" pitchFamily="49" charset="0"/>
              </a:rPr>
              <a:t>"""</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folder = </a:t>
            </a:r>
            <a:r>
              <a:rPr lang="en-IN" b="0" dirty="0">
                <a:solidFill>
                  <a:srgbClr val="A31515"/>
                </a:solidFill>
                <a:effectLst/>
                <a:latin typeface="Courier New" panose="02070309020205020404" pitchFamily="49" charset="0"/>
              </a:rPr>
              <a:t>'scratch'</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real_inputs</a:t>
            </a:r>
            <a:r>
              <a:rPr lang="en-IN" b="0" dirty="0">
                <a:solidFill>
                  <a:srgbClr val="000000"/>
                </a:solidFill>
                <a:effectLst/>
                <a:latin typeface="Courier New" panose="02070309020205020404" pitchFamily="49" charset="0"/>
              </a:rPr>
              <a:t> = []</a:t>
            </a:r>
          </a:p>
          <a:p>
            <a:r>
              <a:rPr lang="en-IN" b="0" dirty="0" err="1">
                <a:solidFill>
                  <a:srgbClr val="000000"/>
                </a:solidFill>
                <a:effectLst/>
                <a:latin typeface="Courier New" panose="02070309020205020404" pitchFamily="49" charset="0"/>
              </a:rPr>
              <a:t>cartoon_outputs</a:t>
            </a:r>
            <a:r>
              <a:rPr lang="en-IN" b="0" dirty="0">
                <a:solidFill>
                  <a:srgbClr val="000000"/>
                </a:solidFill>
                <a:effectLst/>
                <a:latin typeface="Courier New" panose="02070309020205020404" pitchFamily="49" charset="0"/>
              </a:rPr>
              <a:t> = []</a:t>
            </a:r>
          </a:p>
          <a:p>
            <a:r>
              <a:rPr lang="en-IN" b="0" dirty="0" err="1">
                <a:solidFill>
                  <a:srgbClr val="000000"/>
                </a:solidFill>
                <a:effectLst/>
                <a:latin typeface="Courier New" panose="02070309020205020404" pitchFamily="49" charset="0"/>
              </a:rPr>
              <a:t>os.system</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'rm scratch/*_cartoon.jpg'</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filename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os.listdir</a:t>
            </a:r>
            <a:r>
              <a:rPr lang="en-IN" b="0" dirty="0">
                <a:solidFill>
                  <a:srgbClr val="000000"/>
                </a:solidFill>
                <a:effectLst/>
                <a:latin typeface="Courier New" panose="02070309020205020404" pitchFamily="49" charset="0"/>
              </a:rPr>
              <a:t>(folder):</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img_rgb</a:t>
            </a:r>
            <a:r>
              <a:rPr lang="en-IN" b="0" dirty="0">
                <a:solidFill>
                  <a:srgbClr val="000000"/>
                </a:solidFill>
                <a:effectLst/>
                <a:latin typeface="Courier New" panose="02070309020205020404" pitchFamily="49" charset="0"/>
              </a:rPr>
              <a:t> = cv2.imread(</a:t>
            </a:r>
            <a:r>
              <a:rPr lang="en-IN" b="0" dirty="0" err="1">
                <a:solidFill>
                  <a:srgbClr val="000000"/>
                </a:solidFill>
                <a:effectLst/>
                <a:latin typeface="Courier New" panose="02070309020205020404" pitchFamily="49" charset="0"/>
              </a:rPr>
              <a:t>os.path.join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folder,filename</a:t>
            </a:r>
            <a:r>
              <a:rPr lang="en-IN" b="0" dirty="0">
                <a:solidFill>
                  <a:srgbClr val="000000"/>
                </a:solidFill>
                <a:effectLst/>
                <a:latin typeface="Courier New" panose="02070309020205020404" pitchFamily="49" charset="0"/>
              </a:rPr>
              <a:t>))</a:t>
            </a:r>
          </a:p>
          <a:p>
            <a:endParaRPr lang="en-IN" dirty="0">
              <a:latin typeface="Algerian" panose="04020705040A02060702" pitchFamily="82" charset="0"/>
            </a:endParaRPr>
          </a:p>
        </p:txBody>
      </p:sp>
    </p:spTree>
    <p:extLst>
      <p:ext uri="{BB962C8B-B14F-4D97-AF65-F5344CB8AC3E}">
        <p14:creationId xmlns:p14="http://schemas.microsoft.com/office/powerpoint/2010/main" val="126990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AA50B-2FB1-B7BB-E0A3-113369701BA3}"/>
              </a:ext>
            </a:extLst>
          </p:cNvPr>
          <p:cNvSpPr>
            <a:spLocks noGrp="1"/>
          </p:cNvSpPr>
          <p:nvPr>
            <p:ph idx="1"/>
          </p:nvPr>
        </p:nvSpPr>
        <p:spPr>
          <a:xfrm>
            <a:off x="0" y="0"/>
            <a:ext cx="12192000" cy="6858000"/>
          </a:xfrm>
        </p:spPr>
        <p:txBody>
          <a:bodyPr/>
          <a:lstStyle/>
          <a:p>
            <a:r>
              <a:rPr lang="en-IN" dirty="0"/>
              <a:t>Continue….</a:t>
            </a:r>
          </a:p>
          <a:p>
            <a:r>
              <a:rPr lang="en-IN" b="0" dirty="0">
                <a:solidFill>
                  <a:srgbClr val="008000"/>
                </a:solidFill>
                <a:effectLst/>
                <a:latin typeface="Courier New" panose="02070309020205020404" pitchFamily="49" charset="0"/>
              </a:rPr>
              <a:t># If input file is img.jpg, name the output as img_cartoon.jpg</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split_filename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filename.split</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outputFilename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split_filename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0</a:t>
            </a:r>
            <a:r>
              <a:rPr lang="en-IN" b="0" dirty="0">
                <a:solidFill>
                  <a:srgbClr val="000000"/>
                </a:solidFill>
                <a:effectLst/>
                <a:latin typeface="Courier New" panose="02070309020205020404" pitchFamily="49" charset="0"/>
              </a:rPr>
              <a:t>] + </a:t>
            </a:r>
            <a:r>
              <a:rPr lang="en-IN" b="0" dirty="0">
                <a:solidFill>
                  <a:srgbClr val="A31515"/>
                </a:solidFill>
                <a:effectLst/>
                <a:latin typeface="Courier New" panose="02070309020205020404" pitchFamily="49" charset="0"/>
              </a:rPr>
              <a:t>'_cartoon.'</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split_filename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if</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img_rgb</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is</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not</a:t>
            </a: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None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output = </a:t>
            </a:r>
            <a:r>
              <a:rPr lang="en-IN" b="0" dirty="0" err="1">
                <a:solidFill>
                  <a:srgbClr val="000000"/>
                </a:solidFill>
                <a:effectLst/>
                <a:latin typeface="Courier New" panose="02070309020205020404" pitchFamily="49" charset="0"/>
              </a:rPr>
              <a:t>cartoonify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img_rgb</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real_inputs.append</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img_rgb</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cartoon_outputs.append</a:t>
            </a:r>
            <a:r>
              <a:rPr lang="en-IN" b="0" dirty="0">
                <a:solidFill>
                  <a:srgbClr val="000000"/>
                </a:solidFill>
                <a:effectLst/>
                <a:latin typeface="Courier New" panose="02070309020205020404" pitchFamily="49" charset="0"/>
              </a:rPr>
              <a:t>(output)</a:t>
            </a:r>
          </a:p>
          <a:p>
            <a:r>
              <a:rPr lang="en-IN" b="0" dirty="0">
                <a:solidFill>
                  <a:srgbClr val="000000"/>
                </a:solidFill>
                <a:effectLst/>
                <a:latin typeface="Courier New" panose="02070309020205020404" pitchFamily="49" charset="0"/>
              </a:rPr>
              <a:t>        cv2.imwrite(</a:t>
            </a:r>
            <a:r>
              <a:rPr lang="en-IN" b="0" dirty="0" err="1">
                <a:solidFill>
                  <a:srgbClr val="000000"/>
                </a:solidFill>
                <a:effectLst/>
                <a:latin typeface="Courier New" panose="02070309020205020404" pitchFamily="49" charset="0"/>
              </a:rPr>
              <a:t>os.path.join</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folder,outputFilename</a:t>
            </a:r>
            <a:r>
              <a:rPr lang="en-IN" b="0" dirty="0">
                <a:solidFill>
                  <a:srgbClr val="000000"/>
                </a:solidFill>
                <a:effectLst/>
                <a:latin typeface="Courier New" panose="02070309020205020404" pitchFamily="49" charset="0"/>
              </a:rPr>
              <a:t>), output)</a:t>
            </a:r>
          </a:p>
          <a:p>
            <a:endParaRPr lang="en-IN" dirty="0"/>
          </a:p>
        </p:txBody>
      </p:sp>
    </p:spTree>
    <p:extLst>
      <p:ext uri="{BB962C8B-B14F-4D97-AF65-F5344CB8AC3E}">
        <p14:creationId xmlns:p14="http://schemas.microsoft.com/office/powerpoint/2010/main" val="1865635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279</TotalTime>
  <Words>1752</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Courier New</vt:lpstr>
      <vt:lpstr>Tw Cen MT</vt:lpstr>
      <vt:lpstr>Wingdings</vt:lpstr>
      <vt:lpstr>Circuit</vt:lpstr>
      <vt:lpstr>PHOTOS TO CARTOON USING MACHINE LEARNING</vt:lpstr>
      <vt:lpstr>PowerPoint Presentation</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generated virtual avatars.</dc:title>
  <dc:creator>shalini g</dc:creator>
  <cp:lastModifiedBy>shalini g</cp:lastModifiedBy>
  <cp:revision>2</cp:revision>
  <dcterms:created xsi:type="dcterms:W3CDTF">2024-04-05T01:01:40Z</dcterms:created>
  <dcterms:modified xsi:type="dcterms:W3CDTF">2024-04-12T18:18:18Z</dcterms:modified>
</cp:coreProperties>
</file>