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-852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263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263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linimargrate280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nicalTrials.g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halinimargrate2809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4607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COVID-19 Clinical Trials: Data Insights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3402449" y="3911203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4" name="Shape 2"/>
          <p:cNvSpPr/>
          <p:nvPr/>
        </p:nvSpPr>
        <p:spPr>
          <a:xfrm>
            <a:off x="793790" y="5342963"/>
            <a:ext cx="13042821" cy="35957"/>
          </a:xfrm>
          <a:prstGeom prst="rect">
            <a:avLst/>
          </a:prstGeom>
          <a:solidFill>
            <a:srgbClr val="E5E0DF">
              <a:alpha val="50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56340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Done by: B.Shalini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2520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BDB3FF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shalinimargrate2809@gmail.c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om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09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06548"/>
            <a:ext cx="62582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Explore trends in COVID-19 clinical trials to understand global research efforts.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11648"/>
            <a:ext cx="62582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Sourced from </a:t>
            </a:r>
            <a:r>
              <a:rPr lang="en-US" sz="1750" u="sng" dirty="0">
                <a:solidFill>
                  <a:srgbClr val="7B66FF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ClinicalTrials.gov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53847"/>
            <a:ext cx="62582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Focus: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Trial status, interventions, and geographic distribution.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094" y="999292"/>
            <a:ext cx="6231017" cy="6231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447" y="566023"/>
            <a:ext cx="5146477" cy="643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Overview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0447" y="1621036"/>
            <a:ext cx="1318950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Description:</a:t>
            </a: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Dataset with 27 columns, including: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0447" y="2181939"/>
            <a:ext cx="1318950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Status: Recruiting, Active, Not yet recruiting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0447" y="2583299"/>
            <a:ext cx="1318950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Interventions: Diagnostic tests, drugs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0447" y="2984659"/>
            <a:ext cx="1318950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Locations: Global trial sites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0447" y="3545562"/>
            <a:ext cx="1318950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Preview:</a:t>
            </a: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Condensed table of first 5 rows (NCT Number, Title, Status, Locations).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720447" y="4106466"/>
            <a:ext cx="13189506" cy="3564255"/>
          </a:xfrm>
          <a:prstGeom prst="roundRect">
            <a:avLst>
              <a:gd name="adj" fmla="val 24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8067" y="4114086"/>
            <a:ext cx="13174266" cy="5915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33926" y="4245173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NCT Number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572589" y="4245173"/>
            <a:ext cx="4850368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Title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8842296" y="4245173"/>
            <a:ext cx="221551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Status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1477149" y="4245173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Locations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728067" y="4705588"/>
            <a:ext cx="13174266" cy="5915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933926" y="4836676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NCT0456789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3572589" y="4836676"/>
            <a:ext cx="4850368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Study of Drug X for COVID-19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8842296" y="4836676"/>
            <a:ext cx="221551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Recruiting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11477149" y="4836676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USA, UK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28067" y="5297091"/>
            <a:ext cx="13174266" cy="5915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933926" y="5428178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NCT0456790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3572589" y="5428178"/>
            <a:ext cx="4850368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Diagnostic Test Y Efficacy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8842296" y="5428178"/>
            <a:ext cx="221551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1477149" y="5428178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Germany, France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728067" y="5888593"/>
            <a:ext cx="13174266" cy="5915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933926" y="6019681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NCT0456791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3572589" y="6019681"/>
            <a:ext cx="4850368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Vaccine Z Phase 3 Trial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8842296" y="6019681"/>
            <a:ext cx="221551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 yet recruiting</a:t>
            </a:r>
            <a:endParaRPr lang="en-US" sz="1600" dirty="0"/>
          </a:p>
        </p:txBody>
      </p:sp>
      <p:sp>
        <p:nvSpPr>
          <p:cNvPr id="28" name="Text 26"/>
          <p:cNvSpPr/>
          <p:nvPr/>
        </p:nvSpPr>
        <p:spPr>
          <a:xfrm>
            <a:off x="11477149" y="6019681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Brazil, India</a:t>
            </a: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>
            <a:off x="728067" y="6480096"/>
            <a:ext cx="13174266" cy="5915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933926" y="6611183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NCT0456792</a:t>
            </a: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3572589" y="6611183"/>
            <a:ext cx="4850368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Therapy A for Severe COVID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8842296" y="6611183"/>
            <a:ext cx="221551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Recruiting</a:t>
            </a:r>
            <a:endParaRPr lang="en-US" sz="1600" dirty="0"/>
          </a:p>
        </p:txBody>
      </p:sp>
      <p:sp>
        <p:nvSpPr>
          <p:cNvPr id="33" name="Text 31"/>
          <p:cNvSpPr/>
          <p:nvPr/>
        </p:nvSpPr>
        <p:spPr>
          <a:xfrm>
            <a:off x="11477149" y="6611183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Canada, Australia</a:t>
            </a: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>
            <a:off x="728067" y="7071598"/>
            <a:ext cx="13174266" cy="5915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933926" y="7202686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NCT0456793</a:t>
            </a:r>
            <a:endParaRPr lang="en-US" sz="1600" dirty="0"/>
          </a:p>
        </p:txBody>
      </p:sp>
      <p:sp>
        <p:nvSpPr>
          <p:cNvPr id="36" name="Text 34"/>
          <p:cNvSpPr/>
          <p:nvPr/>
        </p:nvSpPr>
        <p:spPr>
          <a:xfrm>
            <a:off x="3572589" y="7202686"/>
            <a:ext cx="4850368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Long COVID Symptom Study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8842296" y="7202686"/>
            <a:ext cx="221551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</a:t>
            </a:r>
            <a:endParaRPr lang="en-US" sz="1600" dirty="0"/>
          </a:p>
        </p:txBody>
      </p:sp>
      <p:sp>
        <p:nvSpPr>
          <p:cNvPr id="38" name="Text 36"/>
          <p:cNvSpPr/>
          <p:nvPr/>
        </p:nvSpPr>
        <p:spPr>
          <a:xfrm>
            <a:off x="11477149" y="7202686"/>
            <a:ext cx="22193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Japan, South Korea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21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14575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09" y="2442091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32218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Install libraries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12250"/>
            <a:ext cx="59827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pandas, matplotlib, seaborn, plotly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00211" y="2314575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330" y="2442091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627025" y="32218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Load dataset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627025" y="3712250"/>
            <a:ext cx="59827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pandas read_csv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471988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09" y="459950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20604" y="5379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Preview data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20604" y="5869662"/>
            <a:ext cx="59827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df.head()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00211" y="4471988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8330" y="459950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627025" y="5379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 EDA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7627025" y="5869662"/>
            <a:ext cx="59827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(status, interventions, locations)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793790" y="67145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Tools: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Python, Jupyter Notebook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40" y="399217"/>
            <a:ext cx="3629501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Insights</a:t>
            </a:r>
            <a:endParaRPr lang="en-US" sz="2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40" y="1143119"/>
            <a:ext cx="13614321" cy="762392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08040" y="9075420"/>
            <a:ext cx="3114794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Most trials are Recruiting or Active.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5171242" y="9075420"/>
            <a:ext cx="3588068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Diagnostic tests dominate interventions.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9834443" y="9075420"/>
            <a:ext cx="402264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Trials concentrated in Europe/North America.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20351" y="982028"/>
            <a:ext cx="59826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&amp; Contact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620351" y="203096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Summary: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620351" y="2796421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 global research with focus on diagnostics.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620351" y="349948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Work: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6620351" y="4264938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trial outcomes and efficacy.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20351" y="496800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Contact: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6620351" y="5733455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Done by: B.Shalini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620351" y="6351508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Email: </a:t>
            </a:r>
            <a:r>
              <a:rPr lang="en-US" sz="1750" u="sng" dirty="0">
                <a:solidFill>
                  <a:srgbClr val="7B66FF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shalinimargrate2809@gmail.com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641866"/>
            <a:ext cx="30480" cy="6327696"/>
          </a:xfrm>
          <a:prstGeom prst="rect">
            <a:avLst/>
          </a:prstGeom>
          <a:solidFill>
            <a:srgbClr val="2B0AFF"/>
          </a:solidFill>
          <a:ln/>
        </p:spPr>
      </p:sp>
      <p:sp>
        <p:nvSpPr>
          <p:cNvPr id="12" name="Text 9"/>
          <p:cNvSpPr/>
          <p:nvPr/>
        </p:nvSpPr>
        <p:spPr>
          <a:xfrm>
            <a:off x="6280190" y="72247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ClinicalTrials.gov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Custom</PresentationFormat>
  <Paragraphs>66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2025-07-31T13:22:42Z</dcterms:created>
  <dcterms:modified xsi:type="dcterms:W3CDTF">2025-07-31T13:34:43Z</dcterms:modified>
</cp:coreProperties>
</file>