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70" r:id="rId1"/>
  </p:sldMasterIdLst>
  <p:notesMasterIdLst>
    <p:notesMasterId r:id="rId15"/>
  </p:notesMasterIdLst>
  <p:sldIdLst>
    <p:sldId id="256" r:id="rId2"/>
    <p:sldId id="257" r:id="rId3"/>
    <p:sldId id="271" r:id="rId4"/>
    <p:sldId id="258" r:id="rId5"/>
    <p:sldId id="259" r:id="rId6"/>
    <p:sldId id="260" r:id="rId7"/>
    <p:sldId id="261" r:id="rId8"/>
    <p:sldId id="262" r:id="rId9"/>
    <p:sldId id="269" r:id="rId10"/>
    <p:sldId id="263" r:id="rId11"/>
    <p:sldId id="265" r:id="rId12"/>
    <p:sldId id="270"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912" y="72"/>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R.Shalini%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lotArea>
      <c:layout>
        <c:manualLayout>
          <c:layoutTarget val="inner"/>
          <c:xMode val="edge"/>
          <c:yMode val="edge"/>
          <c:x val="1.5910898965791568E-3"/>
          <c:y val="0"/>
          <c:w val="0.98090692124105017"/>
          <c:h val="0.87665318128952197"/>
        </c:manualLayout>
      </c:layout>
      <c:lineChart>
        <c:grouping val="standard"/>
        <c:varyColors val="0"/>
        <c:ser>
          <c:idx val="0"/>
          <c:order val="0"/>
          <c:tx>
            <c:strRef>
              <c:f>Sheet1!$E$1</c:f>
              <c:strCache>
                <c:ptCount val="1"/>
                <c:pt idx="0">
                  <c:v>Salary</c:v>
                </c:pt>
              </c:strCache>
            </c:strRef>
          </c:tx>
          <c:spPr>
            <a:ln w="25400" cap="rnd">
              <a:solidFill>
                <a:schemeClr val="lt1"/>
              </a:solidFill>
              <a:round/>
            </a:ln>
            <a:effectLst>
              <a:outerShdw dist="25400" dir="2700000" algn="tl" rotWithShape="0">
                <a:schemeClr val="accent1"/>
              </a:outerShdw>
            </a:effectLst>
          </c:spPr>
          <c:marker>
            <c:symbol val="none"/>
          </c:marker>
          <c:dLbls>
            <c:spPr>
              <a:solidFill>
                <a:schemeClr val="accent1"/>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val>
            <c:numRef>
              <c:f>Sheet1!$E$2:$E$25</c:f>
              <c:numCache>
                <c:formatCode>General</c:formatCode>
                <c:ptCount val="24"/>
                <c:pt idx="0">
                  <c:v>105468.7</c:v>
                </c:pt>
                <c:pt idx="1">
                  <c:v>88360.79</c:v>
                </c:pt>
                <c:pt idx="2">
                  <c:v>85879.23</c:v>
                </c:pt>
                <c:pt idx="3">
                  <c:v>93128.34</c:v>
                </c:pt>
                <c:pt idx="4">
                  <c:v>57002.02</c:v>
                </c:pt>
                <c:pt idx="5">
                  <c:v>118976.16</c:v>
                </c:pt>
                <c:pt idx="6">
                  <c:v>104802.63</c:v>
                </c:pt>
                <c:pt idx="7">
                  <c:v>66017.179999999993</c:v>
                </c:pt>
                <c:pt idx="8">
                  <c:v>74279.009999999995</c:v>
                </c:pt>
                <c:pt idx="9">
                  <c:v>68980.52</c:v>
                </c:pt>
                <c:pt idx="10">
                  <c:v>42314.39</c:v>
                </c:pt>
                <c:pt idx="11">
                  <c:v>114425.19</c:v>
                </c:pt>
                <c:pt idx="12">
                  <c:v>69192.850000000006</c:v>
                </c:pt>
                <c:pt idx="13">
                  <c:v>61214.26</c:v>
                </c:pt>
                <c:pt idx="14">
                  <c:v>54137.05</c:v>
                </c:pt>
                <c:pt idx="15">
                  <c:v>37902.35</c:v>
                </c:pt>
                <c:pt idx="16">
                  <c:v>39969.72</c:v>
                </c:pt>
                <c:pt idx="17">
                  <c:v>69913.39</c:v>
                </c:pt>
                <c:pt idx="18">
                  <c:v>52748.63</c:v>
                </c:pt>
                <c:pt idx="19">
                  <c:v>50310.09</c:v>
                </c:pt>
                <c:pt idx="20">
                  <c:v>52963.65</c:v>
                </c:pt>
                <c:pt idx="21">
                  <c:v>62195.47</c:v>
                </c:pt>
                <c:pt idx="22">
                  <c:v>43329.22</c:v>
                </c:pt>
                <c:pt idx="23">
                  <c:v>71570.990000000005</c:v>
                </c:pt>
              </c:numCache>
            </c:numRef>
          </c:val>
          <c:smooth val="0"/>
          <c:extLst>
            <c:ext xmlns:c16="http://schemas.microsoft.com/office/drawing/2014/chart" uri="{C3380CC4-5D6E-409C-BE32-E72D297353CC}">
              <c16:uniqueId val="{00000000-8A84-4D5D-AEEF-BB334E1EF706}"/>
            </c:ext>
          </c:extLst>
        </c:ser>
        <c:dLbls>
          <c:dLblPos val="ctr"/>
          <c:showLegendKey val="0"/>
          <c:showVal val="1"/>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1059971904"/>
        <c:axId val="1066081888"/>
      </c:lineChart>
      <c:catAx>
        <c:axId val="1059971904"/>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30" baseline="0">
                <a:solidFill>
                  <a:schemeClr val="lt1"/>
                </a:solidFill>
                <a:latin typeface="+mn-lt"/>
                <a:ea typeface="+mn-ea"/>
                <a:cs typeface="+mn-cs"/>
              </a:defRPr>
            </a:pPr>
            <a:endParaRPr lang="en-US"/>
          </a:p>
        </c:txPr>
        <c:crossAx val="1066081888"/>
        <c:crosses val="autoZero"/>
        <c:auto val="1"/>
        <c:lblAlgn val="ctr"/>
        <c:lblOffset val="100"/>
        <c:noMultiLvlLbl val="0"/>
      </c:catAx>
      <c:valAx>
        <c:axId val="1066081888"/>
        <c:scaling>
          <c:orientation val="minMax"/>
        </c:scaling>
        <c:delete val="1"/>
        <c:axPos val="l"/>
        <c:numFmt formatCode="General" sourceLinked="1"/>
        <c:majorTickMark val="none"/>
        <c:minorTickMark val="none"/>
        <c:tickLblPos val="nextTo"/>
        <c:crossAx val="10599719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lt1">
          <a:lumMod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tx1">
                  <a:lumMod val="95000"/>
                  <a:lumOff val="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Sheet1!$E$1</c:f>
              <c:strCache>
                <c:ptCount val="1"/>
                <c:pt idx="0">
                  <c:v>Salary</c:v>
                </c:pt>
              </c:strCache>
            </c:strRef>
          </c:tx>
          <c:spPr>
            <a:pattFill prst="ltUpDiag">
              <a:fgClr>
                <a:schemeClr val="accent6"/>
              </a:fgClr>
              <a:bgClr>
                <a:schemeClr val="lt1"/>
              </a:bgClr>
            </a:pattFill>
            <a:ln>
              <a:noFill/>
            </a:ln>
            <a:effectLst/>
          </c:spPr>
          <c:invertIfNegative val="0"/>
          <c:cat>
            <c:strRef>
              <c:f>Sheet1!$D$2:$D$25</c:f>
              <c:strCache>
                <c:ptCount val="24"/>
                <c:pt idx="0">
                  <c:v>NULL</c:v>
                </c:pt>
                <c:pt idx="1">
                  <c:v>Business Development</c:v>
                </c:pt>
                <c:pt idx="2">
                  <c:v>Services</c:v>
                </c:pt>
                <c:pt idx="3">
                  <c:v>Training</c:v>
                </c:pt>
                <c:pt idx="4">
                  <c:v>Training</c:v>
                </c:pt>
                <c:pt idx="5">
                  <c:v>Engineering</c:v>
                </c:pt>
                <c:pt idx="6">
                  <c:v>Support</c:v>
                </c:pt>
                <c:pt idx="7">
                  <c:v>Marketing</c:v>
                </c:pt>
                <c:pt idx="8">
                  <c:v>Research and Development</c:v>
                </c:pt>
                <c:pt idx="9">
                  <c:v>Business Development</c:v>
                </c:pt>
                <c:pt idx="10">
                  <c:v>Services</c:v>
                </c:pt>
                <c:pt idx="11">
                  <c:v>Engineering</c:v>
                </c:pt>
                <c:pt idx="12">
                  <c:v>Business Development</c:v>
                </c:pt>
                <c:pt idx="13">
                  <c:v>Support</c:v>
                </c:pt>
                <c:pt idx="14">
                  <c:v>Support</c:v>
                </c:pt>
                <c:pt idx="15">
                  <c:v>Training</c:v>
                </c:pt>
                <c:pt idx="16">
                  <c:v>Engineering</c:v>
                </c:pt>
                <c:pt idx="17">
                  <c:v>Services</c:v>
                </c:pt>
                <c:pt idx="18">
                  <c:v>Research and Development</c:v>
                </c:pt>
                <c:pt idx="19">
                  <c:v>Human Resources</c:v>
                </c:pt>
                <c:pt idx="20">
                  <c:v>Accounting</c:v>
                </c:pt>
                <c:pt idx="21">
                  <c:v>Sales</c:v>
                </c:pt>
                <c:pt idx="22">
                  <c:v>Engineering</c:v>
                </c:pt>
                <c:pt idx="23">
                  <c:v>Training</c:v>
                </c:pt>
              </c:strCache>
              <c:extLst/>
            </c:strRef>
          </c:cat>
          <c:val>
            <c:numRef>
              <c:f>Sheet1!$E$2:$E$25</c:f>
              <c:numCache>
                <c:formatCode>General</c:formatCode>
                <c:ptCount val="24"/>
                <c:pt idx="0">
                  <c:v>105468.7</c:v>
                </c:pt>
                <c:pt idx="1">
                  <c:v>88360.79</c:v>
                </c:pt>
                <c:pt idx="2">
                  <c:v>85879.23</c:v>
                </c:pt>
                <c:pt idx="3">
                  <c:v>93128.34</c:v>
                </c:pt>
                <c:pt idx="4">
                  <c:v>57002.02</c:v>
                </c:pt>
                <c:pt idx="5">
                  <c:v>118976.16</c:v>
                </c:pt>
                <c:pt idx="6">
                  <c:v>104802.63</c:v>
                </c:pt>
                <c:pt idx="7">
                  <c:v>66017.179999999993</c:v>
                </c:pt>
                <c:pt idx="8">
                  <c:v>74279.009999999995</c:v>
                </c:pt>
                <c:pt idx="9">
                  <c:v>68980.52</c:v>
                </c:pt>
                <c:pt idx="10">
                  <c:v>42314.39</c:v>
                </c:pt>
                <c:pt idx="11">
                  <c:v>114425.19</c:v>
                </c:pt>
                <c:pt idx="12">
                  <c:v>69192.850000000006</c:v>
                </c:pt>
                <c:pt idx="13">
                  <c:v>61214.26</c:v>
                </c:pt>
                <c:pt idx="14">
                  <c:v>54137.05</c:v>
                </c:pt>
                <c:pt idx="15">
                  <c:v>37902.35</c:v>
                </c:pt>
                <c:pt idx="16">
                  <c:v>39969.72</c:v>
                </c:pt>
                <c:pt idx="17">
                  <c:v>69913.39</c:v>
                </c:pt>
                <c:pt idx="18">
                  <c:v>52748.63</c:v>
                </c:pt>
                <c:pt idx="19">
                  <c:v>50310.09</c:v>
                </c:pt>
                <c:pt idx="20">
                  <c:v>52963.65</c:v>
                </c:pt>
                <c:pt idx="21">
                  <c:v>62195.47</c:v>
                </c:pt>
                <c:pt idx="22">
                  <c:v>43329.22</c:v>
                </c:pt>
                <c:pt idx="23">
                  <c:v>71570.990000000005</c:v>
                </c:pt>
              </c:numCache>
            </c:numRef>
          </c:val>
          <c:extLst>
            <c:ext xmlns:c16="http://schemas.microsoft.com/office/drawing/2014/chart" uri="{C3380CC4-5D6E-409C-BE32-E72D297353CC}">
              <c16:uniqueId val="{00000000-70E0-4F0A-9FB1-62081DA5FB40}"/>
            </c:ext>
          </c:extLst>
        </c:ser>
        <c:dLbls>
          <c:showLegendKey val="0"/>
          <c:showVal val="0"/>
          <c:showCatName val="0"/>
          <c:showSerName val="0"/>
          <c:showPercent val="0"/>
          <c:showBubbleSize val="0"/>
        </c:dLbls>
        <c:gapWidth val="269"/>
        <c:overlap val="-20"/>
        <c:axId val="1066073056"/>
        <c:axId val="1066067776"/>
      </c:barChart>
      <c:catAx>
        <c:axId val="1066073056"/>
        <c:scaling>
          <c:orientation val="minMax"/>
        </c:scaling>
        <c:delete val="0"/>
        <c:axPos val="b"/>
        <c:majorGridlines>
          <c:spPr>
            <a:ln w="9525" cap="flat" cmpd="sng" algn="ctr">
              <a:solidFill>
                <a:schemeClr val="lt1">
                  <a:alpha val="25000"/>
                </a:schemeClr>
              </a:solidFill>
              <a:round/>
            </a:ln>
            <a:effectLst/>
          </c:spPr>
        </c:majorGridlines>
        <c:numFmt formatCode="General" sourceLinked="1"/>
        <c:majorTickMark val="none"/>
        <c:minorTickMark val="none"/>
        <c:tickLblPos val="nextTo"/>
        <c:spPr>
          <a:noFill/>
          <a:ln w="3175" cap="flat" cmpd="sng" algn="ctr">
            <a:solidFill>
              <a:schemeClr val="accent6">
                <a:lumMod val="60000"/>
                <a:lumOff val="40000"/>
              </a:schemeClr>
            </a:solidFill>
            <a:round/>
          </a:ln>
          <a:effectLst/>
        </c:spPr>
        <c:txPr>
          <a:bodyPr rot="-60000000" spcFirstLastPara="1" vertOverflow="ellipsis" vert="horz" wrap="square" anchor="ctr" anchorCtr="1"/>
          <a:lstStyle/>
          <a:p>
            <a:pPr>
              <a:defRPr sz="800" b="0" i="0" u="none" strike="noStrike" kern="1200" cap="all" spc="150" normalizeH="0" baseline="0">
                <a:solidFill>
                  <a:schemeClr val="tx1">
                    <a:lumMod val="95000"/>
                    <a:lumOff val="5000"/>
                  </a:schemeClr>
                </a:solidFill>
                <a:latin typeface="+mn-lt"/>
                <a:ea typeface="+mn-ea"/>
                <a:cs typeface="+mn-cs"/>
              </a:defRPr>
            </a:pPr>
            <a:endParaRPr lang="en-US"/>
          </a:p>
        </c:txPr>
        <c:crossAx val="1066067776"/>
        <c:crosses val="autoZero"/>
        <c:auto val="1"/>
        <c:lblAlgn val="ctr"/>
        <c:lblOffset val="100"/>
        <c:noMultiLvlLbl val="0"/>
      </c:catAx>
      <c:valAx>
        <c:axId val="106606777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95000"/>
                    <a:lumOff val="5000"/>
                  </a:schemeClr>
                </a:solidFill>
                <a:latin typeface="+mn-lt"/>
                <a:ea typeface="+mn-ea"/>
                <a:cs typeface="+mn-cs"/>
              </a:defRPr>
            </a:pPr>
            <a:endParaRPr lang="en-US"/>
          </a:p>
        </c:txPr>
        <c:crossAx val="10660730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6"/>
    </a:solidFill>
    <a:ln w="9525" cap="flat" cmpd="sng" algn="ctr">
      <a:solidFill>
        <a:schemeClr val="accent6"/>
      </a:solidFill>
      <a:round/>
    </a:ln>
    <a:effectLst/>
  </c:spPr>
  <c:txPr>
    <a:bodyPr/>
    <a:lstStyle/>
    <a:p>
      <a:pPr>
        <a:defRPr>
          <a:solidFill>
            <a:schemeClr val="tx1">
              <a:lumMod val="95000"/>
              <a:lumOff val="5000"/>
            </a:schemeClr>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8">
  <cs:axisTitle>
    <cs:lnRef idx="0"/>
    <cs:fillRef idx="0"/>
    <cs:effectRef idx="0"/>
    <cs:fontRef idx="minor">
      <a:schemeClr val="lt1"/>
    </cs:fontRef>
    <cs:defRPr sz="900" b="1" kern="1200"/>
  </cs:axisTitle>
  <cs:categoryAxis>
    <cs:lnRef idx="0">
      <cs:styleClr val="0"/>
    </cs:lnRef>
    <cs:fillRef idx="0"/>
    <cs:effectRef idx="0"/>
    <cs:fontRef idx="minor">
      <a:schemeClr val="lt1"/>
    </cs:fontRef>
    <cs:defRPr sz="900" kern="1200" spc="3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lt1">
            <a:lumMod val="85000"/>
          </a:schemeClr>
        </a:solidFill>
        <a:round/>
      </a:ln>
    </cs:spPr>
    <cs:defRPr sz="1000" kern="1200"/>
  </cs:chartArea>
  <cs:dataLabel>
    <cs:lnRef idx="0"/>
    <cs:fillRef idx="0">
      <cs:styleClr val="0"/>
    </cs:fillRef>
    <cs:effectRef idx="0"/>
    <cs:fontRef idx="minor">
      <a:schemeClr val="lt1"/>
    </cs:fontRef>
    <cs:spPr>
      <a:solidFill>
        <a:schemeClr val="phClr"/>
      </a:solidFill>
    </cs:spPr>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25400"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cs:spPr>
  </cs:dataPointMarker>
  <cs:dataPointMarkerLayout symbol="circle" size="14"/>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4">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800"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styleClr val="auto"/>
    </cs:fillRef>
    <cs:effectRef idx="0"/>
    <cs:fontRef idx="minor">
      <a:schemeClr val="lt1"/>
    </cs:fontRef>
    <cs:spPr>
      <a:solidFill>
        <a:schemeClr val="phClr">
          <a:alpha val="70000"/>
        </a:schemeClr>
      </a:solidFill>
    </cs:spPr>
    <cs:defRPr sz="900"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33330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48924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68146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163350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062343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39827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7666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723442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699371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678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58578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61801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25484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03657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41838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36192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20470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6374213"/>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 id="2147483787"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4071935" y="10763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solidFill>
                <a:srgbClr val="FF0000"/>
              </a:solidFill>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3126773"/>
            <a:ext cx="8610600" cy="1938992"/>
          </a:xfrm>
          <a:prstGeom prst="rect">
            <a:avLst/>
          </a:prstGeom>
          <a:noFill/>
        </p:spPr>
        <p:txBody>
          <a:bodyPr wrap="square" rtlCol="0">
            <a:spAutoFit/>
          </a:bodyPr>
          <a:lstStyle/>
          <a:p>
            <a:r>
              <a:rPr lang="en-US" sz="2400" b="1" dirty="0"/>
              <a:t>STUDENT</a:t>
            </a:r>
            <a:r>
              <a:rPr lang="en-US" sz="2400" dirty="0"/>
              <a:t> </a:t>
            </a:r>
            <a:r>
              <a:rPr lang="en-US" sz="2400" b="1" dirty="0"/>
              <a:t>NAME</a:t>
            </a:r>
            <a:r>
              <a:rPr lang="en-US" sz="2400" dirty="0"/>
              <a:t>  :  </a:t>
            </a:r>
            <a:r>
              <a:rPr lang="en-US" sz="2400" dirty="0" err="1"/>
              <a:t>R.Shalini</a:t>
            </a:r>
            <a:r>
              <a:rPr lang="en-US" sz="2400" dirty="0"/>
              <a:t> </a:t>
            </a:r>
          </a:p>
          <a:p>
            <a:r>
              <a:rPr lang="en-US" sz="2400" b="1" dirty="0"/>
              <a:t>REGISTER</a:t>
            </a:r>
            <a:r>
              <a:rPr lang="en-US" sz="2400" dirty="0"/>
              <a:t> </a:t>
            </a:r>
            <a:r>
              <a:rPr lang="en-US" sz="2400" b="1" dirty="0"/>
              <a:t>No</a:t>
            </a:r>
            <a:r>
              <a:rPr lang="en-US" sz="2400" dirty="0"/>
              <a:t>       :  312210211</a:t>
            </a:r>
          </a:p>
          <a:p>
            <a:r>
              <a:rPr lang="en-US" sz="2400" b="1" dirty="0"/>
              <a:t>DEPARTMENT</a:t>
            </a:r>
            <a:r>
              <a:rPr lang="en-US" sz="2400" dirty="0"/>
              <a:t>      :  </a:t>
            </a:r>
            <a:r>
              <a:rPr lang="en-US" sz="2400" b="1" dirty="0"/>
              <a:t>B.com</a:t>
            </a:r>
            <a:r>
              <a:rPr lang="en-US" sz="2400" dirty="0"/>
              <a:t>(Computer Applications)</a:t>
            </a:r>
          </a:p>
          <a:p>
            <a:r>
              <a:rPr lang="en-US" sz="2400" b="1" dirty="0"/>
              <a:t>COLLEGE</a:t>
            </a:r>
            <a:r>
              <a:rPr lang="en-US" sz="2400" dirty="0"/>
              <a:t>             :  </a:t>
            </a:r>
            <a:r>
              <a:rPr lang="en-US" sz="2400" dirty="0" err="1"/>
              <a:t>Valliammal</a:t>
            </a:r>
            <a:r>
              <a:rPr lang="en-US" sz="2400" dirty="0"/>
              <a:t> college for women</a:t>
            </a:r>
          </a:p>
          <a:p>
            <a:r>
              <a:rPr lang="en-US" sz="2400" dirty="0"/>
              <a:t>           </a:t>
            </a:r>
            <a:endParaRPr lang="en-IN" sz="2400" dirty="0"/>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905743" y="4552069"/>
            <a:ext cx="371475"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29712" y="13347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533400" y="654938"/>
            <a:ext cx="8686800"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object 22">
            <a:extLst>
              <a:ext uri="{FF2B5EF4-FFF2-40B4-BE49-F238E27FC236}">
                <a16:creationId xmlns:a16="http://schemas.microsoft.com/office/drawing/2014/main" id="{7C94C6F0-CAF4-43A3-EDE4-1968E4761E8D}"/>
              </a:ext>
            </a:extLst>
          </p:cNvPr>
          <p:cNvSpPr txBox="1">
            <a:spLocks noGrp="1"/>
          </p:cNvSpPr>
          <p:nvPr>
            <p:ph type="sldNum" sz="quarter" idx="12"/>
          </p:nvPr>
        </p:nvSpPr>
        <p:spPr>
          <a:xfrm>
            <a:off x="-389884" y="807723"/>
            <a:ext cx="779767" cy="36512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2" name="TextBox 11">
            <a:extLst>
              <a:ext uri="{FF2B5EF4-FFF2-40B4-BE49-F238E27FC236}">
                <a16:creationId xmlns:a16="http://schemas.microsoft.com/office/drawing/2014/main" id="{4ADA1CD5-EFC3-1827-8FC7-BC69B0BA0BBC}"/>
              </a:ext>
            </a:extLst>
          </p:cNvPr>
          <p:cNvSpPr txBox="1"/>
          <p:nvPr/>
        </p:nvSpPr>
        <p:spPr>
          <a:xfrm>
            <a:off x="1219200" y="1728214"/>
            <a:ext cx="8534018" cy="4524315"/>
          </a:xfrm>
          <a:prstGeom prst="rect">
            <a:avLst/>
          </a:prstGeom>
          <a:noFill/>
        </p:spPr>
        <p:txBody>
          <a:bodyPr wrap="square">
            <a:spAutoFit/>
          </a:bodyPr>
          <a:lstStyle/>
          <a:p>
            <a:r>
              <a:rPr lang="en-GB" sz="2400" b="1" dirty="0"/>
              <a:t>1. Holistic Performance Overview:</a:t>
            </a:r>
            <a:r>
              <a:rPr lang="en-GB" sz="2400" dirty="0"/>
              <a:t> Our scorecard offers a 360-degree view of employee performance, integrating data from self-assessments, peer reviews, and manager evaluations. This comprehensive perspective ensures a fair, well-rounded assessment and helps identify key areas for development.</a:t>
            </a:r>
          </a:p>
          <a:p>
            <a:r>
              <a:rPr lang="en-GB" sz="2400" b="1" dirty="0"/>
              <a:t>2.</a:t>
            </a:r>
            <a:r>
              <a:rPr lang="en-GB" sz="2400" dirty="0"/>
              <a:t> </a:t>
            </a:r>
            <a:r>
              <a:rPr lang="en-GB" sz="2400" b="1" dirty="0"/>
              <a:t>Real-Time Analytics and Insights:</a:t>
            </a:r>
            <a:r>
              <a:rPr lang="en-GB" sz="2400" dirty="0"/>
              <a:t> The system provides real-time analytics and actionable insights, enabling managers to track performance trends and make data-driven decisions instantly. This capability allows for proactive adjustments to goals and strategies, enhancing overall productivity.</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738390" y="541173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134600" y="79914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990600" y="764539"/>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object 22">
            <a:extLst>
              <a:ext uri="{FF2B5EF4-FFF2-40B4-BE49-F238E27FC236}">
                <a16:creationId xmlns:a16="http://schemas.microsoft.com/office/drawing/2014/main" id="{DAD19F7B-822B-4686-67EE-05DAB3A607A3}"/>
              </a:ext>
            </a:extLst>
          </p:cNvPr>
          <p:cNvSpPr txBox="1">
            <a:spLocks noGrp="1"/>
          </p:cNvSpPr>
          <p:nvPr>
            <p:ph type="sldNum" sz="quarter" idx="12"/>
          </p:nvPr>
        </p:nvSpPr>
        <p:spPr>
          <a:xfrm>
            <a:off x="-24435" y="778509"/>
            <a:ext cx="779767" cy="36512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11</a:t>
            </a:fld>
            <a:endParaRPr spc="10" dirty="0"/>
          </a:p>
        </p:txBody>
      </p:sp>
      <p:graphicFrame>
        <p:nvGraphicFramePr>
          <p:cNvPr id="8" name="Chart 7">
            <a:extLst>
              <a:ext uri="{FF2B5EF4-FFF2-40B4-BE49-F238E27FC236}">
                <a16:creationId xmlns:a16="http://schemas.microsoft.com/office/drawing/2014/main" id="{5718A187-ED09-40D7-8111-764490808611}"/>
              </a:ext>
            </a:extLst>
          </p:cNvPr>
          <p:cNvGraphicFramePr>
            <a:graphicFrameLocks/>
          </p:cNvGraphicFramePr>
          <p:nvPr>
            <p:extLst>
              <p:ext uri="{D42A27DB-BD31-4B8C-83A1-F6EECF244321}">
                <p14:modId xmlns:p14="http://schemas.microsoft.com/office/powerpoint/2010/main" val="809329140"/>
              </p:ext>
            </p:extLst>
          </p:nvPr>
        </p:nvGraphicFramePr>
        <p:xfrm>
          <a:off x="1525536" y="1522729"/>
          <a:ext cx="7981950" cy="460770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slow">
    <p:randomBar/>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IN"/>
            </a:p>
          </p:txBody>
        </p:sp>
        <p:sp>
          <p:nvSpPr>
            <p:cNvPr id="12"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IN"/>
            </a:p>
          </p:txBody>
        </p:sp>
        <p:sp>
          <p:nvSpPr>
            <p:cNvPr id="13"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IN"/>
            </a:p>
          </p:txBody>
        </p:sp>
        <p:sp>
          <p:nvSpPr>
            <p:cNvPr id="14"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IN"/>
            </a:p>
          </p:txBody>
        </p:sp>
        <p:sp>
          <p:nvSpPr>
            <p:cNvPr id="15"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IN"/>
            </a:p>
          </p:txBody>
        </p:sp>
        <p:sp>
          <p:nvSpPr>
            <p:cNvPr id="16"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IN"/>
            </a:p>
          </p:txBody>
        </p:sp>
        <p:sp>
          <p:nvSpPr>
            <p:cNvPr id="17"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IN"/>
            </a:p>
          </p:txBody>
        </p:sp>
        <p:sp>
          <p:nvSpPr>
            <p:cNvPr id="18"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IN"/>
            </a:p>
          </p:txBody>
        </p:sp>
        <p:sp>
          <p:nvSpPr>
            <p:cNvPr id="19"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IN"/>
            </a:p>
          </p:txBody>
        </p:sp>
        <p:sp>
          <p:nvSpPr>
            <p:cNvPr id="20"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IN"/>
            </a:p>
          </p:txBody>
        </p:sp>
        <p:sp>
          <p:nvSpPr>
            <p:cNvPr id="21"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IN"/>
            </a:p>
          </p:txBody>
        </p:sp>
        <p:sp>
          <p:nvSpPr>
            <p:cNvPr id="22"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IN"/>
            </a:p>
          </p:txBody>
        </p:sp>
      </p:grpSp>
      <p:grpSp>
        <p:nvGrpSpPr>
          <p:cNvPr id="24" name="Group 23">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5"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IN"/>
            </a:p>
          </p:txBody>
        </p:sp>
        <p:sp>
          <p:nvSpPr>
            <p:cNvPr id="26"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IN"/>
            </a:p>
          </p:txBody>
        </p:sp>
        <p:sp>
          <p:nvSpPr>
            <p:cNvPr id="27"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IN"/>
            </a:p>
          </p:txBody>
        </p:sp>
        <p:sp>
          <p:nvSpPr>
            <p:cNvPr id="28"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IN"/>
            </a:p>
          </p:txBody>
        </p:sp>
        <p:sp>
          <p:nvSpPr>
            <p:cNvPr id="29"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IN"/>
            </a:p>
          </p:txBody>
        </p:sp>
        <p:sp>
          <p:nvSpPr>
            <p:cNvPr id="30"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IN"/>
            </a:p>
          </p:txBody>
        </p:sp>
        <p:sp>
          <p:nvSpPr>
            <p:cNvPr id="31"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IN"/>
            </a:p>
          </p:txBody>
        </p:sp>
        <p:sp>
          <p:nvSpPr>
            <p:cNvPr id="32"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IN"/>
            </a:p>
          </p:txBody>
        </p:sp>
        <p:sp>
          <p:nvSpPr>
            <p:cNvPr id="33"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IN"/>
            </a:p>
          </p:txBody>
        </p:sp>
        <p:sp>
          <p:nvSpPr>
            <p:cNvPr id="34"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IN"/>
            </a:p>
          </p:txBody>
        </p:sp>
        <p:sp>
          <p:nvSpPr>
            <p:cNvPr id="35"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IN"/>
            </a:p>
          </p:txBody>
        </p:sp>
        <p:sp>
          <p:nvSpPr>
            <p:cNvPr id="36"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IN"/>
            </a:p>
          </p:txBody>
        </p:sp>
      </p:grpSp>
      <p:sp>
        <p:nvSpPr>
          <p:cNvPr id="38" name="Rectangle 37">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0"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IN"/>
          </a:p>
        </p:txBody>
      </p:sp>
      <p:sp useBgFill="1">
        <p:nvSpPr>
          <p:cNvPr id="42" name="Rectangle 41">
            <a:extLst>
              <a:ext uri="{FF2B5EF4-FFF2-40B4-BE49-F238E27FC236}">
                <a16:creationId xmlns:a16="http://schemas.microsoft.com/office/drawing/2014/main" id="{F6167D22-B2B2-4469-BE4E-6B0DC972E4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F3EB99B-11A2-BC44-0B0E-AA6278CAD7C6}"/>
              </a:ext>
            </a:extLst>
          </p:cNvPr>
          <p:cNvSpPr>
            <a:spLocks noGrp="1"/>
          </p:cNvSpPr>
          <p:nvPr>
            <p:ph type="title"/>
          </p:nvPr>
        </p:nvSpPr>
        <p:spPr>
          <a:xfrm>
            <a:off x="2589213" y="4775200"/>
            <a:ext cx="8915399" cy="823448"/>
          </a:xfrm>
        </p:spPr>
        <p:txBody>
          <a:bodyPr vert="horz" lIns="91440" tIns="45720" rIns="91440" bIns="45720" rtlCol="0" anchor="b">
            <a:normAutofit/>
          </a:bodyPr>
          <a:lstStyle/>
          <a:p>
            <a:r>
              <a:rPr lang="en-US" sz="4400" b="1"/>
              <a:t>Graphs</a:t>
            </a:r>
          </a:p>
        </p:txBody>
      </p:sp>
      <p:sp>
        <p:nvSpPr>
          <p:cNvPr id="44" name="Rectangle 43">
            <a:extLst>
              <a:ext uri="{FF2B5EF4-FFF2-40B4-BE49-F238E27FC236}">
                <a16:creationId xmlns:a16="http://schemas.microsoft.com/office/drawing/2014/main" id="{E27E2F65-D0DD-4710-977A-873706F90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6" name="Freeform 33">
            <a:extLst>
              <a:ext uri="{FF2B5EF4-FFF2-40B4-BE49-F238E27FC236}">
                <a16:creationId xmlns:a16="http://schemas.microsoft.com/office/drawing/2014/main" id="{783A863A-BB4D-4ECD-8D75-B5B6F03D7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81489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IN"/>
          </a:p>
        </p:txBody>
      </p:sp>
      <p:graphicFrame>
        <p:nvGraphicFramePr>
          <p:cNvPr id="5" name="Chart 4">
            <a:extLst>
              <a:ext uri="{FF2B5EF4-FFF2-40B4-BE49-F238E27FC236}">
                <a16:creationId xmlns:a16="http://schemas.microsoft.com/office/drawing/2014/main" id="{7071DB37-575C-A7B9-1812-E0ECDDD31F26}"/>
              </a:ext>
            </a:extLst>
          </p:cNvPr>
          <p:cNvGraphicFramePr>
            <a:graphicFrameLocks/>
          </p:cNvGraphicFramePr>
          <p:nvPr>
            <p:extLst>
              <p:ext uri="{D42A27DB-BD31-4B8C-83A1-F6EECF244321}">
                <p14:modId xmlns:p14="http://schemas.microsoft.com/office/powerpoint/2010/main" val="4162654480"/>
              </p:ext>
            </p:extLst>
          </p:nvPr>
        </p:nvGraphicFramePr>
        <p:xfrm>
          <a:off x="1437399" y="365075"/>
          <a:ext cx="10067213" cy="41057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55624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219200" y="486680"/>
            <a:ext cx="8911687" cy="1280890"/>
          </a:xfrm>
        </p:spPr>
        <p:txBody>
          <a:bodyPr>
            <a:normAutofit/>
          </a:bodyPr>
          <a:lstStyle/>
          <a:p>
            <a:r>
              <a:rPr lang="en-US" sz="4800" dirty="0">
                <a:latin typeface="Times New Roman" panose="02020603050405020304" pitchFamily="18" charset="0"/>
                <a:cs typeface="Times New Roman" panose="02020603050405020304" pitchFamily="18" charset="0"/>
              </a:rPr>
              <a:t>conclusion</a:t>
            </a:r>
            <a:endParaRPr lang="en-IN" sz="4800" dirty="0">
              <a:latin typeface="Times New Roman" panose="02020603050405020304" pitchFamily="18" charset="0"/>
              <a:cs typeface="Times New Roman" panose="02020603050405020304" pitchFamily="18" charset="0"/>
            </a:endParaRPr>
          </a:p>
        </p:txBody>
      </p:sp>
      <p:sp>
        <p:nvSpPr>
          <p:cNvPr id="3" name="object 22">
            <a:extLst>
              <a:ext uri="{FF2B5EF4-FFF2-40B4-BE49-F238E27FC236}">
                <a16:creationId xmlns:a16="http://schemas.microsoft.com/office/drawing/2014/main" id="{4601D7EF-80D3-65DA-7288-A6021646C28F}"/>
              </a:ext>
            </a:extLst>
          </p:cNvPr>
          <p:cNvSpPr txBox="1">
            <a:spLocks noGrp="1"/>
          </p:cNvSpPr>
          <p:nvPr>
            <p:ph type="sldNum" sz="quarter" idx="12"/>
          </p:nvPr>
        </p:nvSpPr>
        <p:spPr>
          <a:xfrm>
            <a:off x="152400" y="762000"/>
            <a:ext cx="779767" cy="36512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13</a:t>
            </a:fld>
            <a:endParaRPr spc="10" dirty="0"/>
          </a:p>
        </p:txBody>
      </p:sp>
      <p:sp>
        <p:nvSpPr>
          <p:cNvPr id="5" name="TextBox 4">
            <a:extLst>
              <a:ext uri="{FF2B5EF4-FFF2-40B4-BE49-F238E27FC236}">
                <a16:creationId xmlns:a16="http://schemas.microsoft.com/office/drawing/2014/main" id="{29DD2E03-F7E7-1DE1-AA9B-18FFB4E6C327}"/>
              </a:ext>
            </a:extLst>
          </p:cNvPr>
          <p:cNvSpPr txBox="1"/>
          <p:nvPr/>
        </p:nvSpPr>
        <p:spPr>
          <a:xfrm>
            <a:off x="762000" y="1343451"/>
            <a:ext cx="11430000" cy="4524315"/>
          </a:xfrm>
          <a:prstGeom prst="rect">
            <a:avLst/>
          </a:prstGeom>
          <a:noFill/>
        </p:spPr>
        <p:txBody>
          <a:bodyPr wrap="square">
            <a:spAutoFit/>
          </a:bodyPr>
          <a:lstStyle/>
          <a:p>
            <a:r>
              <a:rPr lang="en-GB" sz="2400" b="1" dirty="0"/>
              <a:t>1.Performance </a:t>
            </a:r>
            <a:r>
              <a:rPr lang="en-GB" sz="2400" b="1" dirty="0" err="1"/>
              <a:t>Insights:</a:t>
            </a:r>
            <a:r>
              <a:rPr lang="en-GB" sz="2400" dirty="0" err="1"/>
              <a:t>The</a:t>
            </a:r>
            <a:r>
              <a:rPr lang="en-GB" sz="2400" dirty="0"/>
              <a:t> employee scorecard effectively highlights individual and team performance against key KPIs, showcasing areas of excellence and identifying opportunities for </a:t>
            </a:r>
            <a:r>
              <a:rPr lang="en-GB" sz="2400" dirty="0" err="1"/>
              <a:t>improvement.Actionable</a:t>
            </a:r>
            <a:endParaRPr lang="en-GB" sz="2400" dirty="0"/>
          </a:p>
          <a:p>
            <a:endParaRPr lang="en-GB" sz="2400" dirty="0"/>
          </a:p>
          <a:p>
            <a:r>
              <a:rPr lang="en-GB" sz="2400" b="1" dirty="0"/>
              <a:t>2. </a:t>
            </a:r>
            <a:r>
              <a:rPr lang="en-GB" sz="2400" b="1" dirty="0" err="1"/>
              <a:t>Recommendations:</a:t>
            </a:r>
            <a:r>
              <a:rPr lang="en-GB" sz="2400" dirty="0" err="1"/>
              <a:t>Recognize</a:t>
            </a:r>
            <a:r>
              <a:rPr lang="en-GB" sz="2400" dirty="0"/>
              <a:t> and reward high performers to boost morale and maintain engagement, while developing targeted improvement plans for those falling short of expectations to address performance gaps.</a:t>
            </a:r>
          </a:p>
          <a:p>
            <a:endParaRPr lang="en-GB" sz="2400" dirty="0"/>
          </a:p>
          <a:p>
            <a:r>
              <a:rPr lang="en-GB" sz="2400" b="1" dirty="0"/>
              <a:t>3.Future </a:t>
            </a:r>
            <a:r>
              <a:rPr lang="en-GB" sz="2400" b="1" dirty="0" err="1"/>
              <a:t>Focus:</a:t>
            </a:r>
            <a:r>
              <a:rPr lang="en-GB" sz="2400" dirty="0" err="1"/>
              <a:t>Utilize</a:t>
            </a:r>
            <a:r>
              <a:rPr lang="en-GB" sz="2400" dirty="0"/>
              <a:t> these insights to drive strategic decisions, such as training initiatives and resource allocation, ensuring alignment with organizational goals and fostering continuous improvement.</a:t>
            </a:r>
            <a:endParaRPr lang="en-IN" sz="2400" dirty="0"/>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mc:Choice xmlns:p14="http://schemas.microsoft.com/office/powerpoint/2010/main" Requires="p14">
      <p:transition spd="slow" p14:dur="900">
        <p14:flythrough hasBounce="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xfrm>
            <a:off x="-276171" y="766721"/>
            <a:ext cx="779767" cy="36512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lang="en-IN" spc="10" smtClean="0"/>
              <a:t>2</a:t>
            </a:fld>
            <a:endParaRPr lang="en-GB"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1" y="2123271"/>
            <a:ext cx="9378469" cy="1446550"/>
          </a:xfrm>
          <a:prstGeom prst="rect">
            <a:avLst/>
          </a:prstGeom>
          <a:noFill/>
        </p:spPr>
        <p:txBody>
          <a:bodyPr wrap="square" rtlCol="0">
            <a:spAutoFit/>
          </a:bodyPr>
          <a:lstStyle/>
          <a:p>
            <a:r>
              <a:rPr lang="en-US" sz="4400" b="1" dirty="0">
                <a:solidFill>
                  <a:srgbClr val="0F0F0F"/>
                </a:solidFill>
                <a:latin typeface="Berlin Sans FB" panose="020E0602020502020306" pitchFamily="34" charset="0"/>
                <a:cs typeface="Times New Roman" panose="02020603050405020304" pitchFamily="18" charset="0"/>
              </a:rPr>
              <a:t>Employee Performance Analysis using Excel</a:t>
            </a:r>
            <a:endParaRPr lang="en-IN" sz="2800" dirty="0">
              <a:solidFill>
                <a:srgbClr val="7030A0"/>
              </a:solidFill>
              <a:latin typeface="Berlin Sans FB" panose="020E0602020502020306" pitchFamily="34" charset="0"/>
              <a:cs typeface="Times New Roman" panose="02020603050405020304" pitchFamily="18" charset="0"/>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A0F6F-25C7-10C0-9990-039B313DC2A2}"/>
              </a:ext>
            </a:extLst>
          </p:cNvPr>
          <p:cNvSpPr>
            <a:spLocks noGrp="1"/>
          </p:cNvSpPr>
          <p:nvPr>
            <p:ph type="title"/>
          </p:nvPr>
        </p:nvSpPr>
        <p:spPr>
          <a:xfrm>
            <a:off x="1010578" y="2286000"/>
            <a:ext cx="10170844" cy="1280890"/>
          </a:xfrm>
        </p:spPr>
        <p:txBody>
          <a:bodyPr/>
          <a:lstStyle/>
          <a:p>
            <a:r>
              <a:rPr lang="en-GB" b="1" dirty="0"/>
              <a:t>employee performance scorecard in excel</a:t>
            </a:r>
            <a:endParaRPr lang="en-IN" b="1" dirty="0"/>
          </a:p>
        </p:txBody>
      </p:sp>
    </p:spTree>
    <p:extLst>
      <p:ext uri="{BB962C8B-B14F-4D97-AF65-F5344CB8AC3E}">
        <p14:creationId xmlns:p14="http://schemas.microsoft.com/office/powerpoint/2010/main" val="1692736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2498593" y="430530"/>
            <a:ext cx="2357120" cy="567463"/>
          </a:xfrm>
          <a:prstGeom prst="rect">
            <a:avLst/>
          </a:prstGeom>
        </p:spPr>
        <p:txBody>
          <a:bodyPr vert="horz" wrap="square" lIns="0" tIns="13335" rIns="0" bIns="0" rtlCol="0">
            <a:spAutoFit/>
          </a:bodyPr>
          <a:lstStyle/>
          <a:p>
            <a:pPr marL="12700">
              <a:lnSpc>
                <a:spcPct val="100000"/>
              </a:lnSpc>
              <a:spcBef>
                <a:spcPts val="105"/>
              </a:spcBef>
            </a:pPr>
            <a:r>
              <a:rPr lang="en-GB" b="1" spc="25" dirty="0"/>
              <a:t>List</a:t>
            </a:r>
            <a:endParaRPr b="1"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6" y="1041532"/>
            <a:ext cx="6481794" cy="3970318"/>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Berlin Sans FB" panose="020E0602020502020306" pitchFamily="34"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Berlin Sans FB" panose="020E0602020502020306" pitchFamily="34"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Berlin Sans FB" panose="020E0602020502020306" pitchFamily="34"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Berlin Sans FB" panose="020E0602020502020306" pitchFamily="34"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Berlin Sans FB" panose="020E0602020502020306" pitchFamily="34" charset="0"/>
                <a:cs typeface="Times New Roman" panose="02020603050405020304" pitchFamily="18" charset="0"/>
              </a:rPr>
              <a:t>Dataset Description</a:t>
            </a:r>
            <a:endParaRPr lang="en-US" sz="2800" b="0" i="0" dirty="0">
              <a:solidFill>
                <a:srgbClr val="0D0D0D"/>
              </a:solidFill>
              <a:effectLst/>
              <a:latin typeface="Berlin Sans FB" panose="020E0602020502020306" pitchFamily="34" charset="0"/>
              <a:cs typeface="Times New Roman" panose="02020603050405020304" pitchFamily="18" charset="0"/>
            </a:endParaRPr>
          </a:p>
          <a:p>
            <a:pPr algn="l">
              <a:buFont typeface="+mj-lt"/>
              <a:buAutoNum type="arabicPeriod"/>
            </a:pPr>
            <a:r>
              <a:rPr lang="en-US" sz="2800" b="0" i="0" dirty="0">
                <a:solidFill>
                  <a:srgbClr val="0D0D0D"/>
                </a:solidFill>
                <a:effectLst/>
                <a:latin typeface="Berlin Sans FB" panose="020E0602020502020306" pitchFamily="34" charset="0"/>
                <a:cs typeface="Times New Roman" panose="02020603050405020304" pitchFamily="18" charset="0"/>
              </a:rPr>
              <a:t>Results </a:t>
            </a:r>
          </a:p>
          <a:p>
            <a:pPr algn="l">
              <a:buFont typeface="+mj-lt"/>
              <a:buAutoNum type="arabicPeriod"/>
            </a:pPr>
            <a:r>
              <a:rPr lang="en-US" sz="2800" b="0" i="0" dirty="0">
                <a:solidFill>
                  <a:srgbClr val="0D0D0D"/>
                </a:solidFill>
                <a:effectLst/>
                <a:latin typeface="Berlin Sans FB" panose="020E0602020502020306" pitchFamily="34"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991600" y="170294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Box 10">
            <a:extLst>
              <a:ext uri="{FF2B5EF4-FFF2-40B4-BE49-F238E27FC236}">
                <a16:creationId xmlns:a16="http://schemas.microsoft.com/office/drawing/2014/main" id="{BCA4C8D5-CF85-3D75-62E9-53FA08CA9441}"/>
              </a:ext>
            </a:extLst>
          </p:cNvPr>
          <p:cNvSpPr txBox="1"/>
          <p:nvPr/>
        </p:nvSpPr>
        <p:spPr>
          <a:xfrm>
            <a:off x="816866" y="1598197"/>
            <a:ext cx="8919528" cy="4524315"/>
          </a:xfrm>
          <a:prstGeom prst="rect">
            <a:avLst/>
          </a:prstGeom>
          <a:noFill/>
        </p:spPr>
        <p:txBody>
          <a:bodyPr wrap="square">
            <a:spAutoFit/>
          </a:bodyPr>
          <a:lstStyle/>
          <a:p>
            <a:pPr>
              <a:buFont typeface="+mj-lt"/>
              <a:buAutoNum type="arabicPeriod"/>
            </a:pPr>
            <a:r>
              <a:rPr lang="en-GB" sz="2400" b="1" dirty="0">
                <a:latin typeface="Berlin Sans FB" panose="020E0602020502020306" pitchFamily="34" charset="0"/>
              </a:rPr>
              <a:t>   Lack of Objective Performance Metrics:</a:t>
            </a:r>
            <a:r>
              <a:rPr lang="en-GB" sz="2400" dirty="0">
                <a:latin typeface="Berlin Sans FB" panose="020E0602020502020306" pitchFamily="34" charset="0"/>
              </a:rPr>
              <a:t> Current performance evaluations are subjective and inconsistent, leading to misaligned goals and unclear expectations, which affects overall employee performance and satisfaction.</a:t>
            </a:r>
          </a:p>
          <a:p>
            <a:pPr>
              <a:buFont typeface="+mj-lt"/>
              <a:buAutoNum type="arabicPeriod"/>
            </a:pPr>
            <a:r>
              <a:rPr lang="en-GB" sz="2400" b="1" dirty="0">
                <a:latin typeface="Berlin Sans FB" panose="020E0602020502020306" pitchFamily="34" charset="0"/>
              </a:rPr>
              <a:t>  Inefficient Data Integration and Feedback:</a:t>
            </a:r>
            <a:r>
              <a:rPr lang="en-GB" sz="2400" dirty="0">
                <a:latin typeface="Berlin Sans FB" panose="020E0602020502020306" pitchFamily="34" charset="0"/>
              </a:rPr>
              <a:t> There is no streamlined method for collecting and integrating performance data from various sources, making it difficult to provide constructive feedback and track employee progress effectively.</a:t>
            </a:r>
          </a:p>
          <a:p>
            <a:pPr>
              <a:buFont typeface="+mj-lt"/>
              <a:buAutoNum type="arabicPeriod"/>
            </a:pPr>
            <a:r>
              <a:rPr lang="en-GB" sz="2400" b="1" dirty="0">
                <a:latin typeface="Berlin Sans FB" panose="020E0602020502020306" pitchFamily="34" charset="0"/>
              </a:rPr>
              <a:t>  Inadequate Reporting and Analytics:</a:t>
            </a:r>
            <a:r>
              <a:rPr lang="en-GB" sz="2400" dirty="0">
                <a:latin typeface="Berlin Sans FB" panose="020E0602020502020306" pitchFamily="34" charset="0"/>
              </a:rPr>
              <a:t> Existing systems lack robust reporting and analytics capabilities, hindering the ability to identify high performers, spot performance trends, and address areas needing improvement.</a:t>
            </a:r>
          </a:p>
        </p:txBody>
      </p:sp>
      <p:sp>
        <p:nvSpPr>
          <p:cNvPr id="12" name="object 22">
            <a:extLst>
              <a:ext uri="{FF2B5EF4-FFF2-40B4-BE49-F238E27FC236}">
                <a16:creationId xmlns:a16="http://schemas.microsoft.com/office/drawing/2014/main" id="{B4515A8B-B001-BA9B-75C7-9BE64CD5CC71}"/>
              </a:ext>
            </a:extLst>
          </p:cNvPr>
          <p:cNvSpPr txBox="1">
            <a:spLocks noGrp="1"/>
          </p:cNvSpPr>
          <p:nvPr>
            <p:ph type="sldNum" sz="quarter" idx="12"/>
          </p:nvPr>
        </p:nvSpPr>
        <p:spPr>
          <a:xfrm>
            <a:off x="0" y="731582"/>
            <a:ext cx="779767" cy="36512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10027688" y="2819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295400" y="564534"/>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GB" sz="4250" spc="5" dirty="0"/>
              <a:t> </a:t>
            </a:r>
            <a:r>
              <a:rPr sz="4250" spc="-20" dirty="0"/>
              <a:t>OVERVIEW</a:t>
            </a:r>
            <a:endParaRPr sz="425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76275" y="1571595"/>
            <a:ext cx="9090025" cy="4832092"/>
          </a:xfrm>
          <a:prstGeom prst="rect">
            <a:avLst/>
          </a:prstGeom>
          <a:noFill/>
        </p:spPr>
        <p:txBody>
          <a:bodyPr wrap="square" rtlCol="0">
            <a:spAutoFit/>
          </a:bodyPr>
          <a:lstStyle/>
          <a:p>
            <a:pPr>
              <a:buFont typeface="+mj-lt"/>
              <a:buAutoNum type="arabicPeriod"/>
            </a:pPr>
            <a:r>
              <a:rPr lang="en-GB" sz="2200" b="1" dirty="0"/>
              <a:t> </a:t>
            </a:r>
            <a:r>
              <a:rPr lang="en-GB" sz="2200" b="1" dirty="0">
                <a:latin typeface="Berlin Sans FB" panose="020E0602020502020306" pitchFamily="34" charset="0"/>
              </a:rPr>
              <a:t>Objective and Scope:</a:t>
            </a:r>
            <a:r>
              <a:rPr lang="en-GB" sz="2200" dirty="0">
                <a:latin typeface="Berlin Sans FB" panose="020E0602020502020306" pitchFamily="34" charset="0"/>
              </a:rPr>
              <a:t> Develop and implement a comprehensive employee scorecard system to provide clear, objective, and standardized performance evaluations. The system will align employee goals with organizational objectives and enhance the consistency and fairness of performance assessments.</a:t>
            </a:r>
          </a:p>
          <a:p>
            <a:pPr>
              <a:buFont typeface="+mj-lt"/>
              <a:buAutoNum type="arabicPeriod"/>
            </a:pPr>
            <a:r>
              <a:rPr lang="en-GB" sz="2200" b="1" dirty="0">
                <a:latin typeface="Berlin Sans FB" panose="020E0602020502020306" pitchFamily="34" charset="0"/>
              </a:rPr>
              <a:t> Key Features:</a:t>
            </a:r>
            <a:r>
              <a:rPr lang="en-GB" sz="2200" dirty="0">
                <a:latin typeface="Berlin Sans FB" panose="020E0602020502020306" pitchFamily="34" charset="0"/>
              </a:rPr>
              <a:t> The scorecard will include measurable performance metrics, a user-friendly interface for data entry and review, integrated data collection from multiple sources, and robust reporting and analytics capabilities to track progress and identify areas for improvement.</a:t>
            </a:r>
          </a:p>
          <a:p>
            <a:pPr>
              <a:buFont typeface="+mj-lt"/>
              <a:buAutoNum type="arabicPeriod"/>
            </a:pPr>
            <a:r>
              <a:rPr lang="en-GB" sz="2200" b="1" dirty="0">
                <a:latin typeface="Berlin Sans FB" panose="020E0602020502020306" pitchFamily="34" charset="0"/>
              </a:rPr>
              <a:t> Implementation Plan:</a:t>
            </a:r>
            <a:r>
              <a:rPr lang="en-GB" sz="2200" dirty="0">
                <a:latin typeface="Berlin Sans FB" panose="020E0602020502020306" pitchFamily="34" charset="0"/>
              </a:rPr>
              <a:t> The project will be executed in phases—design, development, testing, and deployment—within a set timeline. It will involve collaboration with HR, managers, and IT to ensure integration with existing systems, minimal disruption to current processes, and adherence to data privacy standards.</a:t>
            </a:r>
          </a:p>
        </p:txBody>
      </p:sp>
      <p:sp>
        <p:nvSpPr>
          <p:cNvPr id="9" name="object 22">
            <a:extLst>
              <a:ext uri="{FF2B5EF4-FFF2-40B4-BE49-F238E27FC236}">
                <a16:creationId xmlns:a16="http://schemas.microsoft.com/office/drawing/2014/main" id="{6031688E-8E5F-FA9D-2429-7799FB102628}"/>
              </a:ext>
            </a:extLst>
          </p:cNvPr>
          <p:cNvSpPr txBox="1">
            <a:spLocks noGrp="1"/>
          </p:cNvSpPr>
          <p:nvPr>
            <p:ph type="sldNum" sz="quarter" idx="12"/>
          </p:nvPr>
        </p:nvSpPr>
        <p:spPr>
          <a:xfrm>
            <a:off x="-64573" y="829627"/>
            <a:ext cx="779767" cy="36512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444037" y="1600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081405" y="734378"/>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xfrm>
            <a:off x="-228600" y="734378"/>
            <a:ext cx="779767" cy="314830"/>
          </a:xfrm>
          <a:prstGeom prst="rect">
            <a:avLst/>
          </a:prstGeom>
        </p:spPr>
        <p:txBody>
          <a:bodyPr vert="horz" wrap="square" lIns="0" tIns="6985" rIns="0" bIns="0" rtlCol="0">
            <a:spAutoFit/>
          </a:bodyPr>
          <a:lstStyle/>
          <a:p>
            <a:pPr marL="38100">
              <a:lnSpc>
                <a:spcPct val="100000"/>
              </a:lnSpc>
              <a:spcBef>
                <a:spcPts val="55"/>
              </a:spcBef>
            </a:pPr>
            <a:r>
              <a:rPr lang="en-GB" spc="10" dirty="0"/>
              <a:t>6</a:t>
            </a:r>
            <a:endParaRPr spc="10" dirty="0"/>
          </a:p>
        </p:txBody>
      </p:sp>
      <p:sp>
        <p:nvSpPr>
          <p:cNvPr id="10" name="TextBox 9">
            <a:extLst>
              <a:ext uri="{FF2B5EF4-FFF2-40B4-BE49-F238E27FC236}">
                <a16:creationId xmlns:a16="http://schemas.microsoft.com/office/drawing/2014/main" id="{BAFCA6D6-6AB2-EE32-811E-580E2D554D3E}"/>
              </a:ext>
            </a:extLst>
          </p:cNvPr>
          <p:cNvSpPr txBox="1"/>
          <p:nvPr/>
        </p:nvSpPr>
        <p:spPr>
          <a:xfrm>
            <a:off x="838199" y="1529062"/>
            <a:ext cx="8605837" cy="5262979"/>
          </a:xfrm>
          <a:prstGeom prst="rect">
            <a:avLst/>
          </a:prstGeom>
          <a:noFill/>
        </p:spPr>
        <p:txBody>
          <a:bodyPr wrap="square">
            <a:spAutoFit/>
          </a:bodyPr>
          <a:lstStyle/>
          <a:p>
            <a:pPr marL="342900" indent="-342900">
              <a:buAutoNum type="arabicPeriod"/>
            </a:pPr>
            <a:r>
              <a:rPr lang="en-GB" sz="2400" b="1" dirty="0">
                <a:latin typeface="Berlin Sans FB" panose="020E0602020502020306" pitchFamily="34" charset="0"/>
              </a:rPr>
              <a:t>Employees</a:t>
            </a:r>
            <a:r>
              <a:rPr lang="en-GB" sz="2400" dirty="0">
                <a:latin typeface="Berlin Sans FB" panose="020E0602020502020306" pitchFamily="34" charset="0"/>
              </a:rPr>
              <a:t>: Individuals whose performance is being evaluated. They will use the scorecard to track their own performance, set goals, and review feedback to enhance their personal and professional development.</a:t>
            </a:r>
          </a:p>
          <a:p>
            <a:pPr marL="342900" indent="-342900">
              <a:buAutoNum type="arabicPeriod"/>
            </a:pPr>
            <a:r>
              <a:rPr lang="en-GB" sz="2400" b="1" dirty="0">
                <a:latin typeface="Berlin Sans FB" panose="020E0602020502020306" pitchFamily="34" charset="0"/>
              </a:rPr>
              <a:t>Managers</a:t>
            </a:r>
            <a:r>
              <a:rPr lang="en-GB" sz="2400" dirty="0">
                <a:latin typeface="Berlin Sans FB" panose="020E0602020502020306" pitchFamily="34" charset="0"/>
              </a:rPr>
              <a:t>: </a:t>
            </a:r>
            <a:r>
              <a:rPr lang="en-GB" sz="2400" dirty="0" err="1">
                <a:latin typeface="Berlin Sans FB" panose="020E0602020502020306" pitchFamily="34" charset="0"/>
              </a:rPr>
              <a:t>Spervisors</a:t>
            </a:r>
            <a:r>
              <a:rPr lang="en-GB" sz="2400" dirty="0">
                <a:latin typeface="Berlin Sans FB" panose="020E0602020502020306" pitchFamily="34" charset="0"/>
              </a:rPr>
              <a:t> responsible for evaluating employee performance, setting objectives, and providing feedback. They will use the scorecard to assess their team's performance, make informed decisions about promotions, and identify areas for improvement.</a:t>
            </a:r>
          </a:p>
          <a:p>
            <a:pPr marL="342900" indent="-342900">
              <a:buAutoNum type="arabicPeriod"/>
            </a:pPr>
            <a:r>
              <a:rPr lang="en-GB" sz="2400" b="1" dirty="0">
                <a:latin typeface="Berlin Sans FB" panose="020E0602020502020306" pitchFamily="34" charset="0"/>
              </a:rPr>
              <a:t>HR Personnel</a:t>
            </a:r>
            <a:r>
              <a:rPr lang="en-GB" sz="2400" dirty="0">
                <a:latin typeface="Berlin Sans FB" panose="020E0602020502020306" pitchFamily="34" charset="0"/>
              </a:rPr>
              <a:t>: Human Resources staff who oversee the implementation and administration of the scorecard system. They will use the scorecard to ensure consistency in performance evaluations, manage data integration, and generate reports for organizational analysis and decision-making</a:t>
            </a:r>
            <a:r>
              <a:rPr lang="en-GB" sz="2400" dirty="0"/>
              <a:t>.</a:t>
            </a:r>
            <a:endParaRPr lang="en-IN" sz="2400"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653587" y="173486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838200" y="694779"/>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221602" y="830710"/>
            <a:ext cx="779767" cy="314830"/>
          </a:xfrm>
          <a:prstGeom prst="rect">
            <a:avLst/>
          </a:prstGeom>
        </p:spPr>
        <p:txBody>
          <a:bodyPr vert="horz" wrap="square" lIns="0" tIns="6985" rIns="0" bIns="0" rtlCol="0">
            <a:spAutoFit/>
          </a:bodyPr>
          <a:lstStyle/>
          <a:p>
            <a:pPr marL="38100">
              <a:lnSpc>
                <a:spcPct val="100000"/>
              </a:lnSpc>
              <a:spcBef>
                <a:spcPts val="55"/>
              </a:spcBef>
            </a:pPr>
            <a:r>
              <a:rPr lang="en-GB" spc="10" dirty="0"/>
              <a:t>7</a:t>
            </a:r>
            <a:endParaRPr spc="10" dirty="0"/>
          </a:p>
        </p:txBody>
      </p:sp>
      <p:sp>
        <p:nvSpPr>
          <p:cNvPr id="10" name="TextBox 9">
            <a:extLst>
              <a:ext uri="{FF2B5EF4-FFF2-40B4-BE49-F238E27FC236}">
                <a16:creationId xmlns:a16="http://schemas.microsoft.com/office/drawing/2014/main" id="{5CD1C6DA-C999-5732-A70F-4CBFACF50C76}"/>
              </a:ext>
            </a:extLst>
          </p:cNvPr>
          <p:cNvSpPr txBox="1"/>
          <p:nvPr/>
        </p:nvSpPr>
        <p:spPr>
          <a:xfrm>
            <a:off x="695940" y="1595844"/>
            <a:ext cx="8350045" cy="4708981"/>
          </a:xfrm>
          <a:prstGeom prst="rect">
            <a:avLst/>
          </a:prstGeom>
          <a:noFill/>
        </p:spPr>
        <p:txBody>
          <a:bodyPr wrap="square">
            <a:spAutoFit/>
          </a:bodyPr>
          <a:lstStyle/>
          <a:p>
            <a:pPr marL="342900" indent="-342900">
              <a:buAutoNum type="arabicPeriod"/>
            </a:pPr>
            <a:r>
              <a:rPr lang="en-GB" sz="2000" b="1" dirty="0">
                <a:latin typeface="Berlin Sans FB" panose="020E0602020502020306" pitchFamily="34" charset="0"/>
              </a:rPr>
              <a:t>Comprehensive Performance Metrics</a:t>
            </a:r>
            <a:r>
              <a:rPr lang="en-GB" sz="2000" dirty="0">
                <a:latin typeface="Berlin Sans FB" panose="020E0602020502020306" pitchFamily="34" charset="0"/>
              </a:rPr>
              <a:t>: Our scorecard system offers a set of well-defined, objective performance metrics tailored to align with organizational goals and individual roles. This ensures accurate, consistent evaluations and helps employees and managers set clear, actionable goals.</a:t>
            </a:r>
          </a:p>
          <a:p>
            <a:pPr marL="342900" indent="-342900">
              <a:buAutoNum type="arabicPeriod"/>
            </a:pPr>
            <a:r>
              <a:rPr lang="en-GB" sz="2000" b="1" dirty="0">
                <a:latin typeface="Berlin Sans FB" panose="020E0602020502020306" pitchFamily="34" charset="0"/>
              </a:rPr>
              <a:t>Integrated Feedback and Data Management</a:t>
            </a:r>
            <a:r>
              <a:rPr lang="en-GB" sz="2000" dirty="0">
                <a:latin typeface="Berlin Sans FB" panose="020E0602020502020306" pitchFamily="34" charset="0"/>
              </a:rPr>
              <a:t>: The system integrates data from multiple sources, providing a holistic view of employee performance. This enables real-time feedback, better tracking of progress, and more informed decision-making, enhancing both individual and team performance.</a:t>
            </a:r>
          </a:p>
          <a:p>
            <a:pPr marL="342900" indent="-342900">
              <a:buAutoNum type="arabicPeriod"/>
            </a:pPr>
            <a:r>
              <a:rPr lang="en-GB" sz="2000" b="1" dirty="0">
                <a:latin typeface="Berlin Sans FB" panose="020E0602020502020306" pitchFamily="34" charset="0"/>
              </a:rPr>
              <a:t>Advanced Reporting and Analytics</a:t>
            </a:r>
            <a:r>
              <a:rPr lang="en-GB" sz="2000" dirty="0">
                <a:latin typeface="Berlin Sans FB" panose="020E0602020502020306" pitchFamily="34" charset="0"/>
              </a:rPr>
              <a:t>: Equipped with robust reporting and analytics tools, the scorecard system delivers actionable insights and trend analysis. This empowers managers and HR to identify high performers, uncover areas for development, and make data-driven decisions to drive organizational success.</a:t>
            </a:r>
            <a:endParaRPr lang="en-IN" sz="2000" dirty="0">
              <a:latin typeface="Berlin Sans FB" panose="020E0602020502020306" pitchFamily="34" charset="0"/>
            </a:endParaRPr>
          </a:p>
        </p:txBody>
      </p:sp>
    </p:spTree>
  </p:cSld>
  <p:clrMapOvr>
    <a:masterClrMapping/>
  </p:clrMapOvr>
  <p:transition spd="slow">
    <p:wheel spokes="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143000" y="564770"/>
            <a:ext cx="10674667" cy="758190"/>
          </a:xfrm>
        </p:spPr>
        <p:txBody>
          <a:bodyPr/>
          <a:lstStyle/>
          <a:p>
            <a:r>
              <a:rPr lang="en-IN" dirty="0"/>
              <a:t>Dataset Description</a:t>
            </a:r>
          </a:p>
        </p:txBody>
      </p:sp>
      <p:sp>
        <p:nvSpPr>
          <p:cNvPr id="4" name="TextBox 3">
            <a:extLst>
              <a:ext uri="{FF2B5EF4-FFF2-40B4-BE49-F238E27FC236}">
                <a16:creationId xmlns:a16="http://schemas.microsoft.com/office/drawing/2014/main" id="{BA041BCD-033E-7618-CAC3-503DB2116AAC}"/>
              </a:ext>
            </a:extLst>
          </p:cNvPr>
          <p:cNvSpPr txBox="1"/>
          <p:nvPr/>
        </p:nvSpPr>
        <p:spPr>
          <a:xfrm>
            <a:off x="762000" y="1193430"/>
            <a:ext cx="10058400" cy="5509200"/>
          </a:xfrm>
          <a:prstGeom prst="rect">
            <a:avLst/>
          </a:prstGeom>
          <a:noFill/>
        </p:spPr>
        <p:txBody>
          <a:bodyPr wrap="square">
            <a:spAutoFit/>
          </a:bodyPr>
          <a:lstStyle/>
          <a:p>
            <a:pPr marL="457200" indent="-457200">
              <a:buAutoNum type="arabicPeriod"/>
            </a:pPr>
            <a:r>
              <a:rPr lang="en-GB" sz="2200" b="1" dirty="0">
                <a:solidFill>
                  <a:srgbClr val="FF0000"/>
                </a:solidFill>
              </a:rPr>
              <a:t>Employee Information:</a:t>
            </a:r>
            <a:endParaRPr lang="en-GB" sz="2200" dirty="0">
              <a:solidFill>
                <a:srgbClr val="FF0000"/>
              </a:solidFill>
            </a:endParaRPr>
          </a:p>
          <a:p>
            <a:pPr>
              <a:buFont typeface="Arial" panose="020B0604020202020204" pitchFamily="34" charset="0"/>
              <a:buChar char="•"/>
            </a:pPr>
            <a:r>
              <a:rPr lang="en-GB" sz="2200" b="1" dirty="0"/>
              <a:t>Employee ID:</a:t>
            </a:r>
            <a:r>
              <a:rPr lang="en-GB" sz="2200" dirty="0"/>
              <a:t> Unique identifier.</a:t>
            </a:r>
          </a:p>
          <a:p>
            <a:pPr>
              <a:buFont typeface="Arial" panose="020B0604020202020204" pitchFamily="34" charset="0"/>
              <a:buChar char="•"/>
            </a:pPr>
            <a:r>
              <a:rPr lang="en-GB" sz="2200" b="1" dirty="0"/>
              <a:t>Name:</a:t>
            </a:r>
            <a:r>
              <a:rPr lang="en-GB" sz="2200" dirty="0"/>
              <a:t> Employee's full name.</a:t>
            </a:r>
          </a:p>
          <a:p>
            <a:pPr>
              <a:buFont typeface="Arial" panose="020B0604020202020204" pitchFamily="34" charset="0"/>
              <a:buChar char="•"/>
            </a:pPr>
            <a:r>
              <a:rPr lang="en-GB" sz="2200" b="1" dirty="0"/>
              <a:t>Role/Position:</a:t>
            </a:r>
            <a:r>
              <a:rPr lang="en-GB" sz="2200" dirty="0"/>
              <a:t> Job title or position.</a:t>
            </a:r>
          </a:p>
          <a:p>
            <a:pPr>
              <a:buFont typeface="Arial" panose="020B0604020202020204" pitchFamily="34" charset="0"/>
              <a:buChar char="•"/>
            </a:pPr>
            <a:r>
              <a:rPr lang="en-GB" sz="2200" b="1" dirty="0"/>
              <a:t>Department:</a:t>
            </a:r>
            <a:r>
              <a:rPr lang="en-GB" sz="2200" dirty="0"/>
              <a:t> The department or team.</a:t>
            </a:r>
          </a:p>
          <a:p>
            <a:r>
              <a:rPr lang="en-GB" sz="2200" b="1" dirty="0">
                <a:solidFill>
                  <a:srgbClr val="FF0000"/>
                </a:solidFill>
              </a:rPr>
              <a:t>2. Performance Metrics:</a:t>
            </a:r>
            <a:endParaRPr lang="en-GB" sz="2200" dirty="0">
              <a:solidFill>
                <a:srgbClr val="FF0000"/>
              </a:solidFill>
            </a:endParaRPr>
          </a:p>
          <a:p>
            <a:pPr>
              <a:buFont typeface="Arial" panose="020B0604020202020204" pitchFamily="34" charset="0"/>
              <a:buChar char="•"/>
            </a:pPr>
            <a:r>
              <a:rPr lang="en-GB" sz="2200" b="1" dirty="0"/>
              <a:t>Metric Name:</a:t>
            </a:r>
            <a:r>
              <a:rPr lang="en-GB" sz="2200" dirty="0"/>
              <a:t> What is being measured (e.g., Sales, Customer Satisfaction).</a:t>
            </a:r>
          </a:p>
          <a:p>
            <a:pPr>
              <a:buFont typeface="Arial" panose="020B0604020202020204" pitchFamily="34" charset="0"/>
              <a:buChar char="•"/>
            </a:pPr>
            <a:r>
              <a:rPr lang="en-GB" sz="2200" b="1" dirty="0"/>
              <a:t>Target Value:</a:t>
            </a:r>
            <a:r>
              <a:rPr lang="en-GB" sz="2200" dirty="0"/>
              <a:t> Expected performance level for the metric.</a:t>
            </a:r>
          </a:p>
          <a:p>
            <a:r>
              <a:rPr lang="en-GB" sz="2200" b="1" dirty="0">
                <a:solidFill>
                  <a:srgbClr val="FF0000"/>
                </a:solidFill>
              </a:rPr>
              <a:t>3. Performance Data:</a:t>
            </a:r>
            <a:endParaRPr lang="en-GB" sz="2200" dirty="0">
              <a:solidFill>
                <a:srgbClr val="FF0000"/>
              </a:solidFill>
            </a:endParaRPr>
          </a:p>
          <a:p>
            <a:pPr>
              <a:buFont typeface="Arial" panose="020B0604020202020204" pitchFamily="34" charset="0"/>
              <a:buChar char="•"/>
            </a:pPr>
            <a:r>
              <a:rPr lang="en-GB" sz="2200" b="1" dirty="0"/>
              <a:t>Metric Score:</a:t>
            </a:r>
            <a:r>
              <a:rPr lang="en-GB" sz="2200" dirty="0"/>
              <a:t> Actual performance achieved.</a:t>
            </a:r>
          </a:p>
          <a:p>
            <a:pPr>
              <a:buFont typeface="Arial" panose="020B0604020202020204" pitchFamily="34" charset="0"/>
              <a:buChar char="•"/>
            </a:pPr>
            <a:r>
              <a:rPr lang="en-GB" sz="2200" b="1" dirty="0"/>
              <a:t>Review Period:</a:t>
            </a:r>
            <a:r>
              <a:rPr lang="en-GB" sz="2200" dirty="0"/>
              <a:t> Time frame for the assessment (e.g., quarterly).</a:t>
            </a:r>
          </a:p>
          <a:p>
            <a:r>
              <a:rPr lang="en-GB" sz="2200" b="1" dirty="0">
                <a:solidFill>
                  <a:srgbClr val="FF0000"/>
                </a:solidFill>
              </a:rPr>
              <a:t>4. Evaluation Summary:</a:t>
            </a:r>
            <a:endParaRPr lang="en-GB" sz="2200" dirty="0">
              <a:solidFill>
                <a:srgbClr val="FF0000"/>
              </a:solidFill>
            </a:endParaRPr>
          </a:p>
          <a:p>
            <a:pPr>
              <a:buFont typeface="Arial" panose="020B0604020202020204" pitchFamily="34" charset="0"/>
              <a:buChar char="•"/>
            </a:pPr>
            <a:r>
              <a:rPr lang="en-GB" sz="2200" b="1" dirty="0"/>
              <a:t>Overall Score:</a:t>
            </a:r>
            <a:r>
              <a:rPr lang="en-GB" sz="2200" dirty="0"/>
              <a:t> Aggregate performance rating.</a:t>
            </a:r>
          </a:p>
          <a:p>
            <a:pPr>
              <a:buFont typeface="Arial" panose="020B0604020202020204" pitchFamily="34" charset="0"/>
              <a:buChar char="•"/>
            </a:pPr>
            <a:r>
              <a:rPr lang="en-GB" sz="2200" b="1" dirty="0"/>
              <a:t>Feedback:</a:t>
            </a:r>
            <a:r>
              <a:rPr lang="en-GB" sz="2200" dirty="0"/>
              <a:t> Comments from managers or peers.</a:t>
            </a:r>
          </a:p>
          <a:p>
            <a:pPr>
              <a:buFont typeface="Arial" panose="020B0604020202020204" pitchFamily="34" charset="0"/>
              <a:buChar char="•"/>
            </a:pPr>
            <a:r>
              <a:rPr lang="en-GB" sz="2200" b="1" dirty="0"/>
              <a:t>Development Areas:</a:t>
            </a:r>
            <a:r>
              <a:rPr lang="en-GB" sz="2200" dirty="0"/>
              <a:t> Identified strengths and areas for improvement.</a:t>
            </a:r>
          </a:p>
        </p:txBody>
      </p:sp>
      <p:sp>
        <p:nvSpPr>
          <p:cNvPr id="5" name="object 22">
            <a:extLst>
              <a:ext uri="{FF2B5EF4-FFF2-40B4-BE49-F238E27FC236}">
                <a16:creationId xmlns:a16="http://schemas.microsoft.com/office/drawing/2014/main" id="{F2E426F4-7015-0B8A-CD73-0C4BB7D1056B}"/>
              </a:ext>
            </a:extLst>
          </p:cNvPr>
          <p:cNvSpPr txBox="1">
            <a:spLocks noGrp="1"/>
          </p:cNvSpPr>
          <p:nvPr>
            <p:ph type="sldNum" sz="quarter" idx="12"/>
          </p:nvPr>
        </p:nvSpPr>
        <p:spPr>
          <a:xfrm>
            <a:off x="3165" y="761303"/>
            <a:ext cx="779767" cy="36512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mc:Choice xmlns:p14="http://schemas.microsoft.com/office/powerpoint/2010/main" Requires="p14">
      <p:transition spd="slow">
        <p14:wheelReverse spokes="1"/>
      </p:transition>
    </mc:Choice>
    <mc:Fallback>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359</TotalTime>
  <Words>895</Words>
  <Application>Microsoft Office PowerPoint</Application>
  <PresentationFormat>Widescreen</PresentationFormat>
  <Paragraphs>77</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Berlin Sans FB</vt:lpstr>
      <vt:lpstr>Calibri</vt:lpstr>
      <vt:lpstr>Century Gothic</vt:lpstr>
      <vt:lpstr>Roboto</vt:lpstr>
      <vt:lpstr>Times New Roman</vt:lpstr>
      <vt:lpstr>Trebuchet MS</vt:lpstr>
      <vt:lpstr>Wingdings 3</vt:lpstr>
      <vt:lpstr>Wisp</vt:lpstr>
      <vt:lpstr>Employee Data Analysis using Excel  </vt:lpstr>
      <vt:lpstr>PROJECT TITLE</vt:lpstr>
      <vt:lpstr>employee performance scorecard in excel</vt:lpstr>
      <vt:lpstr>List</vt:lpstr>
      <vt:lpstr>PROBLEM STATEMENT</vt:lpstr>
      <vt:lpstr>PROJECT OVERVIEW</vt:lpstr>
      <vt:lpstr>WHO ARE THE EN USERS?</vt:lpstr>
      <vt:lpstr>OUR SOLUTION AND ITS VALUE PROPOSITION</vt:lpstr>
      <vt:lpstr>Dataset Description</vt:lpstr>
      <vt:lpstr>THE "WOW" IN OUR SOLUTION</vt:lpstr>
      <vt:lpstr>RESULTS</vt:lpstr>
      <vt:lpstr>Graphs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Rakesh V</cp:lastModifiedBy>
  <cp:revision>15</cp:revision>
  <dcterms:created xsi:type="dcterms:W3CDTF">2024-03-29T15:07:22Z</dcterms:created>
  <dcterms:modified xsi:type="dcterms:W3CDTF">2024-08-31T18:17:28Z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