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5" r:id="rId12"/>
    <p:sldId id="264" r:id="rId13"/>
    <p:sldId id="266" r:id="rId14"/>
    <p:sldId id="267" r:id="rId15"/>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ELCOT\Desktop\New%20Folder\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manualLayout>
          <c:layoutTarget val="inner"/>
          <c:xMode val="edge"/>
          <c:yMode val="edge"/>
          <c:x val="0.0783238027162259"/>
          <c:y val="0.123131392604249"/>
          <c:w val="0.888170121515368"/>
          <c:h val="0.712706530291109"/>
        </c:manualLayout>
      </c:layout>
      <c:barChart>
        <c:barDir val="col"/>
        <c:grouping val="clustered"/>
        <c:varyColors val="0"/>
        <c:ser>
          <c:idx val="0"/>
          <c:order val="0"/>
          <c:spPr>
            <a:solidFill>
              <a:schemeClr val="accent1"/>
            </a:solidFill>
            <a:ln>
              <a:noFill/>
            </a:ln>
            <a:effectLst/>
          </c:spPr>
          <c:invertIfNegative val="0"/>
          <c:dLbls>
            <c:delete val="1"/>
          </c:dLbls>
          <c:val>
            <c:numRef>
              <c:f>[1.xlsx]workingnote!$A$1:$A$14</c:f>
              <c:numCache>
                <c:formatCode>General</c:formatCode>
                <c:ptCount val="14"/>
                <c:pt idx="0">
                  <c:v>0</c:v>
                </c:pt>
                <c:pt idx="1">
                  <c:v>0</c:v>
                </c:pt>
                <c:pt idx="2">
                  <c:v>0</c:v>
                </c:pt>
                <c:pt idx="3">
                  <c:v>0</c:v>
                </c:pt>
                <c:pt idx="4">
                  <c:v>0</c:v>
                </c:pt>
                <c:pt idx="5">
                  <c:v>0</c:v>
                </c:pt>
                <c:pt idx="6">
                  <c:v>0</c:v>
                </c:pt>
                <c:pt idx="7">
                  <c:v>0</c:v>
                </c:pt>
                <c:pt idx="8">
                  <c:v>0</c:v>
                </c:pt>
                <c:pt idx="9">
                  <c:v>0</c:v>
                </c:pt>
                <c:pt idx="10">
                  <c:v>0</c:v>
                </c:pt>
                <c:pt idx="11">
                  <c:v>0</c:v>
                </c:pt>
                <c:pt idx="12">
                  <c:v>0</c:v>
                </c:pt>
              </c:numCache>
            </c:numRef>
          </c:val>
        </c:ser>
        <c:ser>
          <c:idx val="1"/>
          <c:order val="1"/>
          <c:spPr>
            <a:solidFill>
              <a:schemeClr val="accent2"/>
            </a:solidFill>
            <a:ln>
              <a:noFill/>
            </a:ln>
            <a:effectLst/>
          </c:spPr>
          <c:invertIfNegative val="0"/>
          <c:dLbls>
            <c:delete val="1"/>
          </c:dLbls>
          <c:val>
            <c:numRef>
              <c:f>[1.xlsx]workingnote!$B$1:$B$14</c:f>
              <c:numCache>
                <c:formatCode>General</c:formatCode>
                <c:ptCount val="14"/>
                <c:pt idx="0">
                  <c:v>0</c:v>
                </c:pt>
                <c:pt idx="1">
                  <c:v>19</c:v>
                </c:pt>
                <c:pt idx="2">
                  <c:v>17</c:v>
                </c:pt>
                <c:pt idx="3">
                  <c:v>21</c:v>
                </c:pt>
                <c:pt idx="4">
                  <c:v>220</c:v>
                </c:pt>
                <c:pt idx="5">
                  <c:v>17</c:v>
                </c:pt>
                <c:pt idx="6">
                  <c:v>21</c:v>
                </c:pt>
                <c:pt idx="7">
                  <c:v>34</c:v>
                </c:pt>
                <c:pt idx="8">
                  <c:v>26</c:v>
                </c:pt>
                <c:pt idx="9">
                  <c:v>26</c:v>
                </c:pt>
                <c:pt idx="10">
                  <c:v>21</c:v>
                </c:pt>
                <c:pt idx="11">
                  <c:v>20</c:v>
                </c:pt>
                <c:pt idx="12">
                  <c:v>440</c:v>
                </c:pt>
              </c:numCache>
            </c:numRef>
          </c:val>
        </c:ser>
        <c:ser>
          <c:idx val="2"/>
          <c:order val="2"/>
          <c:spPr>
            <a:solidFill>
              <a:schemeClr val="accent3"/>
            </a:solidFill>
            <a:ln>
              <a:noFill/>
            </a:ln>
            <a:effectLst/>
          </c:spPr>
          <c:invertIfNegative val="0"/>
          <c:dLbls>
            <c:delete val="1"/>
          </c:dLbls>
          <c:val>
            <c:numRef>
              <c:f>[1.xlsx]workingnote!$C$1:$C$14</c:f>
              <c:numCache>
                <c:formatCode>General</c:formatCode>
                <c:ptCount val="14"/>
                <c:pt idx="0">
                  <c:v>0</c:v>
                </c:pt>
                <c:pt idx="1">
                  <c:v>34</c:v>
                </c:pt>
                <c:pt idx="2">
                  <c:v>47</c:v>
                </c:pt>
                <c:pt idx="3">
                  <c:v>41</c:v>
                </c:pt>
                <c:pt idx="4">
                  <c:v>398</c:v>
                </c:pt>
                <c:pt idx="5">
                  <c:v>39</c:v>
                </c:pt>
                <c:pt idx="6">
                  <c:v>41</c:v>
                </c:pt>
                <c:pt idx="7">
                  <c:v>33</c:v>
                </c:pt>
                <c:pt idx="8">
                  <c:v>41</c:v>
                </c:pt>
                <c:pt idx="9">
                  <c:v>43</c:v>
                </c:pt>
                <c:pt idx="10">
                  <c:v>45</c:v>
                </c:pt>
                <c:pt idx="11">
                  <c:v>34</c:v>
                </c:pt>
                <c:pt idx="12">
                  <c:v>796</c:v>
                </c:pt>
              </c:numCache>
            </c:numRef>
          </c:val>
        </c:ser>
        <c:ser>
          <c:idx val="3"/>
          <c:order val="3"/>
          <c:spPr>
            <a:solidFill>
              <a:schemeClr val="accent4"/>
            </a:solidFill>
            <a:ln>
              <a:noFill/>
            </a:ln>
            <a:effectLst/>
          </c:spPr>
          <c:invertIfNegative val="0"/>
          <c:dLbls>
            <c:delete val="1"/>
          </c:dLbls>
          <c:val>
            <c:numRef>
              <c:f>[1.xlsx]workingnote!$D$1:$D$14</c:f>
              <c:numCache>
                <c:formatCode>General</c:formatCode>
                <c:ptCount val="14"/>
                <c:pt idx="0">
                  <c:v>0</c:v>
                </c:pt>
                <c:pt idx="1">
                  <c:v>85</c:v>
                </c:pt>
                <c:pt idx="2">
                  <c:v>65</c:v>
                </c:pt>
                <c:pt idx="3">
                  <c:v>78</c:v>
                </c:pt>
                <c:pt idx="4">
                  <c:v>778</c:v>
                </c:pt>
                <c:pt idx="5">
                  <c:v>92</c:v>
                </c:pt>
                <c:pt idx="6">
                  <c:v>77</c:v>
                </c:pt>
                <c:pt idx="7">
                  <c:v>69</c:v>
                </c:pt>
                <c:pt idx="8">
                  <c:v>75</c:v>
                </c:pt>
                <c:pt idx="9">
                  <c:v>82</c:v>
                </c:pt>
                <c:pt idx="10">
                  <c:v>71</c:v>
                </c:pt>
                <c:pt idx="11">
                  <c:v>84</c:v>
                </c:pt>
                <c:pt idx="12">
                  <c:v>1556</c:v>
                </c:pt>
              </c:numCache>
            </c:numRef>
          </c:val>
        </c:ser>
        <c:ser>
          <c:idx val="4"/>
          <c:order val="4"/>
          <c:spPr>
            <a:solidFill>
              <a:schemeClr val="accent5"/>
            </a:solidFill>
            <a:ln>
              <a:noFill/>
            </a:ln>
            <a:effectLst/>
          </c:spPr>
          <c:invertIfNegative val="0"/>
          <c:dLbls>
            <c:delete val="1"/>
          </c:dLbls>
          <c:val>
            <c:numRef>
              <c:f>[1.xlsx]workingnote!$E$1:$E$14</c:f>
              <c:numCache>
                <c:formatCode>General</c:formatCode>
                <c:ptCount val="14"/>
                <c:pt idx="0">
                  <c:v>0</c:v>
                </c:pt>
                <c:pt idx="1">
                  <c:v>15</c:v>
                </c:pt>
                <c:pt idx="2">
                  <c:v>15</c:v>
                </c:pt>
                <c:pt idx="3">
                  <c:v>14</c:v>
                </c:pt>
                <c:pt idx="4">
                  <c:v>137</c:v>
                </c:pt>
                <c:pt idx="5">
                  <c:v>9</c:v>
                </c:pt>
                <c:pt idx="6">
                  <c:v>15</c:v>
                </c:pt>
                <c:pt idx="7">
                  <c:v>12</c:v>
                </c:pt>
                <c:pt idx="8">
                  <c:v>15</c:v>
                </c:pt>
                <c:pt idx="9">
                  <c:v>16</c:v>
                </c:pt>
                <c:pt idx="10">
                  <c:v>13</c:v>
                </c:pt>
                <c:pt idx="11">
                  <c:v>13</c:v>
                </c:pt>
                <c:pt idx="12">
                  <c:v>274</c:v>
                </c:pt>
              </c:numCache>
            </c:numRef>
          </c:val>
        </c:ser>
        <c:ser>
          <c:idx val="5"/>
          <c:order val="5"/>
          <c:spPr>
            <a:solidFill>
              <a:schemeClr val="accent6"/>
            </a:solidFill>
            <a:ln>
              <a:noFill/>
            </a:ln>
            <a:effectLst/>
          </c:spPr>
          <c:invertIfNegative val="0"/>
          <c:dLbls>
            <c:delete val="1"/>
          </c:dLbls>
          <c:val>
            <c:numRef>
              <c:f>[1.xlsx]workingnote!$F$1:$F$14</c:f>
              <c:numCache>
                <c:formatCode>General</c:formatCode>
                <c:ptCount val="14"/>
                <c:pt idx="0">
                  <c:v>0</c:v>
                </c:pt>
                <c:pt idx="1">
                  <c:v>151</c:v>
                </c:pt>
                <c:pt idx="2">
                  <c:v>144</c:v>
                </c:pt>
                <c:pt idx="3">
                  <c:v>154</c:v>
                </c:pt>
                <c:pt idx="4">
                  <c:v>1533</c:v>
                </c:pt>
                <c:pt idx="5">
                  <c:v>157</c:v>
                </c:pt>
                <c:pt idx="6">
                  <c:v>154</c:v>
                </c:pt>
                <c:pt idx="7">
                  <c:v>148</c:v>
                </c:pt>
                <c:pt idx="8">
                  <c:v>157</c:v>
                </c:pt>
                <c:pt idx="9">
                  <c:v>167</c:v>
                </c:pt>
                <c:pt idx="10">
                  <c:v>150</c:v>
                </c:pt>
                <c:pt idx="11">
                  <c:v>151</c:v>
                </c:pt>
                <c:pt idx="12">
                  <c:v>3066</c:v>
                </c:pt>
              </c:numCache>
            </c:numRef>
          </c:val>
        </c:ser>
        <c:ser>
          <c:idx val="6"/>
          <c:order val="6"/>
          <c:spPr>
            <a:solidFill>
              <a:schemeClr val="accent1">
                <a:lumMod val="60000"/>
              </a:schemeClr>
            </a:solidFill>
            <a:ln>
              <a:noFill/>
            </a:ln>
            <a:effectLst/>
          </c:spPr>
          <c:invertIfNegative val="0"/>
          <c:dLbls>
            <c:delete val="1"/>
          </c:dLbls>
          <c:val>
            <c:numRef>
              <c:f>[1.xlsx]workingnote!$G$1:$G$14</c:f>
              <c:numCache>
                <c:formatCode>General</c:formatCode>
                <c:ptCount val="14"/>
              </c:numCache>
            </c:numRef>
          </c:val>
        </c:ser>
        <c:ser>
          <c:idx val="7"/>
          <c:order val="7"/>
          <c:spPr>
            <a:solidFill>
              <a:schemeClr val="accent2">
                <a:lumMod val="60000"/>
              </a:schemeClr>
            </a:solidFill>
            <a:ln>
              <a:noFill/>
            </a:ln>
            <a:effectLst/>
          </c:spPr>
          <c:invertIfNegative val="0"/>
          <c:dLbls>
            <c:delete val="1"/>
          </c:dLbls>
          <c:val>
            <c:numRef>
              <c:f>[1.xlsx]workingnote!$H$1:$H$14</c:f>
              <c:numCache>
                <c:formatCode>General</c:formatCode>
                <c:ptCount val="14"/>
              </c:numCache>
            </c:numRef>
          </c:val>
        </c:ser>
        <c:dLbls>
          <c:showLegendKey val="0"/>
          <c:showVal val="0"/>
          <c:showCatName val="0"/>
          <c:showSerName val="0"/>
          <c:showPercent val="0"/>
          <c:showBubbleSize val="0"/>
        </c:dLbls>
        <c:gapWidth val="246"/>
        <c:overlap val="-28"/>
        <c:axId val="999459678"/>
        <c:axId val="339386311"/>
      </c:barChart>
      <c:catAx>
        <c:axId val="99945967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39386311"/>
        <c:crosses val="autoZero"/>
        <c:auto val="1"/>
        <c:lblAlgn val="ctr"/>
        <c:lblOffset val="100"/>
        <c:noMultiLvlLbl val="0"/>
      </c:catAx>
      <c:valAx>
        <c:axId val="339386311"/>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99459678"/>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4.xml"/><Relationship Id="rId2" Type="http://schemas.openxmlformats.org/officeDocument/2006/relationships/image" Target="../media/image9.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p:nvPr/>
        </p:nvGrpSpPr>
        <p:grpSpPr>
          <a:xfrm>
            <a:off x="876298" y="990599"/>
            <a:ext cx="1743075" cy="1333500"/>
            <a:chOff x="876298" y="990599"/>
            <a:chExt cx="1743075" cy="1333500"/>
          </a:xfrm>
        </p:grpSpPr>
        <p:sp>
          <p:nvSpPr>
            <p:cNvPr id="38" name="曲线"/>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 </a:t>
            </a:r>
            <a:br>
              <a:rPr lang="zh-CN" altLang="en-US" sz="3200" b="1" i="0" u="none" strike="noStrike" kern="0" cap="none" spc="0" baseline="0" dirty="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dirty="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44" name="图片"/>
          <p:cNvPicPr/>
          <p:nvPr/>
        </p:nvPicPr>
        <p:blipFill>
          <a:blip r:embed="rId1"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46" name="矩形"/>
          <p:cNvSpPr/>
          <p:nvPr/>
        </p:nvSpPr>
        <p:spPr>
          <a:xfrm>
            <a:off x="2104852" y="2959221"/>
            <a:ext cx="6788726" cy="193802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STUDENT NAME: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SHALINI S</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REGISTER N</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AME: 312220117</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DEPARTMENT: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B.COM GENERAL</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COLLEGE: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SRI BALAJI ARTS AND SCIENCE COLLEGE</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a:t>
            </a:r>
            <a:endParaRPr lang="zh-C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p:nvPr/>
        </p:nvPicPr>
        <p:blipFill>
          <a:blip r:embed="rId1"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THE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WOW"</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IN</a:t>
            </a: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OUR</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SOLUTION</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Personalized Insights: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Custom feedback tailored to individual strengths and career goals.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Development plans with clear, actionable steps for growth.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Real-Time Analytics: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Instant performance tracking and feedback.</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Predictive insights to anticipate future trends and needs.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Engaging Experience: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Gamified elements to motivate and reward high performance.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Intuitive, mobile-friendly interface for on-the-go access.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Holistic Approach: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360-degree feedback for a comprehensive evaluation.</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Integration of employee wellness into performance metrics.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1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3"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4" name="矩形"/>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p:nvPr/>
        </p:nvPicPr>
        <p:blipFill>
          <a:blip r:embed="rId2"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FORMULAS:</a:t>
            </a: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=IFS(Z8&gt;=5,"VERY HIGH",Z8&gt;=4,"HIGH",Z8&gt;=3,"MED",TRUE,"LOW")</a:t>
            </a:r>
            <a:endParaRPr lang="zh-CN" altLang="en-US"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aphicFrame>
        <p:nvGraphicFramePr>
          <p:cNvPr id="2" name="Table 1"/>
          <p:cNvGraphicFramePr/>
          <p:nvPr/>
        </p:nvGraphicFramePr>
        <p:xfrm>
          <a:off x="3095625" y="1704023"/>
          <a:ext cx="6000750" cy="2889885"/>
        </p:xfrm>
        <a:graphic>
          <a:graphicData uri="http://schemas.openxmlformats.org/drawingml/2006/table">
            <a:tbl>
              <a:tblPr/>
              <a:tblGrid>
                <a:gridCol w="1200150"/>
                <a:gridCol w="600075"/>
                <a:gridCol w="600075"/>
                <a:gridCol w="600075"/>
                <a:gridCol w="600075"/>
                <a:gridCol w="600075"/>
                <a:gridCol w="600075"/>
                <a:gridCol w="600075"/>
                <a:gridCol w="600075"/>
              </a:tblGrid>
              <a:tr h="190500">
                <a:tc>
                  <a:txBody>
                    <a:body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288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bl>
          </a:graphicData>
        </a:graphic>
      </p:graphicFrame>
      <p:graphicFrame>
        <p:nvGraphicFramePr>
          <p:cNvPr id="4" name="Table 3"/>
          <p:cNvGraphicFramePr/>
          <p:nvPr/>
        </p:nvGraphicFramePr>
        <p:xfrm>
          <a:off x="3095625" y="1481138"/>
          <a:ext cx="6000750" cy="3895725"/>
        </p:xfrm>
        <a:graphic>
          <a:graphicData uri="http://schemas.openxmlformats.org/drawingml/2006/table">
            <a:tbl>
              <a:tblPr/>
              <a:tblGrid>
                <a:gridCol w="1200150"/>
                <a:gridCol w="600075"/>
                <a:gridCol w="600075"/>
                <a:gridCol w="600075"/>
                <a:gridCol w="600075"/>
                <a:gridCol w="600075"/>
                <a:gridCol w="600075"/>
                <a:gridCol w="600075"/>
                <a:gridCol w="600075"/>
              </a:tblGrid>
              <a:tr h="190500">
                <a:tc>
                  <a:txBody>
                    <a:body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288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bl>
          </a:graphicData>
        </a:graphic>
      </p:graphicFrame>
      <p:graphicFrame>
        <p:nvGraphicFramePr>
          <p:cNvPr id="7" name="Table 6"/>
          <p:cNvGraphicFramePr/>
          <p:nvPr/>
        </p:nvGraphicFramePr>
        <p:xfrm>
          <a:off x="2495550" y="1481138"/>
          <a:ext cx="7200900" cy="3238500"/>
        </p:xfrm>
        <a:graphic>
          <a:graphicData uri="http://schemas.openxmlformats.org/drawingml/2006/table">
            <a:tbl>
              <a:tblPr/>
              <a:tblGrid>
                <a:gridCol w="1200150"/>
                <a:gridCol w="600075"/>
                <a:gridCol w="600075"/>
                <a:gridCol w="600075"/>
                <a:gridCol w="600075"/>
                <a:gridCol w="600075"/>
                <a:gridCol w="600075"/>
                <a:gridCol w="600075"/>
                <a:gridCol w="600075"/>
                <a:gridCol w="600075"/>
                <a:gridCol w="600075"/>
              </a:tblGrid>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288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8351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288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bl>
          </a:graphicData>
        </a:graphic>
      </p:graphicFrame>
      <p:graphicFrame>
        <p:nvGraphicFramePr>
          <p:cNvPr id="12" name="Chart 11"/>
          <p:cNvGraphicFramePr/>
          <p:nvPr/>
        </p:nvGraphicFramePr>
        <p:xfrm>
          <a:off x="1968500" y="2591435"/>
          <a:ext cx="7106920" cy="32283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zh-CN" altLang="en-US"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lstStyle/>
          <a:p>
            <a:pPr marL="0" indent="0" algn="just">
              <a:lnSpc>
                <a:spcPct val="100000"/>
              </a:lnSpc>
              <a:spcBef>
                <a:spcPts val="0"/>
              </a:spcBef>
              <a:spcAft>
                <a:spcPts val="0"/>
              </a:spcAft>
              <a:buNone/>
            </a:pPr>
            <a:r>
              <a:rPr lang="en-US" altLang="zh-CN"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p:nvPr/>
        </p:nvGrpSpPr>
        <p:grpSpPr>
          <a:xfrm>
            <a:off x="7448612" y="0"/>
            <a:ext cx="4743795" cy="6858466"/>
            <a:chOff x="7448612" y="0"/>
            <a:chExt cx="4743795" cy="6858466"/>
          </a:xfrm>
        </p:grpSpPr>
        <p:sp>
          <p:nvSpPr>
            <p:cNvPr id="64"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81" name="组合"/>
          <p:cNvGrpSpPr/>
          <p:nvPr/>
        </p:nvGrpSpPr>
        <p:grpSpPr>
          <a:xfrm>
            <a:off x="466725" y="6410325"/>
            <a:ext cx="3705224" cy="295275"/>
            <a:chOff x="466725" y="6410325"/>
            <a:chExt cx="3705224" cy="295275"/>
          </a:xfrm>
        </p:grpSpPr>
        <p:pic>
          <p:nvPicPr>
            <p:cNvPr id="79" name="图片"/>
            <p:cNvPicPr/>
            <p:nvPr/>
          </p:nvPicPr>
          <p:blipFill>
            <a:blip r:embed="rId1"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83" name="矩形"/>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lang="zh-CN" altLang="en-US" sz="2800" b="0" i="0" u="none" strike="noStrike" kern="1200" cap="none" spc="0" baseline="0">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p:nvPr/>
        </p:nvGrpSpPr>
        <p:grpSpPr>
          <a:xfrm>
            <a:off x="7448612" y="0"/>
            <a:ext cx="4743795" cy="6858466"/>
            <a:chOff x="7448612" y="0"/>
            <a:chExt cx="4743795" cy="6858466"/>
          </a:xfrm>
        </p:grpSpPr>
        <p:sp>
          <p:nvSpPr>
            <p:cNvPr id="85"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97"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p:nvPr/>
        </p:nvPicPr>
        <p:blipFill>
          <a:blip r:embed="rId1"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p:nvPr/>
        </p:nvGrpSpPr>
        <p:grpSpPr>
          <a:xfrm>
            <a:off x="47625" y="3819523"/>
            <a:ext cx="4124324" cy="3009897"/>
            <a:chOff x="47625" y="3819523"/>
            <a:chExt cx="4124324" cy="3009897"/>
          </a:xfrm>
        </p:grpSpPr>
        <p:pic>
          <p:nvPicPr>
            <p:cNvPr id="100"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p:nvPr/>
          </p:nvPicPr>
          <p:blipFill>
            <a:blip r:embed="rId3"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5" name="矩形"/>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Discussion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p:nvPr/>
        </p:nvGrpSpPr>
        <p:grpSpPr>
          <a:xfrm>
            <a:off x="8591168" y="2895600"/>
            <a:ext cx="2762248" cy="3257550"/>
            <a:chOff x="8591168" y="2895600"/>
            <a:chExt cx="2762248" cy="3257550"/>
          </a:xfrm>
        </p:grpSpPr>
        <p:sp>
          <p:nvSpPr>
            <p:cNvPr id="121" name="曲线"/>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p:nvPr/>
          </p:nvPicPr>
          <p:blipFill>
            <a:blip r:embed="rId1"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28"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Lack of a standardized performance evaluation process leading to inconsistencies in performance assessments.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Insufficient metrics and tools to effectively measure and analyze employee performance.</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Limited feedback mechanisms causing delays in identifying and addressing performance issues.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Challenges in aligning individual performance goals with organizational objectives.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p:nvPr/>
        </p:nvGrpSpPr>
        <p:grpSpPr>
          <a:xfrm>
            <a:off x="8658225" y="2647950"/>
            <a:ext cx="3533775" cy="3810000"/>
            <a:chOff x="8658225" y="2647950"/>
            <a:chExt cx="3533775" cy="3810000"/>
          </a:xfrm>
        </p:grpSpPr>
        <p:sp>
          <p:nvSpPr>
            <p:cNvPr id="130"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p:nvPr/>
          </p:nvPicPr>
          <p:blipFill>
            <a:blip r:embed="rId1"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6"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8" name="矩形"/>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spAutoFit/>
          </a:bodyPr>
          <a:lstStyle/>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Purpose:</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 Evaluate and improve employee performance to align with organizational goals.</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Objectives: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Assess individual performance, identify strengths and areas for improvement, align performance with organizational goals, enhance employee development, support informed HR decisions.</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Benefits: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Improved overall performance, enhanced employee </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Challenges:</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Ensuring objectivity and reducing bias, accurate and comprehensive data collection, managing employee resistance to feedback.</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Font typeface="Arial" panose="020B0604020202020204" pitchFamily="34" charset="0"/>
              <a:buChar char="•"/>
            </a:pPr>
            <a:endParaRPr lang="en-US" altLang="zh-CN" sz="24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Employees</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Executives/Senior Leadership</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HR Department</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Managers/Supervisors </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Training and Development Teams</a:t>
            </a:r>
            <a:endParaRPr lang="zh-CN" altLang="en-US"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45" name="图片"/>
          <p:cNvPicPr/>
          <p:nvPr/>
        </p:nvPicPr>
        <p:blipFill>
          <a:blip r:embed="rId1" cstate="print"/>
          <a:stretch>
            <a:fillRect/>
          </a:stretch>
        </p:blipFill>
        <p:spPr>
          <a:xfrm>
            <a:off x="723900" y="6172200"/>
            <a:ext cx="2181225" cy="485775"/>
          </a:xfrm>
          <a:prstGeom prst="rect">
            <a:avLst/>
          </a:prstGeom>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p:nvPr/>
        </p:nvPicPr>
        <p:blipFill>
          <a:blip r:embed="rId1" cstate="print"/>
          <a:stretch>
            <a:fillRect/>
          </a:stretch>
        </p:blipFill>
        <p:spPr>
          <a:xfrm>
            <a:off x="0" y="1476375"/>
            <a:ext cx="2695574" cy="3248025"/>
          </a:xfrm>
          <a:prstGeom prst="rect">
            <a:avLst/>
          </a:prstGeom>
          <a:noFill/>
          <a:ln w="12700" cap="flat" cmpd="sng">
            <a:noFill/>
            <a:prstDash val="solid"/>
            <a:miter/>
          </a:ln>
        </p:spPr>
      </p:pic>
      <p:sp>
        <p:nvSpPr>
          <p:cNvPr id="14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53"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endParaRPr lang="en-US" altLang="zh-CN" sz="1800" b="0" i="0" u="none" strike="noStrike" kern="0" cap="none" spc="0" baseline="0" dirty="0">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endParaRPr lang="en-US" altLang="zh-CN" sz="1800" b="0" i="0" u="none" strike="noStrike" kern="0" cap="none" spc="0" baseline="0" dirty="0">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endPar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zh-CN" altLang="en-US" sz="1800" b="0" i="0" u="none" strike="noStrike" kern="0" cap="none" spc="0" baseline="0" dirty="0">
              <a:latin typeface="Calibri" panose="020F0502020204030204" charset="0"/>
              <a:ea typeface="SimSun" panose="02010600030101010101" pitchFamily="2" charset="-122"/>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6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0" name="矩形"/>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1" name="曲线"/>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panose="020F0502020204030204" charset="0"/>
              <a:ea typeface="SimSun" panose="02010600030101010101" pitchFamily="2" charset="-122"/>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panose="020F0502020204030204" charset="0"/>
              <a:ea typeface="SimSun" panose="02010600030101010101" pitchFamily="2" charset="-122"/>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4386</Words>
  <Application>WPS Presentation</Application>
  <PresentationFormat>Widescreen</PresentationFormat>
  <Paragraphs>159</Paragraphs>
  <Slides>12</Slides>
  <Notes>12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SimSun</vt:lpstr>
      <vt:lpstr>Wingdings</vt:lpstr>
      <vt:lpstr>Droid Sans</vt:lpstr>
      <vt:lpstr>Segoe Print</vt:lpstr>
      <vt:lpstr>Trebuchet MS</vt:lpstr>
      <vt:lpstr>Calibri</vt:lpstr>
      <vt:lpstr>等线</vt:lpstr>
      <vt:lpstr>Times New Roman</vt:lpstr>
      <vt:lpstr>Roboto</vt:lpstr>
      <vt:lpstr>Lucida Sans</vt:lpstr>
      <vt:lpstr>Calibri</vt:lpstr>
      <vt:lpstr>Microsoft YaHei</vt:lpstr>
      <vt:lpstr>Arial Unicode MS</vt:lpstr>
      <vt:lpstr>Lucida Sans Unicode</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演示文稿</vt:lpstr>
      <vt:lpstr>THE "WOW" IN OUR SOLUTION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prabakaran sivaleela</dc:creator>
  <cp:lastModifiedBy>ELCOT</cp:lastModifiedBy>
  <cp:revision>56</cp:revision>
  <dcterms:created xsi:type="dcterms:W3CDTF">2024-09-30T16:54:00Z</dcterms:created>
  <dcterms:modified xsi:type="dcterms:W3CDTF">2024-09-30T18:58:29Z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3E7510A8C28845119119CF0059E661DD_13</vt:lpwstr>
  </property>
  <property fmtid="{D5CDD505-2E9C-101B-9397-08002B2CF9AE}" pid="3" name="KSOProductBuildVer">
    <vt:lpwstr>1033-12.2.0.18283</vt:lpwstr>
  </property>
</Properties>
</file>