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4"/>
  </p:sldMasterIdLst>
  <p:notesMasterIdLst>
    <p:notesMasterId r:id="rId13"/>
  </p:notesMasterIdLst>
  <p:handoutMasterIdLst>
    <p:handoutMasterId r:id="rId14"/>
  </p:handoutMasterIdLst>
  <p:sldIdLst>
    <p:sldId id="2112" r:id="rId5"/>
    <p:sldId id="2147" r:id="rId6"/>
    <p:sldId id="2148" r:id="rId7"/>
    <p:sldId id="2155" r:id="rId8"/>
    <p:sldId id="2160" r:id="rId9"/>
    <p:sldId id="2156" r:id="rId10"/>
    <p:sldId id="2157" r:id="rId11"/>
    <p:sldId id="212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CC4B714-CF09-1D4F-8557-026836CAAC25}">
          <p14:sldIdLst>
            <p14:sldId id="2112"/>
            <p14:sldId id="2147"/>
            <p14:sldId id="2148"/>
            <p14:sldId id="2155"/>
            <p14:sldId id="2160"/>
            <p14:sldId id="2156"/>
            <p14:sldId id="2157"/>
            <p14:sldId id="21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lbach, Chris (Cognizant)" initials="AC(" lastIdx="3" clrIdx="0">
    <p:extLst>
      <p:ext uri="{19B8F6BF-5375-455C-9EA6-DF929625EA0E}">
        <p15:presenceInfo xmlns:p15="http://schemas.microsoft.com/office/powerpoint/2012/main" userId="S-1-5-21-1178368992-402679808-390482200-2418934" providerId="AD"/>
      </p:ext>
    </p:extLst>
  </p:cmAuthor>
  <p:cmAuthor id="2" name="Holsinger, Sophie (Contractor)" initials="HS(" lastIdx="2" clrIdx="1">
    <p:extLst>
      <p:ext uri="{19B8F6BF-5375-455C-9EA6-DF929625EA0E}">
        <p15:presenceInfo xmlns:p15="http://schemas.microsoft.com/office/powerpoint/2012/main" userId="S::745207@cognizant.com::be76981d-d1d7-4226-a9d6-fb7fa2b10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3"/>
    <a:srgbClr val="0A0C40"/>
    <a:srgbClr val="D9D9D9"/>
    <a:srgbClr val="47FF9A"/>
    <a:srgbClr val="AFEAFF"/>
    <a:srgbClr val="69FFAD"/>
    <a:srgbClr val="00075F"/>
    <a:srgbClr val="328DFF"/>
    <a:srgbClr val="00065E"/>
    <a:srgbClr val="050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10" autoAdjust="0"/>
    <p:restoredTop sz="96879" autoAdjust="0"/>
  </p:normalViewPr>
  <p:slideViewPr>
    <p:cSldViewPr snapToGrid="0">
      <p:cViewPr varScale="1">
        <p:scale>
          <a:sx n="97" d="100"/>
          <a:sy n="97" d="100"/>
        </p:scale>
        <p:origin x="80" y="204"/>
      </p:cViewPr>
      <p:guideLst/>
    </p:cSldViewPr>
  </p:slideViewPr>
  <p:outlineViewPr>
    <p:cViewPr>
      <p:scale>
        <a:sx n="33" d="100"/>
        <a:sy n="33" d="100"/>
      </p:scale>
      <p:origin x="0" y="-112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>
                <a:latin typeface="Arial Regular"/>
              </a:rPr>
              <a:t>9/7/2022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4499A69-9E3B-7C4C-9E3F-523F007A72CB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https://lsegenterprise.newsweaver.com/v2files/shard13/89351/2e/2665804a7a3a6d039db279.pn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s://lsegenterprise.newsweaver.com/v2files/shard13/89351/2e/2665804a7a3a6d039db279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https://lsegenterprise.newsweaver.com/v2files/shard13/89351/2e/2665804a7a3a6d039db279.png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https://lsegenterprise.newsweaver.com/v2files/shard13/89351/2e/2665804a7a3a6d039db279.png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bg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2021 Cognizant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5336FE-0743-4698-8A14-5B41AFFDB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57" y="20398"/>
            <a:ext cx="2397210" cy="8475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8588A-D759-48D1-8628-C4D159AC3E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3426831" y="345488"/>
            <a:ext cx="2290337" cy="4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3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2022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6FC8D-8FEF-4748-AE09-D9570D87F0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93" y="4549456"/>
            <a:ext cx="1148178" cy="45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6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46940F8-C210-4E78-80F4-F2E209267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02" y="4536375"/>
            <a:ext cx="1179941" cy="46942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72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0">
              <a:schemeClr val="bg2"/>
            </a:gs>
            <a:gs pos="27000">
              <a:srgbClr val="FFFFFF"/>
            </a:gs>
            <a:gs pos="100000">
              <a:schemeClr val="bg2"/>
            </a:gs>
            <a:gs pos="100000">
              <a:srgbClr val="FFFFFF"/>
            </a:gs>
            <a:gs pos="9900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By : Trading Hacker’s Team !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Shalini, Nayana, Pawan &amp; Arpitha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A7C3E0-630A-4E79-98BC-D86968CEC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015" y="4053016"/>
            <a:ext cx="1827772" cy="7271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780E9B-BCB9-4AD7-B214-F4CB621D55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977711" y="4345307"/>
            <a:ext cx="1968582" cy="4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2021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19" r:id="rId2"/>
    <p:sldLayoutId id="2147484100" r:id="rId3"/>
    <p:sldLayoutId id="2147484200" r:id="rId4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2988" userDrawn="1">
          <p15:clr>
            <a:srgbClr val="F26B43"/>
          </p15:clr>
        </p15:guide>
        <p15:guide id="5" orient="horz" pos="5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12" Type="http://schemas.openxmlformats.org/officeDocument/2006/relationships/image" Target="../media/image21.jpg"/><Relationship Id="rId17" Type="http://schemas.openxmlformats.org/officeDocument/2006/relationships/image" Target="../media/image3.png"/><Relationship Id="rId2" Type="http://schemas.openxmlformats.org/officeDocument/2006/relationships/image" Target="../media/image12.jp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0.png"/><Relationship Id="rId5" Type="http://schemas.openxmlformats.org/officeDocument/2006/relationships/image" Target="../media/image15.jpg"/><Relationship Id="rId15" Type="http://schemas.openxmlformats.org/officeDocument/2006/relationships/image" Target="../media/image24.jpg"/><Relationship Id="rId10" Type="http://schemas.openxmlformats.org/officeDocument/2006/relationships/image" Target="../media/image19.jpg"/><Relationship Id="rId4" Type="http://schemas.openxmlformats.org/officeDocument/2006/relationships/image" Target="../media/image14.jpg"/><Relationship Id="rId9" Type="http://schemas.openxmlformats.org/officeDocument/2006/relationships/image" Target="../media/image18.jpg"/><Relationship Id="rId1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63" y="1279791"/>
            <a:ext cx="8348837" cy="1107996"/>
          </a:xfrm>
        </p:spPr>
        <p:txBody>
          <a:bodyPr/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Next Generation Test Automation Platform using </a:t>
            </a:r>
            <a:r>
              <a:rPr lang="en-US" i="1" dirty="0">
                <a:solidFill>
                  <a:srgbClr val="FF0000"/>
                </a:solidFill>
                <a:effectLst/>
                <a:latin typeface="-apple-system"/>
              </a:rPr>
              <a:t>Visual AI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158349" y="3521911"/>
            <a:ext cx="4572000" cy="187241"/>
          </a:xfrm>
        </p:spPr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91A22-5D73-4E5A-9EA6-DA6EB689AB3E}"/>
              </a:ext>
            </a:extLst>
          </p:cNvPr>
          <p:cNvSpPr txBox="1"/>
          <p:nvPr/>
        </p:nvSpPr>
        <p:spPr>
          <a:xfrm>
            <a:off x="414162" y="2751237"/>
            <a:ext cx="3497437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Via AI-ML Algorithms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9B1B79A-7D9D-49F2-9AD4-3A21CE4A4C91}"/>
              </a:ext>
            </a:extLst>
          </p:cNvPr>
          <p:cNvSpPr txBox="1">
            <a:spLocks/>
          </p:cNvSpPr>
          <p:nvPr/>
        </p:nvSpPr>
        <p:spPr>
          <a:xfrm>
            <a:off x="152400" y="4695411"/>
            <a:ext cx="2286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FEF571-C9B4-4D92-A7F7-315B894862A8}" type="slidenum">
              <a:rPr lang="en-US" sz="800" smtClean="0"/>
              <a:pPr/>
              <a:t>1</a:t>
            </a:fld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DDB3E-C53E-42A6-9288-D2C31C00C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34" y="0"/>
            <a:ext cx="5791450" cy="9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384440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3700" y="779319"/>
            <a:ext cx="7861370" cy="32380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46088" indent="-446088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446088" indent="-44608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&amp; Ideation</a:t>
            </a:r>
          </a:p>
          <a:p>
            <a:pPr marL="446088" indent="-446088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Used</a:t>
            </a:r>
          </a:p>
          <a:p>
            <a:pPr marL="446088" indent="-44608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Workflow &amp; Implementation</a:t>
            </a:r>
          </a:p>
          <a:p>
            <a:pPr marL="446088" indent="-446088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 and Q&amp;A</a:t>
            </a:r>
          </a:p>
          <a:p>
            <a:pPr algn="l">
              <a:lnSpc>
                <a:spcPct val="200000"/>
              </a:lnSpc>
            </a:pP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E2F94-0BE6-4C62-8D12-5080CF19F7CF}"/>
              </a:ext>
            </a:extLst>
          </p:cNvPr>
          <p:cNvSpPr txBox="1"/>
          <p:nvPr/>
        </p:nvSpPr>
        <p:spPr>
          <a:xfrm>
            <a:off x="613700" y="1338362"/>
            <a:ext cx="7861370" cy="102207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446088" indent="-446088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dirty="0">
              <a:solidFill>
                <a:schemeClr val="tx1">
                  <a:lumMod val="75000"/>
                </a:schemeClr>
              </a:solidFill>
            </a:endParaRPr>
          </a:p>
          <a:p>
            <a:pPr marL="446088" indent="-446088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DF3AF-5477-479D-B5E1-4F7E25CD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545" y="4540065"/>
            <a:ext cx="2702799" cy="5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7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03" y="113998"/>
            <a:ext cx="8417052" cy="388416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950205" cy="187241"/>
          </a:xfrm>
        </p:spPr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4A92D-3197-48FB-8B21-210C37882C14}"/>
              </a:ext>
            </a:extLst>
          </p:cNvPr>
          <p:cNvSpPr txBox="1"/>
          <p:nvPr/>
        </p:nvSpPr>
        <p:spPr>
          <a:xfrm>
            <a:off x="1139371" y="747486"/>
            <a:ext cx="457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AF917-9B5D-40E5-A5D6-1FE9A05BA2B1}"/>
              </a:ext>
            </a:extLst>
          </p:cNvPr>
          <p:cNvSpPr/>
          <p:nvPr/>
        </p:nvSpPr>
        <p:spPr>
          <a:xfrm>
            <a:off x="385100" y="977904"/>
            <a:ext cx="83954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A0C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</a:p>
          <a:p>
            <a:r>
              <a:rPr lang="en-US" sz="1400" dirty="0">
                <a:solidFill>
                  <a:srgbClr val="0A0C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8A624-1320-4167-B374-D6816C213A7E}"/>
              </a:ext>
            </a:extLst>
          </p:cNvPr>
          <p:cNvSpPr txBox="1"/>
          <p:nvPr/>
        </p:nvSpPr>
        <p:spPr>
          <a:xfrm>
            <a:off x="361813" y="460489"/>
            <a:ext cx="8100175" cy="41662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future of search will be about pictures rather than keywords</a:t>
            </a:r>
            <a:r>
              <a:rPr lang="en-US" sz="1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.”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Visual AI </a:t>
            </a:r>
            <a:r>
              <a:rPr lang="en-US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 Capture the screen images, break it into visual elements using AI, compare the visual elements with an older screen image broken into visual elements using AI and identify visible differences</a:t>
            </a:r>
            <a:r>
              <a:rPr lang="en-US" sz="16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Visual AI Tool- 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testing revolves around the graphical user interface (GUI) testing the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screenshot of both web application and desktop application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By specifically using Visual AI , it refers to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testing GUI elements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like fonts, layouts, buttons, checkboxes, images, colors, etc.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Image processing is a method of converting an image into digital form and performing certain operations on it to obtain an improved image or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extract useful information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from it.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user simply snaps an item they like,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uploads the picture, and the technology does the rest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This tools can save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output as annotations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png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jpeg and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webp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image format)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i="1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FB20CA72-7F6D-4EE8-BF70-C9586087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786" y="3922564"/>
            <a:ext cx="1137949" cy="486064"/>
          </a:xfrm>
          <a:prstGeom prst="rect">
            <a:avLst/>
          </a:prstGeom>
        </p:spPr>
      </p:pic>
      <p:pic>
        <p:nvPicPr>
          <p:cNvPr id="19" name="Picture 18" descr="Shape, icon&#10;&#10;Description automatically generated">
            <a:extLst>
              <a:ext uri="{FF2B5EF4-FFF2-40B4-BE49-F238E27FC236}">
                <a16:creationId xmlns:a16="http://schemas.microsoft.com/office/drawing/2014/main" id="{5E56D06C-C3B8-4824-8C79-6927C8D7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367" y="1539521"/>
            <a:ext cx="683375" cy="683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5D4B2-0E38-4921-B691-3B4E1B0C0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545" y="4540065"/>
            <a:ext cx="2702799" cy="5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74" y="-295"/>
            <a:ext cx="8417052" cy="388416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Ideation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950205" cy="187241"/>
          </a:xfrm>
        </p:spPr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4A92D-3197-48FB-8B21-210C37882C14}"/>
              </a:ext>
            </a:extLst>
          </p:cNvPr>
          <p:cNvSpPr txBox="1"/>
          <p:nvPr/>
        </p:nvSpPr>
        <p:spPr>
          <a:xfrm>
            <a:off x="1139371" y="747486"/>
            <a:ext cx="457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AF917-9B5D-40E5-A5D6-1FE9A05BA2B1}"/>
              </a:ext>
            </a:extLst>
          </p:cNvPr>
          <p:cNvSpPr/>
          <p:nvPr/>
        </p:nvSpPr>
        <p:spPr>
          <a:xfrm>
            <a:off x="385100" y="800287"/>
            <a:ext cx="83954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A0C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</a:p>
          <a:p>
            <a:r>
              <a:rPr lang="en-US" sz="1400" dirty="0">
                <a:solidFill>
                  <a:srgbClr val="0A0C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5C5FC-78D1-4FBC-8745-83C50537A418}"/>
              </a:ext>
            </a:extLst>
          </p:cNvPr>
          <p:cNvSpPr/>
          <p:nvPr/>
        </p:nvSpPr>
        <p:spPr>
          <a:xfrm>
            <a:off x="462224" y="466111"/>
            <a:ext cx="8395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 defTabSz="457200"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An application :</a:t>
            </a:r>
          </a:p>
          <a:p>
            <a:pPr defTabSz="457200"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Access by authenticated user.</a:t>
            </a:r>
          </a:p>
          <a:p>
            <a:pPr defTabSz="457200"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My page updated often – I want  to identify the difference </a:t>
            </a:r>
          </a:p>
          <a:p>
            <a:pPr defTabSz="457200"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Need to compare two screen image  &amp; pixel level changes </a:t>
            </a:r>
          </a:p>
          <a:p>
            <a:pPr defTabSz="457200"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Need to check the changes in the web application </a:t>
            </a:r>
          </a:p>
          <a:p>
            <a:pPr defTabSz="457200"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Sometimes human eyes is missing the identify the small difference </a:t>
            </a:r>
          </a:p>
          <a:p>
            <a:pPr>
              <a:defRPr/>
            </a:pPr>
            <a:r>
              <a:rPr lang="en-US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14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Visual testing evaluates the visible output of an application and compares that output against the results expected by design. In other words, </a:t>
            </a: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it helps catch “visual bugs”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 in the appearance of a </a:t>
            </a: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</a:rPr>
              <a:t>page or screen, which are distinct from strictly functional bugs.</a:t>
            </a:r>
          </a:p>
          <a:p>
            <a:pPr>
              <a:defRPr/>
            </a:pPr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</a:p>
          <a:p>
            <a:pPr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Open-Source  Tool</a:t>
            </a:r>
          </a:p>
          <a:p>
            <a:pPr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100% Time Reduction</a:t>
            </a:r>
          </a:p>
          <a:p>
            <a:pPr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accent2"/>
                </a:solidFill>
                <a:latin typeface="Calibri" panose="020F0502020204030204" pitchFamily="34" charset="0"/>
              </a:rPr>
              <a:t>Zero test cases</a:t>
            </a:r>
          </a:p>
          <a:p>
            <a:pPr indent="-34290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Results are accurate</a:t>
            </a:r>
          </a:p>
          <a:p>
            <a:pPr indent="-34290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Finding errors</a:t>
            </a:r>
          </a:p>
          <a:p>
            <a:pPr indent="-34290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Increased efficiency</a:t>
            </a:r>
          </a:p>
          <a:p>
            <a:pPr indent="-342900"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Prefer to choose codeless automation testing tools</a:t>
            </a:r>
            <a:endParaRPr lang="en-GB" sz="1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>
              <a:defRPr/>
            </a:pP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/>
              <a:cs typeface="Calibri" panose="020F0502020204030204" pitchFamily="34" charset="0"/>
            </a:endParaRPr>
          </a:p>
        </p:txBody>
      </p:sp>
      <p:pic>
        <p:nvPicPr>
          <p:cNvPr id="21" name="Picture 6" descr="Image result for python logo">
            <a:extLst>
              <a:ext uri="{FF2B5EF4-FFF2-40B4-BE49-F238E27FC236}">
                <a16:creationId xmlns:a16="http://schemas.microsoft.com/office/drawing/2014/main" id="{B03FD600-15FF-49BA-9F01-310BD7F4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04" y="4132726"/>
            <a:ext cx="1326538" cy="42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D75765F-952E-46A7-B192-F6D97EB10B1D}"/>
              </a:ext>
            </a:extLst>
          </p:cNvPr>
          <p:cNvSpPr txBox="1"/>
          <p:nvPr/>
        </p:nvSpPr>
        <p:spPr>
          <a:xfrm>
            <a:off x="4871156" y="2919595"/>
            <a:ext cx="3118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Tech-Stack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0C79A6-AA07-434C-924E-504056824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31" y="3255565"/>
            <a:ext cx="743107" cy="559004"/>
          </a:xfrm>
          <a:prstGeom prst="rect">
            <a:avLst/>
          </a:prstGeom>
        </p:spPr>
      </p:pic>
      <p:pic>
        <p:nvPicPr>
          <p:cNvPr id="39" name="Picture 38" descr="KNN Algorithm | Steps to Implement KNN Algorithm in Python">
            <a:extLst>
              <a:ext uri="{FF2B5EF4-FFF2-40B4-BE49-F238E27FC236}">
                <a16:creationId xmlns:a16="http://schemas.microsoft.com/office/drawing/2014/main" id="{C652D60F-5541-42D0-8954-39C106A7CEE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6" r="51581" b="27361"/>
          <a:stretch/>
        </p:blipFill>
        <p:spPr bwMode="auto">
          <a:xfrm>
            <a:off x="7957632" y="3744461"/>
            <a:ext cx="788102" cy="360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5F6C81-ED60-41C3-96C8-CEFDE1DE9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41" y="3684552"/>
            <a:ext cx="1049681" cy="92673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852E6AA-7B08-4FBD-A327-D4BB4F877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674" y="2888979"/>
            <a:ext cx="827289" cy="827289"/>
          </a:xfrm>
          <a:prstGeom prst="rect">
            <a:avLst/>
          </a:prstGeom>
        </p:spPr>
      </p:pic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DEF499B-C464-47B5-BEE5-38811E94C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8304" y="820966"/>
            <a:ext cx="1224921" cy="1142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46A69-168E-4BF5-8291-B6EDC62F3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545" y="4540065"/>
            <a:ext cx="2702799" cy="5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87" y="141811"/>
            <a:ext cx="8417052" cy="388416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75000"/>
                  </a:schemeClr>
                </a:solidFill>
              </a:rPr>
              <a:t>Architecture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950205" cy="187241"/>
          </a:xfrm>
        </p:spPr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4A92D-3197-48FB-8B21-210C37882C14}"/>
              </a:ext>
            </a:extLst>
          </p:cNvPr>
          <p:cNvSpPr txBox="1"/>
          <p:nvPr/>
        </p:nvSpPr>
        <p:spPr>
          <a:xfrm>
            <a:off x="1139371" y="747486"/>
            <a:ext cx="457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CAF917-9B5D-40E5-A5D6-1FE9A05BA2B1}"/>
              </a:ext>
            </a:extLst>
          </p:cNvPr>
          <p:cNvSpPr/>
          <p:nvPr/>
        </p:nvSpPr>
        <p:spPr>
          <a:xfrm>
            <a:off x="-1097147" y="-239028"/>
            <a:ext cx="8395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A0C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</a:p>
          <a:p>
            <a:r>
              <a:rPr lang="en-US" sz="1400" dirty="0">
                <a:solidFill>
                  <a:srgbClr val="0A0C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A0C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8A624-1320-4167-B374-D6816C213A7E}"/>
              </a:ext>
            </a:extLst>
          </p:cNvPr>
          <p:cNvSpPr txBox="1"/>
          <p:nvPr/>
        </p:nvSpPr>
        <p:spPr>
          <a:xfrm>
            <a:off x="363474" y="440993"/>
            <a:ext cx="809851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F5B010BB-5555-4DD2-92E4-439977C419FB}"/>
              </a:ext>
            </a:extLst>
          </p:cNvPr>
          <p:cNvSpPr/>
          <p:nvPr/>
        </p:nvSpPr>
        <p:spPr>
          <a:xfrm>
            <a:off x="186104" y="687215"/>
            <a:ext cx="802566" cy="529792"/>
          </a:xfrm>
          <a:prstGeom prst="flowChartDocumen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Actual Image</a:t>
            </a:r>
            <a:endParaRPr lang="en-GB" sz="11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7904BF3E-4BEA-44DE-9CC9-8AEB787C0337}"/>
              </a:ext>
            </a:extLst>
          </p:cNvPr>
          <p:cNvSpPr/>
          <p:nvPr/>
        </p:nvSpPr>
        <p:spPr>
          <a:xfrm>
            <a:off x="186104" y="1282780"/>
            <a:ext cx="802567" cy="627230"/>
          </a:xfrm>
          <a:prstGeom prst="flowChartDocumen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Expected Image</a:t>
            </a:r>
            <a:endParaRPr lang="en-GB" sz="11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94E9BE6-6540-4F2E-BE42-278AFEC26249}"/>
              </a:ext>
            </a:extLst>
          </p:cNvPr>
          <p:cNvSpPr/>
          <p:nvPr/>
        </p:nvSpPr>
        <p:spPr>
          <a:xfrm>
            <a:off x="898595" y="534730"/>
            <a:ext cx="373995" cy="1480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C66F236-43C7-48AE-AAF4-636F9B53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61" y="748525"/>
            <a:ext cx="2025253" cy="113920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5" name="Picture 24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27023BB4-83E7-4764-8D45-401B1501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203" y="721390"/>
            <a:ext cx="475103" cy="475103"/>
          </a:xfrm>
          <a:prstGeom prst="rect">
            <a:avLst/>
          </a:prstGeom>
        </p:spPr>
      </p:pic>
      <p:pic>
        <p:nvPicPr>
          <p:cNvPr id="36" name="Picture 3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D27D26C-52EF-41BC-B2E0-B4E8CD28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19" y="876373"/>
            <a:ext cx="762892" cy="200771"/>
          </a:xfrm>
          <a:prstGeom prst="rect">
            <a:avLst/>
          </a:prstGeom>
        </p:spPr>
      </p:pic>
      <p:pic>
        <p:nvPicPr>
          <p:cNvPr id="44" name="Picture 43" descr="Logo&#10;&#10;Description automatically generated">
            <a:extLst>
              <a:ext uri="{FF2B5EF4-FFF2-40B4-BE49-F238E27FC236}">
                <a16:creationId xmlns:a16="http://schemas.microsoft.com/office/drawing/2014/main" id="{06C77A5E-CA63-45B4-981E-FBCD1F791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80" t="33726" r="11618" b="33357"/>
          <a:stretch/>
        </p:blipFill>
        <p:spPr>
          <a:xfrm>
            <a:off x="1171127" y="1594208"/>
            <a:ext cx="1527788" cy="369748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3BCA8DFC-4723-462C-8E90-C481F951A28E}"/>
              </a:ext>
            </a:extLst>
          </p:cNvPr>
          <p:cNvSpPr/>
          <p:nvPr/>
        </p:nvSpPr>
        <p:spPr>
          <a:xfrm>
            <a:off x="1171127" y="1161045"/>
            <a:ext cx="1772604" cy="286999"/>
          </a:xfrm>
          <a:prstGeom prst="rightArrow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C160359-7D85-47A3-8C5E-C6928AC8FA1F}"/>
              </a:ext>
            </a:extLst>
          </p:cNvPr>
          <p:cNvSpPr/>
          <p:nvPr/>
        </p:nvSpPr>
        <p:spPr>
          <a:xfrm>
            <a:off x="5053083" y="1182194"/>
            <a:ext cx="2817593" cy="303326"/>
          </a:xfrm>
          <a:prstGeom prst="rightArrow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C49157-F6CD-4B8C-9D9E-181591BB1EDA}"/>
              </a:ext>
            </a:extLst>
          </p:cNvPr>
          <p:cNvSpPr txBox="1"/>
          <p:nvPr/>
        </p:nvSpPr>
        <p:spPr>
          <a:xfrm>
            <a:off x="6431847" y="2254266"/>
            <a:ext cx="145218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Not Similar</a:t>
            </a:r>
            <a:endParaRPr lang="en-GB" b="1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B8ABF9-7DAD-49A3-956B-BC96E6EE57F6}"/>
              </a:ext>
            </a:extLst>
          </p:cNvPr>
          <p:cNvSpPr txBox="1"/>
          <p:nvPr/>
        </p:nvSpPr>
        <p:spPr>
          <a:xfrm>
            <a:off x="5241071" y="868467"/>
            <a:ext cx="129362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Similar</a:t>
            </a:r>
            <a:endParaRPr lang="en-GB" b="1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6" name="Picture 55" descr="Graphical user interface&#10;&#10;Description automatically generated">
            <a:extLst>
              <a:ext uri="{FF2B5EF4-FFF2-40B4-BE49-F238E27FC236}">
                <a16:creationId xmlns:a16="http://schemas.microsoft.com/office/drawing/2014/main" id="{E5410802-7219-4CC9-98FC-AC3A6C0B4F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0" t="28038" r="62877" b="37821"/>
          <a:stretch/>
        </p:blipFill>
        <p:spPr>
          <a:xfrm>
            <a:off x="6607744" y="2723377"/>
            <a:ext cx="1385446" cy="726681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9C807A8-F804-4C04-97F9-FDEAA71DA42A}"/>
              </a:ext>
            </a:extLst>
          </p:cNvPr>
          <p:cNvSpPr/>
          <p:nvPr/>
        </p:nvSpPr>
        <p:spPr>
          <a:xfrm>
            <a:off x="5501421" y="2612195"/>
            <a:ext cx="3313039" cy="187329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B07ACF12-B38F-40A5-BD10-C5A81497C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233" y="3705868"/>
            <a:ext cx="867046" cy="765491"/>
          </a:xfrm>
          <a:prstGeom prst="rect">
            <a:avLst/>
          </a:prstGeom>
        </p:spPr>
      </p:pic>
      <p:pic>
        <p:nvPicPr>
          <p:cNvPr id="60" name="Picture 59" descr="A picture containing text&#10;&#10;Description automatically generated">
            <a:extLst>
              <a:ext uri="{FF2B5EF4-FFF2-40B4-BE49-F238E27FC236}">
                <a16:creationId xmlns:a16="http://schemas.microsoft.com/office/drawing/2014/main" id="{A34C02EF-4416-46A3-ACBB-19E1FD86DE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000" r="4060" b="8601"/>
          <a:stretch/>
        </p:blipFill>
        <p:spPr>
          <a:xfrm>
            <a:off x="5612722" y="3192787"/>
            <a:ext cx="950205" cy="945233"/>
          </a:xfrm>
          <a:prstGeom prst="rect">
            <a:avLst/>
          </a:prstGeom>
        </p:spPr>
      </p:pic>
      <p:pic>
        <p:nvPicPr>
          <p:cNvPr id="62" name="Picture 61" descr="Text&#10;&#10;Description automatically generated">
            <a:extLst>
              <a:ext uri="{FF2B5EF4-FFF2-40B4-BE49-F238E27FC236}">
                <a16:creationId xmlns:a16="http://schemas.microsoft.com/office/drawing/2014/main" id="{CDC3CCB0-565F-4F20-B281-1D0727B7D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7802" y="658012"/>
            <a:ext cx="551972" cy="551972"/>
          </a:xfrm>
          <a:prstGeom prst="rect">
            <a:avLst/>
          </a:prstGeom>
        </p:spPr>
      </p:pic>
      <p:pic>
        <p:nvPicPr>
          <p:cNvPr id="1027" name="Picture 1026" descr="Diagram&#10;&#10;Description automatically generated">
            <a:extLst>
              <a:ext uri="{FF2B5EF4-FFF2-40B4-BE49-F238E27FC236}">
                <a16:creationId xmlns:a16="http://schemas.microsoft.com/office/drawing/2014/main" id="{E99F80D4-831B-4341-8AAA-37BC3BFEED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6790" y="2845025"/>
            <a:ext cx="636334" cy="1210066"/>
          </a:xfrm>
          <a:prstGeom prst="rect">
            <a:avLst/>
          </a:prstGeom>
        </p:spPr>
      </p:pic>
      <p:pic>
        <p:nvPicPr>
          <p:cNvPr id="80" name="Picture 79" descr="Text&#10;&#10;Description automatically generated">
            <a:extLst>
              <a:ext uri="{FF2B5EF4-FFF2-40B4-BE49-F238E27FC236}">
                <a16:creationId xmlns:a16="http://schemas.microsoft.com/office/drawing/2014/main" id="{1263D92A-1378-4468-A53F-D72F950BFB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3788" y="3484766"/>
            <a:ext cx="987493" cy="987493"/>
          </a:xfrm>
          <a:prstGeom prst="rect">
            <a:avLst/>
          </a:prstGeom>
        </p:spPr>
      </p:pic>
      <p:sp>
        <p:nvSpPr>
          <p:cNvPr id="1040" name="Arrow: Bent-Up 1039">
            <a:extLst>
              <a:ext uri="{FF2B5EF4-FFF2-40B4-BE49-F238E27FC236}">
                <a16:creationId xmlns:a16="http://schemas.microsoft.com/office/drawing/2014/main" id="{DE7D06E6-701C-4689-BA0E-4C5B40001FC4}"/>
              </a:ext>
            </a:extLst>
          </p:cNvPr>
          <p:cNvSpPr/>
          <p:nvPr/>
        </p:nvSpPr>
        <p:spPr>
          <a:xfrm flipV="1">
            <a:off x="5041614" y="1677648"/>
            <a:ext cx="3075176" cy="589573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43" name="Picture 10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D1AF23B-1DA0-4E58-BE92-7E3FC40F1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392" y="3511226"/>
            <a:ext cx="890491" cy="79351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45" name="Picture 1044" descr="Icon&#10;&#10;Description automatically generated">
            <a:extLst>
              <a:ext uri="{FF2B5EF4-FFF2-40B4-BE49-F238E27FC236}">
                <a16:creationId xmlns:a16="http://schemas.microsoft.com/office/drawing/2014/main" id="{F36D819D-CEC3-4A87-8B33-06F9276443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3395" y="3515446"/>
            <a:ext cx="968601" cy="789293"/>
          </a:xfrm>
          <a:prstGeom prst="rect">
            <a:avLst/>
          </a:prstGeom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47" name="Picture 1046" descr="Chart&#10;&#10;Description automatically generated">
            <a:extLst>
              <a:ext uri="{FF2B5EF4-FFF2-40B4-BE49-F238E27FC236}">
                <a16:creationId xmlns:a16="http://schemas.microsoft.com/office/drawing/2014/main" id="{ADECC2AA-46D7-4F10-8C75-6642E7CADD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24146" y="3515446"/>
            <a:ext cx="1218434" cy="78929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51" name="Picture 1050" descr="A picture containing metalware, gear&#10;&#10;Description automatically generated">
            <a:extLst>
              <a:ext uri="{FF2B5EF4-FFF2-40B4-BE49-F238E27FC236}">
                <a16:creationId xmlns:a16="http://schemas.microsoft.com/office/drawing/2014/main" id="{E8C89CEB-C3B5-42CE-AE6F-B35C31C3BB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670" y="2650345"/>
            <a:ext cx="1654688" cy="789293"/>
          </a:xfrm>
          <a:prstGeom prst="rect">
            <a:avLst/>
          </a:prstGeom>
        </p:spPr>
      </p:pic>
      <p:pic>
        <p:nvPicPr>
          <p:cNvPr id="1053" name="Picture 1052" descr="A picture containing text&#10;&#10;Description automatically generated">
            <a:extLst>
              <a:ext uri="{FF2B5EF4-FFF2-40B4-BE49-F238E27FC236}">
                <a16:creationId xmlns:a16="http://schemas.microsoft.com/office/drawing/2014/main" id="{DD9905A0-47AF-4438-83EA-94216DFC6C4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4335" t="7106" r="23188" b="26928"/>
          <a:stretch/>
        </p:blipFill>
        <p:spPr>
          <a:xfrm>
            <a:off x="7966328" y="537855"/>
            <a:ext cx="1034210" cy="967306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F5EF6B2-1694-4B3B-B97B-FCDA1BC822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60165" y="704660"/>
            <a:ext cx="529441" cy="48997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A567A4-9D8F-4C69-A957-F45A865153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38374" y="4539056"/>
            <a:ext cx="2702799" cy="4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02A0-DA50-433A-8117-E73FFFC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758"/>
            <a:ext cx="8417052" cy="62103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Design Workflow &amp;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A5652-6B8B-40D3-B84E-B2E66E142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28101-3F01-462D-8C8B-F81BA9365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2BB04CD-1457-4D06-835A-7FFC8B8A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54585"/>
            <a:ext cx="7984433" cy="3629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95588-B0DA-424F-A2A7-AE8A8044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33" y="4543635"/>
            <a:ext cx="2702799" cy="4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35000">
              <a:srgbClr val="FFFFFF"/>
            </a:gs>
            <a:gs pos="100000">
              <a:schemeClr val="bg2"/>
            </a:gs>
            <a:gs pos="0">
              <a:srgbClr val="FFFFFF"/>
            </a:gs>
            <a:gs pos="10000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F34D1-2D92-144C-816F-270390B5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32" y="1665888"/>
            <a:ext cx="6187297" cy="830997"/>
          </a:xfrm>
        </p:spPr>
        <p:txBody>
          <a:bodyPr/>
          <a:lstStyle/>
          <a:p>
            <a:r>
              <a:rPr lang="en-US" i="1" dirty="0"/>
              <a:t>Demo and Q&amp;A’s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DEB4373-6921-47F9-91CF-6A04E71D1FB0}"/>
              </a:ext>
            </a:extLst>
          </p:cNvPr>
          <p:cNvSpPr txBox="1">
            <a:spLocks/>
          </p:cNvSpPr>
          <p:nvPr/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© 2022 Cognizant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CA63069-7D42-48E4-A62B-965F9BBD866E}"/>
              </a:ext>
            </a:extLst>
          </p:cNvPr>
          <p:cNvSpPr txBox="1">
            <a:spLocks/>
          </p:cNvSpPr>
          <p:nvPr/>
        </p:nvSpPr>
        <p:spPr>
          <a:xfrm>
            <a:off x="431786" y="4695411"/>
            <a:ext cx="2286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FEF571-C9B4-4D92-A7F7-315B894862A8}" type="slidenum">
              <a:rPr lang="en-US" sz="800" smtClean="0"/>
              <a:pPr/>
              <a:t>7</a:t>
            </a:fld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18C5D-966A-4516-A143-DB01A914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62" y="4032778"/>
            <a:ext cx="52241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F34D1-2D92-144C-816F-270390B5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33" y="1665888"/>
            <a:ext cx="4391382" cy="1661993"/>
          </a:xfrm>
        </p:spPr>
        <p:txBody>
          <a:bodyPr/>
          <a:lstStyle/>
          <a:p>
            <a:r>
              <a:rPr lang="en-US" i="1" dirty="0"/>
              <a:t>Thank You !!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F4F9F33-98F1-487E-9C77-8DAA77FD1E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 i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Trading Hacker’s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45507-99A3-418A-B6B8-66A378A8C1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Shalini,Pawan</a:t>
            </a:r>
            <a:r>
              <a:rPr lang="en-US" dirty="0"/>
              <a:t> &amp; Arpitha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4418E2-D3BE-4C56-ABFE-F64303C6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17" y="4005642"/>
            <a:ext cx="4870716" cy="9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9051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C59A549CE48541B951632D4196BCA1" ma:contentTypeVersion="0" ma:contentTypeDescription="Create a new document." ma:contentTypeScope="" ma:versionID="f1d972d1aa6d9ea55dca7ba336562a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421221-6257-44B8-A0C2-D26A1BFC5168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CB683CF-7DFD-4974-9672-9F63D2D5A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77D545-A467-4A02-8DAF-7A685903C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58647</TotalTime>
  <Words>385</Words>
  <Application>Microsoft Office PowerPoint</Application>
  <PresentationFormat>On-screen Show (16:9)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-apple-system</vt:lpstr>
      <vt:lpstr>Arial</vt:lpstr>
      <vt:lpstr>Arial Regular</vt:lpstr>
      <vt:lpstr>Calibri</vt:lpstr>
      <vt:lpstr>Courier New</vt:lpstr>
      <vt:lpstr>Wingdings</vt:lpstr>
      <vt:lpstr>Cognizantnewbrand</vt:lpstr>
      <vt:lpstr>Next Generation Test Automation Platform using Visual AI</vt:lpstr>
      <vt:lpstr>Agenda</vt:lpstr>
      <vt:lpstr>Overview</vt:lpstr>
      <vt:lpstr>Ideation</vt:lpstr>
      <vt:lpstr>Architecture </vt:lpstr>
      <vt:lpstr>Design Workflow &amp; Implementation</vt:lpstr>
      <vt:lpstr>Demo and Q&amp;A’s</vt:lpstr>
      <vt:lpstr>Thank You !!</vt:lpstr>
    </vt:vector>
  </TitlesOfParts>
  <Manager/>
  <Company>Cognizant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QE Summary</dc:title>
  <dc:subject/>
  <dc:creator>Suganandam.Raju@cognizant.com</dc:creator>
  <cp:keywords/>
  <dc:description/>
  <cp:lastModifiedBy>Kannan, Shalini (Contractor)</cp:lastModifiedBy>
  <cp:revision>2692</cp:revision>
  <cp:lastPrinted>2020-02-12T20:07:34Z</cp:lastPrinted>
  <dcterms:created xsi:type="dcterms:W3CDTF">2018-08-01T04:55:58Z</dcterms:created>
  <dcterms:modified xsi:type="dcterms:W3CDTF">2022-09-07T06:50:42Z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0x010100AFC59A549CE48541B951632D4196BCA1</vt:lpwstr>
  </property>
</Properties>
</file>