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305" r:id="rId5"/>
    <p:sldId id="321" r:id="rId6"/>
    <p:sldId id="306" r:id="rId7"/>
    <p:sldId id="317" r:id="rId8"/>
    <p:sldId id="315" r:id="rId9"/>
    <p:sldId id="322" r:id="rId10"/>
    <p:sldId id="259" r:id="rId11"/>
    <p:sldId id="311" r:id="rId12"/>
    <p:sldId id="31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1/27/2023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1582053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7</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sz="3600" dirty="0"/>
              <a:t>Mortgage &amp; pawnbroker age systems</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Team 107​</a:t>
            </a:r>
          </a:p>
        </p:txBody>
      </p:sp>
    </p:spTree>
    <p:extLst>
      <p:ext uri="{BB962C8B-B14F-4D97-AF65-F5344CB8AC3E}">
        <p14:creationId xmlns:p14="http://schemas.microsoft.com/office/powerpoint/2010/main" val="317718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Ink Free" panose="03080402000500000000" pitchFamily="66" charset="0"/>
                <a:cs typeface="Mongolian Baiti" panose="03000500000000000000" pitchFamily="66" charset="0"/>
              </a:rPr>
              <a:t>Team 107</a:t>
            </a: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a:xfrm>
            <a:off x="474233" y="661685"/>
            <a:ext cx="4886661" cy="1787652"/>
          </a:xfrm>
        </p:spPr>
        <p:txBody>
          <a:bodyPr>
            <a:noAutofit/>
          </a:bodyPr>
          <a:lstStyle/>
          <a:p>
            <a:r>
              <a:rPr lang="en-US" sz="5400" dirty="0">
                <a:solidFill>
                  <a:schemeClr val="tx1">
                    <a:lumMod val="85000"/>
                    <a:lumOff val="15000"/>
                  </a:schemeClr>
                </a:solidFill>
                <a:latin typeface="Monotype Corsiva" panose="03010101010201010101" pitchFamily="66" charset="0"/>
              </a:rPr>
              <a:t>Mortgage &amp; Pawn brokerage systems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818120" y="2241176"/>
            <a:ext cx="4114800" cy="2599765"/>
          </a:xfrm>
        </p:spPr>
        <p:txBody>
          <a:bodyPr vert="horz" lIns="91440" tIns="45720" rIns="91440" bIns="45720" rtlCol="0" anchor="t">
            <a:normAutofit/>
          </a:bodyPr>
          <a:lstStyle/>
          <a:p>
            <a:pPr marL="342900" indent="-342900">
              <a:lnSpc>
                <a:spcPct val="150000"/>
              </a:lnSpc>
              <a:buFont typeface="Arial" panose="020B0604020202020204" pitchFamily="34" charset="0"/>
              <a:buChar char="•"/>
            </a:pPr>
            <a:r>
              <a:rPr lang="en-US" dirty="0">
                <a:latin typeface="Gill Sans Nova Light" panose="020B0302020104020203" pitchFamily="34" charset="0"/>
                <a:cs typeface="Gill Sans Light" panose="020B0302020104020203" pitchFamily="34" charset="-79"/>
              </a:rPr>
              <a:t>E R Mounika </a:t>
            </a:r>
          </a:p>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CH Shalini</a:t>
            </a:r>
          </a:p>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B L Narayana Murthy</a:t>
            </a:r>
          </a:p>
          <a:p>
            <a:pPr marL="0" indent="0">
              <a:lnSpc>
                <a:spcPct val="150000"/>
              </a:lnSpc>
              <a:buNone/>
            </a:pP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818717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Mortgage  </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223516" y="2651760"/>
            <a:ext cx="7744968" cy="2467087"/>
          </a:xfrm>
        </p:spPr>
        <p:txBody>
          <a:bodyPr/>
          <a:lstStyle/>
          <a:p>
            <a:r>
              <a:rPr lang="en-US" b="0" i="0" dirty="0">
                <a:effectLst/>
                <a:latin typeface="+mn-lt"/>
              </a:rPr>
              <a:t>For those who are unaware of mortgage and pawn brokering here is a small description , Mortgage is a kind of negotiation between the money lender and the receiver ,where the lender has the right to takeaway the property of receivers if the he/she failed to repay the loan and interest, this is also referred as collateral. </a:t>
            </a:r>
            <a:endParaRPr lang="en-US" dirty="0">
              <a:latin typeface="+mn-lt"/>
            </a:endParaRP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solidFill>
                  <a:schemeClr val="accent3"/>
                </a:solidFill>
              </a:rPr>
              <a:t>Pawn brokerage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normAutofit/>
          </a:bodyPr>
          <a:lstStyle/>
          <a:p>
            <a:pPr marL="0" indent="0" algn="ctr">
              <a:lnSpc>
                <a:spcPct val="100000"/>
              </a:lnSpc>
              <a:buNone/>
            </a:pPr>
            <a:r>
              <a:rPr lang="en-US" sz="2800" i="0" dirty="0">
                <a:effectLst/>
                <a:latin typeface="+mn-lt"/>
              </a:rPr>
              <a:t>Pawn brokers are the people who lend money to the receivers. Once the receiver repays the loan along with the interest the mortgage is fulfilled. This is an overview of how the mortgage and the pawn brokerage system work. </a:t>
            </a:r>
            <a:endParaRPr lang="en-US" sz="2800" dirty="0">
              <a:solidFill>
                <a:schemeClr val="accent3"/>
              </a:solidFill>
              <a:latin typeface="+mn-lt"/>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569305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6A01-1D8C-E82D-69CE-C1BEA5E0330D}"/>
              </a:ext>
            </a:extLst>
          </p:cNvPr>
          <p:cNvSpPr>
            <a:spLocks noGrp="1"/>
          </p:cNvSpPr>
          <p:nvPr>
            <p:ph type="title"/>
          </p:nvPr>
        </p:nvSpPr>
        <p:spPr/>
        <p:txBody>
          <a:bodyPr/>
          <a:lstStyle/>
          <a:p>
            <a:r>
              <a:rPr lang="en-US" dirty="0">
                <a:latin typeface="Baskerville Old Face" panose="02020602080505020303" pitchFamily="18" charset="77"/>
              </a:rPr>
              <a:t>Motive of our project</a:t>
            </a:r>
            <a:r>
              <a:rPr lang="en-US" dirty="0">
                <a:solidFill>
                  <a:schemeClr val="accent3"/>
                </a:solidFill>
                <a:latin typeface="Baskerville Old Face" panose="02020602080505020303" pitchFamily="18" charset="77"/>
              </a:rPr>
              <a:t> </a:t>
            </a:r>
            <a:endParaRPr lang="en-US" dirty="0"/>
          </a:p>
        </p:txBody>
      </p:sp>
      <p:sp>
        <p:nvSpPr>
          <p:cNvPr id="3" name="Footer Placeholder 2">
            <a:extLst>
              <a:ext uri="{FF2B5EF4-FFF2-40B4-BE49-F238E27FC236}">
                <a16:creationId xmlns:a16="http://schemas.microsoft.com/office/drawing/2014/main" id="{21137959-7D1F-FBB7-5094-07715179487F}"/>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6E8D6E8-969C-81F9-8B97-1B42ED901A78}"/>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6" name="Content Placeholder 5">
            <a:extLst>
              <a:ext uri="{FF2B5EF4-FFF2-40B4-BE49-F238E27FC236}">
                <a16:creationId xmlns:a16="http://schemas.microsoft.com/office/drawing/2014/main" id="{2094E3C3-A0AA-A682-4494-4ABD049ED3F7}"/>
              </a:ext>
            </a:extLst>
          </p:cNvPr>
          <p:cNvSpPr>
            <a:spLocks noGrp="1"/>
          </p:cNvSpPr>
          <p:nvPr>
            <p:ph sz="quarter" idx="12"/>
          </p:nvPr>
        </p:nvSpPr>
        <p:spPr/>
        <p:txBody>
          <a:bodyPr>
            <a:normAutofit/>
          </a:bodyPr>
          <a:lstStyle/>
          <a:p>
            <a:pPr marL="457200" lvl="1" indent="0">
              <a:buNone/>
            </a:pPr>
            <a:r>
              <a:rPr lang="en-US" sz="2800" b="0" i="0" dirty="0">
                <a:effectLst/>
              </a:rPr>
              <a:t>Our motive of the project is to design a online software with the above mentioned functionalities, Where the customer will be able to login and take the loans from the trusted money lenders by providing mortgage. once the mortgage and the customer is verified and approved, the customer receives the money from the money lenders through online or offline based on the customers interest.</a:t>
            </a:r>
            <a:endParaRPr lang="en-IN" sz="2800" dirty="0"/>
          </a:p>
        </p:txBody>
      </p:sp>
    </p:spTree>
    <p:extLst>
      <p:ext uri="{BB962C8B-B14F-4D97-AF65-F5344CB8AC3E}">
        <p14:creationId xmlns:p14="http://schemas.microsoft.com/office/powerpoint/2010/main" val="5889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6A01-1D8C-E82D-69CE-C1BEA5E0330D}"/>
              </a:ext>
            </a:extLst>
          </p:cNvPr>
          <p:cNvSpPr>
            <a:spLocks noGrp="1"/>
          </p:cNvSpPr>
          <p:nvPr>
            <p:ph type="title"/>
          </p:nvPr>
        </p:nvSpPr>
        <p:spPr/>
        <p:txBody>
          <a:bodyPr/>
          <a:lstStyle/>
          <a:p>
            <a:r>
              <a:rPr lang="en-US" dirty="0"/>
              <a:t>Modules</a:t>
            </a:r>
          </a:p>
        </p:txBody>
      </p:sp>
      <p:sp>
        <p:nvSpPr>
          <p:cNvPr id="4" name="Slide Number Placeholder 3">
            <a:extLst>
              <a:ext uri="{FF2B5EF4-FFF2-40B4-BE49-F238E27FC236}">
                <a16:creationId xmlns:a16="http://schemas.microsoft.com/office/drawing/2014/main" id="{A6E8D6E8-969C-81F9-8B97-1B42ED901A78}"/>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6" name="Content Placeholder 5">
            <a:extLst>
              <a:ext uri="{FF2B5EF4-FFF2-40B4-BE49-F238E27FC236}">
                <a16:creationId xmlns:a16="http://schemas.microsoft.com/office/drawing/2014/main" id="{2094E3C3-A0AA-A682-4494-4ABD049ED3F7}"/>
              </a:ext>
            </a:extLst>
          </p:cNvPr>
          <p:cNvSpPr>
            <a:spLocks noGrp="1"/>
          </p:cNvSpPr>
          <p:nvPr>
            <p:ph sz="quarter" idx="12"/>
          </p:nvPr>
        </p:nvSpPr>
        <p:spPr>
          <a:xfrm>
            <a:off x="975360" y="2079812"/>
            <a:ext cx="10241280" cy="4641662"/>
          </a:xfrm>
        </p:spPr>
        <p:txBody>
          <a:bodyPr>
            <a:normAutofit fontScale="92500" lnSpcReduction="20000"/>
          </a:bodyPr>
          <a:lstStyle/>
          <a:p>
            <a:pPr algn="l" fontAlgn="auto"/>
            <a:endParaRPr lang="en-US" b="1" i="0" dirty="0">
              <a:effectLst/>
            </a:endParaRPr>
          </a:p>
          <a:p>
            <a:pPr algn="l" fontAlgn="auto"/>
            <a:r>
              <a:rPr lang="en-US" b="1" i="0" dirty="0">
                <a:effectLst/>
              </a:rPr>
              <a:t>Admin:</a:t>
            </a:r>
          </a:p>
          <a:p>
            <a:pPr marL="457200" lvl="1" indent="0">
              <a:buNone/>
            </a:pPr>
            <a:r>
              <a:rPr lang="en-US" b="0" i="0" dirty="0">
                <a:effectLst/>
              </a:rPr>
              <a:t>The main role of the admin is to manage the functionalities of both the customer and the money lenders .And also look after the transaction and other vital function between the customers and the money lenders.</a:t>
            </a:r>
          </a:p>
          <a:p>
            <a:pPr algn="l" fontAlgn="auto"/>
            <a:r>
              <a:rPr lang="en-US" b="1" i="0" dirty="0">
                <a:effectLst/>
              </a:rPr>
              <a:t>Customers:</a:t>
            </a:r>
          </a:p>
          <a:p>
            <a:pPr marL="457200" lvl="1" indent="0">
              <a:buNone/>
            </a:pPr>
            <a:r>
              <a:rPr lang="en-US" b="0" i="0" dirty="0">
                <a:effectLst/>
              </a:rPr>
              <a:t>The Customer will be able to login and take the loans from the trusted money lenders by providing mortgage. once the mortgage and the customer is verified and approved ,the customer receives the money</a:t>
            </a:r>
          </a:p>
          <a:p>
            <a:pPr algn="l" fontAlgn="auto"/>
            <a:r>
              <a:rPr lang="en-US" b="1" i="0" dirty="0">
                <a:effectLst/>
              </a:rPr>
              <a:t>Money Lenders:</a:t>
            </a:r>
          </a:p>
          <a:p>
            <a:pPr marL="457200" lvl="1" indent="0">
              <a:buNone/>
            </a:pPr>
            <a:r>
              <a:rPr lang="en-US" b="0" i="0" dirty="0">
                <a:effectLst/>
              </a:rPr>
              <a:t>The money lenders will be able to Login to the software once their account is verified and approved by the Admin. Money lenders can make negotiations with the customers during the approval of the customers loan ,regarding the mortgages of the customer. once they come to agreement , Money lender can make payment to customer on his / her choice</a:t>
            </a:r>
          </a:p>
          <a:p>
            <a:pPr marL="457200" lvl="1" indent="0">
              <a:buNone/>
            </a:pPr>
            <a:endParaRPr lang="en-IN" dirty="0"/>
          </a:p>
        </p:txBody>
      </p:sp>
    </p:spTree>
    <p:extLst>
      <p:ext uri="{BB962C8B-B14F-4D97-AF65-F5344CB8AC3E}">
        <p14:creationId xmlns:p14="http://schemas.microsoft.com/office/powerpoint/2010/main" val="3623859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Our Survey</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1153668" y="4536141"/>
            <a:ext cx="9884664" cy="621075"/>
          </a:xfrm>
        </p:spPr>
        <p:txBody>
          <a:bodyPr/>
          <a:lstStyle/>
          <a:p>
            <a:r>
              <a:rPr lang="en-US" dirty="0"/>
              <a:t>Mortgage &amp; Pawn brokerage system</a:t>
            </a:r>
          </a:p>
        </p:txBody>
      </p:sp>
    </p:spTree>
    <p:extLst>
      <p:ext uri="{BB962C8B-B14F-4D97-AF65-F5344CB8AC3E}">
        <p14:creationId xmlns:p14="http://schemas.microsoft.com/office/powerpoint/2010/main" val="344679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7" name="Content Placeholder 6">
            <a:extLst>
              <a:ext uri="{FF2B5EF4-FFF2-40B4-BE49-F238E27FC236}">
                <a16:creationId xmlns:a16="http://schemas.microsoft.com/office/drawing/2014/main" id="{0CABB21E-4028-3DFA-6F8D-4E7307209AE0}"/>
              </a:ext>
            </a:extLst>
          </p:cNvPr>
          <p:cNvSpPr>
            <a:spLocks noGrp="1"/>
          </p:cNvSpPr>
          <p:nvPr>
            <p:ph idx="1"/>
          </p:nvPr>
        </p:nvSpPr>
        <p:spPr>
          <a:xfrm>
            <a:off x="838200" y="445060"/>
            <a:ext cx="10515600" cy="5911290"/>
          </a:xfrm>
        </p:spPr>
        <p:txBody>
          <a:bodyPr/>
          <a:lstStyle/>
          <a:p>
            <a:pPr marL="0" indent="0" algn="l" fontAlgn="auto">
              <a:buNone/>
            </a:pPr>
            <a:r>
              <a:rPr lang="en-US" b="0" i="0" dirty="0">
                <a:effectLst/>
                <a:latin typeface="-apple-system"/>
              </a:rPr>
              <a:t>From our survey analysis we conclude the following:</a:t>
            </a:r>
          </a:p>
          <a:p>
            <a:pPr fontAlgn="auto">
              <a:buFont typeface="Arial" panose="020B0604020202020204" pitchFamily="34" charset="0"/>
              <a:buChar char="•"/>
            </a:pPr>
            <a:r>
              <a:rPr lang="en-US" dirty="0">
                <a:effectLst/>
              </a:rPr>
              <a:t>according to our survey we find that there are more than 50% of the people who are aware of the basic functionality of mortgage and Pawn brokers</a:t>
            </a:r>
          </a:p>
          <a:p>
            <a:pPr fontAlgn="auto">
              <a:buFont typeface="Arial" panose="020B0604020202020204" pitchFamily="34" charset="0"/>
              <a:buChar char="•"/>
            </a:pPr>
            <a:r>
              <a:rPr lang="en-US" dirty="0">
                <a:effectLst/>
              </a:rPr>
              <a:t>there are more than 42% people who were taught about mortgage in school and 37.6% people college and others from external sources as mentioned in above pie chart.</a:t>
            </a:r>
          </a:p>
          <a:p>
            <a:pPr fontAlgn="auto">
              <a:buFont typeface="Arial" panose="020B0604020202020204" pitchFamily="34" charset="0"/>
              <a:buChar char="•"/>
            </a:pPr>
            <a:r>
              <a:rPr lang="en-US" dirty="0">
                <a:effectLst/>
              </a:rPr>
              <a:t>on the scale of 1 to 5 there are 7.3% people who rated 5, and are fully aware of mortgages and 38.4% who are partially aware and rated 3,the rest other are mentioned in the above survey chart.</a:t>
            </a:r>
          </a:p>
          <a:p>
            <a:pPr fontAlgn="auto">
              <a:buFont typeface="Arial" panose="020B0604020202020204" pitchFamily="34" charset="0"/>
              <a:buChar char="•"/>
            </a:pPr>
            <a:r>
              <a:rPr lang="en-US" dirty="0">
                <a:effectLst/>
              </a:rPr>
              <a:t>from the survey we find there are approximately 35% people who make loans to buy a property and other 35% to take a new loan on a mortgage-free property .</a:t>
            </a:r>
          </a:p>
          <a:p>
            <a:endParaRPr lang="en-IN" dirty="0"/>
          </a:p>
        </p:txBody>
      </p:sp>
    </p:spTree>
    <p:extLst>
      <p:ext uri="{BB962C8B-B14F-4D97-AF65-F5344CB8AC3E}">
        <p14:creationId xmlns:p14="http://schemas.microsoft.com/office/powerpoint/2010/main" val="941015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a:xfrm>
            <a:off x="1743456" y="2745531"/>
            <a:ext cx="8705088" cy="2002536"/>
          </a:xfrm>
        </p:spPr>
        <p:txBody>
          <a:bodyPr>
            <a:normAutofit/>
          </a:bodyPr>
          <a:lstStyle/>
          <a:p>
            <a:r>
              <a:rPr lang="en-US" sz="9600" dirty="0"/>
              <a:t>Thank You</a:t>
            </a:r>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spTree>
    <p:extLst>
      <p:ext uri="{BB962C8B-B14F-4D97-AF65-F5344CB8AC3E}">
        <p14:creationId xmlns:p14="http://schemas.microsoft.com/office/powerpoint/2010/main" val="1563980609"/>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{2AAD88EE-7275-41F8-A7D9-85C93E6394B6}tf56410444_win32</Template>
  <TotalTime>187</TotalTime>
  <Words>521</Words>
  <Application>Microsoft Office PowerPoint</Application>
  <PresentationFormat>Widescreen</PresentationFormat>
  <Paragraphs>44</Paragraphs>
  <Slides>9</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-apple-system</vt:lpstr>
      <vt:lpstr>Arial</vt:lpstr>
      <vt:lpstr>Baskerville</vt:lpstr>
      <vt:lpstr>Baskerville Old Face</vt:lpstr>
      <vt:lpstr>Calibri</vt:lpstr>
      <vt:lpstr>Gill Sans Light</vt:lpstr>
      <vt:lpstr>Gill Sans Nova</vt:lpstr>
      <vt:lpstr>Gill Sans Nova Light</vt:lpstr>
      <vt:lpstr>Ink Free</vt:lpstr>
      <vt:lpstr>Monotype Corsiva</vt:lpstr>
      <vt:lpstr>Office Theme</vt:lpstr>
      <vt:lpstr>Mortgage &amp; pawnbroker age systems</vt:lpstr>
      <vt:lpstr>Team 107</vt:lpstr>
      <vt:lpstr>Mortgage  </vt:lpstr>
      <vt:lpstr>Pawn brokerage </vt:lpstr>
      <vt:lpstr>Motive of our project </vt:lpstr>
      <vt:lpstr>Modules</vt:lpstr>
      <vt:lpstr>Our Survey</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Mortgage &amp; pawnbroker age systems</dc:title>
  <dc:creator>B NARAYANA</dc:creator>
  <cp:lastModifiedBy>B NARAYANA</cp:lastModifiedBy>
  <cp:revision>2</cp:revision>
  <dcterms:created xsi:type="dcterms:W3CDTF">2023-01-27T04:31:55Z</dcterms:created>
  <dcterms:modified xsi:type="dcterms:W3CDTF">2023-01-27T09:50:41Z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