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33" r:id="rId1"/>
  </p:sldMasterIdLst>
  <p:sldIdLst>
    <p:sldId id="257" r:id="rId2"/>
    <p:sldId id="258" r:id="rId3"/>
    <p:sldId id="266" r:id="rId4"/>
    <p:sldId id="259" r:id="rId5"/>
    <p:sldId id="260" r:id="rId6"/>
    <p:sldId id="268" r:id="rId7"/>
    <p:sldId id="261" r:id="rId8"/>
    <p:sldId id="262"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12764-89CD-4D0B-FF03-133917F78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20573D3-2073-D69C-165F-E0C2919F8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88CEE8-2103-70D8-B626-029FD391C0DD}"/>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13B0074D-577B-A91A-0E63-0DA420230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CA62B9-D1CC-DE76-95AE-81DBEF538577}"/>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88639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111E6-832A-EDE9-4B24-EFBAA8982E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2434A8-4BE2-051C-973B-80EADFA0D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A3F176-EEB9-85E5-787C-9D95CC8434DB}"/>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CBF8A282-8D77-F500-99C9-D98C1D036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28E76C-457B-BB3A-823C-48CAF57C1928}"/>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6487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80E3A29-DDFA-5702-3F06-DC3504CB4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2FB1D1A-1FAE-9C2F-8929-1F09789514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33A859C-87ED-4B0D-DF76-DBCFAA12A9E7}"/>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7226A9F9-02CA-0080-DFED-FFE4872C7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AB4534-EA22-D6C8-2EF4-911F06849656}"/>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60171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071B33-DE32-7893-A186-3B0BDCAB2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F67379-03F2-FF47-4AF9-9E5F0E229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4B5F51-0477-7FEF-E4CC-B235B1DC61CC}"/>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422EB091-47FC-5EE7-0240-A98C2005F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E15C5F-B4BF-51D3-4E3F-AAF6FE9E6AAD}"/>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49840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DDC2E-1512-75EA-5C64-39281704C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E7C88BF-12E7-8E76-8467-FB8CB43E1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61FFFCA-C246-0AC2-321D-31F5CB33B1BE}"/>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2D4FE2E9-F05E-2788-E123-AA0D15BA5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C63878C-9FFF-2799-C1BD-FAB2AD3A1B07}"/>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3794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E8A070-05CF-94B7-82BD-330B29BDDF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CF8015-8915-F97D-6F1D-6A08412A7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6AA2C0-EA41-C918-B8CE-24665138A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D9D93CC-171A-B9B5-0873-1D159A4E8E61}"/>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6" name="Footer Placeholder 5">
            <a:extLst>
              <a:ext uri="{FF2B5EF4-FFF2-40B4-BE49-F238E27FC236}">
                <a16:creationId xmlns:a16="http://schemas.microsoft.com/office/drawing/2014/main" xmlns="" id="{104454B6-5D5E-49DA-CDD7-D4AACD0A83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81719F-ADAB-1471-8BF0-FD38DADD9E3B}"/>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57765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7D5C1-918D-512A-D8E2-4FD8136155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5AD7499-AA9B-CC56-D935-1E8A874EA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12C9BFE-33CC-67BC-FA68-560271C8D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223CC7B-F15A-276C-8466-D4E546C6C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753129-8614-2412-7769-71E929E5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EC0FE6C-D71A-DA0B-76D5-F837F073247E}"/>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8" name="Footer Placeholder 7">
            <a:extLst>
              <a:ext uri="{FF2B5EF4-FFF2-40B4-BE49-F238E27FC236}">
                <a16:creationId xmlns:a16="http://schemas.microsoft.com/office/drawing/2014/main" xmlns="" id="{F6DC8CFF-FB8D-D170-E820-D49455D372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6B28E32-A96A-BFDE-EBC2-7F168AFBF454}"/>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91888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E51D2-201F-1453-C16F-8EBE6CD514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D33EF07-CF8E-C1F1-1DB2-6B1DCCC552BB}"/>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4" name="Footer Placeholder 3">
            <a:extLst>
              <a:ext uri="{FF2B5EF4-FFF2-40B4-BE49-F238E27FC236}">
                <a16:creationId xmlns:a16="http://schemas.microsoft.com/office/drawing/2014/main" xmlns="" id="{C2496771-14DA-E9E2-7CB2-5F30A8619D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AAA8930-5CF3-DBE9-E96C-FD5147A20598}"/>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412360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329A036-941B-5400-A8CB-B2ECB0031323}"/>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3" name="Footer Placeholder 2">
            <a:extLst>
              <a:ext uri="{FF2B5EF4-FFF2-40B4-BE49-F238E27FC236}">
                <a16:creationId xmlns:a16="http://schemas.microsoft.com/office/drawing/2014/main" xmlns="" id="{23CB3CA0-C645-3CE7-2277-DC83389836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1C2CB5B-1882-6146-3E7F-1BB0CE5157E3}"/>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749398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F777B-9446-5255-065C-95352D884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A007DB-A509-0695-D3B1-515F74CFC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9D8C204-8F3F-DCDD-340E-43A1454F2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A7EF42-E3B7-5558-7B2F-0AF31B339232}"/>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6" name="Footer Placeholder 5">
            <a:extLst>
              <a:ext uri="{FF2B5EF4-FFF2-40B4-BE49-F238E27FC236}">
                <a16:creationId xmlns:a16="http://schemas.microsoft.com/office/drawing/2014/main" xmlns="" id="{90AD7218-4B92-31F9-AEDC-B49F17885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1EACDC7-87BF-659C-CEEA-81081C175C82}"/>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01061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F746D-2A33-8433-41A7-6B5661852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E5E0F01-EA12-DC69-48C8-87754480C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0BA1B31-E46C-E62E-064B-8F732F67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40A1CC-FB3A-90D3-1022-D00210748F89}"/>
              </a:ext>
            </a:extLst>
          </p:cNvPr>
          <p:cNvSpPr>
            <a:spLocks noGrp="1"/>
          </p:cNvSpPr>
          <p:nvPr>
            <p:ph type="dt" sz="half" idx="10"/>
          </p:nvPr>
        </p:nvSpPr>
        <p:spPr/>
        <p:txBody>
          <a:bodyPr/>
          <a:lstStyle/>
          <a:p>
            <a:fld id="{8A80C4F0-5721-4E3B-9BF4-9618BBCB4A1D}" type="datetimeFigureOut">
              <a:rPr lang="en-IN" smtClean="0"/>
              <a:pPr/>
              <a:t>04-10-2023</a:t>
            </a:fld>
            <a:endParaRPr lang="en-IN"/>
          </a:p>
        </p:txBody>
      </p:sp>
      <p:sp>
        <p:nvSpPr>
          <p:cNvPr id="6" name="Footer Placeholder 5">
            <a:extLst>
              <a:ext uri="{FF2B5EF4-FFF2-40B4-BE49-F238E27FC236}">
                <a16:creationId xmlns:a16="http://schemas.microsoft.com/office/drawing/2014/main" xmlns="" id="{FB141A23-A194-E2E3-80C2-8380B9C98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46D4D8A-745C-CE58-0A6E-748EFCDD40F4}"/>
              </a:ext>
            </a:extLst>
          </p:cNvPr>
          <p:cNvSpPr>
            <a:spLocks noGrp="1"/>
          </p:cNvSpPr>
          <p:nvPr>
            <p:ph type="sldNum" sz="quarter" idx="12"/>
          </p:nvPr>
        </p:nvSpPr>
        <p:spPr/>
        <p:txBody>
          <a:body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239134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5A6C79A-123B-A482-1645-BD648462C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E8B8AF-70EB-FE63-6CC7-889DC5CD3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F23519-CD79-8CB9-EC1F-5B825448E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0C4F0-5721-4E3B-9BF4-9618BBCB4A1D}" type="datetimeFigureOut">
              <a:rPr lang="en-IN" smtClean="0"/>
              <a:pPr/>
              <a:t>04-10-2023</a:t>
            </a:fld>
            <a:endParaRPr lang="en-IN"/>
          </a:p>
        </p:txBody>
      </p:sp>
      <p:sp>
        <p:nvSpPr>
          <p:cNvPr id="5" name="Footer Placeholder 4">
            <a:extLst>
              <a:ext uri="{FF2B5EF4-FFF2-40B4-BE49-F238E27FC236}">
                <a16:creationId xmlns:a16="http://schemas.microsoft.com/office/drawing/2014/main" xmlns="" id="{05657A80-3C21-DC37-557F-BD10A2536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E2C8915-EB7F-50A1-C29B-EF37803D8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F2760-36F1-433A-9FFA-5B2BF6851DF4}" type="slidenum">
              <a:rPr lang="en-IN" smtClean="0"/>
              <a:pPr/>
              <a:t>‹#›</a:t>
            </a:fld>
            <a:endParaRPr lang="en-IN"/>
          </a:p>
        </p:txBody>
      </p:sp>
    </p:spTree>
    <p:extLst>
      <p:ext uri="{BB962C8B-B14F-4D97-AF65-F5344CB8AC3E}">
        <p14:creationId xmlns:p14="http://schemas.microsoft.com/office/powerpoint/2010/main" xmlns="" val="128928237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994073-B350-751E-0F82-0A361ADE9C2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60517" y="80683"/>
            <a:ext cx="7360002" cy="1004047"/>
          </a:xfrm>
          <a:prstGeom prst="rect">
            <a:avLst/>
          </a:prstGeom>
        </p:spPr>
      </p:pic>
      <p:sp>
        <p:nvSpPr>
          <p:cNvPr id="6" name="TextBox 5">
            <a:extLst>
              <a:ext uri="{FF2B5EF4-FFF2-40B4-BE49-F238E27FC236}">
                <a16:creationId xmlns:a16="http://schemas.microsoft.com/office/drawing/2014/main" xmlns="" id="{409E2ADF-BD41-DC96-7AB1-F7262E88F3D6}"/>
              </a:ext>
            </a:extLst>
          </p:cNvPr>
          <p:cNvSpPr txBox="1"/>
          <p:nvPr/>
        </p:nvSpPr>
        <p:spPr>
          <a:xfrm>
            <a:off x="923365" y="1405100"/>
            <a:ext cx="10085293" cy="400110"/>
          </a:xfrm>
          <a:prstGeom prst="rect">
            <a:avLst/>
          </a:prstGeom>
          <a:noFill/>
        </p:spPr>
        <p:txBody>
          <a:bodyPr wrap="square" rtlCol="0">
            <a:spAutoFit/>
          </a:bodyPr>
          <a:lstStyle/>
          <a:p>
            <a:r>
              <a:rPr lang="en-US" sz="2000">
                <a:latin typeface="Arial Black" panose="020B0A04020102020204" pitchFamily="34" charset="0"/>
              </a:rPr>
              <a:t>DEPARTMENT OF ELECTRONICS AND COMMUNICATION ENGINEERING </a:t>
            </a:r>
            <a:endParaRPr lang="en-IN" sz="2000">
              <a:latin typeface="Arial Black" panose="020B0A04020102020204" pitchFamily="34" charset="0"/>
            </a:endParaRPr>
          </a:p>
        </p:txBody>
      </p:sp>
      <p:sp>
        <p:nvSpPr>
          <p:cNvPr id="8" name="TextBox 7">
            <a:extLst>
              <a:ext uri="{FF2B5EF4-FFF2-40B4-BE49-F238E27FC236}">
                <a16:creationId xmlns:a16="http://schemas.microsoft.com/office/drawing/2014/main" xmlns="" id="{8183AAF6-4B2F-26A1-4E20-78B0F08AAB41}"/>
              </a:ext>
            </a:extLst>
          </p:cNvPr>
          <p:cNvSpPr txBox="1"/>
          <p:nvPr/>
        </p:nvSpPr>
        <p:spPr>
          <a:xfrm>
            <a:off x="1990165" y="2437819"/>
            <a:ext cx="7915835" cy="461665"/>
          </a:xfrm>
          <a:prstGeom prst="rect">
            <a:avLst/>
          </a:prstGeom>
          <a:noFill/>
        </p:spPr>
        <p:txBody>
          <a:bodyPr wrap="square" rtlCol="0">
            <a:spAutoFit/>
          </a:bodyPr>
          <a:lstStyle/>
          <a:p>
            <a:r>
              <a:rPr lang="en-US" sz="2400">
                <a:latin typeface="Stencil" panose="040409050D0802020404" pitchFamily="82" charset="0"/>
                <a:cs typeface="Aharoni" panose="02010803020104030203" pitchFamily="2" charset="-79"/>
              </a:rPr>
              <a:t>BUILDING A SMARTER AI POWERED SPAM CLASSIFIER </a:t>
            </a:r>
            <a:endParaRPr lang="en-IN" sz="2400">
              <a:latin typeface="Stencil" panose="040409050D0802020404" pitchFamily="82" charset="0"/>
              <a:cs typeface="Aharoni" panose="02010803020104030203" pitchFamily="2" charset="-79"/>
            </a:endParaRPr>
          </a:p>
        </p:txBody>
      </p:sp>
      <p:sp>
        <p:nvSpPr>
          <p:cNvPr id="10" name="TextBox 9">
            <a:extLst>
              <a:ext uri="{FF2B5EF4-FFF2-40B4-BE49-F238E27FC236}">
                <a16:creationId xmlns:a16="http://schemas.microsoft.com/office/drawing/2014/main" xmlns="" id="{E81E4D40-D4A2-B775-1A20-1B0A07D1465E}"/>
              </a:ext>
            </a:extLst>
          </p:cNvPr>
          <p:cNvSpPr txBox="1"/>
          <p:nvPr/>
        </p:nvSpPr>
        <p:spPr>
          <a:xfrm>
            <a:off x="3307988" y="3603811"/>
            <a:ext cx="5065059" cy="1754326"/>
          </a:xfrm>
          <a:prstGeom prst="rect">
            <a:avLst/>
          </a:prstGeom>
          <a:noFill/>
        </p:spPr>
        <p:txBody>
          <a:bodyPr wrap="square" rtlCol="0">
            <a:spAutoFit/>
          </a:bodyPr>
          <a:lstStyle/>
          <a:p>
            <a:r>
              <a:rPr lang="en-US"/>
              <a:t>TEAM MEMBERS:</a:t>
            </a:r>
          </a:p>
          <a:p>
            <a:r>
              <a:rPr lang="en-US"/>
              <a:t>                R.YUVASHREE          (113321106120)</a:t>
            </a:r>
          </a:p>
          <a:p>
            <a:r>
              <a:rPr lang="en-US"/>
              <a:t>                L.SUSMITHA              (113321106102)</a:t>
            </a:r>
          </a:p>
          <a:p>
            <a:r>
              <a:rPr lang="en-US"/>
              <a:t>                S.SWATHI                  (113321106103) </a:t>
            </a:r>
          </a:p>
          <a:p>
            <a:r>
              <a:rPr lang="en-US"/>
              <a:t>                E.SHALINI                  (113321106089)</a:t>
            </a:r>
          </a:p>
          <a:p>
            <a:r>
              <a:rPr lang="en-US"/>
              <a:t>                B.V.NITHYASRI          (113321106064)  </a:t>
            </a:r>
            <a:endParaRPr lang="en-IN"/>
          </a:p>
        </p:txBody>
      </p:sp>
    </p:spTree>
    <p:extLst>
      <p:ext uri="{BB962C8B-B14F-4D97-AF65-F5344CB8AC3E}">
        <p14:creationId xmlns:p14="http://schemas.microsoft.com/office/powerpoint/2010/main" xmlns="" val="196230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62CF40C-E09E-A04A-162E-F8A294003308}"/>
              </a:ext>
            </a:extLst>
          </p:cNvPr>
          <p:cNvSpPr txBox="1"/>
          <p:nvPr/>
        </p:nvSpPr>
        <p:spPr>
          <a:xfrm>
            <a:off x="3765177" y="367554"/>
            <a:ext cx="4733364" cy="584775"/>
          </a:xfrm>
          <a:prstGeom prst="rect">
            <a:avLst/>
          </a:prstGeom>
          <a:noFill/>
        </p:spPr>
        <p:txBody>
          <a:bodyPr wrap="square" rtlCol="0">
            <a:spAutoFit/>
          </a:bodyPr>
          <a:lstStyle/>
          <a:p>
            <a:r>
              <a:rPr lang="en-IN" sz="3200" dirty="0"/>
              <a:t>PROBLEM STATEMENT </a:t>
            </a:r>
          </a:p>
        </p:txBody>
      </p:sp>
      <p:sp>
        <p:nvSpPr>
          <p:cNvPr id="3" name="TextBox 2">
            <a:extLst>
              <a:ext uri="{FF2B5EF4-FFF2-40B4-BE49-F238E27FC236}">
                <a16:creationId xmlns:a16="http://schemas.microsoft.com/office/drawing/2014/main" xmlns="" id="{FF458DAD-2A15-37D5-7AB0-779DA85FB68F}"/>
              </a:ext>
            </a:extLst>
          </p:cNvPr>
          <p:cNvSpPr txBox="1"/>
          <p:nvPr/>
        </p:nvSpPr>
        <p:spPr>
          <a:xfrm>
            <a:off x="1219200" y="1577788"/>
            <a:ext cx="9305365"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The majority of people in today’s society own a mobile phone, and they all frequently get communications (SMS/email) on their phones. But the key point is that some of the messages you get may be spam, with very few being genuine or important interactions. You may be tricked into providing your personal information, such as your password, account number, or Social Security number, by scammers that send out phone text messages. They may be able to access your bank, email, and other accounts if they obtain this information. To filter out these messages, a spam filtering system is used that marks a message spam on the basis of its contents or sender.</a:t>
            </a:r>
          </a:p>
          <a:p>
            <a:pPr marL="285750" indent="-285750">
              <a:buFont typeface="Wingdings" panose="05000000000000000000" pitchFamily="2" charset="2"/>
              <a:buChar char="Ø"/>
            </a:pPr>
            <a:r>
              <a:rPr lang="en-US" dirty="0"/>
              <a:t>Develop an AI-powered spam classifier using natural language processing (NLP) and machine learning techniques to accurately distinguish between spam and non-spam messages in emails or text messages.</a:t>
            </a:r>
          </a:p>
          <a:p>
            <a:pPr marL="285750" indent="-285750">
              <a:buFont typeface="Wingdings" panose="05000000000000000000" pitchFamily="2" charset="2"/>
              <a:buChar char="Ø"/>
            </a:pPr>
            <a:r>
              <a:rPr lang="en-US" dirty="0"/>
              <a:t>The goal is to reduce the number of false positives (classifying legitimate messages as spam) and false negatives (missing actual spam messages) while achieving a high level of accuracy for sending messages.</a:t>
            </a:r>
            <a:endParaRPr lang="en-IN" dirty="0"/>
          </a:p>
        </p:txBody>
      </p:sp>
    </p:spTree>
    <p:extLst>
      <p:ext uri="{BB962C8B-B14F-4D97-AF65-F5344CB8AC3E}">
        <p14:creationId xmlns:p14="http://schemas.microsoft.com/office/powerpoint/2010/main" xmlns="" val="59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43224C-355A-9468-D377-EAEF2897C2BF}"/>
              </a:ext>
            </a:extLst>
          </p:cNvPr>
          <p:cNvSpPr txBox="1"/>
          <p:nvPr/>
        </p:nvSpPr>
        <p:spPr>
          <a:xfrm>
            <a:off x="1013012" y="627529"/>
            <a:ext cx="8767482" cy="2185214"/>
          </a:xfrm>
          <a:prstGeom prst="rect">
            <a:avLst/>
          </a:prstGeom>
          <a:noFill/>
        </p:spPr>
        <p:txBody>
          <a:bodyPr wrap="square" rtlCol="0">
            <a:spAutoFit/>
          </a:bodyPr>
          <a:lstStyle/>
          <a:p>
            <a:r>
              <a:rPr lang="en-IN" sz="2800" dirty="0"/>
              <a:t>OBJECTIVES:</a:t>
            </a:r>
          </a:p>
          <a:p>
            <a:r>
              <a:rPr lang="en-IN" dirty="0"/>
              <a:t>          The main objective to use a AI based spam classifier is to detect the unsolicited and unwanted </a:t>
            </a:r>
            <a:r>
              <a:rPr lang="en-IN" dirty="0" err="1"/>
              <a:t>emails,we</a:t>
            </a:r>
            <a:r>
              <a:rPr lang="en-IN" dirty="0"/>
              <a:t> can prevent spam messages from creeping into the user’s </a:t>
            </a:r>
            <a:r>
              <a:rPr lang="en-IN" dirty="0" err="1"/>
              <a:t>inbox,therby</a:t>
            </a:r>
            <a:r>
              <a:rPr lang="en-IN" dirty="0"/>
              <a:t> improving user experience.</a:t>
            </a:r>
          </a:p>
          <a:p>
            <a:endParaRPr lang="en-IN" dirty="0"/>
          </a:p>
          <a:p>
            <a:endParaRPr lang="en-IN" dirty="0"/>
          </a:p>
          <a:p>
            <a:r>
              <a:rPr lang="en-IN" dirty="0"/>
              <a:t> </a:t>
            </a:r>
          </a:p>
        </p:txBody>
      </p:sp>
      <p:pic>
        <p:nvPicPr>
          <p:cNvPr id="5" name="Picture 4">
            <a:extLst>
              <a:ext uri="{FF2B5EF4-FFF2-40B4-BE49-F238E27FC236}">
                <a16:creationId xmlns:a16="http://schemas.microsoft.com/office/drawing/2014/main" xmlns="" id="{96E264D8-0B90-54B9-AF93-7AEBAE7745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1187" y="2046460"/>
            <a:ext cx="4557155" cy="2196022"/>
          </a:xfrm>
          <a:prstGeom prst="rect">
            <a:avLst/>
          </a:prstGeom>
        </p:spPr>
      </p:pic>
      <p:sp>
        <p:nvSpPr>
          <p:cNvPr id="6" name="TextBox 5">
            <a:extLst>
              <a:ext uri="{FF2B5EF4-FFF2-40B4-BE49-F238E27FC236}">
                <a16:creationId xmlns:a16="http://schemas.microsoft.com/office/drawing/2014/main" xmlns="" id="{32E7D4CD-A753-253E-49D1-11521C7EB3DD}"/>
              </a:ext>
            </a:extLst>
          </p:cNvPr>
          <p:cNvSpPr txBox="1"/>
          <p:nvPr/>
        </p:nvSpPr>
        <p:spPr>
          <a:xfrm>
            <a:off x="1192306" y="4491318"/>
            <a:ext cx="9852212" cy="1569660"/>
          </a:xfrm>
          <a:prstGeom prst="rect">
            <a:avLst/>
          </a:prstGeom>
          <a:noFill/>
        </p:spPr>
        <p:txBody>
          <a:bodyPr wrap="square" rtlCol="0">
            <a:spAutoFit/>
          </a:bodyPr>
          <a:lstStyle/>
          <a:p>
            <a:r>
              <a:rPr lang="en-US" sz="2400" dirty="0"/>
              <a:t>Building a </a:t>
            </a:r>
            <a:r>
              <a:rPr lang="en-US" sz="2400" dirty="0" err="1"/>
              <a:t>sms</a:t>
            </a:r>
            <a:r>
              <a:rPr lang="en-US" sz="2400" dirty="0"/>
              <a:t> spam classification model:</a:t>
            </a:r>
          </a:p>
          <a:p>
            <a:pPr marL="285750" indent="-285750">
              <a:buFont typeface="Arial" panose="020B0604020202020204" pitchFamily="34" charset="0"/>
              <a:buChar char="•"/>
            </a:pPr>
            <a:r>
              <a:rPr lang="en-US" dirty="0"/>
              <a:t>Split the data into train and test sets</a:t>
            </a:r>
          </a:p>
          <a:p>
            <a:pPr marL="285750" indent="-285750">
              <a:buFont typeface="Arial" panose="020B0604020202020204" pitchFamily="34" charset="0"/>
              <a:buChar char="•"/>
            </a:pPr>
            <a:r>
              <a:rPr lang="en-US" dirty="0"/>
              <a:t>Use </a:t>
            </a:r>
            <a:r>
              <a:rPr lang="en-US" dirty="0" err="1"/>
              <a:t>Sklearn</a:t>
            </a:r>
            <a:r>
              <a:rPr lang="en-US" dirty="0"/>
              <a:t> built-in classifiers to build the models</a:t>
            </a:r>
          </a:p>
          <a:p>
            <a:pPr marL="285750" indent="-285750">
              <a:buFont typeface="Arial" panose="020B0604020202020204" pitchFamily="34" charset="0"/>
              <a:buChar char="•"/>
            </a:pPr>
            <a:r>
              <a:rPr lang="en-US" dirty="0"/>
              <a:t>Train the data on the model</a:t>
            </a:r>
          </a:p>
          <a:p>
            <a:pPr marL="285750" indent="-285750">
              <a:buFont typeface="Arial" panose="020B0604020202020204" pitchFamily="34" charset="0"/>
              <a:buChar char="•"/>
            </a:pPr>
            <a:r>
              <a:rPr lang="en-US" dirty="0"/>
              <a:t>Make predictions on new data</a:t>
            </a:r>
            <a:endParaRPr lang="en-IN" dirty="0"/>
          </a:p>
        </p:txBody>
      </p:sp>
    </p:spTree>
    <p:extLst>
      <p:ext uri="{BB962C8B-B14F-4D97-AF65-F5344CB8AC3E}">
        <p14:creationId xmlns:p14="http://schemas.microsoft.com/office/powerpoint/2010/main" xmlns="" val="201767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D4F76AF-409B-5D90-EB73-85E0871B9A5F}"/>
              </a:ext>
            </a:extLst>
          </p:cNvPr>
          <p:cNvSpPr txBox="1"/>
          <p:nvPr/>
        </p:nvSpPr>
        <p:spPr>
          <a:xfrm>
            <a:off x="645458" y="161366"/>
            <a:ext cx="3890684" cy="1077218"/>
          </a:xfrm>
          <a:prstGeom prst="rect">
            <a:avLst/>
          </a:prstGeom>
          <a:noFill/>
        </p:spPr>
        <p:txBody>
          <a:bodyPr wrap="square" rtlCol="0">
            <a:spAutoFit/>
          </a:bodyPr>
          <a:lstStyle/>
          <a:p>
            <a:r>
              <a:rPr lang="en-IN" sz="3200" b="1" i="0">
                <a:solidFill>
                  <a:srgbClr val="000000"/>
                </a:solidFill>
                <a:effectLst/>
                <a:latin typeface="IBM Plex Sans" panose="020F0502020204030204" pitchFamily="34" charset="0"/>
              </a:rPr>
              <a:t>Spam Messages</a:t>
            </a:r>
          </a:p>
          <a:p>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xmlns="" id="{F1D89D57-A46D-F01F-023B-DC140F4754B7}"/>
              </a:ext>
            </a:extLst>
          </p:cNvPr>
          <p:cNvSpPr txBox="1"/>
          <p:nvPr/>
        </p:nvSpPr>
        <p:spPr>
          <a:xfrm>
            <a:off x="1407459" y="896471"/>
            <a:ext cx="8283388" cy="2031325"/>
          </a:xfrm>
          <a:prstGeom prst="rect">
            <a:avLst/>
          </a:prstGeom>
          <a:noFill/>
        </p:spPr>
        <p:txBody>
          <a:bodyPr wrap="square" rtlCol="0">
            <a:spAutoFit/>
          </a:bodyPr>
          <a:lstStyle/>
          <a:p>
            <a:pPr marL="285750" indent="-285750">
              <a:buFont typeface="Wingdings" panose="05000000000000000000" pitchFamily="2" charset="2"/>
              <a:buChar char="Ø"/>
            </a:pPr>
            <a:r>
              <a:rPr lang="en-US">
                <a:solidFill>
                  <a:srgbClr val="000000"/>
                </a:solidFill>
                <a:latin typeface="STIXGeneral-Regular"/>
              </a:rPr>
              <a:t>    </a:t>
            </a:r>
            <a:r>
              <a:rPr lang="en-US" b="0" i="0">
                <a:solidFill>
                  <a:srgbClr val="000000"/>
                </a:solidFill>
                <a:effectLst/>
                <a:latin typeface="STIXGeneral-Regular"/>
              </a:rPr>
              <a:t>The email spam definition is ambiguous since everybody has their views on it. At present, email spam is getting the attention of everyone. Email spam ordinarily includes particular spontaneous messages sent in mass by individuals you do not know. In the era of technology, the spammer shows a story where the unfortunate casualty needs forthright financial help so that the fraudster can gain a lot bigger total of cash, which they would then share. The fraudster will either earn a profit or avoid communication when the unfortunate victim completes the installment.</a:t>
            </a:r>
            <a:endParaRPr lang="en-IN"/>
          </a:p>
        </p:txBody>
      </p:sp>
      <p:sp>
        <p:nvSpPr>
          <p:cNvPr id="6" name="TextBox 5">
            <a:extLst>
              <a:ext uri="{FF2B5EF4-FFF2-40B4-BE49-F238E27FC236}">
                <a16:creationId xmlns:a16="http://schemas.microsoft.com/office/drawing/2014/main" xmlns="" id="{3B1E2767-84BA-1343-B712-C2BBE6BCFB98}"/>
              </a:ext>
            </a:extLst>
          </p:cNvPr>
          <p:cNvSpPr txBox="1"/>
          <p:nvPr/>
        </p:nvSpPr>
        <p:spPr>
          <a:xfrm>
            <a:off x="645458" y="2927796"/>
            <a:ext cx="10981765" cy="2031325"/>
          </a:xfrm>
          <a:prstGeom prst="rect">
            <a:avLst/>
          </a:prstGeom>
          <a:noFill/>
        </p:spPr>
        <p:txBody>
          <a:bodyPr wrap="square" rtlCol="0">
            <a:spAutoFit/>
          </a:bodyPr>
          <a:lstStyle/>
          <a:p>
            <a:pPr algn="just"/>
            <a:r>
              <a:rPr lang="en-US" b="1" i="0">
                <a:solidFill>
                  <a:srgbClr val="000000"/>
                </a:solidFill>
                <a:effectLst/>
                <a:latin typeface="STIXGeneral-Regular"/>
              </a:rPr>
              <a:t> 1.Spam Filtering Methods in Email and IoT Platforms:</a:t>
            </a:r>
          </a:p>
          <a:p>
            <a:pPr marL="285750" indent="-285750" algn="just">
              <a:buFont typeface="Wingdings" panose="05000000000000000000" pitchFamily="2" charset="2"/>
              <a:buChar char="Ø"/>
            </a:pPr>
            <a:r>
              <a:rPr lang="en-US" b="1">
                <a:solidFill>
                  <a:srgbClr val="000000"/>
                </a:solidFill>
                <a:latin typeface="STIXGeneral-Regular"/>
              </a:rPr>
              <a:t>    </a:t>
            </a:r>
            <a:r>
              <a:rPr lang="en-US" b="0" i="0">
                <a:solidFill>
                  <a:srgbClr val="000000"/>
                </a:solidFill>
                <a:effectLst/>
                <a:latin typeface="STIXGeneral-Regular"/>
              </a:rPr>
              <a:t>The number of spam emails is rapidly increasing in marketing, chain communications, stock market tips, politics, and education . Currently, various companies develop different techniques and algorithms for efficient spam detection and filtering. We address some filtering strategies</a:t>
            </a:r>
            <a:r>
              <a:rPr lang="en-US" b="1">
                <a:solidFill>
                  <a:srgbClr val="000000"/>
                </a:solidFill>
                <a:latin typeface="STIXGeneral-Regular"/>
              </a:rPr>
              <a:t>.</a:t>
            </a:r>
          </a:p>
          <a:p>
            <a:pPr algn="just"/>
            <a:r>
              <a:rPr lang="en-US" b="1" i="0">
                <a:solidFill>
                  <a:srgbClr val="000000"/>
                </a:solidFill>
                <a:effectLst/>
                <a:latin typeface="STIXGeneral-Regular"/>
              </a:rPr>
              <a:t> Method 1:The Standard Spam Filtering Method</a:t>
            </a:r>
          </a:p>
          <a:p>
            <a:pPr algn="just"/>
            <a:endParaRPr lang="en-US" b="1" i="0">
              <a:solidFill>
                <a:srgbClr val="000000"/>
              </a:solidFill>
              <a:effectLst/>
              <a:latin typeface="STIXGeneral-Regular"/>
            </a:endParaRPr>
          </a:p>
          <a:p>
            <a:pPr algn="just"/>
            <a:r>
              <a:rPr lang="en-US" b="1">
                <a:solidFill>
                  <a:srgbClr val="000000"/>
                </a:solidFill>
                <a:latin typeface="STIXGeneral-Regular"/>
              </a:rPr>
              <a:t>     </a:t>
            </a:r>
            <a:endParaRPr lang="en-US" b="1" i="0">
              <a:solidFill>
                <a:srgbClr val="000000"/>
              </a:solidFill>
              <a:effectLst/>
              <a:latin typeface="STIXGeneral-Regular"/>
            </a:endParaRPr>
          </a:p>
        </p:txBody>
      </p:sp>
      <p:pic>
        <p:nvPicPr>
          <p:cNvPr id="10" name="Picture 9">
            <a:extLst>
              <a:ext uri="{FF2B5EF4-FFF2-40B4-BE49-F238E27FC236}">
                <a16:creationId xmlns:a16="http://schemas.microsoft.com/office/drawing/2014/main" xmlns="" id="{C6E3730F-D2B1-B1CD-5B2A-01A786143CE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98952" y="4121212"/>
            <a:ext cx="4588366" cy="2527121"/>
          </a:xfrm>
          <a:prstGeom prst="rect">
            <a:avLst/>
          </a:prstGeom>
        </p:spPr>
      </p:pic>
    </p:spTree>
    <p:extLst>
      <p:ext uri="{BB962C8B-B14F-4D97-AF65-F5344CB8AC3E}">
        <p14:creationId xmlns:p14="http://schemas.microsoft.com/office/powerpoint/2010/main" xmlns="" val="85635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xmlns="" id="{1B08C197-E0CB-22D5-5B2C-E41877915299}"/>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7">
            <a:extLst>
              <a:ext uri="{FF2B5EF4-FFF2-40B4-BE49-F238E27FC236}">
                <a16:creationId xmlns:a16="http://schemas.microsoft.com/office/drawing/2014/main" xmlns="" id="{F67F5721-F841-49EB-AF77-5960CA5B0E13}"/>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8">
            <a:extLst>
              <a:ext uri="{FF2B5EF4-FFF2-40B4-BE49-F238E27FC236}">
                <a16:creationId xmlns:a16="http://schemas.microsoft.com/office/drawing/2014/main" xmlns="" id="{93F933E2-B775-897B-D548-E9283CCAE6F5}"/>
              </a:ext>
            </a:extLst>
          </p:cNvPr>
          <p:cNvSpPr>
            <a:spLocks noChangeArrowheads="1"/>
          </p:cNvSpPr>
          <p:nvPr/>
        </p:nvSpPr>
        <p:spPr bwMode="auto">
          <a:xfrm>
            <a:off x="152400" y="242501"/>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xmlns="" id="{C88A1DB2-B108-B169-8DDF-006EDD9C06B4}"/>
              </a:ext>
            </a:extLst>
          </p:cNvPr>
          <p:cNvSpPr txBox="1"/>
          <p:nvPr/>
        </p:nvSpPr>
        <p:spPr>
          <a:xfrm>
            <a:off x="672353" y="381000"/>
            <a:ext cx="8722593" cy="1754326"/>
          </a:xfrm>
          <a:prstGeom prst="rect">
            <a:avLst/>
          </a:prstGeom>
          <a:noFill/>
        </p:spPr>
        <p:txBody>
          <a:bodyPr wrap="square" rtlCol="0">
            <a:spAutoFit/>
          </a:bodyPr>
          <a:lstStyle/>
          <a:p>
            <a:r>
              <a:rPr lang="en-IN" b="1" i="0">
                <a:solidFill>
                  <a:srgbClr val="000000"/>
                </a:solidFill>
                <a:effectLst/>
                <a:latin typeface="STIXGeneral-Regular"/>
              </a:rPr>
              <a:t>Method 2:The Client Side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A client is a person who can use the Internet or email network to send or receive an email. For transmission of data, a client should deploy multiple existing frameworks on his/her system. Such systems connect with client mail agents and filter the client’s mailbox by compositing, accepting, and managing the incoming emails.</a:t>
            </a:r>
            <a:endParaRPr lang="en-IN"/>
          </a:p>
          <a:p>
            <a:endParaRPr lang="en-IN"/>
          </a:p>
        </p:txBody>
      </p:sp>
      <p:sp>
        <p:nvSpPr>
          <p:cNvPr id="3" name="TextBox 2">
            <a:extLst>
              <a:ext uri="{FF2B5EF4-FFF2-40B4-BE49-F238E27FC236}">
                <a16:creationId xmlns:a16="http://schemas.microsoft.com/office/drawing/2014/main" xmlns="" id="{4E0A6A78-7F2E-EA26-A915-A1DFE27E0A52}"/>
              </a:ext>
            </a:extLst>
          </p:cNvPr>
          <p:cNvSpPr txBox="1"/>
          <p:nvPr/>
        </p:nvSpPr>
        <p:spPr>
          <a:xfrm>
            <a:off x="744136" y="2135326"/>
            <a:ext cx="8722593" cy="1754326"/>
          </a:xfrm>
          <a:prstGeom prst="rect">
            <a:avLst/>
          </a:prstGeom>
          <a:noFill/>
        </p:spPr>
        <p:txBody>
          <a:bodyPr wrap="square" rtlCol="0">
            <a:spAutoFit/>
          </a:bodyPr>
          <a:lstStyle/>
          <a:p>
            <a:r>
              <a:rPr lang="en-IN" b="1" i="0">
                <a:solidFill>
                  <a:srgbClr val="000000"/>
                </a:solidFill>
                <a:effectLst/>
                <a:latin typeface="STIXGeneral-Regular"/>
              </a:rPr>
              <a:t>Method 3: Enterprise Level Spam Filtering</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Email spam detection at the enterprise level is a technique in which various filtering frameworks are installed on the server, dealing with the mail transfer agent and classifying the collected emails into one spam or ham . This system client uses the system consistently and effectively on a network with an enterprise filtering technique to filter the emails.</a:t>
            </a:r>
            <a:endParaRPr lang="en-IN"/>
          </a:p>
        </p:txBody>
      </p:sp>
      <p:pic>
        <p:nvPicPr>
          <p:cNvPr id="5" name="Picture 4">
            <a:extLst>
              <a:ext uri="{FF2B5EF4-FFF2-40B4-BE49-F238E27FC236}">
                <a16:creationId xmlns:a16="http://schemas.microsoft.com/office/drawing/2014/main" xmlns="" id="{A1009E06-49ED-B666-CA7B-0F58EC386A8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68395" y="3558287"/>
            <a:ext cx="4770805" cy="2544872"/>
          </a:xfrm>
          <a:prstGeom prst="rect">
            <a:avLst/>
          </a:prstGeom>
        </p:spPr>
      </p:pic>
    </p:spTree>
    <p:extLst>
      <p:ext uri="{BB962C8B-B14F-4D97-AF65-F5344CB8AC3E}">
        <p14:creationId xmlns:p14="http://schemas.microsoft.com/office/powerpoint/2010/main" xmlns="" val="30333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3A5721-2DFB-3A32-C025-8EB02C5E34DB}"/>
              </a:ext>
            </a:extLst>
          </p:cNvPr>
          <p:cNvSpPr txBox="1"/>
          <p:nvPr/>
        </p:nvSpPr>
        <p:spPr>
          <a:xfrm>
            <a:off x="815788" y="188259"/>
            <a:ext cx="8570259" cy="646331"/>
          </a:xfrm>
          <a:prstGeom prst="rect">
            <a:avLst/>
          </a:prstGeom>
          <a:noFill/>
        </p:spPr>
        <p:txBody>
          <a:bodyPr wrap="square" rtlCol="0">
            <a:spAutoFit/>
          </a:bodyPr>
          <a:lstStyle/>
          <a:p>
            <a:r>
              <a:rPr lang="en-US" b="1" i="0">
                <a:solidFill>
                  <a:srgbClr val="000000"/>
                </a:solidFill>
                <a:effectLst/>
                <a:latin typeface="STIXGeneral-Regular"/>
              </a:rPr>
              <a:t>Machine Learning-Based Spam Filtering Methods:</a:t>
            </a:r>
          </a:p>
          <a:p>
            <a:endParaRPr lang="en-IN"/>
          </a:p>
        </p:txBody>
      </p:sp>
      <p:pic>
        <p:nvPicPr>
          <p:cNvPr id="5" name="Picture 4">
            <a:extLst>
              <a:ext uri="{FF2B5EF4-FFF2-40B4-BE49-F238E27FC236}">
                <a16:creationId xmlns:a16="http://schemas.microsoft.com/office/drawing/2014/main" xmlns="" id="{3C54FBE0-5F82-4408-8398-F2181158E4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19568" y="650904"/>
            <a:ext cx="4843868" cy="3213460"/>
          </a:xfrm>
          <a:prstGeom prst="rect">
            <a:avLst/>
          </a:prstGeom>
        </p:spPr>
      </p:pic>
      <p:sp>
        <p:nvSpPr>
          <p:cNvPr id="6" name="TextBox 5">
            <a:extLst>
              <a:ext uri="{FF2B5EF4-FFF2-40B4-BE49-F238E27FC236}">
                <a16:creationId xmlns:a16="http://schemas.microsoft.com/office/drawing/2014/main" xmlns="" id="{F1854648-EAB0-4B2B-F776-A5DFD53A3F38}"/>
              </a:ext>
            </a:extLst>
          </p:cNvPr>
          <p:cNvSpPr txBox="1"/>
          <p:nvPr/>
        </p:nvSpPr>
        <p:spPr>
          <a:xfrm>
            <a:off x="519953" y="3680678"/>
            <a:ext cx="4652682" cy="646331"/>
          </a:xfrm>
          <a:prstGeom prst="rect">
            <a:avLst/>
          </a:prstGeom>
          <a:noFill/>
        </p:spPr>
        <p:txBody>
          <a:bodyPr wrap="square" rtlCol="0">
            <a:spAutoFit/>
          </a:bodyPr>
          <a:lstStyle/>
          <a:p>
            <a:r>
              <a:rPr lang="en-US">
                <a:latin typeface="Aharoni" panose="02010803020104030203" pitchFamily="2" charset="-79"/>
                <a:cs typeface="Aharoni" panose="02010803020104030203" pitchFamily="2" charset="-79"/>
              </a:rPr>
              <a:t>ALGORITHM USED:</a:t>
            </a:r>
            <a:endParaRPr lang="en-IN">
              <a:latin typeface="Aharoni" panose="02010803020104030203" pitchFamily="2" charset="-79"/>
              <a:cs typeface="Aharoni" panose="02010803020104030203" pitchFamily="2" charset="-79"/>
            </a:endParaRPr>
          </a:p>
          <a:p>
            <a:endParaRPr lang="en-IN"/>
          </a:p>
        </p:txBody>
      </p:sp>
      <p:sp>
        <p:nvSpPr>
          <p:cNvPr id="7" name="TextBox 6">
            <a:extLst>
              <a:ext uri="{FF2B5EF4-FFF2-40B4-BE49-F238E27FC236}">
                <a16:creationId xmlns:a16="http://schemas.microsoft.com/office/drawing/2014/main" xmlns="" id="{CBA1046B-CB06-2FA2-7120-8EBB07880DBF}"/>
              </a:ext>
            </a:extLst>
          </p:cNvPr>
          <p:cNvSpPr txBox="1"/>
          <p:nvPr/>
        </p:nvSpPr>
        <p:spPr>
          <a:xfrm>
            <a:off x="609600" y="4150659"/>
            <a:ext cx="10927976" cy="2585323"/>
          </a:xfrm>
          <a:prstGeom prst="rect">
            <a:avLst/>
          </a:prstGeom>
          <a:noFill/>
        </p:spPr>
        <p:txBody>
          <a:bodyPr wrap="square" rtlCol="0">
            <a:spAutoFit/>
          </a:bodyPr>
          <a:lstStyle/>
          <a:p>
            <a:r>
              <a:rPr lang="en-IN" b="1" i="0">
                <a:solidFill>
                  <a:srgbClr val="000000"/>
                </a:solidFill>
                <a:effectLst/>
                <a:latin typeface="STIXGeneral-Regular"/>
              </a:rPr>
              <a:t>1.Naïve Bayes Classifier (NB):</a:t>
            </a:r>
          </a:p>
          <a:p>
            <a:pPr marL="285750" indent="-285750">
              <a:buFont typeface="Wingdings" panose="05000000000000000000" pitchFamily="2" charset="2"/>
              <a:buChar char="Ø"/>
            </a:pPr>
            <a:r>
              <a:rPr lang="en-IN" b="1">
                <a:solidFill>
                  <a:srgbClr val="000000"/>
                </a:solidFill>
                <a:latin typeface="STIXGeneral-Regular"/>
              </a:rPr>
              <a:t>         </a:t>
            </a:r>
            <a:r>
              <a:rPr lang="en-US" b="0" i="0">
                <a:solidFill>
                  <a:srgbClr val="000000"/>
                </a:solidFill>
                <a:effectLst/>
                <a:latin typeface="STIXGeneral-Regular"/>
              </a:rPr>
              <a:t>The Naïve Bayes classifier is based on the Bayes theorem. It assumes that the predictors are independent, which means that knowing the value of one attribute impacts any other attribute’s value. Naïve Bayes classifiers are easy to build because they do not require any iterative process and they perform very efficiently on large datasets with a handsome level of accuracy.</a:t>
            </a:r>
            <a:r>
              <a:rPr lang="en-US" b="1" i="0">
                <a:solidFill>
                  <a:srgbClr val="000000"/>
                </a:solidFill>
                <a:effectLst/>
                <a:latin typeface="STIXGeneral-Regular"/>
              </a:rPr>
              <a:t> </a:t>
            </a:r>
            <a:r>
              <a:rPr lang="en-US" b="0" i="0">
                <a:solidFill>
                  <a:srgbClr val="000000"/>
                </a:solidFill>
                <a:effectLst/>
                <a:latin typeface="STIXGeneral-Regular"/>
              </a:rPr>
              <a:t>This research uses three steps for the filtration of emails, i.e., preprocessing, feature selection, and, at last, it implements the features by using the Naïve Bayes classifier. The preprocessing step removes all conjunction words, articles, and stop words from the email body. Then, they used the WEKA tool  and made two datasets called spam data and spam base dataset. </a:t>
            </a:r>
            <a:endParaRPr lang="en-US" b="1" i="0">
              <a:solidFill>
                <a:srgbClr val="000000"/>
              </a:solidFill>
              <a:effectLst/>
              <a:latin typeface="STIXGeneral-Regular"/>
            </a:endParaRPr>
          </a:p>
          <a:p>
            <a:endParaRPr lang="en-IN"/>
          </a:p>
        </p:txBody>
      </p:sp>
    </p:spTree>
    <p:extLst>
      <p:ext uri="{BB962C8B-B14F-4D97-AF65-F5344CB8AC3E}">
        <p14:creationId xmlns:p14="http://schemas.microsoft.com/office/powerpoint/2010/main" xmlns="" val="10771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65C1C9D4-287B-5B15-1359-3B98A9149B75}"/>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4CB6FAF6-DF27-A0F5-4CC1-D2D44E558AB4}"/>
              </a:ext>
            </a:extLst>
          </p:cNvPr>
          <p:cNvSpPr>
            <a:spLocks noChangeArrowheads="1"/>
          </p:cNvSpPr>
          <p:nvPr/>
        </p:nvSpPr>
        <p:spPr bwMode="auto">
          <a:xfrm>
            <a:off x="152400" y="288667"/>
            <a:ext cx="65" cy="184666"/>
          </a:xfrm>
          <a:prstGeom prst="rect">
            <a:avLst/>
          </a:prstGeom>
          <a:solidFill>
            <a:srgbClr val="F7F7F7"/>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B0D8C60E-E67B-DACE-0E05-62F2FE2F35A0}"/>
              </a:ext>
            </a:extLst>
          </p:cNvPr>
          <p:cNvSpPr txBox="1"/>
          <p:nvPr/>
        </p:nvSpPr>
        <p:spPr>
          <a:xfrm>
            <a:off x="1004047" y="5342965"/>
            <a:ext cx="724348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xmlns="" id="{6B44CDF4-37BA-B8AD-5DE8-6D0ECB8B04E2}"/>
              </a:ext>
            </a:extLst>
          </p:cNvPr>
          <p:cNvSpPr txBox="1"/>
          <p:nvPr/>
        </p:nvSpPr>
        <p:spPr>
          <a:xfrm>
            <a:off x="528918" y="2052918"/>
            <a:ext cx="10542494" cy="158675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xmlns="" id="{D0E27F60-39FA-1BE1-8FB7-6759F45D5D47}"/>
              </a:ext>
            </a:extLst>
          </p:cNvPr>
          <p:cNvSpPr txBox="1"/>
          <p:nvPr/>
        </p:nvSpPr>
        <p:spPr>
          <a:xfrm>
            <a:off x="1129553" y="821176"/>
            <a:ext cx="9932894"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0000"/>
                </a:solidFill>
                <a:latin typeface="STIXGeneral-Regular"/>
              </a:rPr>
              <a:t>The</a:t>
            </a:r>
            <a:r>
              <a:rPr lang="en-US" b="0" i="0">
                <a:solidFill>
                  <a:srgbClr val="000000"/>
                </a:solidFill>
                <a:effectLst/>
                <a:latin typeface="STIXGeneral-Regular"/>
              </a:rPr>
              <a:t> most of the datasets used to train, test, and implement different models are synthetically created. The three learning algorithms, logistic regression, Naïve Bayes, and support vector machine (SVM), are widely used.</a:t>
            </a:r>
            <a:endParaRPr lang="en-IN"/>
          </a:p>
        </p:txBody>
      </p:sp>
      <p:pic>
        <p:nvPicPr>
          <p:cNvPr id="12" name="Picture 11">
            <a:extLst>
              <a:ext uri="{FF2B5EF4-FFF2-40B4-BE49-F238E27FC236}">
                <a16:creationId xmlns:a16="http://schemas.microsoft.com/office/drawing/2014/main" xmlns="" id="{254E598F-9882-18F1-2760-9D79BD11E5E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87905" y="1532966"/>
            <a:ext cx="4069977" cy="2841810"/>
          </a:xfrm>
          <a:prstGeom prst="rect">
            <a:avLst/>
          </a:prstGeom>
        </p:spPr>
      </p:pic>
      <p:sp>
        <p:nvSpPr>
          <p:cNvPr id="13" name="TextBox 12">
            <a:extLst>
              <a:ext uri="{FF2B5EF4-FFF2-40B4-BE49-F238E27FC236}">
                <a16:creationId xmlns:a16="http://schemas.microsoft.com/office/drawing/2014/main" xmlns="" id="{D4B1C04C-5225-0227-9E56-AB521EA87D58}"/>
              </a:ext>
            </a:extLst>
          </p:cNvPr>
          <p:cNvSpPr txBox="1"/>
          <p:nvPr/>
        </p:nvSpPr>
        <p:spPr>
          <a:xfrm>
            <a:off x="672353" y="368460"/>
            <a:ext cx="9367988" cy="646331"/>
          </a:xfrm>
          <a:prstGeom prst="rect">
            <a:avLst/>
          </a:prstGeom>
          <a:noFill/>
        </p:spPr>
        <p:txBody>
          <a:bodyPr wrap="square" rtlCol="0">
            <a:spAutoFit/>
          </a:bodyPr>
          <a:lstStyle/>
          <a:p>
            <a:r>
              <a:rPr lang="en-US" b="1" i="0">
                <a:solidFill>
                  <a:srgbClr val="000000"/>
                </a:solidFill>
                <a:effectLst/>
                <a:latin typeface="IBM Plex Sans" panose="020B0503050203000203" pitchFamily="34" charset="0"/>
              </a:rPr>
              <a:t>Overall Insights of the Machine Learning Algorithms for Spam Detection</a:t>
            </a:r>
          </a:p>
          <a:p>
            <a:endParaRPr lang="en-IN"/>
          </a:p>
        </p:txBody>
      </p:sp>
      <p:sp>
        <p:nvSpPr>
          <p:cNvPr id="14" name="TextBox 13">
            <a:extLst>
              <a:ext uri="{FF2B5EF4-FFF2-40B4-BE49-F238E27FC236}">
                <a16:creationId xmlns:a16="http://schemas.microsoft.com/office/drawing/2014/main" xmlns="" id="{FF47A07B-3A07-BA61-E6EF-12CCE1684880}"/>
              </a:ext>
            </a:extLst>
          </p:cNvPr>
          <p:cNvSpPr txBox="1"/>
          <p:nvPr/>
        </p:nvSpPr>
        <p:spPr>
          <a:xfrm>
            <a:off x="999564" y="4708285"/>
            <a:ext cx="8130988" cy="2031325"/>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Challenges of Spam Detection:</a:t>
            </a:r>
          </a:p>
          <a:p>
            <a:pPr algn="just"/>
            <a:r>
              <a:rPr lang="en-IN" b="1">
                <a:solidFill>
                  <a:srgbClr val="000000"/>
                </a:solidFill>
                <a:latin typeface="IBM Plex Sans" panose="020B0503050203000203" pitchFamily="34" charset="0"/>
              </a:rPr>
              <a:t>                  </a:t>
            </a:r>
            <a:r>
              <a:rPr lang="en-US" b="0" i="0">
                <a:solidFill>
                  <a:srgbClr val="000000"/>
                </a:solidFill>
                <a:effectLst/>
                <a:latin typeface="Minion W08 Regular_1167271"/>
              </a:rPr>
              <a:t>(i)</a:t>
            </a:r>
            <a:r>
              <a:rPr lang="en-US" b="0" i="0">
                <a:solidFill>
                  <a:srgbClr val="000000"/>
                </a:solidFill>
                <a:effectLst/>
                <a:latin typeface="STIXGeneral-Regular"/>
              </a:rPr>
              <a:t>The growing amount of data on the Internet with various new features is a big challenge for spam detection systems.</a:t>
            </a:r>
          </a:p>
          <a:p>
            <a:pPr algn="just"/>
            <a:r>
              <a:rPr lang="en-US">
                <a:solidFill>
                  <a:srgbClr val="000000"/>
                </a:solidFill>
                <a:latin typeface="STIXGeneral-Regular"/>
              </a:rPr>
              <a:t>                  </a:t>
            </a:r>
            <a:r>
              <a:rPr lang="en-US" b="0" i="0">
                <a:solidFill>
                  <a:srgbClr val="000000"/>
                </a:solidFill>
                <a:effectLst/>
                <a:latin typeface="Minion W08 Regular_1167271"/>
              </a:rPr>
              <a:t>(ii)</a:t>
            </a:r>
            <a:r>
              <a:rPr lang="en-US" b="0" i="0">
                <a:solidFill>
                  <a:srgbClr val="000000"/>
                </a:solidFill>
                <a:effectLst/>
                <a:latin typeface="STIXGeneral-Regular"/>
              </a:rPr>
              <a:t>Features’ evaluation from several dimensions such as temporal, writing styles, semantic, and statistical ones is also challenging for spam filters.</a:t>
            </a:r>
          </a:p>
          <a:p>
            <a:pPr algn="just"/>
            <a:r>
              <a:rPr lang="en-US">
                <a:solidFill>
                  <a:srgbClr val="000000"/>
                </a:solidFill>
                <a:latin typeface="STIXGeneral-Regular"/>
              </a:rPr>
              <a:t>                  </a:t>
            </a:r>
            <a:r>
              <a:rPr lang="en-US" b="0" i="0">
                <a:solidFill>
                  <a:srgbClr val="000000"/>
                </a:solidFill>
                <a:effectLst/>
                <a:latin typeface="Minion W08 Regular_1167271"/>
              </a:rPr>
              <a:t>(iii)</a:t>
            </a:r>
            <a:r>
              <a:rPr lang="en-US" b="0" i="0">
                <a:solidFill>
                  <a:srgbClr val="000000"/>
                </a:solidFill>
                <a:effectLst/>
                <a:latin typeface="STIXGeneral-Regular"/>
              </a:rPr>
              <a:t>Most of the models are trained on balanced datasets, while self-learning models are not possible</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xmlns="" val="221877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D26D82-E775-4ABD-B0D6-51F09015C21D}"/>
              </a:ext>
            </a:extLst>
          </p:cNvPr>
          <p:cNvSpPr txBox="1"/>
          <p:nvPr/>
        </p:nvSpPr>
        <p:spPr>
          <a:xfrm>
            <a:off x="1057835" y="430306"/>
            <a:ext cx="8892989" cy="2031325"/>
          </a:xfrm>
          <a:prstGeom prst="rect">
            <a:avLst/>
          </a:prstGeom>
          <a:noFill/>
        </p:spPr>
        <p:txBody>
          <a:bodyPr wrap="square" rtlCol="0">
            <a:spAutoFit/>
          </a:bodyPr>
          <a:lstStyle/>
          <a:p>
            <a:r>
              <a:rPr lang="en-US" b="0" i="0">
                <a:solidFill>
                  <a:srgbClr val="000000"/>
                </a:solidFill>
                <a:effectLst/>
                <a:latin typeface="Minion W08 Regular_1167271"/>
              </a:rPr>
              <a:t>(iv)</a:t>
            </a:r>
            <a:r>
              <a:rPr lang="en-US" b="0" i="0">
                <a:solidFill>
                  <a:srgbClr val="000000"/>
                </a:solidFill>
                <a:effectLst/>
                <a:latin typeface="STIXGeneral-Regular"/>
              </a:rPr>
              <a:t>Many spam detection models face adversarial machine learning attacks that will decrease their effectiveness. Adversaries can throw a variety of attacks during the training and testing of ML models.</a:t>
            </a:r>
          </a:p>
          <a:p>
            <a:r>
              <a:rPr lang="en-US" b="0" i="0">
                <a:solidFill>
                  <a:srgbClr val="000000"/>
                </a:solidFill>
                <a:effectLst/>
                <a:latin typeface="Minion W08 Regular_1167271"/>
              </a:rPr>
              <a:t>(v)</a:t>
            </a:r>
            <a:r>
              <a:rPr lang="en-US" b="0" i="0">
                <a:solidFill>
                  <a:srgbClr val="000000"/>
                </a:solidFill>
                <a:effectLst/>
                <a:latin typeface="STIXGeneral-Regular"/>
              </a:rPr>
              <a:t>Deep fake is another big challenge that is being faced by spam detection systems. To generate, modify, and style pictures and videos, neural network models such as GPT-2,3 and image generation models like BigGAN, StyleGAN, and CycleGAN are adopted. Deep fakes can be used to disseminate false information.</a:t>
            </a:r>
            <a:endParaRPr lang="en-IN"/>
          </a:p>
        </p:txBody>
      </p:sp>
      <p:sp>
        <p:nvSpPr>
          <p:cNvPr id="4" name="TextBox 3">
            <a:extLst>
              <a:ext uri="{FF2B5EF4-FFF2-40B4-BE49-F238E27FC236}">
                <a16:creationId xmlns:a16="http://schemas.microsoft.com/office/drawing/2014/main" xmlns="" id="{C06AA0FF-6B72-BB5E-0050-B57E3684A778}"/>
              </a:ext>
            </a:extLst>
          </p:cNvPr>
          <p:cNvSpPr txBox="1"/>
          <p:nvPr/>
        </p:nvSpPr>
        <p:spPr>
          <a:xfrm>
            <a:off x="1057834" y="2881263"/>
            <a:ext cx="10273553" cy="2585323"/>
          </a:xfrm>
          <a:prstGeom prst="rect">
            <a:avLst/>
          </a:prstGeom>
          <a:noFill/>
        </p:spPr>
        <p:txBody>
          <a:bodyPr wrap="square" rtlCol="0">
            <a:spAutoFit/>
          </a:bodyPr>
          <a:lstStyle/>
          <a:p>
            <a:pPr algn="just"/>
            <a:r>
              <a:rPr lang="en-IN" b="1" i="0">
                <a:solidFill>
                  <a:srgbClr val="000000"/>
                </a:solidFill>
                <a:effectLst/>
                <a:latin typeface="IBM Plex Sans" panose="020B0503050203000203" pitchFamily="34" charset="0"/>
              </a:rPr>
              <a:t>Conclusion:</a:t>
            </a:r>
            <a:r>
              <a:rPr lang="en-IN" b="1">
                <a:solidFill>
                  <a:srgbClr val="000000"/>
                </a:solidFill>
                <a:latin typeface="IBM Plex Sans" panose="020B0503050203000203" pitchFamily="34" charset="0"/>
              </a:rPr>
              <a:t> </a:t>
            </a:r>
          </a:p>
          <a:p>
            <a:pPr marL="285750" indent="-285750" algn="just">
              <a:buFont typeface="Arial" panose="020B0604020202020204" pitchFamily="34" charset="0"/>
              <a:buChar char="•"/>
            </a:pPr>
            <a:r>
              <a:rPr lang="en-IN" b="1" i="0">
                <a:solidFill>
                  <a:srgbClr val="000000"/>
                </a:solidFill>
                <a:effectLst/>
                <a:latin typeface="IBM Plex Sans" panose="020B0503050203000203" pitchFamily="34" charset="0"/>
              </a:rPr>
              <a:t> </a:t>
            </a:r>
            <a:r>
              <a:rPr lang="en-US" b="0" i="0">
                <a:solidFill>
                  <a:srgbClr val="000000"/>
                </a:solidFill>
                <a:effectLst/>
                <a:latin typeface="STIXGeneral-Regular"/>
              </a:rPr>
              <a:t> Spam detection and filtration gained the attention of a sizeable research community.</a:t>
            </a:r>
          </a:p>
          <a:p>
            <a:pPr marL="285750" indent="-285750" algn="just">
              <a:buFont typeface="Arial" panose="020B0604020202020204" pitchFamily="34" charset="0"/>
              <a:buChar char="•"/>
            </a:pPr>
            <a:r>
              <a:rPr lang="en-US" b="0" i="0">
                <a:solidFill>
                  <a:srgbClr val="000000"/>
                </a:solidFill>
                <a:effectLst/>
                <a:latin typeface="STIXGeneral-Regular"/>
              </a:rPr>
              <a:t>  The study compares these approaches and provides a summary of learned lessons from each      category. This study concludes that most of the proposed email and IoT spam detection methods are based on supervised machine learning techniques. A labeled dataset for the supervised model training is a crucial and time-consuming task. </a:t>
            </a:r>
          </a:p>
          <a:p>
            <a:pPr marL="285750" indent="-285750" algn="just">
              <a:buFont typeface="Arial" panose="020B0604020202020204" pitchFamily="34" charset="0"/>
              <a:buChar char="•"/>
            </a:pPr>
            <a:r>
              <a:rPr lang="en-US" b="0" i="0">
                <a:solidFill>
                  <a:srgbClr val="000000"/>
                </a:solidFill>
                <a:effectLst/>
                <a:latin typeface="STIXGeneral-Regular"/>
              </a:rPr>
              <a:t>Supervised learning algorithms SVM and Naïve Bayes outperform other models in spam detection. The study provides comprehensive insights of these algorithms and some future research directions for email spam detection and filtering.  </a:t>
            </a:r>
            <a:endParaRPr lang="en-IN" b="1" i="0">
              <a:solidFill>
                <a:srgbClr val="000000"/>
              </a:solidFill>
              <a:effectLst/>
              <a:latin typeface="IBM Plex Sans" panose="020B0503050203000203" pitchFamily="34" charset="0"/>
            </a:endParaRPr>
          </a:p>
        </p:txBody>
      </p:sp>
    </p:spTree>
    <p:extLst>
      <p:ext uri="{BB962C8B-B14F-4D97-AF65-F5344CB8AC3E}">
        <p14:creationId xmlns:p14="http://schemas.microsoft.com/office/powerpoint/2010/main" xmlns="" val="334463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969189-AA8C-1825-7B7A-380F469679BD}"/>
              </a:ext>
            </a:extLst>
          </p:cNvPr>
          <p:cNvSpPr txBox="1"/>
          <p:nvPr/>
        </p:nvSpPr>
        <p:spPr>
          <a:xfrm>
            <a:off x="2563906" y="2644170"/>
            <a:ext cx="8157882" cy="1569660"/>
          </a:xfrm>
          <a:prstGeom prst="rect">
            <a:avLst/>
          </a:prstGeom>
          <a:noFill/>
        </p:spPr>
        <p:txBody>
          <a:bodyPr wrap="square" rtlCol="0">
            <a:spAutoFit/>
          </a:bodyPr>
          <a:lstStyle/>
          <a:p>
            <a:r>
              <a:rPr lang="en-US" sz="9600"/>
              <a:t>THANK YOU</a:t>
            </a:r>
            <a:endParaRPr lang="en-IN" sz="9600"/>
          </a:p>
        </p:txBody>
      </p:sp>
    </p:spTree>
    <p:extLst>
      <p:ext uri="{BB962C8B-B14F-4D97-AF65-F5344CB8AC3E}">
        <p14:creationId xmlns:p14="http://schemas.microsoft.com/office/powerpoint/2010/main" xmlns="" val="259429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914</Words>
  <Application>Microsoft Office PowerPoint</Application>
  <PresentationFormat>Custom</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snehapriya ravi</dc:creator>
  <cp:lastModifiedBy>SHALINY</cp:lastModifiedBy>
  <cp:revision>6</cp:revision>
  <dcterms:created xsi:type="dcterms:W3CDTF">2023-09-29T15:32:02Z</dcterms:created>
  <dcterms:modified xsi:type="dcterms:W3CDTF">2023-10-04T16:13:00Z</dcterms:modified>
</cp:coreProperties>
</file>