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81" r:id="rId17"/>
    <p:sldId id="283" r:id="rId18"/>
    <p:sldId id="284" r:id="rId19"/>
    <p:sldId id="285" r:id="rId20"/>
    <p:sldId id="286" r:id="rId21"/>
    <p:sldId id="280" r:id="rId22"/>
    <p:sldId id="28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2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5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91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9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1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11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1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63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1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8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7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7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5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0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halini2501@gmail.com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4060-E6CF-47B9-8F52-4D42AD264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Earthquake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0B960-0D44-4ACC-82BF-8E0F8E92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Big data analytics track Project – Submitted by Shalini gupta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55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4:</a:t>
            </a:r>
            <a:br>
              <a:rPr lang="en-IN" dirty="0"/>
            </a:br>
            <a:r>
              <a:rPr lang="en-US" dirty="0"/>
              <a:t>Count the number of instances where Building strength remains equal to or greater than 25 after the secondary wave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CDB220-EE9D-4501-B84C-34870311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 used: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70B3B-D3C0-40AC-A471-0AF4C37B0A92}"/>
              </a:ext>
            </a:extLst>
          </p:cNvPr>
          <p:cNvSpPr/>
          <p:nvPr/>
        </p:nvSpPr>
        <p:spPr>
          <a:xfrm>
            <a:off x="1247775" y="2748260"/>
            <a:ext cx="9182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 count(`Building Strength11`) 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earthquackdataTable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`Building Strength11` &gt;=25").show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36B5B-DA19-42AF-A4B4-F13F7094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524966"/>
            <a:ext cx="10658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6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Question 5:</a:t>
            </a:r>
            <a:br>
              <a:rPr lang="en-IN" dirty="0"/>
            </a:br>
            <a:r>
              <a:rPr lang="en-US" dirty="0"/>
              <a:t>Find the velocity for the primary wave which takes the maximum time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CDB220-EE9D-4501-B84C-34870311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 used: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70B3B-D3C0-40AC-A471-0AF4C37B0A92}"/>
              </a:ext>
            </a:extLst>
          </p:cNvPr>
          <p:cNvSpPr/>
          <p:nvPr/>
        </p:nvSpPr>
        <p:spPr>
          <a:xfrm>
            <a:off x="1247774" y="2748260"/>
            <a:ext cx="10220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 `Velocity5` 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earthquackdataTable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`Time Taken2`=(select max(`Time Taken2`) 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earthquackdataTable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)").show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AAA92-7800-4959-8D4E-7FEC8CD7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3429000"/>
            <a:ext cx="700552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3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7D8D-CACF-4938-859A-C8228D3D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SPARK </a:t>
            </a:r>
            <a:r>
              <a:rPr lang="en-IN" dirty="0" err="1"/>
              <a:t>MLLIb</a:t>
            </a:r>
            <a:br>
              <a:rPr lang="en-IN" dirty="0"/>
            </a:br>
            <a:r>
              <a:rPr lang="en-US" sz="2700" cap="none" dirty="0"/>
              <a:t>-Train the data for machine learning</a:t>
            </a:r>
            <a:br>
              <a:rPr lang="en-IN" sz="2700" cap="none" dirty="0"/>
            </a:br>
            <a:r>
              <a:rPr lang="en-IN" sz="2700" cap="none" dirty="0"/>
              <a:t>-C</a:t>
            </a:r>
            <a:r>
              <a:rPr lang="en-US" sz="2700" cap="none" dirty="0" err="1"/>
              <a:t>reate</a:t>
            </a:r>
            <a:r>
              <a:rPr lang="en-US" sz="2700" cap="none" dirty="0"/>
              <a:t> a model for the trained data and predict features by mapping the model</a:t>
            </a:r>
            <a:br>
              <a:rPr lang="en-US" sz="2700" cap="none" dirty="0"/>
            </a:br>
            <a:r>
              <a:rPr lang="en-US" sz="2700" cap="none" dirty="0"/>
              <a:t>-Use binary classification metrics on the map to get the area under ROC</a:t>
            </a:r>
            <a:br>
              <a:rPr lang="en-US" sz="2700" cap="none" dirty="0"/>
            </a:br>
            <a:r>
              <a:rPr lang="en-US" sz="2700" cap="none" dirty="0"/>
              <a:t>-Print the area under ROC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D757-63D0-4CA6-96EB-F41470B8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Importing Packages: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749626-4390-48A5-9869-2EF12440F57B}"/>
              </a:ext>
            </a:extLst>
          </p:cNvPr>
          <p:cNvSpPr/>
          <p:nvPr/>
        </p:nvSpPr>
        <p:spPr>
          <a:xfrm>
            <a:off x="1200149" y="2771418"/>
            <a:ext cx="96678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org.apache.spark.mllib.regression.LabeledPoint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org.apache.spark.mllib.linalg.Vectors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.{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org.apache.spark.mllib.classification.LogisticRegressionWithLBFGS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org.apache.spark.mllib.evaluation.BinaryClassificationMetrics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org.apache.spark.mllib.regression.LabeledPoint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org.apache.spark.mllib.util.MLUtils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org.apache.spark.sql.functions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org.apache.spark.sql.types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org.apache.spark.rdd.RDD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org.apache.spark.sql.SQLContext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org.apache.spark.ml.feature.StringIndexer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org.apache.spark.ml.feature.VectorAssembler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3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3EFC-8B1B-425F-BB61-A370A8DB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619125"/>
            <a:ext cx="10364452" cy="5172075"/>
          </a:xfrm>
        </p:spPr>
        <p:txBody>
          <a:bodyPr/>
          <a:lstStyle/>
          <a:p>
            <a:r>
              <a:rPr lang="en-IN" dirty="0"/>
              <a:t>Creating Schema: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Reading Datafile: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07C72-50F6-4552-9FB0-7AC43246DB86}"/>
              </a:ext>
            </a:extLst>
          </p:cNvPr>
          <p:cNvSpPr/>
          <p:nvPr/>
        </p:nvSpPr>
        <p:spPr>
          <a:xfrm>
            <a:off x="1143000" y="1028343"/>
            <a:ext cx="8001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schema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(Array(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ClassificationIndex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pFirstActivityTime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pTimeTaken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pAcceleration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pBuildingStrength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pVelocity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sFirstActivityTime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sTimeTaken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sAcceleration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sBuildingStrength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sVelocity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true),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true)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882B8-2C29-47A3-80B0-908E7406EB34}"/>
              </a:ext>
            </a:extLst>
          </p:cNvPr>
          <p:cNvSpPr/>
          <p:nvPr/>
        </p:nvSpPr>
        <p:spPr>
          <a:xfrm>
            <a:off x="1371601" y="5414158"/>
            <a:ext cx="9791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eqddf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spark.read.format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("com.databricks.spark.csv").option("header", "true").option("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"false").schema(schema).option("delimiter", ",").load("earthQuackData.xls")</a:t>
            </a:r>
          </a:p>
        </p:txBody>
      </p:sp>
    </p:spTree>
    <p:extLst>
      <p:ext uri="{BB962C8B-B14F-4D97-AF65-F5344CB8AC3E}">
        <p14:creationId xmlns:p14="http://schemas.microsoft.com/office/powerpoint/2010/main" val="370381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201D-0A11-4B60-8C13-188B8707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390526"/>
            <a:ext cx="10364452" cy="5372100"/>
          </a:xfrm>
        </p:spPr>
        <p:txBody>
          <a:bodyPr>
            <a:normAutofit/>
          </a:bodyPr>
          <a:lstStyle/>
          <a:p>
            <a:r>
              <a:rPr lang="en-IN" dirty="0"/>
              <a:t>Removing the records with NULL data:</a:t>
            </a:r>
          </a:p>
          <a:p>
            <a:endParaRPr lang="en-IN" dirty="0"/>
          </a:p>
          <a:p>
            <a:r>
              <a:rPr lang="en-IN" dirty="0"/>
              <a:t>Creating Features column: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Creating Label column:</a:t>
            </a:r>
          </a:p>
          <a:p>
            <a:endParaRPr lang="en-IN" dirty="0"/>
          </a:p>
          <a:p>
            <a:r>
              <a:rPr lang="en-IN" dirty="0"/>
              <a:t>Converting </a:t>
            </a:r>
            <a:r>
              <a:rPr lang="en-IN" dirty="0" err="1"/>
              <a:t>LabelPoint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866C2-88A7-4539-9DD0-4E46879728DA}"/>
              </a:ext>
            </a:extLst>
          </p:cNvPr>
          <p:cNvSpPr/>
          <p:nvPr/>
        </p:nvSpPr>
        <p:spPr>
          <a:xfrm>
            <a:off x="1181100" y="77220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eqddf.filter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eq1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eqd.filter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9444C-DCAC-412F-B2DA-2FF55D07603C}"/>
              </a:ext>
            </a:extLst>
          </p:cNvPr>
          <p:cNvSpPr/>
          <p:nvPr/>
        </p:nvSpPr>
        <p:spPr>
          <a:xfrm>
            <a:off x="1170948" y="1671991"/>
            <a:ext cx="98209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featureCols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pAcceleration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pVelocity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sAcceleration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sVelocity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//set the input and output column names**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assembler = new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VectorAssembler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setInputCols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featureCols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setOutputCol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("features")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//return a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with all of the  feature columns in  a vector column**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df2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assembler.transform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(eq1)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the transform method produced a new column: features.**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6BBC9-85C1-444F-AD92-5164FB407B9A}"/>
              </a:ext>
            </a:extLst>
          </p:cNvPr>
          <p:cNvSpPr/>
          <p:nvPr/>
        </p:nvSpPr>
        <p:spPr>
          <a:xfrm>
            <a:off x="1181099" y="4076774"/>
            <a:ext cx="9810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labelIndexer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StringIndexer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setInputCol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ClassificationIndex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setOutputCol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("label")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df3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labelIndexer.fit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(df2).transform(df2)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F6E1FC-99F9-40BB-B038-7F468DBA8503}"/>
              </a:ext>
            </a:extLst>
          </p:cNvPr>
          <p:cNvSpPr/>
          <p:nvPr/>
        </p:nvSpPr>
        <p:spPr>
          <a:xfrm>
            <a:off x="762001" y="5186009"/>
            <a:ext cx="10934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df3.rdd.map(row =&gt;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LabeledPoint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row.getAs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[Double]("label"),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org.apache.spark.mllib.linalg.Vectors.fromML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row.getAs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org.apache.spark.ml.linalg.DenseVector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]("features"))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7913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936B7-26CA-4384-84F6-26356575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724501"/>
            <a:ext cx="11372850" cy="38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201D-0A11-4B60-8C13-188B8707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480015"/>
            <a:ext cx="10364452" cy="5372100"/>
          </a:xfrm>
        </p:spPr>
        <p:txBody>
          <a:bodyPr>
            <a:normAutofit/>
          </a:bodyPr>
          <a:lstStyle/>
          <a:p>
            <a:r>
              <a:rPr lang="en-IN" dirty="0"/>
              <a:t>Training and Test data Split</a:t>
            </a:r>
          </a:p>
          <a:p>
            <a:endParaRPr lang="en-IN" dirty="0"/>
          </a:p>
          <a:p>
            <a:r>
              <a:rPr lang="en-IN" dirty="0"/>
              <a:t>Creating Model:</a:t>
            </a:r>
          </a:p>
          <a:p>
            <a:r>
              <a:rPr lang="en-US" dirty="0"/>
              <a:t>Clear the prediction threshold so the model will return probabilities:</a:t>
            </a:r>
            <a:endParaRPr lang="en-IN" dirty="0"/>
          </a:p>
          <a:p>
            <a:r>
              <a:rPr lang="en-US" dirty="0"/>
              <a:t>Compute raw scores on the test set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Instantiate metrics object:</a:t>
            </a:r>
          </a:p>
          <a:p>
            <a:r>
              <a:rPr lang="en-IN" dirty="0"/>
              <a:t>Precision by threshold: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866C2-88A7-4539-9DD0-4E46879728DA}"/>
              </a:ext>
            </a:extLst>
          </p:cNvPr>
          <p:cNvSpPr/>
          <p:nvPr/>
        </p:nvSpPr>
        <p:spPr>
          <a:xfrm>
            <a:off x="1189998" y="840009"/>
            <a:ext cx="9944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Array(training, test)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labeled.randomSplit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(Array(0.6, 0.4), seed = 11L)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training.cache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9444C-DCAC-412F-B2DA-2FF55D07603C}"/>
              </a:ext>
            </a:extLst>
          </p:cNvPr>
          <p:cNvSpPr/>
          <p:nvPr/>
        </p:nvSpPr>
        <p:spPr>
          <a:xfrm>
            <a:off x="1189998" y="1745449"/>
            <a:ext cx="98209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model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LogisticRegressionWithLBFGS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setNumClasses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(2).run(training)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6BBC9-85C1-444F-AD92-5164FB407B9A}"/>
              </a:ext>
            </a:extLst>
          </p:cNvPr>
          <p:cNvSpPr/>
          <p:nvPr/>
        </p:nvSpPr>
        <p:spPr>
          <a:xfrm>
            <a:off x="1190625" y="2271319"/>
            <a:ext cx="9810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model.clearThreshold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43588-91AB-4415-B88C-CC15DC3311C0}"/>
              </a:ext>
            </a:extLst>
          </p:cNvPr>
          <p:cNvSpPr/>
          <p:nvPr/>
        </p:nvSpPr>
        <p:spPr>
          <a:xfrm>
            <a:off x="1189998" y="2844213"/>
            <a:ext cx="10229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predictionAndLabels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test.map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case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LabeledPoint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(label, features) =&gt;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prediction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(features)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(prediction, label)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B7496-03A2-4721-9BC0-A3BB8A3EDD6C}"/>
              </a:ext>
            </a:extLst>
          </p:cNvPr>
          <p:cNvSpPr/>
          <p:nvPr/>
        </p:nvSpPr>
        <p:spPr>
          <a:xfrm>
            <a:off x="1189998" y="4248128"/>
            <a:ext cx="1022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metrics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BinaryClassificationMetrics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predictionAndLabels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9299F2-744F-4E95-873C-062417B370CA}"/>
              </a:ext>
            </a:extLst>
          </p:cNvPr>
          <p:cNvSpPr/>
          <p:nvPr/>
        </p:nvSpPr>
        <p:spPr>
          <a:xfrm>
            <a:off x="1189998" y="4802251"/>
            <a:ext cx="10229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precision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metrics.precisionByThreshold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precision.foreach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case (t, p) =&gt;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s"Threshold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$t, Precision: $p")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3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7BE734-515C-4B26-8750-9DDF49EC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9" y="357187"/>
            <a:ext cx="11564471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4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201D-0A11-4B60-8C13-188B8707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480015"/>
            <a:ext cx="10364452" cy="5372100"/>
          </a:xfrm>
        </p:spPr>
        <p:txBody>
          <a:bodyPr>
            <a:normAutofit/>
          </a:bodyPr>
          <a:lstStyle/>
          <a:p>
            <a:r>
              <a:rPr lang="en-IN" dirty="0"/>
              <a:t>Recall by threshold: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Precision-Recall Curve:</a:t>
            </a:r>
          </a:p>
          <a:p>
            <a:r>
              <a:rPr lang="en-IN" dirty="0"/>
              <a:t>F-measure: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866C2-88A7-4539-9DD0-4E46879728DA}"/>
              </a:ext>
            </a:extLst>
          </p:cNvPr>
          <p:cNvSpPr/>
          <p:nvPr/>
        </p:nvSpPr>
        <p:spPr>
          <a:xfrm>
            <a:off x="1189997" y="840009"/>
            <a:ext cx="103644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recall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metrics.recallByThreshold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recall.foreach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case (t, r) =&gt;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s"Threshold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$t, Recall: $r")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6BBC9-85C1-444F-AD92-5164FB407B9A}"/>
              </a:ext>
            </a:extLst>
          </p:cNvPr>
          <p:cNvSpPr/>
          <p:nvPr/>
        </p:nvSpPr>
        <p:spPr>
          <a:xfrm>
            <a:off x="1190625" y="2271319"/>
            <a:ext cx="9810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PRC = metrics.pr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43588-91AB-4415-B88C-CC15DC3311C0}"/>
              </a:ext>
            </a:extLst>
          </p:cNvPr>
          <p:cNvSpPr/>
          <p:nvPr/>
        </p:nvSpPr>
        <p:spPr>
          <a:xfrm>
            <a:off x="1189998" y="2844213"/>
            <a:ext cx="10229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f1Score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metrics.fMeasureByThreshold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f1Score.foreach { case (t, f) =&gt;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s"Threshold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$t, F-score: $f, Beta = 1")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beta = 0.5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fScore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metrics.fMeasureByThreshold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(beta)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f1Score.foreach { case (t, f) =&gt;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s"Threshold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$t, F-score: $f, Beta = 0.5")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8700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653CD-C730-480E-A499-F6D36C17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3" y="257175"/>
            <a:ext cx="11564471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C738-27D9-4FA1-8109-AEA3961E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00E2-A5AE-44BF-A19D-01C76EF4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Name: Shalini Gupta</a:t>
            </a:r>
          </a:p>
          <a:p>
            <a:r>
              <a:rPr lang="en-IN" dirty="0"/>
              <a:t>Email ID: </a:t>
            </a:r>
            <a:r>
              <a:rPr lang="en-IN" dirty="0">
                <a:hlinkClick r:id="rId2"/>
              </a:rPr>
              <a:t>shalini2501@gmail.com</a:t>
            </a:r>
            <a:endParaRPr lang="en-IN" dirty="0"/>
          </a:p>
          <a:p>
            <a:r>
              <a:rPr lang="en-IN" dirty="0"/>
              <a:t>Course Enrolled: Big Data Analytics</a:t>
            </a:r>
          </a:p>
          <a:p>
            <a:r>
              <a:rPr lang="en-IN" dirty="0"/>
              <a:t>Project Name: Earthquake Prediction </a:t>
            </a:r>
          </a:p>
        </p:txBody>
      </p:sp>
    </p:spTree>
    <p:extLst>
      <p:ext uri="{BB962C8B-B14F-4D97-AF65-F5344CB8AC3E}">
        <p14:creationId xmlns:p14="http://schemas.microsoft.com/office/powerpoint/2010/main" val="141327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02E3F0-F30F-4C83-8E4C-AA9D2311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" y="457200"/>
            <a:ext cx="1118795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1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3033-2C89-46CB-8BBE-31F72B10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561975"/>
            <a:ext cx="10364452" cy="5229225"/>
          </a:xfrm>
        </p:spPr>
        <p:txBody>
          <a:bodyPr/>
          <a:lstStyle/>
          <a:p>
            <a:r>
              <a:rPr lang="en-IN" dirty="0" err="1"/>
              <a:t>Priniting</a:t>
            </a:r>
            <a:r>
              <a:rPr lang="en-IN" dirty="0"/>
              <a:t> Area under ROC: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CE966-7248-4E0E-AC0F-B05B168BA511}"/>
              </a:ext>
            </a:extLst>
          </p:cNvPr>
          <p:cNvSpPr/>
          <p:nvPr/>
        </p:nvSpPr>
        <p:spPr>
          <a:xfrm>
            <a:off x="1143000" y="936189"/>
            <a:ext cx="1045845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AUPRC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auPRC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metrics.areaUnderPR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s"Area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under precision-recall curve = $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auPRC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Compute thresholds used in ROC and PR curves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thresholds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precision.map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(_._1)</a:t>
            </a: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ROC Curve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roc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metrics.roc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AUROC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auROC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metrics.areaUnderROC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s"Area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under ROC = $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auROC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	</a:t>
            </a:r>
          </a:p>
        </p:txBody>
      </p:sp>
    </p:spTree>
    <p:extLst>
      <p:ext uri="{BB962C8B-B14F-4D97-AF65-F5344CB8AC3E}">
        <p14:creationId xmlns:p14="http://schemas.microsoft.com/office/powerpoint/2010/main" val="250300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60D7F-ED73-4C1E-8FE7-D9780521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90" y="504825"/>
            <a:ext cx="11008659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6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E69DC-587B-4370-AC66-2EE7E474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3209925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63597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F481-0FCF-4447-BDCF-B33979A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7E31-00C2-4D2F-9BF7-62D87C53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Domain: Disaster Management and Recovery </a:t>
            </a:r>
          </a:p>
          <a:p>
            <a:r>
              <a:rPr lang="en-IN" dirty="0"/>
              <a:t>Topic: Earthquake Prediction</a:t>
            </a:r>
          </a:p>
          <a:p>
            <a:r>
              <a:rPr lang="en-IN" dirty="0"/>
              <a:t>Technologies used: Hadoop, Spark Core, Spark SQL, Scala, Spark </a:t>
            </a:r>
            <a:r>
              <a:rPr lang="en-IN" dirty="0" err="1"/>
              <a:t>MLLib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7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C0E4-DA9E-4C2E-AB2C-02E3615B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B3ED-515F-412E-B42B-641B0BAE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is to design a </a:t>
            </a:r>
            <a:r>
              <a:rPr lang="en-US" dirty="0"/>
              <a:t>Real-Time Earthquake Detection Model to send lifesaving alerts, which should improve its machine learning to provide near real-time computation results. </a:t>
            </a:r>
            <a:endParaRPr lang="en-IN" dirty="0"/>
          </a:p>
          <a:p>
            <a:r>
              <a:rPr lang="en-IN" b="1" dirty="0"/>
              <a:t>Dataset</a:t>
            </a:r>
            <a:r>
              <a:rPr lang="en-IN" dirty="0"/>
              <a:t>: earthQuackData.xls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75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19EB-86AD-4C07-A045-26CAA890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used to build the </a:t>
            </a:r>
            <a:r>
              <a:rPr lang="en-IN" dirty="0" err="1"/>
              <a:t>dataframe</a:t>
            </a:r>
            <a:r>
              <a:rPr lang="en-IN" dirty="0"/>
              <a:t> and Table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2C81-D284-4AE7-B42C-C6EA213A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 to create DATA Frame:</a:t>
            </a:r>
          </a:p>
          <a:p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 to create table:</a:t>
            </a:r>
          </a:p>
          <a:p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E1BD1-5662-4E15-A4F9-B88D2959F1D3}"/>
              </a:ext>
            </a:extLst>
          </p:cNvPr>
          <p:cNvSpPr/>
          <p:nvPr/>
        </p:nvSpPr>
        <p:spPr>
          <a:xfrm>
            <a:off x="1096000" y="2695486"/>
            <a:ext cx="107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eqd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spark.read.format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("com.databricks.spark.csv").option("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header","true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").option("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","true").option("delimiter",",").load("earthQuackData.xls")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DFA41-6EF1-44C2-9BCF-5C86F0F35A01}"/>
              </a:ext>
            </a:extLst>
          </p:cNvPr>
          <p:cNvSpPr/>
          <p:nvPr/>
        </p:nvSpPr>
        <p:spPr>
          <a:xfrm>
            <a:off x="1096000" y="4309752"/>
            <a:ext cx="6356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eqd.createOrReplaceTempView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earthquackdataTable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5DF39-97CF-4F62-8253-F93282C1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00" y="4781497"/>
            <a:ext cx="10648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B207-CDD4-4A29-B4D1-12614972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955C-F66F-417A-8B2E-B1654E6C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dirty="0"/>
              <a:t>Meta Data of </a:t>
            </a:r>
            <a:r>
              <a:rPr lang="en-IN" dirty="0" err="1"/>
              <a:t>earthQuackData</a:t>
            </a:r>
            <a:r>
              <a:rPr lang="en-IN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8E70A-9A97-485D-A46A-49D06AC4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2855153"/>
            <a:ext cx="5000625" cy="3702809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6D3A093F-1ED0-4CB6-9837-1ECE860CFC04}"/>
              </a:ext>
            </a:extLst>
          </p:cNvPr>
          <p:cNvSpPr/>
          <p:nvPr/>
        </p:nvSpPr>
        <p:spPr>
          <a:xfrm>
            <a:off x="8596312" y="3571875"/>
            <a:ext cx="481013" cy="1133475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8D78348-ADC6-4AAB-9C9B-CC4ECBE1DEC9}"/>
              </a:ext>
            </a:extLst>
          </p:cNvPr>
          <p:cNvSpPr/>
          <p:nvPr/>
        </p:nvSpPr>
        <p:spPr>
          <a:xfrm>
            <a:off x="8672512" y="4929057"/>
            <a:ext cx="481013" cy="1133475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FDE61-D2A3-43DB-AD46-5F45BF08555F}"/>
              </a:ext>
            </a:extLst>
          </p:cNvPr>
          <p:cNvSpPr txBox="1"/>
          <p:nvPr/>
        </p:nvSpPr>
        <p:spPr>
          <a:xfrm>
            <a:off x="9096375" y="3953946"/>
            <a:ext cx="151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Primary Wave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7A95B-3710-4EA7-A92C-9D3AABF26288}"/>
              </a:ext>
            </a:extLst>
          </p:cNvPr>
          <p:cNvSpPr txBox="1"/>
          <p:nvPr/>
        </p:nvSpPr>
        <p:spPr>
          <a:xfrm>
            <a:off x="9153525" y="5311128"/>
            <a:ext cx="17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Secondary Wave</a:t>
            </a:r>
          </a:p>
        </p:txBody>
      </p:sp>
    </p:spTree>
    <p:extLst>
      <p:ext uri="{BB962C8B-B14F-4D97-AF65-F5344CB8AC3E}">
        <p14:creationId xmlns:p14="http://schemas.microsoft.com/office/powerpoint/2010/main" val="324781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Question 1:</a:t>
            </a:r>
            <a:br>
              <a:rPr lang="en-IN" dirty="0"/>
            </a:br>
            <a:r>
              <a:rPr lang="en-US" sz="3100" dirty="0"/>
              <a:t>Insert a column “Total Weight” which contains sum of respective cells in(II) to (XV)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121E-6DCA-46DB-9F0F-7E1703144F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Command used: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A6E37-0F66-4BFF-B860-FC16B24E0F47}"/>
              </a:ext>
            </a:extLst>
          </p:cNvPr>
          <p:cNvSpPr/>
          <p:nvPr/>
        </p:nvSpPr>
        <p:spPr>
          <a:xfrm>
            <a:off x="1171575" y="2723287"/>
            <a:ext cx="93249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*,`First Activity Time1`+`Time Taken2`+`Acceleration3`+`Building strength4`+`Velocity5`+`Sa6`+`Sd7`+`First Activity Time8`+`Time Taken9`+`Acceleration10`+`Building strength11`+`Velocity12`+`Sa13`+`Sd14` as `Total Weight` from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earthquackdataTable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").show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BF9DE-6D9C-45AB-8543-81C027DA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6" y="4052848"/>
            <a:ext cx="7353300" cy="235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0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Question 2:</a:t>
            </a:r>
            <a:br>
              <a:rPr lang="en-IN" dirty="0"/>
            </a:br>
            <a:r>
              <a:rPr lang="en-US" dirty="0"/>
              <a:t>Find the Building Strength(s) for the maximum velocity in the Primary Wave.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CDB220-EE9D-4501-B84C-34870311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 used: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70B3B-D3C0-40AC-A471-0AF4C37B0A92}"/>
              </a:ext>
            </a:extLst>
          </p:cNvPr>
          <p:cNvSpPr/>
          <p:nvPr/>
        </p:nvSpPr>
        <p:spPr>
          <a:xfrm>
            <a:off x="1247775" y="2748260"/>
            <a:ext cx="9182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 `Building Strength4`from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earthquackdataTable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`Velocity5`=(select max(`Velocity5`) from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earthquackdataTable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)").show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B9FAA-BC71-4F31-A12C-41DC005A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3429000"/>
            <a:ext cx="106108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7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Question 3:</a:t>
            </a:r>
            <a:br>
              <a:rPr lang="en-IN" dirty="0"/>
            </a:br>
            <a:r>
              <a:rPr lang="en-US" dirty="0"/>
              <a:t>Find the average value of Sa for both primary and secondary wave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CDB220-EE9D-4501-B84C-34870311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 used: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70B3B-D3C0-40AC-A471-0AF4C37B0A92}"/>
              </a:ext>
            </a:extLst>
          </p:cNvPr>
          <p:cNvSpPr/>
          <p:nvPr/>
        </p:nvSpPr>
        <p:spPr>
          <a:xfrm>
            <a:off x="1247775" y="2748260"/>
            <a:ext cx="9182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(Sa6),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(Sa13) from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earthquackdataTable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").show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DB28A-6F6A-4FB9-8F2F-E7D8975B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3255233"/>
            <a:ext cx="91535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319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1213</Words>
  <Application>Microsoft Office PowerPoint</Application>
  <PresentationFormat>Widescreen</PresentationFormat>
  <Paragraphs>164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Tw Cen MT</vt:lpstr>
      <vt:lpstr>Droplet</vt:lpstr>
      <vt:lpstr>Earthquake Prediction</vt:lpstr>
      <vt:lpstr>Profile Details</vt:lpstr>
      <vt:lpstr>Project Details</vt:lpstr>
      <vt:lpstr>Project Introduction</vt:lpstr>
      <vt:lpstr>Code used to build the dataframe and Table in Spark</vt:lpstr>
      <vt:lpstr>Dataset Description</vt:lpstr>
      <vt:lpstr>Question 1: Insert a column “Total Weight” which contains sum of respective cells in(II) to (XV)</vt:lpstr>
      <vt:lpstr>Question 2: Find the Building Strength(s) for the maximum velocity in the Primary Wave.</vt:lpstr>
      <vt:lpstr>Question 3: Find the average value of Sa for both primary and secondary wave</vt:lpstr>
      <vt:lpstr>Question 4: Count the number of instances where Building strength remains equal to or greater than 25 after the secondary wave</vt:lpstr>
      <vt:lpstr>Question 5: Find the velocity for the primary wave which takes the maximum time</vt:lpstr>
      <vt:lpstr>SPARK MLLIb -Train the data for machine learning -Create a model for the trained data and predict features by mapping the model -Use binary classification metrics on the map to get the area under ROC -Print the area under ROC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Mongodb-Project</dc:title>
  <dc:creator>Shalini Gupta</dc:creator>
  <cp:lastModifiedBy>Shalini Gupta</cp:lastModifiedBy>
  <cp:revision>61</cp:revision>
  <dcterms:created xsi:type="dcterms:W3CDTF">2018-12-28T13:44:44Z</dcterms:created>
  <dcterms:modified xsi:type="dcterms:W3CDTF">2019-01-19T08:28:13Z</dcterms:modified>
</cp:coreProperties>
</file>