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sldIdLst>
    <p:sldId id="256" r:id="rId2"/>
    <p:sldId id="257" r:id="rId3"/>
    <p:sldId id="258" r:id="rId4"/>
    <p:sldId id="259" r:id="rId5"/>
    <p:sldId id="260" r:id="rId6"/>
    <p:sldId id="272" r:id="rId7"/>
    <p:sldId id="274" r:id="rId8"/>
    <p:sldId id="278" r:id="rId9"/>
    <p:sldId id="277" r:id="rId10"/>
    <p:sldId id="273" r:id="rId11"/>
    <p:sldId id="279" r:id="rId12"/>
    <p:sldId id="280" r:id="rId13"/>
    <p:sldId id="281" r:id="rId14"/>
    <p:sldId id="282" r:id="rId15"/>
    <p:sldId id="283" r:id="rId16"/>
    <p:sldId id="284" r:id="rId17"/>
    <p:sldId id="285" r:id="rId18"/>
    <p:sldId id="286" r:id="rId19"/>
    <p:sldId id="287"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1/12/2019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43797089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641448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73466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745021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1/12/2019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95168496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53416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778314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94816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60801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1/12/2019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11625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1/12/2019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2431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1/12/2019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05233936"/>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shalini2501@gmail.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F4060-E6CF-47B9-8F52-4D42AD2646CB}"/>
              </a:ext>
            </a:extLst>
          </p:cNvPr>
          <p:cNvSpPr>
            <a:spLocks noGrp="1"/>
          </p:cNvSpPr>
          <p:nvPr>
            <p:ph type="ctrTitle"/>
          </p:nvPr>
        </p:nvSpPr>
        <p:spPr/>
        <p:txBody>
          <a:bodyPr/>
          <a:lstStyle/>
          <a:p>
            <a:r>
              <a:rPr lang="en-IN" dirty="0"/>
              <a:t>Movie Recommender System -</a:t>
            </a:r>
            <a:r>
              <a:rPr lang="en-IN" cap="none" dirty="0"/>
              <a:t>Project</a:t>
            </a:r>
            <a:endParaRPr lang="en-IN" dirty="0"/>
          </a:p>
        </p:txBody>
      </p:sp>
      <p:sp>
        <p:nvSpPr>
          <p:cNvPr id="3" name="Subtitle 2">
            <a:extLst>
              <a:ext uri="{FF2B5EF4-FFF2-40B4-BE49-F238E27FC236}">
                <a16:creationId xmlns:a16="http://schemas.microsoft.com/office/drawing/2014/main" id="{69F0B960-0D44-4ACC-82BF-8E0F8E923E58}"/>
              </a:ext>
            </a:extLst>
          </p:cNvPr>
          <p:cNvSpPr>
            <a:spLocks noGrp="1"/>
          </p:cNvSpPr>
          <p:nvPr>
            <p:ph type="subTitle" idx="1"/>
          </p:nvPr>
        </p:nvSpPr>
        <p:spPr>
          <a:xfrm>
            <a:off x="2438400" y="3956279"/>
            <a:ext cx="7677150" cy="1086237"/>
          </a:xfrm>
        </p:spPr>
        <p:txBody>
          <a:bodyPr/>
          <a:lstStyle/>
          <a:p>
            <a:r>
              <a:rPr lang="en-IN" dirty="0"/>
              <a:t>Big data analytics track Project – Submitted by Shalini gupta</a:t>
            </a:r>
          </a:p>
          <a:p>
            <a:endParaRPr lang="en-IN" dirty="0"/>
          </a:p>
        </p:txBody>
      </p:sp>
    </p:spTree>
    <p:extLst>
      <p:ext uri="{BB962C8B-B14F-4D97-AF65-F5344CB8AC3E}">
        <p14:creationId xmlns:p14="http://schemas.microsoft.com/office/powerpoint/2010/main" val="2559554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32DA2-6C90-4E52-8FFB-9F675EE317A5}"/>
              </a:ext>
            </a:extLst>
          </p:cNvPr>
          <p:cNvSpPr>
            <a:spLocks noGrp="1"/>
          </p:cNvSpPr>
          <p:nvPr>
            <p:ph type="title"/>
          </p:nvPr>
        </p:nvSpPr>
        <p:spPr/>
        <p:txBody>
          <a:bodyPr/>
          <a:lstStyle/>
          <a:p>
            <a:r>
              <a:rPr lang="en-IN" dirty="0"/>
              <a:t>Q1. Animated  Movies that are rated 4 or above</a:t>
            </a:r>
          </a:p>
        </p:txBody>
      </p:sp>
      <p:sp>
        <p:nvSpPr>
          <p:cNvPr id="4" name="Rectangle 3">
            <a:extLst>
              <a:ext uri="{FF2B5EF4-FFF2-40B4-BE49-F238E27FC236}">
                <a16:creationId xmlns:a16="http://schemas.microsoft.com/office/drawing/2014/main" id="{A5837CBB-32E7-4C8E-B36C-2476EF01AAA5}"/>
              </a:ext>
            </a:extLst>
          </p:cNvPr>
          <p:cNvSpPr/>
          <p:nvPr/>
        </p:nvSpPr>
        <p:spPr>
          <a:xfrm>
            <a:off x="1781176" y="1971050"/>
            <a:ext cx="3428999" cy="1384995"/>
          </a:xfrm>
          <a:prstGeom prst="rect">
            <a:avLst/>
          </a:prstGeom>
        </p:spPr>
        <p:txBody>
          <a:bodyPr wrap="square">
            <a:spAutoFit/>
          </a:bodyPr>
          <a:lstStyle/>
          <a:p>
            <a:r>
              <a:rPr lang="en-IN" sz="1400" dirty="0" err="1">
                <a:latin typeface="Courier New" panose="02070309020205020404" pitchFamily="49" charset="0"/>
                <a:cs typeface="Courier New" panose="02070309020205020404" pitchFamily="49" charset="0"/>
              </a:rPr>
              <a:t>spark.sql</a:t>
            </a:r>
            <a:r>
              <a:rPr lang="en-IN" sz="1400" dirty="0">
                <a:latin typeface="Courier New" panose="02070309020205020404" pitchFamily="49" charset="0"/>
                <a:cs typeface="Courier New" panose="02070309020205020404" pitchFamily="49" charset="0"/>
              </a:rPr>
              <a:t>("Select distinct </a:t>
            </a:r>
            <a:r>
              <a:rPr lang="en-IN" sz="1400" dirty="0" err="1">
                <a:latin typeface="Courier New" panose="02070309020205020404" pitchFamily="49" charset="0"/>
                <a:cs typeface="Courier New" panose="02070309020205020404" pitchFamily="49" charset="0"/>
              </a:rPr>
              <a:t>m.Title</a:t>
            </a:r>
            <a:r>
              <a:rPr lang="en-IN" sz="1400" dirty="0">
                <a:latin typeface="Courier New" panose="02070309020205020404" pitchFamily="49" charset="0"/>
                <a:cs typeface="Courier New" panose="02070309020205020404" pitchFamily="49" charset="0"/>
              </a:rPr>
              <a:t> from </a:t>
            </a:r>
            <a:r>
              <a:rPr lang="en-IN" sz="1400" dirty="0" err="1">
                <a:latin typeface="Courier New" panose="02070309020205020404" pitchFamily="49" charset="0"/>
                <a:cs typeface="Courier New" panose="02070309020205020404" pitchFamily="49" charset="0"/>
              </a:rPr>
              <a:t>ratingTable</a:t>
            </a:r>
            <a:r>
              <a:rPr lang="en-IN" sz="1400" dirty="0">
                <a:latin typeface="Courier New" panose="02070309020205020404" pitchFamily="49" charset="0"/>
                <a:cs typeface="Courier New" panose="02070309020205020404" pitchFamily="49" charset="0"/>
              </a:rPr>
              <a:t> r inner join </a:t>
            </a:r>
            <a:r>
              <a:rPr lang="en-IN" sz="1400" dirty="0" err="1">
                <a:latin typeface="Courier New" panose="02070309020205020404" pitchFamily="49" charset="0"/>
                <a:cs typeface="Courier New" panose="02070309020205020404" pitchFamily="49" charset="0"/>
              </a:rPr>
              <a:t>movieTable</a:t>
            </a:r>
            <a:r>
              <a:rPr lang="en-IN" sz="1400" dirty="0">
                <a:latin typeface="Courier New" panose="02070309020205020404" pitchFamily="49" charset="0"/>
                <a:cs typeface="Courier New" panose="02070309020205020404" pitchFamily="49" charset="0"/>
              </a:rPr>
              <a:t> m where </a:t>
            </a:r>
            <a:r>
              <a:rPr lang="en-IN" sz="1400" dirty="0" err="1">
                <a:latin typeface="Courier New" panose="02070309020205020404" pitchFamily="49" charset="0"/>
                <a:cs typeface="Courier New" panose="02070309020205020404" pitchFamily="49" charset="0"/>
              </a:rPr>
              <a:t>m.MovieID</a:t>
            </a:r>
            <a:r>
              <a:rPr lang="en-IN" sz="1400" dirty="0">
                <a:latin typeface="Courier New" panose="02070309020205020404" pitchFamily="49" charset="0"/>
                <a:cs typeface="Courier New" panose="02070309020205020404" pitchFamily="49" charset="0"/>
              </a:rPr>
              <a:t> = </a:t>
            </a:r>
            <a:r>
              <a:rPr lang="en-IN" sz="1400" dirty="0" err="1">
                <a:latin typeface="Courier New" panose="02070309020205020404" pitchFamily="49" charset="0"/>
                <a:cs typeface="Courier New" panose="02070309020205020404" pitchFamily="49" charset="0"/>
              </a:rPr>
              <a:t>r.MovieID</a:t>
            </a:r>
            <a:r>
              <a:rPr lang="en-IN" sz="1400" dirty="0">
                <a:latin typeface="Courier New" panose="02070309020205020404" pitchFamily="49" charset="0"/>
                <a:cs typeface="Courier New" panose="02070309020205020404" pitchFamily="49" charset="0"/>
              </a:rPr>
              <a:t> and </a:t>
            </a:r>
            <a:r>
              <a:rPr lang="en-IN" sz="1400" dirty="0" err="1">
                <a:latin typeface="Courier New" panose="02070309020205020404" pitchFamily="49" charset="0"/>
                <a:cs typeface="Courier New" panose="02070309020205020404" pitchFamily="49" charset="0"/>
              </a:rPr>
              <a:t>r.Rating</a:t>
            </a:r>
            <a:r>
              <a:rPr lang="en-IN" sz="1400" dirty="0">
                <a:latin typeface="Courier New" panose="02070309020205020404" pitchFamily="49" charset="0"/>
                <a:cs typeface="Courier New" panose="02070309020205020404" pitchFamily="49" charset="0"/>
              </a:rPr>
              <a:t> &gt;=4 and </a:t>
            </a:r>
            <a:r>
              <a:rPr lang="en-IN" sz="1400" dirty="0" err="1">
                <a:latin typeface="Courier New" panose="02070309020205020404" pitchFamily="49" charset="0"/>
                <a:cs typeface="Courier New" panose="02070309020205020404" pitchFamily="49" charset="0"/>
              </a:rPr>
              <a:t>m.Genres</a:t>
            </a:r>
            <a:r>
              <a:rPr lang="en-IN" sz="1400" dirty="0">
                <a:latin typeface="Courier New" panose="02070309020205020404" pitchFamily="49" charset="0"/>
                <a:cs typeface="Courier New" panose="02070309020205020404" pitchFamily="49" charset="0"/>
              </a:rPr>
              <a:t> = 'Animation'").show</a:t>
            </a:r>
          </a:p>
        </p:txBody>
      </p:sp>
      <p:pic>
        <p:nvPicPr>
          <p:cNvPr id="3" name="Picture 2">
            <a:extLst>
              <a:ext uri="{FF2B5EF4-FFF2-40B4-BE49-F238E27FC236}">
                <a16:creationId xmlns:a16="http://schemas.microsoft.com/office/drawing/2014/main" id="{13EDFCEC-CFAA-4756-976E-DE27AE0ACFE2}"/>
              </a:ext>
            </a:extLst>
          </p:cNvPr>
          <p:cNvPicPr>
            <a:picLocks noChangeAspect="1"/>
          </p:cNvPicPr>
          <p:nvPr/>
        </p:nvPicPr>
        <p:blipFill>
          <a:blip r:embed="rId2"/>
          <a:stretch>
            <a:fillRect/>
          </a:stretch>
        </p:blipFill>
        <p:spPr>
          <a:xfrm>
            <a:off x="5367771" y="1971050"/>
            <a:ext cx="6290830" cy="4552574"/>
          </a:xfrm>
          <a:prstGeom prst="rect">
            <a:avLst/>
          </a:prstGeom>
        </p:spPr>
      </p:pic>
    </p:spTree>
    <p:extLst>
      <p:ext uri="{BB962C8B-B14F-4D97-AF65-F5344CB8AC3E}">
        <p14:creationId xmlns:p14="http://schemas.microsoft.com/office/powerpoint/2010/main" val="4277382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32DA2-6C90-4E52-8FFB-9F675EE317A5}"/>
              </a:ext>
            </a:extLst>
          </p:cNvPr>
          <p:cNvSpPr>
            <a:spLocks noGrp="1"/>
          </p:cNvSpPr>
          <p:nvPr>
            <p:ph type="title"/>
          </p:nvPr>
        </p:nvSpPr>
        <p:spPr/>
        <p:txBody>
          <a:bodyPr/>
          <a:lstStyle/>
          <a:p>
            <a:r>
              <a:rPr lang="en-IN" dirty="0"/>
              <a:t>Q2. </a:t>
            </a:r>
            <a:r>
              <a:rPr lang="en-US" dirty="0"/>
              <a:t>Detect the gender bias on movie ratings for a genre</a:t>
            </a:r>
            <a:endParaRPr lang="en-IN" dirty="0"/>
          </a:p>
        </p:txBody>
      </p:sp>
      <p:sp>
        <p:nvSpPr>
          <p:cNvPr id="4" name="Rectangle 3">
            <a:extLst>
              <a:ext uri="{FF2B5EF4-FFF2-40B4-BE49-F238E27FC236}">
                <a16:creationId xmlns:a16="http://schemas.microsoft.com/office/drawing/2014/main" id="{A5837CBB-32E7-4C8E-B36C-2476EF01AAA5}"/>
              </a:ext>
            </a:extLst>
          </p:cNvPr>
          <p:cNvSpPr/>
          <p:nvPr/>
        </p:nvSpPr>
        <p:spPr>
          <a:xfrm>
            <a:off x="1781176" y="1971050"/>
            <a:ext cx="3428999" cy="3539430"/>
          </a:xfrm>
          <a:prstGeom prst="rect">
            <a:avLst/>
          </a:prstGeom>
        </p:spPr>
        <p:txBody>
          <a:bodyPr wrap="square">
            <a:spAutoFit/>
          </a:bodyPr>
          <a:lstStyle/>
          <a:p>
            <a:r>
              <a:rPr lang="en-IN" sz="1400" dirty="0" err="1">
                <a:latin typeface="Courier New" panose="02070309020205020404" pitchFamily="49" charset="0"/>
                <a:cs typeface="Courier New" panose="02070309020205020404" pitchFamily="49" charset="0"/>
              </a:rPr>
              <a:t>val</a:t>
            </a:r>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mergedDF</a:t>
            </a:r>
            <a:r>
              <a:rPr lang="en-IN" sz="1400" dirty="0">
                <a:latin typeface="Courier New" panose="02070309020205020404" pitchFamily="49" charset="0"/>
                <a:cs typeface="Courier New" panose="02070309020205020404" pitchFamily="49" charset="0"/>
              </a:rPr>
              <a:t> = </a:t>
            </a:r>
            <a:r>
              <a:rPr lang="en-IN" sz="1400" dirty="0" err="1">
                <a:latin typeface="Courier New" panose="02070309020205020404" pitchFamily="49" charset="0"/>
                <a:cs typeface="Courier New" panose="02070309020205020404" pitchFamily="49" charset="0"/>
              </a:rPr>
              <a:t>spark.sql</a:t>
            </a:r>
            <a:r>
              <a:rPr lang="en-IN" sz="1400" dirty="0">
                <a:latin typeface="Courier New" panose="02070309020205020404" pitchFamily="49" charset="0"/>
                <a:cs typeface="Courier New" panose="02070309020205020404" pitchFamily="49" charset="0"/>
              </a:rPr>
              <a:t>("select * from </a:t>
            </a:r>
            <a:r>
              <a:rPr lang="en-IN" sz="1400" dirty="0" err="1">
                <a:latin typeface="Courier New" panose="02070309020205020404" pitchFamily="49" charset="0"/>
                <a:cs typeface="Courier New" panose="02070309020205020404" pitchFamily="49" charset="0"/>
              </a:rPr>
              <a:t>movieTable</a:t>
            </a:r>
            <a:r>
              <a:rPr lang="en-IN" sz="1400" dirty="0">
                <a:latin typeface="Courier New" panose="02070309020205020404" pitchFamily="49" charset="0"/>
                <a:cs typeface="Courier New" panose="02070309020205020404" pitchFamily="49" charset="0"/>
              </a:rPr>
              <a:t> m inner join </a:t>
            </a:r>
            <a:r>
              <a:rPr lang="en-IN" sz="1400" dirty="0" err="1">
                <a:latin typeface="Courier New" panose="02070309020205020404" pitchFamily="49" charset="0"/>
                <a:cs typeface="Courier New" panose="02070309020205020404" pitchFamily="49" charset="0"/>
              </a:rPr>
              <a:t>ratingTable</a:t>
            </a:r>
            <a:r>
              <a:rPr lang="en-IN" sz="1400" dirty="0">
                <a:latin typeface="Courier New" panose="02070309020205020404" pitchFamily="49" charset="0"/>
                <a:cs typeface="Courier New" panose="02070309020205020404" pitchFamily="49" charset="0"/>
              </a:rPr>
              <a:t> r inner join </a:t>
            </a:r>
            <a:r>
              <a:rPr lang="en-IN" sz="1400" dirty="0" err="1">
                <a:latin typeface="Courier New" panose="02070309020205020404" pitchFamily="49" charset="0"/>
                <a:cs typeface="Courier New" panose="02070309020205020404" pitchFamily="49" charset="0"/>
              </a:rPr>
              <a:t>UserTable</a:t>
            </a:r>
            <a:r>
              <a:rPr lang="en-IN" sz="1400" dirty="0">
                <a:latin typeface="Courier New" panose="02070309020205020404" pitchFamily="49" charset="0"/>
                <a:cs typeface="Courier New" panose="02070309020205020404" pitchFamily="49" charset="0"/>
              </a:rPr>
              <a:t> u where </a:t>
            </a:r>
            <a:r>
              <a:rPr lang="en-IN" sz="1400" dirty="0" err="1">
                <a:latin typeface="Courier New" panose="02070309020205020404" pitchFamily="49" charset="0"/>
                <a:cs typeface="Courier New" panose="02070309020205020404" pitchFamily="49" charset="0"/>
              </a:rPr>
              <a:t>m.MovieID</a:t>
            </a:r>
            <a:r>
              <a:rPr lang="en-IN" sz="1400" dirty="0">
                <a:latin typeface="Courier New" panose="02070309020205020404" pitchFamily="49" charset="0"/>
                <a:cs typeface="Courier New" panose="02070309020205020404" pitchFamily="49" charset="0"/>
              </a:rPr>
              <a:t> = </a:t>
            </a:r>
            <a:r>
              <a:rPr lang="en-IN" sz="1400" dirty="0" err="1">
                <a:latin typeface="Courier New" panose="02070309020205020404" pitchFamily="49" charset="0"/>
                <a:cs typeface="Courier New" panose="02070309020205020404" pitchFamily="49" charset="0"/>
              </a:rPr>
              <a:t>r.MovieID</a:t>
            </a:r>
            <a:r>
              <a:rPr lang="en-IN" sz="1400" dirty="0">
                <a:latin typeface="Courier New" panose="02070309020205020404" pitchFamily="49" charset="0"/>
                <a:cs typeface="Courier New" panose="02070309020205020404" pitchFamily="49" charset="0"/>
              </a:rPr>
              <a:t> and </a:t>
            </a:r>
            <a:r>
              <a:rPr lang="en-IN" sz="1400" dirty="0" err="1">
                <a:latin typeface="Courier New" panose="02070309020205020404" pitchFamily="49" charset="0"/>
                <a:cs typeface="Courier New" panose="02070309020205020404" pitchFamily="49" charset="0"/>
              </a:rPr>
              <a:t>r.UserID</a:t>
            </a:r>
            <a:r>
              <a:rPr lang="en-IN" sz="1400" dirty="0">
                <a:latin typeface="Courier New" panose="02070309020205020404" pitchFamily="49" charset="0"/>
                <a:cs typeface="Courier New" panose="02070309020205020404" pitchFamily="49" charset="0"/>
              </a:rPr>
              <a:t> = </a:t>
            </a:r>
            <a:r>
              <a:rPr lang="en-IN" sz="1400" dirty="0" err="1">
                <a:latin typeface="Courier New" panose="02070309020205020404" pitchFamily="49" charset="0"/>
                <a:cs typeface="Courier New" panose="02070309020205020404" pitchFamily="49" charset="0"/>
              </a:rPr>
              <a:t>u.UserID</a:t>
            </a:r>
            <a:r>
              <a:rPr lang="en-IN" sz="1400" dirty="0">
                <a:latin typeface="Courier New" panose="02070309020205020404" pitchFamily="49" charset="0"/>
                <a:cs typeface="Courier New" panose="02070309020205020404" pitchFamily="49" charset="0"/>
              </a:rPr>
              <a:t>")</a:t>
            </a:r>
          </a:p>
          <a:p>
            <a:endParaRPr lang="en-IN" sz="1400" dirty="0">
              <a:latin typeface="Courier New" panose="02070309020205020404" pitchFamily="49" charset="0"/>
              <a:cs typeface="Courier New" panose="02070309020205020404" pitchFamily="49" charset="0"/>
            </a:endParaRPr>
          </a:p>
          <a:p>
            <a:r>
              <a:rPr lang="en-IN" sz="1400" dirty="0" err="1">
                <a:latin typeface="Courier New" panose="02070309020205020404" pitchFamily="49" charset="0"/>
                <a:cs typeface="Courier New" panose="02070309020205020404" pitchFamily="49" charset="0"/>
              </a:rPr>
              <a:t>mergedDF.createOrReplaceTempView</a:t>
            </a:r>
            <a:r>
              <a:rPr lang="en-IN" sz="1400" dirty="0">
                <a:latin typeface="Courier New" panose="02070309020205020404" pitchFamily="49" charset="0"/>
                <a:cs typeface="Courier New" panose="02070309020205020404" pitchFamily="49" charset="0"/>
              </a:rPr>
              <a:t>("</a:t>
            </a:r>
            <a:r>
              <a:rPr lang="en-IN" sz="1400" dirty="0" err="1">
                <a:latin typeface="Courier New" panose="02070309020205020404" pitchFamily="49" charset="0"/>
                <a:cs typeface="Courier New" panose="02070309020205020404" pitchFamily="49" charset="0"/>
              </a:rPr>
              <a:t>JoinedTable</a:t>
            </a:r>
            <a:r>
              <a:rPr lang="en-IN" sz="1400" dirty="0">
                <a:latin typeface="Courier New" panose="02070309020205020404" pitchFamily="49" charset="0"/>
                <a:cs typeface="Courier New" panose="02070309020205020404" pitchFamily="49" charset="0"/>
              </a:rPr>
              <a:t>")</a:t>
            </a:r>
          </a:p>
          <a:p>
            <a:endParaRPr lang="en-IN" sz="1400" dirty="0">
              <a:latin typeface="Courier New" panose="02070309020205020404" pitchFamily="49" charset="0"/>
              <a:cs typeface="Courier New" panose="02070309020205020404" pitchFamily="49" charset="0"/>
            </a:endParaRPr>
          </a:p>
          <a:p>
            <a:r>
              <a:rPr lang="en-IN" sz="1400" dirty="0" err="1">
                <a:latin typeface="Courier New" panose="02070309020205020404" pitchFamily="49" charset="0"/>
                <a:cs typeface="Courier New" panose="02070309020205020404" pitchFamily="49" charset="0"/>
              </a:rPr>
              <a:t>spark.sql</a:t>
            </a:r>
            <a:r>
              <a:rPr lang="en-IN" sz="1400" dirty="0">
                <a:latin typeface="Courier New" panose="02070309020205020404" pitchFamily="49" charset="0"/>
                <a:cs typeface="Courier New" panose="02070309020205020404" pitchFamily="49" charset="0"/>
              </a:rPr>
              <a:t>("Select </a:t>
            </a:r>
            <a:r>
              <a:rPr lang="en-IN" sz="1400" dirty="0" err="1">
                <a:latin typeface="Courier New" panose="02070309020205020404" pitchFamily="49" charset="0"/>
                <a:cs typeface="Courier New" panose="02070309020205020404" pitchFamily="49" charset="0"/>
              </a:rPr>
              <a:t>Gender,count</a:t>
            </a:r>
            <a:r>
              <a:rPr lang="en-IN" sz="1400" dirty="0">
                <a:latin typeface="Courier New" panose="02070309020205020404" pitchFamily="49" charset="0"/>
                <a:cs typeface="Courier New" panose="02070309020205020404" pitchFamily="49" charset="0"/>
              </a:rPr>
              <a:t>(rating),Genres from </a:t>
            </a:r>
            <a:r>
              <a:rPr lang="en-IN" sz="1400" dirty="0" err="1">
                <a:latin typeface="Courier New" panose="02070309020205020404" pitchFamily="49" charset="0"/>
                <a:cs typeface="Courier New" panose="02070309020205020404" pitchFamily="49" charset="0"/>
              </a:rPr>
              <a:t>JoinedTable</a:t>
            </a:r>
            <a:r>
              <a:rPr lang="en-IN" sz="1400" dirty="0">
                <a:latin typeface="Courier New" panose="02070309020205020404" pitchFamily="49" charset="0"/>
                <a:cs typeface="Courier New" panose="02070309020205020404" pitchFamily="49" charset="0"/>
              </a:rPr>
              <a:t> group by Gender, Genres order by Genres").show</a:t>
            </a:r>
          </a:p>
        </p:txBody>
      </p:sp>
      <p:pic>
        <p:nvPicPr>
          <p:cNvPr id="5" name="Picture 4">
            <a:extLst>
              <a:ext uri="{FF2B5EF4-FFF2-40B4-BE49-F238E27FC236}">
                <a16:creationId xmlns:a16="http://schemas.microsoft.com/office/drawing/2014/main" id="{0C30A90D-3A18-4052-BFB6-9EC5592A8F9D}"/>
              </a:ext>
            </a:extLst>
          </p:cNvPr>
          <p:cNvPicPr>
            <a:picLocks noChangeAspect="1"/>
          </p:cNvPicPr>
          <p:nvPr/>
        </p:nvPicPr>
        <p:blipFill>
          <a:blip r:embed="rId2"/>
          <a:stretch>
            <a:fillRect/>
          </a:stretch>
        </p:blipFill>
        <p:spPr>
          <a:xfrm>
            <a:off x="5343525" y="1925180"/>
            <a:ext cx="6433704" cy="4655970"/>
          </a:xfrm>
          <a:prstGeom prst="rect">
            <a:avLst/>
          </a:prstGeom>
        </p:spPr>
      </p:pic>
    </p:spTree>
    <p:extLst>
      <p:ext uri="{BB962C8B-B14F-4D97-AF65-F5344CB8AC3E}">
        <p14:creationId xmlns:p14="http://schemas.microsoft.com/office/powerpoint/2010/main" val="875761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32DA2-6C90-4E52-8FFB-9F675EE317A5}"/>
              </a:ext>
            </a:extLst>
          </p:cNvPr>
          <p:cNvSpPr>
            <a:spLocks noGrp="1"/>
          </p:cNvSpPr>
          <p:nvPr>
            <p:ph type="title"/>
          </p:nvPr>
        </p:nvSpPr>
        <p:spPr/>
        <p:txBody>
          <a:bodyPr/>
          <a:lstStyle/>
          <a:p>
            <a:r>
              <a:rPr lang="en-IN" dirty="0"/>
              <a:t>Q3. </a:t>
            </a:r>
            <a:r>
              <a:rPr lang="en-US" dirty="0"/>
              <a:t>Group the rating by age</a:t>
            </a:r>
            <a:endParaRPr lang="en-IN" dirty="0"/>
          </a:p>
        </p:txBody>
      </p:sp>
      <p:sp>
        <p:nvSpPr>
          <p:cNvPr id="4" name="Rectangle 3">
            <a:extLst>
              <a:ext uri="{FF2B5EF4-FFF2-40B4-BE49-F238E27FC236}">
                <a16:creationId xmlns:a16="http://schemas.microsoft.com/office/drawing/2014/main" id="{A5837CBB-32E7-4C8E-B36C-2476EF01AAA5}"/>
              </a:ext>
            </a:extLst>
          </p:cNvPr>
          <p:cNvSpPr/>
          <p:nvPr/>
        </p:nvSpPr>
        <p:spPr>
          <a:xfrm>
            <a:off x="1781176" y="1971050"/>
            <a:ext cx="10315574" cy="1384995"/>
          </a:xfrm>
          <a:prstGeom prst="rect">
            <a:avLst/>
          </a:prstGeom>
        </p:spPr>
        <p:txBody>
          <a:bodyPr wrap="square">
            <a:spAutoFit/>
          </a:bodyPr>
          <a:lstStyle/>
          <a:p>
            <a:r>
              <a:rPr lang="en-IN" sz="1400" dirty="0" err="1">
                <a:latin typeface="Courier New" panose="02070309020205020404" pitchFamily="49" charset="0"/>
                <a:cs typeface="Courier New" panose="02070309020205020404" pitchFamily="49" charset="0"/>
              </a:rPr>
              <a:t>val</a:t>
            </a:r>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mergedDF</a:t>
            </a:r>
            <a:r>
              <a:rPr lang="en-IN" sz="1400" dirty="0">
                <a:latin typeface="Courier New" panose="02070309020205020404" pitchFamily="49" charset="0"/>
                <a:cs typeface="Courier New" panose="02070309020205020404" pitchFamily="49" charset="0"/>
              </a:rPr>
              <a:t> = </a:t>
            </a:r>
            <a:r>
              <a:rPr lang="en-IN" sz="1400" dirty="0" err="1">
                <a:latin typeface="Courier New" panose="02070309020205020404" pitchFamily="49" charset="0"/>
                <a:cs typeface="Courier New" panose="02070309020205020404" pitchFamily="49" charset="0"/>
              </a:rPr>
              <a:t>spark.sql</a:t>
            </a:r>
            <a:r>
              <a:rPr lang="en-IN" sz="1400" dirty="0">
                <a:latin typeface="Courier New" panose="02070309020205020404" pitchFamily="49" charset="0"/>
                <a:cs typeface="Courier New" panose="02070309020205020404" pitchFamily="49" charset="0"/>
              </a:rPr>
              <a:t>("select * from </a:t>
            </a:r>
            <a:r>
              <a:rPr lang="en-IN" sz="1400" dirty="0" err="1">
                <a:latin typeface="Courier New" panose="02070309020205020404" pitchFamily="49" charset="0"/>
                <a:cs typeface="Courier New" panose="02070309020205020404" pitchFamily="49" charset="0"/>
              </a:rPr>
              <a:t>movieTable</a:t>
            </a:r>
            <a:r>
              <a:rPr lang="en-IN" sz="1400" dirty="0">
                <a:latin typeface="Courier New" panose="02070309020205020404" pitchFamily="49" charset="0"/>
                <a:cs typeface="Courier New" panose="02070309020205020404" pitchFamily="49" charset="0"/>
              </a:rPr>
              <a:t> m inner join </a:t>
            </a:r>
            <a:r>
              <a:rPr lang="en-IN" sz="1400" dirty="0" err="1">
                <a:latin typeface="Courier New" panose="02070309020205020404" pitchFamily="49" charset="0"/>
                <a:cs typeface="Courier New" panose="02070309020205020404" pitchFamily="49" charset="0"/>
              </a:rPr>
              <a:t>ratingTable</a:t>
            </a:r>
            <a:r>
              <a:rPr lang="en-IN" sz="1400" dirty="0">
                <a:latin typeface="Courier New" panose="02070309020205020404" pitchFamily="49" charset="0"/>
                <a:cs typeface="Courier New" panose="02070309020205020404" pitchFamily="49" charset="0"/>
              </a:rPr>
              <a:t> r inner join </a:t>
            </a:r>
            <a:r>
              <a:rPr lang="en-IN" sz="1400" dirty="0" err="1">
                <a:latin typeface="Courier New" panose="02070309020205020404" pitchFamily="49" charset="0"/>
                <a:cs typeface="Courier New" panose="02070309020205020404" pitchFamily="49" charset="0"/>
              </a:rPr>
              <a:t>UserTable</a:t>
            </a:r>
            <a:r>
              <a:rPr lang="en-IN" sz="1400" dirty="0">
                <a:latin typeface="Courier New" panose="02070309020205020404" pitchFamily="49" charset="0"/>
                <a:cs typeface="Courier New" panose="02070309020205020404" pitchFamily="49" charset="0"/>
              </a:rPr>
              <a:t> u where </a:t>
            </a:r>
            <a:r>
              <a:rPr lang="en-IN" sz="1400" dirty="0" err="1">
                <a:latin typeface="Courier New" panose="02070309020205020404" pitchFamily="49" charset="0"/>
                <a:cs typeface="Courier New" panose="02070309020205020404" pitchFamily="49" charset="0"/>
              </a:rPr>
              <a:t>m.MovieID</a:t>
            </a:r>
            <a:r>
              <a:rPr lang="en-IN" sz="1400" dirty="0">
                <a:latin typeface="Courier New" panose="02070309020205020404" pitchFamily="49" charset="0"/>
                <a:cs typeface="Courier New" panose="02070309020205020404" pitchFamily="49" charset="0"/>
              </a:rPr>
              <a:t> = </a:t>
            </a:r>
            <a:r>
              <a:rPr lang="en-IN" sz="1400" dirty="0" err="1">
                <a:latin typeface="Courier New" panose="02070309020205020404" pitchFamily="49" charset="0"/>
                <a:cs typeface="Courier New" panose="02070309020205020404" pitchFamily="49" charset="0"/>
              </a:rPr>
              <a:t>r.MovieID</a:t>
            </a:r>
            <a:r>
              <a:rPr lang="en-IN" sz="1400" dirty="0">
                <a:latin typeface="Courier New" panose="02070309020205020404" pitchFamily="49" charset="0"/>
                <a:cs typeface="Courier New" panose="02070309020205020404" pitchFamily="49" charset="0"/>
              </a:rPr>
              <a:t> and </a:t>
            </a:r>
            <a:r>
              <a:rPr lang="en-IN" sz="1400" dirty="0" err="1">
                <a:latin typeface="Courier New" panose="02070309020205020404" pitchFamily="49" charset="0"/>
                <a:cs typeface="Courier New" panose="02070309020205020404" pitchFamily="49" charset="0"/>
              </a:rPr>
              <a:t>r.UserID</a:t>
            </a:r>
            <a:r>
              <a:rPr lang="en-IN" sz="1400" dirty="0">
                <a:latin typeface="Courier New" panose="02070309020205020404" pitchFamily="49" charset="0"/>
                <a:cs typeface="Courier New" panose="02070309020205020404" pitchFamily="49" charset="0"/>
              </a:rPr>
              <a:t> = </a:t>
            </a:r>
            <a:r>
              <a:rPr lang="en-IN" sz="1400" dirty="0" err="1">
                <a:latin typeface="Courier New" panose="02070309020205020404" pitchFamily="49" charset="0"/>
                <a:cs typeface="Courier New" panose="02070309020205020404" pitchFamily="49" charset="0"/>
              </a:rPr>
              <a:t>u.UserID</a:t>
            </a:r>
            <a:r>
              <a:rPr lang="en-IN" sz="1400" dirty="0">
                <a:latin typeface="Courier New" panose="02070309020205020404" pitchFamily="49" charset="0"/>
                <a:cs typeface="Courier New" panose="02070309020205020404" pitchFamily="49" charset="0"/>
              </a:rPr>
              <a:t>")</a:t>
            </a:r>
          </a:p>
          <a:p>
            <a:endParaRPr lang="en-IN" sz="1400" dirty="0">
              <a:latin typeface="Courier New" panose="02070309020205020404" pitchFamily="49" charset="0"/>
              <a:cs typeface="Courier New" panose="02070309020205020404" pitchFamily="49" charset="0"/>
            </a:endParaRPr>
          </a:p>
          <a:p>
            <a:r>
              <a:rPr lang="en-IN" sz="1400" dirty="0" err="1">
                <a:latin typeface="Courier New" panose="02070309020205020404" pitchFamily="49" charset="0"/>
                <a:cs typeface="Courier New" panose="02070309020205020404" pitchFamily="49" charset="0"/>
              </a:rPr>
              <a:t>mergedDF.createOrReplaceTempView</a:t>
            </a:r>
            <a:r>
              <a:rPr lang="en-IN" sz="1400" dirty="0">
                <a:latin typeface="Courier New" panose="02070309020205020404" pitchFamily="49" charset="0"/>
                <a:cs typeface="Courier New" panose="02070309020205020404" pitchFamily="49" charset="0"/>
              </a:rPr>
              <a:t>("</a:t>
            </a:r>
            <a:r>
              <a:rPr lang="en-IN" sz="1400" dirty="0" err="1">
                <a:latin typeface="Courier New" panose="02070309020205020404" pitchFamily="49" charset="0"/>
                <a:cs typeface="Courier New" panose="02070309020205020404" pitchFamily="49" charset="0"/>
              </a:rPr>
              <a:t>JoinedTable</a:t>
            </a:r>
            <a:r>
              <a:rPr lang="en-IN" sz="1400" dirty="0">
                <a:latin typeface="Courier New" panose="02070309020205020404" pitchFamily="49" charset="0"/>
                <a:cs typeface="Courier New" panose="02070309020205020404" pitchFamily="49" charset="0"/>
              </a:rPr>
              <a:t>")</a:t>
            </a:r>
          </a:p>
          <a:p>
            <a:endParaRPr lang="en-IN"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spark.sql</a:t>
            </a:r>
            <a:r>
              <a:rPr lang="en-US" sz="1400" dirty="0">
                <a:latin typeface="Courier New" panose="02070309020205020404" pitchFamily="49" charset="0"/>
                <a:cs typeface="Courier New" panose="02070309020205020404" pitchFamily="49" charset="0"/>
              </a:rPr>
              <a:t>("Select count(rating),age from </a:t>
            </a:r>
            <a:r>
              <a:rPr lang="en-US" sz="1400" dirty="0" err="1">
                <a:latin typeface="Courier New" panose="02070309020205020404" pitchFamily="49" charset="0"/>
                <a:cs typeface="Courier New" panose="02070309020205020404" pitchFamily="49" charset="0"/>
              </a:rPr>
              <a:t>JoinedTable</a:t>
            </a:r>
            <a:r>
              <a:rPr lang="en-US" sz="1400" dirty="0">
                <a:latin typeface="Courier New" panose="02070309020205020404" pitchFamily="49" charset="0"/>
                <a:cs typeface="Courier New" panose="02070309020205020404" pitchFamily="49" charset="0"/>
              </a:rPr>
              <a:t> group by age order by age").show</a:t>
            </a:r>
            <a:endParaRPr lang="en-IN" sz="1400" dirty="0">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BD432B72-1C82-423D-8442-B208103240CF}"/>
              </a:ext>
            </a:extLst>
          </p:cNvPr>
          <p:cNvPicPr>
            <a:picLocks noChangeAspect="1"/>
          </p:cNvPicPr>
          <p:nvPr/>
        </p:nvPicPr>
        <p:blipFill>
          <a:blip r:embed="rId2"/>
          <a:stretch>
            <a:fillRect/>
          </a:stretch>
        </p:blipFill>
        <p:spPr>
          <a:xfrm>
            <a:off x="3016583" y="3641095"/>
            <a:ext cx="7537118" cy="2369180"/>
          </a:xfrm>
          <a:prstGeom prst="rect">
            <a:avLst/>
          </a:prstGeom>
        </p:spPr>
      </p:pic>
    </p:spTree>
    <p:extLst>
      <p:ext uri="{BB962C8B-B14F-4D97-AF65-F5344CB8AC3E}">
        <p14:creationId xmlns:p14="http://schemas.microsoft.com/office/powerpoint/2010/main" val="172901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32DA2-6C90-4E52-8FFB-9F675EE317A5}"/>
              </a:ext>
            </a:extLst>
          </p:cNvPr>
          <p:cNvSpPr>
            <a:spLocks noGrp="1"/>
          </p:cNvSpPr>
          <p:nvPr>
            <p:ph type="title"/>
          </p:nvPr>
        </p:nvSpPr>
        <p:spPr/>
        <p:txBody>
          <a:bodyPr/>
          <a:lstStyle/>
          <a:p>
            <a:r>
              <a:rPr lang="en-US" dirty="0"/>
              <a:t>Q4. Find out the average rating for movies</a:t>
            </a:r>
            <a:endParaRPr lang="en-IN" dirty="0"/>
          </a:p>
        </p:txBody>
      </p:sp>
      <p:sp>
        <p:nvSpPr>
          <p:cNvPr id="4" name="Rectangle 3">
            <a:extLst>
              <a:ext uri="{FF2B5EF4-FFF2-40B4-BE49-F238E27FC236}">
                <a16:creationId xmlns:a16="http://schemas.microsoft.com/office/drawing/2014/main" id="{A5837CBB-32E7-4C8E-B36C-2476EF01AAA5}"/>
              </a:ext>
            </a:extLst>
          </p:cNvPr>
          <p:cNvSpPr/>
          <p:nvPr/>
        </p:nvSpPr>
        <p:spPr>
          <a:xfrm>
            <a:off x="1781176" y="1971050"/>
            <a:ext cx="3428999" cy="954107"/>
          </a:xfrm>
          <a:prstGeom prst="rect">
            <a:avLst/>
          </a:prstGeom>
        </p:spPr>
        <p:txBody>
          <a:bodyPr wrap="square">
            <a:spAutoFit/>
          </a:bodyPr>
          <a:lstStyle/>
          <a:p>
            <a:r>
              <a:rPr lang="en-US" sz="1400" dirty="0" err="1">
                <a:latin typeface="Courier New" panose="02070309020205020404" pitchFamily="49" charset="0"/>
                <a:cs typeface="Courier New" panose="02070309020205020404" pitchFamily="49" charset="0"/>
              </a:rPr>
              <a:t>spark.sql</a:t>
            </a:r>
            <a:r>
              <a:rPr lang="en-US" sz="1400" dirty="0">
                <a:latin typeface="Courier New" panose="02070309020205020404" pitchFamily="49" charset="0"/>
                <a:cs typeface="Courier New" panose="02070309020205020404" pitchFamily="49" charset="0"/>
              </a:rPr>
              <a:t>("select </a:t>
            </a:r>
            <a:r>
              <a:rPr lang="en-US" sz="1400" dirty="0" err="1">
                <a:latin typeface="Courier New" panose="02070309020205020404" pitchFamily="49" charset="0"/>
                <a:cs typeface="Courier New" panose="02070309020205020404" pitchFamily="49" charset="0"/>
              </a:rPr>
              <a:t>MovieID,avg</a:t>
            </a:r>
            <a:r>
              <a:rPr lang="en-US" sz="1400" dirty="0">
                <a:latin typeface="Courier New" panose="02070309020205020404" pitchFamily="49" charset="0"/>
                <a:cs typeface="Courier New" panose="02070309020205020404" pitchFamily="49" charset="0"/>
              </a:rPr>
              <a:t>(Rating) from </a:t>
            </a:r>
            <a:r>
              <a:rPr lang="en-US" sz="1400" dirty="0" err="1">
                <a:latin typeface="Courier New" panose="02070309020205020404" pitchFamily="49" charset="0"/>
                <a:cs typeface="Courier New" panose="02070309020205020404" pitchFamily="49" charset="0"/>
              </a:rPr>
              <a:t>ratingTable</a:t>
            </a:r>
            <a:r>
              <a:rPr lang="en-US" sz="1400" dirty="0">
                <a:latin typeface="Courier New" panose="02070309020205020404" pitchFamily="49" charset="0"/>
                <a:cs typeface="Courier New" panose="02070309020205020404" pitchFamily="49" charset="0"/>
              </a:rPr>
              <a:t> group by </a:t>
            </a:r>
            <a:r>
              <a:rPr lang="en-US" sz="1400" dirty="0" err="1">
                <a:latin typeface="Courier New" panose="02070309020205020404" pitchFamily="49" charset="0"/>
                <a:cs typeface="Courier New" panose="02070309020205020404" pitchFamily="49" charset="0"/>
              </a:rPr>
              <a:t>MovieID</a:t>
            </a:r>
            <a:r>
              <a:rPr lang="en-US" sz="1400" dirty="0">
                <a:latin typeface="Courier New" panose="02070309020205020404" pitchFamily="49" charset="0"/>
                <a:cs typeface="Courier New" panose="02070309020205020404" pitchFamily="49" charset="0"/>
              </a:rPr>
              <a:t> order by </a:t>
            </a:r>
            <a:r>
              <a:rPr lang="en-US" sz="1400" dirty="0" err="1">
                <a:latin typeface="Courier New" panose="02070309020205020404" pitchFamily="49" charset="0"/>
                <a:cs typeface="Courier New" panose="02070309020205020404" pitchFamily="49" charset="0"/>
              </a:rPr>
              <a:t>MovieID</a:t>
            </a:r>
            <a:r>
              <a:rPr lang="en-US" sz="1400" dirty="0">
                <a:latin typeface="Courier New" panose="02070309020205020404" pitchFamily="49" charset="0"/>
                <a:cs typeface="Courier New" panose="02070309020205020404" pitchFamily="49" charset="0"/>
              </a:rPr>
              <a:t>").show</a:t>
            </a:r>
            <a:endParaRPr lang="en-IN" sz="1400" dirty="0">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393945F9-8F16-43FD-B3B1-B21C439B9885}"/>
              </a:ext>
            </a:extLst>
          </p:cNvPr>
          <p:cNvPicPr>
            <a:picLocks noChangeAspect="1"/>
          </p:cNvPicPr>
          <p:nvPr/>
        </p:nvPicPr>
        <p:blipFill>
          <a:blip r:embed="rId2"/>
          <a:stretch>
            <a:fillRect/>
          </a:stretch>
        </p:blipFill>
        <p:spPr>
          <a:xfrm>
            <a:off x="5191126" y="1733551"/>
            <a:ext cx="6515099" cy="4714874"/>
          </a:xfrm>
          <a:prstGeom prst="rect">
            <a:avLst/>
          </a:prstGeom>
        </p:spPr>
      </p:pic>
    </p:spTree>
    <p:extLst>
      <p:ext uri="{BB962C8B-B14F-4D97-AF65-F5344CB8AC3E}">
        <p14:creationId xmlns:p14="http://schemas.microsoft.com/office/powerpoint/2010/main" val="4216429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32DA2-6C90-4E52-8FFB-9F675EE317A5}"/>
              </a:ext>
            </a:extLst>
          </p:cNvPr>
          <p:cNvSpPr>
            <a:spLocks noGrp="1"/>
          </p:cNvSpPr>
          <p:nvPr>
            <p:ph type="title"/>
          </p:nvPr>
        </p:nvSpPr>
        <p:spPr/>
        <p:txBody>
          <a:bodyPr/>
          <a:lstStyle/>
          <a:p>
            <a:r>
              <a:rPr lang="en-US" dirty="0"/>
              <a:t>Q5. Find out the titles of the best rated movies</a:t>
            </a:r>
            <a:endParaRPr lang="en-IN" dirty="0"/>
          </a:p>
        </p:txBody>
      </p:sp>
      <p:sp>
        <p:nvSpPr>
          <p:cNvPr id="4" name="Rectangle 3">
            <a:extLst>
              <a:ext uri="{FF2B5EF4-FFF2-40B4-BE49-F238E27FC236}">
                <a16:creationId xmlns:a16="http://schemas.microsoft.com/office/drawing/2014/main" id="{A5837CBB-32E7-4C8E-B36C-2476EF01AAA5}"/>
              </a:ext>
            </a:extLst>
          </p:cNvPr>
          <p:cNvSpPr/>
          <p:nvPr/>
        </p:nvSpPr>
        <p:spPr>
          <a:xfrm>
            <a:off x="1781176" y="1971050"/>
            <a:ext cx="3428999" cy="1384995"/>
          </a:xfrm>
          <a:prstGeom prst="rect">
            <a:avLst/>
          </a:prstGeom>
        </p:spPr>
        <p:txBody>
          <a:bodyPr wrap="square">
            <a:spAutoFit/>
          </a:bodyPr>
          <a:lstStyle/>
          <a:p>
            <a:r>
              <a:rPr lang="en-IN" sz="1400" dirty="0" err="1">
                <a:latin typeface="Courier New" panose="02070309020205020404" pitchFamily="49" charset="0"/>
                <a:cs typeface="Courier New" panose="02070309020205020404" pitchFamily="49" charset="0"/>
              </a:rPr>
              <a:t>spark.sql</a:t>
            </a:r>
            <a:r>
              <a:rPr lang="en-IN" sz="1400" dirty="0">
                <a:latin typeface="Courier New" panose="02070309020205020404" pitchFamily="49" charset="0"/>
                <a:cs typeface="Courier New" panose="02070309020205020404" pitchFamily="49" charset="0"/>
              </a:rPr>
              <a:t>("Select distinct Title from </a:t>
            </a:r>
            <a:r>
              <a:rPr lang="en-IN" sz="1400" dirty="0" err="1">
                <a:latin typeface="Courier New" panose="02070309020205020404" pitchFamily="49" charset="0"/>
                <a:cs typeface="Courier New" panose="02070309020205020404" pitchFamily="49" charset="0"/>
              </a:rPr>
              <a:t>movieTable</a:t>
            </a:r>
            <a:r>
              <a:rPr lang="en-IN" sz="1400" dirty="0">
                <a:latin typeface="Courier New" panose="02070309020205020404" pitchFamily="49" charset="0"/>
                <a:cs typeface="Courier New" panose="02070309020205020404" pitchFamily="49" charset="0"/>
              </a:rPr>
              <a:t> m inner join </a:t>
            </a:r>
            <a:r>
              <a:rPr lang="en-IN" sz="1400" dirty="0" err="1">
                <a:latin typeface="Courier New" panose="02070309020205020404" pitchFamily="49" charset="0"/>
                <a:cs typeface="Courier New" panose="02070309020205020404" pitchFamily="49" charset="0"/>
              </a:rPr>
              <a:t>ratingTable</a:t>
            </a:r>
            <a:r>
              <a:rPr lang="en-IN" sz="1400" dirty="0">
                <a:latin typeface="Courier New" panose="02070309020205020404" pitchFamily="49" charset="0"/>
                <a:cs typeface="Courier New" panose="02070309020205020404" pitchFamily="49" charset="0"/>
              </a:rPr>
              <a:t> r where </a:t>
            </a:r>
            <a:r>
              <a:rPr lang="en-IN" sz="1400" dirty="0" err="1">
                <a:latin typeface="Courier New" panose="02070309020205020404" pitchFamily="49" charset="0"/>
                <a:cs typeface="Courier New" panose="02070309020205020404" pitchFamily="49" charset="0"/>
              </a:rPr>
              <a:t>m.MovieID</a:t>
            </a:r>
            <a:r>
              <a:rPr lang="en-IN" sz="1400" dirty="0">
                <a:latin typeface="Courier New" panose="02070309020205020404" pitchFamily="49" charset="0"/>
                <a:cs typeface="Courier New" panose="02070309020205020404" pitchFamily="49" charset="0"/>
              </a:rPr>
              <a:t> = </a:t>
            </a:r>
            <a:r>
              <a:rPr lang="en-IN" sz="1400" dirty="0" err="1">
                <a:latin typeface="Courier New" panose="02070309020205020404" pitchFamily="49" charset="0"/>
                <a:cs typeface="Courier New" panose="02070309020205020404" pitchFamily="49" charset="0"/>
              </a:rPr>
              <a:t>r.MovieID</a:t>
            </a:r>
            <a:r>
              <a:rPr lang="en-IN" sz="1400" dirty="0">
                <a:latin typeface="Courier New" panose="02070309020205020404" pitchFamily="49" charset="0"/>
                <a:cs typeface="Courier New" panose="02070309020205020404" pitchFamily="49" charset="0"/>
              </a:rPr>
              <a:t> and </a:t>
            </a:r>
            <a:r>
              <a:rPr lang="en-IN" sz="1400" dirty="0" err="1">
                <a:latin typeface="Courier New" panose="02070309020205020404" pitchFamily="49" charset="0"/>
                <a:cs typeface="Courier New" panose="02070309020205020404" pitchFamily="49" charset="0"/>
              </a:rPr>
              <a:t>r.Rating</a:t>
            </a:r>
            <a:r>
              <a:rPr lang="en-IN" sz="1400" dirty="0">
                <a:latin typeface="Courier New" panose="02070309020205020404" pitchFamily="49" charset="0"/>
                <a:cs typeface="Courier New" panose="02070309020205020404" pitchFamily="49" charset="0"/>
              </a:rPr>
              <a:t> = (select max(Rating) from </a:t>
            </a:r>
            <a:r>
              <a:rPr lang="en-IN" sz="1400" dirty="0" err="1">
                <a:latin typeface="Courier New" panose="02070309020205020404" pitchFamily="49" charset="0"/>
                <a:cs typeface="Courier New" panose="02070309020205020404" pitchFamily="49" charset="0"/>
              </a:rPr>
              <a:t>ratingTable</a:t>
            </a:r>
            <a:r>
              <a:rPr lang="en-IN" sz="1400" dirty="0">
                <a:latin typeface="Courier New" panose="02070309020205020404" pitchFamily="49" charset="0"/>
                <a:cs typeface="Courier New" panose="02070309020205020404" pitchFamily="49" charset="0"/>
              </a:rPr>
              <a:t>)").show</a:t>
            </a:r>
          </a:p>
        </p:txBody>
      </p:sp>
      <p:pic>
        <p:nvPicPr>
          <p:cNvPr id="5" name="Picture 4">
            <a:extLst>
              <a:ext uri="{FF2B5EF4-FFF2-40B4-BE49-F238E27FC236}">
                <a16:creationId xmlns:a16="http://schemas.microsoft.com/office/drawing/2014/main" id="{D08D96C1-5B4E-45A6-A615-2107ECB08732}"/>
              </a:ext>
            </a:extLst>
          </p:cNvPr>
          <p:cNvPicPr>
            <a:picLocks noChangeAspect="1"/>
          </p:cNvPicPr>
          <p:nvPr/>
        </p:nvPicPr>
        <p:blipFill>
          <a:blip r:embed="rId2"/>
          <a:stretch>
            <a:fillRect/>
          </a:stretch>
        </p:blipFill>
        <p:spPr>
          <a:xfrm>
            <a:off x="5210175" y="1794835"/>
            <a:ext cx="6614679" cy="4786939"/>
          </a:xfrm>
          <a:prstGeom prst="rect">
            <a:avLst/>
          </a:prstGeom>
        </p:spPr>
      </p:pic>
    </p:spTree>
    <p:extLst>
      <p:ext uri="{BB962C8B-B14F-4D97-AF65-F5344CB8AC3E}">
        <p14:creationId xmlns:p14="http://schemas.microsoft.com/office/powerpoint/2010/main" val="638572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B2B13-4F82-4E77-B0D0-FE3CA1E31D2E}"/>
              </a:ext>
            </a:extLst>
          </p:cNvPr>
          <p:cNvSpPr>
            <a:spLocks noGrp="1"/>
          </p:cNvSpPr>
          <p:nvPr>
            <p:ph type="title"/>
          </p:nvPr>
        </p:nvSpPr>
        <p:spPr/>
        <p:txBody>
          <a:bodyPr>
            <a:normAutofit fontScale="90000"/>
          </a:bodyPr>
          <a:lstStyle/>
          <a:p>
            <a:r>
              <a:rPr lang="en-IN" b="1" dirty="0"/>
              <a:t>Spark MLLIB </a:t>
            </a:r>
            <a:br>
              <a:rPr lang="en-IN" dirty="0"/>
            </a:br>
            <a:r>
              <a:rPr lang="en-US" sz="3100" dirty="0"/>
              <a:t>Add personal ratings to the movies and train a model to provide movie recommendation based on the personal ratings</a:t>
            </a:r>
            <a:br>
              <a:rPr lang="en-US" sz="3100" dirty="0"/>
            </a:br>
            <a:endParaRPr lang="en-IN" dirty="0"/>
          </a:p>
        </p:txBody>
      </p:sp>
      <p:sp>
        <p:nvSpPr>
          <p:cNvPr id="3" name="Content Placeholder 2">
            <a:extLst>
              <a:ext uri="{FF2B5EF4-FFF2-40B4-BE49-F238E27FC236}">
                <a16:creationId xmlns:a16="http://schemas.microsoft.com/office/drawing/2014/main" id="{DAE98C5A-554C-48F5-A930-97F4EE5AF143}"/>
              </a:ext>
            </a:extLst>
          </p:cNvPr>
          <p:cNvSpPr>
            <a:spLocks noGrp="1"/>
          </p:cNvSpPr>
          <p:nvPr>
            <p:ph idx="1"/>
          </p:nvPr>
        </p:nvSpPr>
        <p:spPr/>
        <p:txBody>
          <a:bodyPr/>
          <a:lstStyle/>
          <a:p>
            <a:r>
              <a:rPr lang="en-IN" dirty="0"/>
              <a:t>PersonalRating.txt is created from ratings.dat. Taken some records from rating.dat</a:t>
            </a:r>
          </a:p>
          <a:p>
            <a:r>
              <a:rPr lang="en-IN" dirty="0"/>
              <a:t>File data:</a:t>
            </a:r>
          </a:p>
        </p:txBody>
      </p:sp>
      <p:pic>
        <p:nvPicPr>
          <p:cNvPr id="4" name="Picture 3">
            <a:extLst>
              <a:ext uri="{FF2B5EF4-FFF2-40B4-BE49-F238E27FC236}">
                <a16:creationId xmlns:a16="http://schemas.microsoft.com/office/drawing/2014/main" id="{73C6542B-1192-44F6-B573-4F76A03404EE}"/>
              </a:ext>
            </a:extLst>
          </p:cNvPr>
          <p:cNvPicPr>
            <a:picLocks noChangeAspect="1"/>
          </p:cNvPicPr>
          <p:nvPr/>
        </p:nvPicPr>
        <p:blipFill>
          <a:blip r:embed="rId2"/>
          <a:stretch>
            <a:fillRect/>
          </a:stretch>
        </p:blipFill>
        <p:spPr>
          <a:xfrm>
            <a:off x="5334000" y="2685142"/>
            <a:ext cx="4274634" cy="4172857"/>
          </a:xfrm>
          <a:prstGeom prst="rect">
            <a:avLst/>
          </a:prstGeom>
        </p:spPr>
      </p:pic>
    </p:spTree>
    <p:extLst>
      <p:ext uri="{BB962C8B-B14F-4D97-AF65-F5344CB8AC3E}">
        <p14:creationId xmlns:p14="http://schemas.microsoft.com/office/powerpoint/2010/main" val="654793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49FBCD-56DE-4383-BF3F-908C302D816F}"/>
              </a:ext>
            </a:extLst>
          </p:cNvPr>
          <p:cNvSpPr>
            <a:spLocks noGrp="1"/>
          </p:cNvSpPr>
          <p:nvPr>
            <p:ph idx="1"/>
          </p:nvPr>
        </p:nvSpPr>
        <p:spPr>
          <a:xfrm>
            <a:off x="1371600" y="485775"/>
            <a:ext cx="9601200" cy="5381625"/>
          </a:xfrm>
        </p:spPr>
        <p:txBody>
          <a:bodyPr/>
          <a:lstStyle/>
          <a:p>
            <a:r>
              <a:rPr lang="en-IN" dirty="0"/>
              <a:t>Packages imported:</a:t>
            </a:r>
          </a:p>
          <a:p>
            <a:endParaRPr lang="en-IN" dirty="0"/>
          </a:p>
          <a:p>
            <a:endParaRPr lang="en-IN" dirty="0"/>
          </a:p>
          <a:p>
            <a:endParaRPr lang="en-IN" dirty="0"/>
          </a:p>
          <a:p>
            <a:endParaRPr lang="en-IN" dirty="0"/>
          </a:p>
          <a:p>
            <a:endParaRPr lang="en-IN" dirty="0"/>
          </a:p>
          <a:p>
            <a:r>
              <a:rPr lang="en-IN" dirty="0"/>
              <a:t>Data Frame created from PersonalRating.txt:</a:t>
            </a:r>
          </a:p>
        </p:txBody>
      </p:sp>
      <p:sp>
        <p:nvSpPr>
          <p:cNvPr id="4" name="Rectangle 3">
            <a:extLst>
              <a:ext uri="{FF2B5EF4-FFF2-40B4-BE49-F238E27FC236}">
                <a16:creationId xmlns:a16="http://schemas.microsoft.com/office/drawing/2014/main" id="{5A8F0BA4-37E5-4957-B64B-016E2EA58004}"/>
              </a:ext>
            </a:extLst>
          </p:cNvPr>
          <p:cNvSpPr/>
          <p:nvPr/>
        </p:nvSpPr>
        <p:spPr>
          <a:xfrm>
            <a:off x="1733550" y="835789"/>
            <a:ext cx="10458449" cy="2062103"/>
          </a:xfrm>
          <a:prstGeom prst="rect">
            <a:avLst/>
          </a:prstGeom>
        </p:spPr>
        <p:txBody>
          <a:bodyPr wrap="square">
            <a:spAutoFit/>
          </a:bodyPr>
          <a:lstStyle/>
          <a:p>
            <a:r>
              <a:rPr lang="en-IN" sz="1600" dirty="0">
                <a:latin typeface="Courier New" panose="02070309020205020404" pitchFamily="49" charset="0"/>
                <a:cs typeface="Courier New" panose="02070309020205020404" pitchFamily="49" charset="0"/>
              </a:rPr>
              <a:t>import </a:t>
            </a:r>
            <a:r>
              <a:rPr lang="en-IN" sz="1600" dirty="0" err="1">
                <a:latin typeface="Courier New" panose="02070309020205020404" pitchFamily="49" charset="0"/>
                <a:cs typeface="Courier New" panose="02070309020205020404" pitchFamily="49" charset="0"/>
              </a:rPr>
              <a:t>org.apache.spark.mllib.recommendation.ALS</a:t>
            </a:r>
            <a:endParaRPr lang="en-IN" sz="1600" dirty="0">
              <a:latin typeface="Courier New" panose="02070309020205020404" pitchFamily="49" charset="0"/>
              <a:cs typeface="Courier New" panose="02070309020205020404" pitchFamily="49" charset="0"/>
            </a:endParaRPr>
          </a:p>
          <a:p>
            <a:r>
              <a:rPr lang="en-IN" sz="1600" dirty="0">
                <a:latin typeface="Courier New" panose="02070309020205020404" pitchFamily="49" charset="0"/>
                <a:cs typeface="Courier New" panose="02070309020205020404" pitchFamily="49" charset="0"/>
              </a:rPr>
              <a:t>import </a:t>
            </a:r>
            <a:r>
              <a:rPr lang="en-IN" sz="1600" dirty="0" err="1">
                <a:latin typeface="Courier New" panose="02070309020205020404" pitchFamily="49" charset="0"/>
                <a:cs typeface="Courier New" panose="02070309020205020404" pitchFamily="49" charset="0"/>
              </a:rPr>
              <a:t>org.apache.spark.mllib.recommendation.Rating</a:t>
            </a:r>
            <a:endParaRPr lang="en-IN" sz="1600" dirty="0">
              <a:latin typeface="Courier New" panose="02070309020205020404" pitchFamily="49" charset="0"/>
              <a:cs typeface="Courier New" panose="02070309020205020404" pitchFamily="49" charset="0"/>
            </a:endParaRPr>
          </a:p>
          <a:p>
            <a:r>
              <a:rPr lang="en-IN" sz="1600" dirty="0">
                <a:latin typeface="Courier New" panose="02070309020205020404" pitchFamily="49" charset="0"/>
                <a:cs typeface="Courier New" panose="02070309020205020404" pitchFamily="49" charset="0"/>
              </a:rPr>
              <a:t>import </a:t>
            </a:r>
            <a:r>
              <a:rPr lang="en-IN" sz="1600" dirty="0" err="1">
                <a:latin typeface="Courier New" panose="02070309020205020404" pitchFamily="49" charset="0"/>
                <a:cs typeface="Courier New" panose="02070309020205020404" pitchFamily="49" charset="0"/>
              </a:rPr>
              <a:t>org.apache.spark.SparkConf</a:t>
            </a:r>
            <a:endParaRPr lang="en-IN" sz="1600" dirty="0">
              <a:latin typeface="Courier New" panose="02070309020205020404" pitchFamily="49" charset="0"/>
              <a:cs typeface="Courier New" panose="02070309020205020404" pitchFamily="49" charset="0"/>
            </a:endParaRPr>
          </a:p>
          <a:p>
            <a:r>
              <a:rPr lang="en-IN" sz="1600" dirty="0">
                <a:latin typeface="Courier New" panose="02070309020205020404" pitchFamily="49" charset="0"/>
                <a:cs typeface="Courier New" panose="02070309020205020404" pitchFamily="49" charset="0"/>
              </a:rPr>
              <a:t>import </a:t>
            </a:r>
            <a:r>
              <a:rPr lang="en-IN" sz="1600" dirty="0" err="1">
                <a:latin typeface="Courier New" panose="02070309020205020404" pitchFamily="49" charset="0"/>
                <a:cs typeface="Courier New" panose="02070309020205020404" pitchFamily="49" charset="0"/>
              </a:rPr>
              <a:t>org.apache.spark.SparkContext</a:t>
            </a:r>
            <a:endParaRPr lang="en-IN" sz="1600" dirty="0">
              <a:latin typeface="Courier New" panose="02070309020205020404" pitchFamily="49" charset="0"/>
              <a:cs typeface="Courier New" panose="02070309020205020404" pitchFamily="49" charset="0"/>
            </a:endParaRPr>
          </a:p>
          <a:p>
            <a:r>
              <a:rPr lang="en-IN" sz="1600" dirty="0">
                <a:latin typeface="Courier New" panose="02070309020205020404" pitchFamily="49" charset="0"/>
                <a:cs typeface="Courier New" panose="02070309020205020404" pitchFamily="49" charset="0"/>
              </a:rPr>
              <a:t>import </a:t>
            </a:r>
            <a:r>
              <a:rPr lang="en-IN" sz="1600" dirty="0" err="1">
                <a:latin typeface="Courier New" panose="02070309020205020404" pitchFamily="49" charset="0"/>
                <a:cs typeface="Courier New" panose="02070309020205020404" pitchFamily="49" charset="0"/>
              </a:rPr>
              <a:t>org.apache.spark.SparkContext</a:t>
            </a:r>
            <a:r>
              <a:rPr lang="en-IN" sz="1600" dirty="0">
                <a:latin typeface="Courier New" panose="02070309020205020404" pitchFamily="49" charset="0"/>
                <a:cs typeface="Courier New" panose="02070309020205020404" pitchFamily="49" charset="0"/>
              </a:rPr>
              <a:t>._</a:t>
            </a:r>
          </a:p>
          <a:p>
            <a:r>
              <a:rPr lang="en-IN" sz="1600" dirty="0">
                <a:latin typeface="Courier New" panose="02070309020205020404" pitchFamily="49" charset="0"/>
                <a:cs typeface="Courier New" panose="02070309020205020404" pitchFamily="49" charset="0"/>
              </a:rPr>
              <a:t>import </a:t>
            </a:r>
            <a:r>
              <a:rPr lang="en-IN" sz="1600" dirty="0" err="1">
                <a:latin typeface="Courier New" panose="02070309020205020404" pitchFamily="49" charset="0"/>
                <a:cs typeface="Courier New" panose="02070309020205020404" pitchFamily="49" charset="0"/>
              </a:rPr>
              <a:t>org.apache.spark.rdd</a:t>
            </a:r>
            <a:r>
              <a:rPr lang="en-IN" sz="1600" dirty="0">
                <a:latin typeface="Courier New" panose="02070309020205020404" pitchFamily="49" charset="0"/>
                <a:cs typeface="Courier New" panose="02070309020205020404" pitchFamily="49" charset="0"/>
              </a:rPr>
              <a:t>._</a:t>
            </a:r>
          </a:p>
          <a:p>
            <a:r>
              <a:rPr lang="en-IN" sz="1600" dirty="0">
                <a:latin typeface="Courier New" panose="02070309020205020404" pitchFamily="49" charset="0"/>
                <a:cs typeface="Courier New" panose="02070309020205020404" pitchFamily="49" charset="0"/>
              </a:rPr>
              <a:t>import </a:t>
            </a:r>
            <a:r>
              <a:rPr lang="en-IN" sz="1600" dirty="0" err="1">
                <a:latin typeface="Courier New" panose="02070309020205020404" pitchFamily="49" charset="0"/>
                <a:cs typeface="Courier New" panose="02070309020205020404" pitchFamily="49" charset="0"/>
              </a:rPr>
              <a:t>org.apache.spark.mllib.recommendation.Rating</a:t>
            </a:r>
            <a:endParaRPr lang="en-IN" sz="1600" dirty="0">
              <a:latin typeface="Courier New" panose="02070309020205020404" pitchFamily="49" charset="0"/>
              <a:cs typeface="Courier New" panose="02070309020205020404" pitchFamily="49" charset="0"/>
            </a:endParaRPr>
          </a:p>
          <a:p>
            <a:r>
              <a:rPr lang="en-IN" sz="1600" dirty="0">
                <a:latin typeface="Courier New" panose="02070309020205020404" pitchFamily="49" charset="0"/>
                <a:cs typeface="Courier New" panose="02070309020205020404" pitchFamily="49" charset="0"/>
              </a:rPr>
              <a:t>import </a:t>
            </a:r>
            <a:r>
              <a:rPr lang="en-IN" sz="1600" dirty="0" err="1">
                <a:latin typeface="Courier New" panose="02070309020205020404" pitchFamily="49" charset="0"/>
                <a:cs typeface="Courier New" panose="02070309020205020404" pitchFamily="49" charset="0"/>
              </a:rPr>
              <a:t>org.apache.spark.mllib.recommendation</a:t>
            </a:r>
            <a:r>
              <a:rPr lang="en-IN" sz="1600" dirty="0">
                <a:latin typeface="Courier New" panose="02070309020205020404" pitchFamily="49" charset="0"/>
                <a:cs typeface="Courier New" panose="02070309020205020404" pitchFamily="49" charset="0"/>
              </a:rPr>
              <a:t>.{</a:t>
            </a:r>
            <a:r>
              <a:rPr lang="en-IN" sz="1600" dirty="0" err="1">
                <a:latin typeface="Courier New" panose="02070309020205020404" pitchFamily="49" charset="0"/>
                <a:cs typeface="Courier New" panose="02070309020205020404" pitchFamily="49" charset="0"/>
              </a:rPr>
              <a:t>ALS,MatrixFactorizationModel</a:t>
            </a:r>
            <a:r>
              <a:rPr lang="en-IN" sz="1600" dirty="0">
                <a:latin typeface="Courier New" panose="02070309020205020404" pitchFamily="49" charset="0"/>
                <a:cs typeface="Courier New" panose="02070309020205020404" pitchFamily="49" charset="0"/>
              </a:rPr>
              <a:t>, Rating}</a:t>
            </a:r>
          </a:p>
        </p:txBody>
      </p:sp>
      <p:sp>
        <p:nvSpPr>
          <p:cNvPr id="5" name="Rectangle 4">
            <a:extLst>
              <a:ext uri="{FF2B5EF4-FFF2-40B4-BE49-F238E27FC236}">
                <a16:creationId xmlns:a16="http://schemas.microsoft.com/office/drawing/2014/main" id="{499E73AA-EE16-463E-9B31-20AEC6FFD547}"/>
              </a:ext>
            </a:extLst>
          </p:cNvPr>
          <p:cNvSpPr/>
          <p:nvPr/>
        </p:nvSpPr>
        <p:spPr>
          <a:xfrm>
            <a:off x="1885951" y="3429000"/>
            <a:ext cx="10172700" cy="954107"/>
          </a:xfrm>
          <a:prstGeom prst="rect">
            <a:avLst/>
          </a:prstGeom>
        </p:spPr>
        <p:txBody>
          <a:bodyPr wrap="square">
            <a:spAutoFit/>
          </a:bodyPr>
          <a:lstStyle/>
          <a:p>
            <a:r>
              <a:rPr lang="en-IN" sz="1400" dirty="0" err="1">
                <a:latin typeface="Courier New" panose="02070309020205020404" pitchFamily="49" charset="0"/>
                <a:cs typeface="Courier New" panose="02070309020205020404" pitchFamily="49" charset="0"/>
              </a:rPr>
              <a:t>val</a:t>
            </a:r>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rawData</a:t>
            </a:r>
            <a:r>
              <a:rPr lang="en-IN" sz="1400" dirty="0">
                <a:latin typeface="Courier New" panose="02070309020205020404" pitchFamily="49" charset="0"/>
                <a:cs typeface="Courier New" panose="02070309020205020404" pitchFamily="49" charset="0"/>
              </a:rPr>
              <a:t> = </a:t>
            </a:r>
            <a:r>
              <a:rPr lang="en-IN" sz="1400" dirty="0" err="1">
                <a:latin typeface="Courier New" panose="02070309020205020404" pitchFamily="49" charset="0"/>
                <a:cs typeface="Courier New" panose="02070309020205020404" pitchFamily="49" charset="0"/>
              </a:rPr>
              <a:t>sc.textFile</a:t>
            </a:r>
            <a:r>
              <a:rPr lang="en-IN" sz="1400" dirty="0">
                <a:latin typeface="Courier New" panose="02070309020205020404" pitchFamily="49" charset="0"/>
                <a:cs typeface="Courier New" panose="02070309020205020404" pitchFamily="49" charset="0"/>
              </a:rPr>
              <a:t>("PersonalRating.txt")</a:t>
            </a:r>
          </a:p>
          <a:p>
            <a:r>
              <a:rPr lang="en-IN" sz="1400" dirty="0" err="1">
                <a:latin typeface="Courier New" panose="02070309020205020404" pitchFamily="49" charset="0"/>
                <a:cs typeface="Courier New" panose="02070309020205020404" pitchFamily="49" charset="0"/>
              </a:rPr>
              <a:t>val</a:t>
            </a:r>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rawRatings</a:t>
            </a:r>
            <a:r>
              <a:rPr lang="en-IN" sz="1400" dirty="0">
                <a:latin typeface="Courier New" panose="02070309020205020404" pitchFamily="49" charset="0"/>
                <a:cs typeface="Courier New" panose="02070309020205020404" pitchFamily="49" charset="0"/>
              </a:rPr>
              <a:t> = </a:t>
            </a:r>
            <a:r>
              <a:rPr lang="en-IN" sz="1400" dirty="0" err="1">
                <a:latin typeface="Courier New" panose="02070309020205020404" pitchFamily="49" charset="0"/>
                <a:cs typeface="Courier New" panose="02070309020205020404" pitchFamily="49" charset="0"/>
              </a:rPr>
              <a:t>rawData.map</a:t>
            </a:r>
            <a:r>
              <a:rPr lang="en-IN" sz="1400" dirty="0">
                <a:latin typeface="Courier New" panose="02070309020205020404" pitchFamily="49" charset="0"/>
                <a:cs typeface="Courier New" panose="02070309020205020404" pitchFamily="49" charset="0"/>
              </a:rPr>
              <a:t>(_.split("::").take(3))</a:t>
            </a:r>
          </a:p>
          <a:p>
            <a:r>
              <a:rPr lang="en-IN" sz="1400" dirty="0" err="1">
                <a:latin typeface="Courier New" panose="02070309020205020404" pitchFamily="49" charset="0"/>
                <a:cs typeface="Courier New" panose="02070309020205020404" pitchFamily="49" charset="0"/>
              </a:rPr>
              <a:t>val</a:t>
            </a:r>
            <a:r>
              <a:rPr lang="en-IN" sz="1400" dirty="0">
                <a:latin typeface="Courier New" panose="02070309020205020404" pitchFamily="49" charset="0"/>
                <a:cs typeface="Courier New" panose="02070309020205020404" pitchFamily="49" charset="0"/>
              </a:rPr>
              <a:t> ratings = </a:t>
            </a:r>
            <a:r>
              <a:rPr lang="en-IN" sz="1400" dirty="0" err="1">
                <a:latin typeface="Courier New" panose="02070309020205020404" pitchFamily="49" charset="0"/>
                <a:cs typeface="Courier New" panose="02070309020205020404" pitchFamily="49" charset="0"/>
              </a:rPr>
              <a:t>rawRatings.map</a:t>
            </a:r>
            <a:r>
              <a:rPr lang="en-IN" sz="1400" dirty="0">
                <a:latin typeface="Courier New" panose="02070309020205020404" pitchFamily="49" charset="0"/>
                <a:cs typeface="Courier New" panose="02070309020205020404" pitchFamily="49" charset="0"/>
              </a:rPr>
              <a:t> {case Array(</a:t>
            </a:r>
            <a:r>
              <a:rPr lang="en-IN" sz="1400" dirty="0" err="1">
                <a:latin typeface="Courier New" panose="02070309020205020404" pitchFamily="49" charset="0"/>
                <a:cs typeface="Courier New" panose="02070309020205020404" pitchFamily="49" charset="0"/>
              </a:rPr>
              <a:t>user,movie,rating</a:t>
            </a:r>
            <a:r>
              <a:rPr lang="en-IN" sz="1400" dirty="0">
                <a:latin typeface="Courier New" panose="02070309020205020404" pitchFamily="49" charset="0"/>
                <a:cs typeface="Courier New" panose="02070309020205020404" pitchFamily="49" charset="0"/>
              </a:rPr>
              <a:t>) =&gt; Rating(</a:t>
            </a:r>
            <a:r>
              <a:rPr lang="en-IN" sz="1400" dirty="0" err="1">
                <a:latin typeface="Courier New" panose="02070309020205020404" pitchFamily="49" charset="0"/>
                <a:cs typeface="Courier New" panose="02070309020205020404" pitchFamily="49" charset="0"/>
              </a:rPr>
              <a:t>user.toInt,movie.toInt,rating.toDouble</a:t>
            </a:r>
            <a:r>
              <a:rPr lang="en-IN" sz="1400" dirty="0">
                <a:latin typeface="Courier New" panose="02070309020205020404" pitchFamily="49" charset="0"/>
                <a:cs typeface="Courier New" panose="02070309020205020404" pitchFamily="49" charset="0"/>
              </a:rPr>
              <a:t>)}</a:t>
            </a:r>
          </a:p>
        </p:txBody>
      </p:sp>
      <p:pic>
        <p:nvPicPr>
          <p:cNvPr id="6" name="Picture 5">
            <a:extLst>
              <a:ext uri="{FF2B5EF4-FFF2-40B4-BE49-F238E27FC236}">
                <a16:creationId xmlns:a16="http://schemas.microsoft.com/office/drawing/2014/main" id="{C53D037E-2056-4859-8672-623B7D8CD2FE}"/>
              </a:ext>
            </a:extLst>
          </p:cNvPr>
          <p:cNvPicPr>
            <a:picLocks noChangeAspect="1"/>
          </p:cNvPicPr>
          <p:nvPr/>
        </p:nvPicPr>
        <p:blipFill>
          <a:blip r:embed="rId2"/>
          <a:stretch>
            <a:fillRect/>
          </a:stretch>
        </p:blipFill>
        <p:spPr>
          <a:xfrm>
            <a:off x="1495426" y="4626147"/>
            <a:ext cx="10258424" cy="1591267"/>
          </a:xfrm>
          <a:prstGeom prst="rect">
            <a:avLst/>
          </a:prstGeom>
        </p:spPr>
      </p:pic>
    </p:spTree>
    <p:extLst>
      <p:ext uri="{BB962C8B-B14F-4D97-AF65-F5344CB8AC3E}">
        <p14:creationId xmlns:p14="http://schemas.microsoft.com/office/powerpoint/2010/main" val="1798327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49FBCD-56DE-4383-BF3F-908C302D816F}"/>
              </a:ext>
            </a:extLst>
          </p:cNvPr>
          <p:cNvSpPr>
            <a:spLocks noGrp="1"/>
          </p:cNvSpPr>
          <p:nvPr>
            <p:ph idx="1"/>
          </p:nvPr>
        </p:nvSpPr>
        <p:spPr>
          <a:xfrm>
            <a:off x="1371600" y="485775"/>
            <a:ext cx="9601200" cy="5381625"/>
          </a:xfrm>
        </p:spPr>
        <p:txBody>
          <a:bodyPr/>
          <a:lstStyle/>
          <a:p>
            <a:r>
              <a:rPr lang="en-IN" dirty="0"/>
              <a:t>Training the model:</a:t>
            </a:r>
          </a:p>
          <a:p>
            <a:endParaRPr lang="en-IN" dirty="0"/>
          </a:p>
          <a:p>
            <a:endParaRPr lang="en-IN" dirty="0"/>
          </a:p>
          <a:p>
            <a:endParaRPr lang="en-IN" dirty="0"/>
          </a:p>
          <a:p>
            <a:endParaRPr lang="en-IN" dirty="0"/>
          </a:p>
          <a:p>
            <a:endParaRPr lang="en-IN" dirty="0"/>
          </a:p>
        </p:txBody>
      </p:sp>
      <p:sp>
        <p:nvSpPr>
          <p:cNvPr id="2" name="Rectangle 1">
            <a:extLst>
              <a:ext uri="{FF2B5EF4-FFF2-40B4-BE49-F238E27FC236}">
                <a16:creationId xmlns:a16="http://schemas.microsoft.com/office/drawing/2014/main" id="{26E9EBE1-6958-4F77-B841-B9CCFB90EE53}"/>
              </a:ext>
            </a:extLst>
          </p:cNvPr>
          <p:cNvSpPr/>
          <p:nvPr/>
        </p:nvSpPr>
        <p:spPr>
          <a:xfrm>
            <a:off x="1724025" y="849691"/>
            <a:ext cx="7181850" cy="1323439"/>
          </a:xfrm>
          <a:prstGeom prst="rect">
            <a:avLst/>
          </a:prstGeom>
        </p:spPr>
        <p:txBody>
          <a:bodyPr wrap="square">
            <a:spAutoFit/>
          </a:bodyPr>
          <a:lstStyle/>
          <a:p>
            <a:r>
              <a:rPr lang="en-IN" sz="1600" dirty="0" err="1">
                <a:latin typeface="Courier New" panose="02070309020205020404" pitchFamily="49" charset="0"/>
                <a:cs typeface="Courier New" panose="02070309020205020404" pitchFamily="49" charset="0"/>
              </a:rPr>
              <a:t>val</a:t>
            </a:r>
            <a:r>
              <a:rPr lang="en-IN" sz="1600" dirty="0">
                <a:latin typeface="Courier New" panose="02070309020205020404" pitchFamily="49" charset="0"/>
                <a:cs typeface="Courier New" panose="02070309020205020404" pitchFamily="49" charset="0"/>
              </a:rPr>
              <a:t> model = </a:t>
            </a:r>
            <a:r>
              <a:rPr lang="en-IN" sz="1600" dirty="0" err="1">
                <a:latin typeface="Courier New" panose="02070309020205020404" pitchFamily="49" charset="0"/>
                <a:cs typeface="Courier New" panose="02070309020205020404" pitchFamily="49" charset="0"/>
              </a:rPr>
              <a:t>ALS.train</a:t>
            </a:r>
            <a:r>
              <a:rPr lang="en-IN" sz="1600" dirty="0">
                <a:latin typeface="Courier New" panose="02070309020205020404" pitchFamily="49" charset="0"/>
                <a:cs typeface="Courier New" panose="02070309020205020404" pitchFamily="49" charset="0"/>
              </a:rPr>
              <a:t>(ratings, 50, 5, 0.01)</a:t>
            </a:r>
          </a:p>
          <a:p>
            <a:r>
              <a:rPr lang="en-IN" sz="1600" dirty="0" err="1">
                <a:latin typeface="Courier New" panose="02070309020205020404" pitchFamily="49" charset="0"/>
                <a:cs typeface="Courier New" panose="02070309020205020404" pitchFamily="49" charset="0"/>
              </a:rPr>
              <a:t>model.userFeatures</a:t>
            </a:r>
            <a:endParaRPr lang="en-IN" sz="1600" dirty="0">
              <a:latin typeface="Courier New" panose="02070309020205020404" pitchFamily="49" charset="0"/>
              <a:cs typeface="Courier New" panose="02070309020205020404" pitchFamily="49" charset="0"/>
            </a:endParaRPr>
          </a:p>
          <a:p>
            <a:r>
              <a:rPr lang="en-IN" sz="1600" dirty="0" err="1">
                <a:latin typeface="Courier New" panose="02070309020205020404" pitchFamily="49" charset="0"/>
                <a:cs typeface="Courier New" panose="02070309020205020404" pitchFamily="49" charset="0"/>
              </a:rPr>
              <a:t>model.userFeatures.count</a:t>
            </a:r>
            <a:endParaRPr lang="en-IN" sz="1600" dirty="0">
              <a:latin typeface="Courier New" panose="02070309020205020404" pitchFamily="49" charset="0"/>
              <a:cs typeface="Courier New" panose="02070309020205020404" pitchFamily="49" charset="0"/>
            </a:endParaRPr>
          </a:p>
          <a:p>
            <a:r>
              <a:rPr lang="en-IN" sz="1600" dirty="0" err="1">
                <a:latin typeface="Courier New" panose="02070309020205020404" pitchFamily="49" charset="0"/>
                <a:cs typeface="Courier New" panose="02070309020205020404" pitchFamily="49" charset="0"/>
              </a:rPr>
              <a:t>model.productFeatures.count</a:t>
            </a:r>
            <a:endParaRPr lang="en-IN" sz="1600" dirty="0">
              <a:latin typeface="Courier New" panose="02070309020205020404" pitchFamily="49" charset="0"/>
              <a:cs typeface="Courier New" panose="02070309020205020404" pitchFamily="49" charset="0"/>
            </a:endParaRPr>
          </a:p>
          <a:p>
            <a:r>
              <a:rPr lang="en-IN" sz="1600" dirty="0" err="1">
                <a:latin typeface="Courier New" panose="02070309020205020404" pitchFamily="49" charset="0"/>
                <a:cs typeface="Courier New" panose="02070309020205020404" pitchFamily="49" charset="0"/>
              </a:rPr>
              <a:t>val</a:t>
            </a:r>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predictedRating</a:t>
            </a:r>
            <a:r>
              <a:rPr lang="en-IN" sz="1600" dirty="0">
                <a:latin typeface="Courier New" panose="02070309020205020404" pitchFamily="49" charset="0"/>
                <a:cs typeface="Courier New" panose="02070309020205020404" pitchFamily="49" charset="0"/>
              </a:rPr>
              <a:t> = </a:t>
            </a:r>
            <a:r>
              <a:rPr lang="en-IN" sz="1600" dirty="0" err="1">
                <a:latin typeface="Courier New" panose="02070309020205020404" pitchFamily="49" charset="0"/>
                <a:cs typeface="Courier New" panose="02070309020205020404" pitchFamily="49" charset="0"/>
              </a:rPr>
              <a:t>model.predict</a:t>
            </a:r>
            <a:r>
              <a:rPr lang="en-IN" sz="1600" dirty="0">
                <a:latin typeface="Courier New" panose="02070309020205020404" pitchFamily="49" charset="0"/>
                <a:cs typeface="Courier New" panose="02070309020205020404" pitchFamily="49" charset="0"/>
              </a:rPr>
              <a:t>(4169, 612)</a:t>
            </a:r>
          </a:p>
        </p:txBody>
      </p:sp>
      <p:pic>
        <p:nvPicPr>
          <p:cNvPr id="7" name="Picture 6">
            <a:extLst>
              <a:ext uri="{FF2B5EF4-FFF2-40B4-BE49-F238E27FC236}">
                <a16:creationId xmlns:a16="http://schemas.microsoft.com/office/drawing/2014/main" id="{5AD8F858-4EB1-432F-88E6-405807E60E52}"/>
              </a:ext>
            </a:extLst>
          </p:cNvPr>
          <p:cNvPicPr>
            <a:picLocks noChangeAspect="1"/>
          </p:cNvPicPr>
          <p:nvPr/>
        </p:nvPicPr>
        <p:blipFill>
          <a:blip r:embed="rId2"/>
          <a:stretch>
            <a:fillRect/>
          </a:stretch>
        </p:blipFill>
        <p:spPr>
          <a:xfrm>
            <a:off x="2686050" y="2314273"/>
            <a:ext cx="7886700" cy="4301836"/>
          </a:xfrm>
          <a:prstGeom prst="rect">
            <a:avLst/>
          </a:prstGeom>
        </p:spPr>
      </p:pic>
    </p:spTree>
    <p:extLst>
      <p:ext uri="{BB962C8B-B14F-4D97-AF65-F5344CB8AC3E}">
        <p14:creationId xmlns:p14="http://schemas.microsoft.com/office/powerpoint/2010/main" val="2334319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49FBCD-56DE-4383-BF3F-908C302D816F}"/>
              </a:ext>
            </a:extLst>
          </p:cNvPr>
          <p:cNvSpPr>
            <a:spLocks noGrp="1"/>
          </p:cNvSpPr>
          <p:nvPr>
            <p:ph idx="1"/>
          </p:nvPr>
        </p:nvSpPr>
        <p:spPr>
          <a:xfrm>
            <a:off x="1371600" y="485775"/>
            <a:ext cx="9601200" cy="5381625"/>
          </a:xfrm>
        </p:spPr>
        <p:txBody>
          <a:bodyPr/>
          <a:lstStyle/>
          <a:p>
            <a:r>
              <a:rPr lang="en-IN" dirty="0"/>
              <a:t>Selecting top 10 movies for user ID 4169:</a:t>
            </a:r>
          </a:p>
          <a:p>
            <a:endParaRPr lang="en-IN" dirty="0"/>
          </a:p>
          <a:p>
            <a:endParaRPr lang="en-IN" dirty="0"/>
          </a:p>
          <a:p>
            <a:endParaRPr lang="en-IN" dirty="0"/>
          </a:p>
          <a:p>
            <a:endParaRPr lang="en-IN" dirty="0"/>
          </a:p>
          <a:p>
            <a:endParaRPr lang="en-IN" dirty="0"/>
          </a:p>
        </p:txBody>
      </p:sp>
      <p:sp>
        <p:nvSpPr>
          <p:cNvPr id="2" name="Rectangle 1">
            <a:extLst>
              <a:ext uri="{FF2B5EF4-FFF2-40B4-BE49-F238E27FC236}">
                <a16:creationId xmlns:a16="http://schemas.microsoft.com/office/drawing/2014/main" id="{26E9EBE1-6958-4F77-B841-B9CCFB90EE53}"/>
              </a:ext>
            </a:extLst>
          </p:cNvPr>
          <p:cNvSpPr/>
          <p:nvPr/>
        </p:nvSpPr>
        <p:spPr>
          <a:xfrm>
            <a:off x="1724025" y="849691"/>
            <a:ext cx="7181850" cy="1077218"/>
          </a:xfrm>
          <a:prstGeom prst="rect">
            <a:avLst/>
          </a:prstGeom>
        </p:spPr>
        <p:txBody>
          <a:bodyPr wrap="square">
            <a:spAutoFit/>
          </a:bodyPr>
          <a:lstStyle/>
          <a:p>
            <a:r>
              <a:rPr lang="en-IN" sz="1600" dirty="0" err="1">
                <a:latin typeface="Courier New" panose="02070309020205020404" pitchFamily="49" charset="0"/>
                <a:cs typeface="Courier New" panose="02070309020205020404" pitchFamily="49" charset="0"/>
              </a:rPr>
              <a:t>val</a:t>
            </a:r>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userId</a:t>
            </a:r>
            <a:r>
              <a:rPr lang="en-IN" sz="1600" dirty="0">
                <a:latin typeface="Courier New" panose="02070309020205020404" pitchFamily="49" charset="0"/>
                <a:cs typeface="Courier New" panose="02070309020205020404" pitchFamily="49" charset="0"/>
              </a:rPr>
              <a:t> = 4169</a:t>
            </a:r>
          </a:p>
          <a:p>
            <a:r>
              <a:rPr lang="en-IN" sz="1600" dirty="0" err="1">
                <a:latin typeface="Courier New" panose="02070309020205020404" pitchFamily="49" charset="0"/>
                <a:cs typeface="Courier New" panose="02070309020205020404" pitchFamily="49" charset="0"/>
              </a:rPr>
              <a:t>val</a:t>
            </a:r>
            <a:r>
              <a:rPr lang="en-IN" sz="1600" dirty="0">
                <a:latin typeface="Courier New" panose="02070309020205020404" pitchFamily="49" charset="0"/>
                <a:cs typeface="Courier New" panose="02070309020205020404" pitchFamily="49" charset="0"/>
              </a:rPr>
              <a:t> K = 10</a:t>
            </a:r>
          </a:p>
          <a:p>
            <a:r>
              <a:rPr lang="en-IN" sz="1600" dirty="0" err="1">
                <a:latin typeface="Courier New" panose="02070309020205020404" pitchFamily="49" charset="0"/>
                <a:cs typeface="Courier New" panose="02070309020205020404" pitchFamily="49" charset="0"/>
              </a:rPr>
              <a:t>val</a:t>
            </a:r>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topKRecs</a:t>
            </a:r>
            <a:r>
              <a:rPr lang="en-IN" sz="1600" dirty="0">
                <a:latin typeface="Courier New" panose="02070309020205020404" pitchFamily="49" charset="0"/>
                <a:cs typeface="Courier New" panose="02070309020205020404" pitchFamily="49" charset="0"/>
              </a:rPr>
              <a:t> = </a:t>
            </a:r>
            <a:r>
              <a:rPr lang="en-IN" sz="1600" dirty="0" err="1">
                <a:latin typeface="Courier New" panose="02070309020205020404" pitchFamily="49" charset="0"/>
                <a:cs typeface="Courier New" panose="02070309020205020404" pitchFamily="49" charset="0"/>
              </a:rPr>
              <a:t>model.recommendProducts</a:t>
            </a:r>
            <a:r>
              <a:rPr lang="en-IN" sz="1600" dirty="0">
                <a:latin typeface="Courier New" panose="02070309020205020404" pitchFamily="49" charset="0"/>
                <a:cs typeface="Courier New" panose="02070309020205020404" pitchFamily="49" charset="0"/>
              </a:rPr>
              <a:t>(</a:t>
            </a:r>
            <a:r>
              <a:rPr lang="en-IN" sz="1600" dirty="0" err="1">
                <a:latin typeface="Courier New" panose="02070309020205020404" pitchFamily="49" charset="0"/>
                <a:cs typeface="Courier New" panose="02070309020205020404" pitchFamily="49" charset="0"/>
              </a:rPr>
              <a:t>userId</a:t>
            </a:r>
            <a:r>
              <a:rPr lang="en-IN" sz="1600" dirty="0">
                <a:latin typeface="Courier New" panose="02070309020205020404" pitchFamily="49" charset="0"/>
                <a:cs typeface="Courier New" panose="02070309020205020404" pitchFamily="49" charset="0"/>
              </a:rPr>
              <a:t>, K)</a:t>
            </a:r>
          </a:p>
          <a:p>
            <a:r>
              <a:rPr lang="en-IN" sz="1600" dirty="0" err="1">
                <a:latin typeface="Courier New" panose="02070309020205020404" pitchFamily="49" charset="0"/>
                <a:cs typeface="Courier New" panose="02070309020205020404" pitchFamily="49" charset="0"/>
              </a:rPr>
              <a:t>println</a:t>
            </a:r>
            <a:r>
              <a:rPr lang="en-IN" sz="1600" dirty="0">
                <a:latin typeface="Courier New" panose="02070309020205020404" pitchFamily="49" charset="0"/>
                <a:cs typeface="Courier New" panose="02070309020205020404" pitchFamily="49" charset="0"/>
              </a:rPr>
              <a:t>(</a:t>
            </a:r>
            <a:r>
              <a:rPr lang="en-IN" sz="1600" dirty="0" err="1">
                <a:latin typeface="Courier New" panose="02070309020205020404" pitchFamily="49" charset="0"/>
                <a:cs typeface="Courier New" panose="02070309020205020404" pitchFamily="49" charset="0"/>
              </a:rPr>
              <a:t>topKRecs.mkString</a:t>
            </a:r>
            <a:r>
              <a:rPr lang="en-IN" sz="1600" dirty="0">
                <a:latin typeface="Courier New" panose="02070309020205020404" pitchFamily="49" charset="0"/>
                <a:cs typeface="Courier New" panose="02070309020205020404" pitchFamily="49" charset="0"/>
              </a:rPr>
              <a:t>("\n"))</a:t>
            </a:r>
          </a:p>
        </p:txBody>
      </p:sp>
      <p:pic>
        <p:nvPicPr>
          <p:cNvPr id="4" name="Picture 3">
            <a:extLst>
              <a:ext uri="{FF2B5EF4-FFF2-40B4-BE49-F238E27FC236}">
                <a16:creationId xmlns:a16="http://schemas.microsoft.com/office/drawing/2014/main" id="{2E595A3A-20C4-4D40-81E2-82A882F66F22}"/>
              </a:ext>
            </a:extLst>
          </p:cNvPr>
          <p:cNvPicPr>
            <a:picLocks noChangeAspect="1"/>
          </p:cNvPicPr>
          <p:nvPr/>
        </p:nvPicPr>
        <p:blipFill>
          <a:blip r:embed="rId2"/>
          <a:stretch>
            <a:fillRect/>
          </a:stretch>
        </p:blipFill>
        <p:spPr>
          <a:xfrm>
            <a:off x="1876424" y="2124819"/>
            <a:ext cx="9286875" cy="3742581"/>
          </a:xfrm>
          <a:prstGeom prst="rect">
            <a:avLst/>
          </a:prstGeom>
        </p:spPr>
      </p:pic>
    </p:spTree>
    <p:extLst>
      <p:ext uri="{BB962C8B-B14F-4D97-AF65-F5344CB8AC3E}">
        <p14:creationId xmlns:p14="http://schemas.microsoft.com/office/powerpoint/2010/main" val="2923342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49FBCD-56DE-4383-BF3F-908C302D816F}"/>
              </a:ext>
            </a:extLst>
          </p:cNvPr>
          <p:cNvSpPr>
            <a:spLocks noGrp="1"/>
          </p:cNvSpPr>
          <p:nvPr>
            <p:ph idx="1"/>
          </p:nvPr>
        </p:nvSpPr>
        <p:spPr>
          <a:xfrm>
            <a:off x="1371600" y="485775"/>
            <a:ext cx="9601200" cy="5381625"/>
          </a:xfrm>
        </p:spPr>
        <p:txBody>
          <a:bodyPr/>
          <a:lstStyle/>
          <a:p>
            <a:r>
              <a:rPr lang="en-IN" dirty="0"/>
              <a:t>Printing titles of top 5 recommended movies for user 4169:</a:t>
            </a:r>
          </a:p>
          <a:p>
            <a:endParaRPr lang="en-IN" dirty="0"/>
          </a:p>
          <a:p>
            <a:endParaRPr lang="en-IN" dirty="0"/>
          </a:p>
          <a:p>
            <a:endParaRPr lang="en-IN" dirty="0"/>
          </a:p>
          <a:p>
            <a:endParaRPr lang="en-IN" dirty="0"/>
          </a:p>
          <a:p>
            <a:endParaRPr lang="en-IN" dirty="0"/>
          </a:p>
        </p:txBody>
      </p:sp>
      <p:sp>
        <p:nvSpPr>
          <p:cNvPr id="2" name="Rectangle 1">
            <a:extLst>
              <a:ext uri="{FF2B5EF4-FFF2-40B4-BE49-F238E27FC236}">
                <a16:creationId xmlns:a16="http://schemas.microsoft.com/office/drawing/2014/main" id="{26E9EBE1-6958-4F77-B841-B9CCFB90EE53}"/>
              </a:ext>
            </a:extLst>
          </p:cNvPr>
          <p:cNvSpPr/>
          <p:nvPr/>
        </p:nvSpPr>
        <p:spPr>
          <a:xfrm>
            <a:off x="1724024" y="849691"/>
            <a:ext cx="10467975" cy="1815882"/>
          </a:xfrm>
          <a:prstGeom prst="rect">
            <a:avLst/>
          </a:prstGeom>
        </p:spPr>
        <p:txBody>
          <a:bodyPr wrap="square">
            <a:spAutoFit/>
          </a:bodyPr>
          <a:lstStyle/>
          <a:p>
            <a:r>
              <a:rPr lang="en-IN" sz="1600" dirty="0" err="1">
                <a:latin typeface="Courier New" panose="02070309020205020404" pitchFamily="49" charset="0"/>
                <a:cs typeface="Courier New" panose="02070309020205020404" pitchFamily="49" charset="0"/>
              </a:rPr>
              <a:t>val</a:t>
            </a:r>
            <a:r>
              <a:rPr lang="en-IN" sz="1600" dirty="0">
                <a:latin typeface="Courier New" panose="02070309020205020404" pitchFamily="49" charset="0"/>
                <a:cs typeface="Courier New" panose="02070309020205020404" pitchFamily="49" charset="0"/>
              </a:rPr>
              <a:t> movies = </a:t>
            </a:r>
            <a:r>
              <a:rPr lang="en-IN" sz="1600" dirty="0" err="1">
                <a:latin typeface="Courier New" panose="02070309020205020404" pitchFamily="49" charset="0"/>
                <a:cs typeface="Courier New" panose="02070309020205020404" pitchFamily="49" charset="0"/>
              </a:rPr>
              <a:t>sc.textFile</a:t>
            </a:r>
            <a:r>
              <a:rPr lang="en-IN" sz="1600" dirty="0">
                <a:latin typeface="Courier New" panose="02070309020205020404" pitchFamily="49" charset="0"/>
                <a:cs typeface="Courier New" panose="02070309020205020404" pitchFamily="49" charset="0"/>
              </a:rPr>
              <a:t>("movies.dat")</a:t>
            </a:r>
          </a:p>
          <a:p>
            <a:r>
              <a:rPr lang="en-IN" sz="1600" dirty="0" err="1">
                <a:latin typeface="Courier New" panose="02070309020205020404" pitchFamily="49" charset="0"/>
                <a:cs typeface="Courier New" panose="02070309020205020404" pitchFamily="49" charset="0"/>
              </a:rPr>
              <a:t>val</a:t>
            </a:r>
            <a:r>
              <a:rPr lang="en-IN" sz="1600" dirty="0">
                <a:latin typeface="Courier New" panose="02070309020205020404" pitchFamily="49" charset="0"/>
                <a:cs typeface="Courier New" panose="02070309020205020404" pitchFamily="49" charset="0"/>
              </a:rPr>
              <a:t> titles = </a:t>
            </a:r>
            <a:r>
              <a:rPr lang="en-IN" sz="1600" dirty="0" err="1">
                <a:latin typeface="Courier New" panose="02070309020205020404" pitchFamily="49" charset="0"/>
                <a:cs typeface="Courier New" panose="02070309020205020404" pitchFamily="49" charset="0"/>
              </a:rPr>
              <a:t>movies.map</a:t>
            </a:r>
            <a:r>
              <a:rPr lang="en-IN" sz="1600" dirty="0">
                <a:latin typeface="Courier New" panose="02070309020205020404" pitchFamily="49" charset="0"/>
                <a:cs typeface="Courier New" panose="02070309020205020404" pitchFamily="49" charset="0"/>
              </a:rPr>
              <a:t>(line =&gt; </a:t>
            </a:r>
            <a:r>
              <a:rPr lang="en-IN" sz="1600" dirty="0" err="1">
                <a:latin typeface="Courier New" panose="02070309020205020404" pitchFamily="49" charset="0"/>
                <a:cs typeface="Courier New" panose="02070309020205020404" pitchFamily="49" charset="0"/>
              </a:rPr>
              <a:t>line.split</a:t>
            </a:r>
            <a:r>
              <a:rPr lang="en-IN" sz="1600" dirty="0">
                <a:latin typeface="Courier New" panose="02070309020205020404" pitchFamily="49" charset="0"/>
                <a:cs typeface="Courier New" panose="02070309020205020404" pitchFamily="49" charset="0"/>
              </a:rPr>
              <a:t>("::").take(2))</a:t>
            </a:r>
          </a:p>
          <a:p>
            <a:r>
              <a:rPr lang="en-IN" sz="1600" dirty="0">
                <a:latin typeface="Courier New" panose="02070309020205020404" pitchFamily="49" charset="0"/>
                <a:cs typeface="Courier New" panose="02070309020205020404" pitchFamily="49" charset="0"/>
              </a:rPr>
              <a:t>				.map(array =&gt; (array(0).</a:t>
            </a:r>
            <a:r>
              <a:rPr lang="en-IN" sz="1600" dirty="0" err="1">
                <a:latin typeface="Courier New" panose="02070309020205020404" pitchFamily="49" charset="0"/>
                <a:cs typeface="Courier New" panose="02070309020205020404" pitchFamily="49" charset="0"/>
              </a:rPr>
              <a:t>toInt,array</a:t>
            </a:r>
            <a:r>
              <a:rPr lang="en-IN" sz="1600" dirty="0">
                <a:latin typeface="Courier New" panose="02070309020205020404" pitchFamily="49" charset="0"/>
                <a:cs typeface="Courier New" panose="02070309020205020404" pitchFamily="49" charset="0"/>
              </a:rPr>
              <a:t>(1))).</a:t>
            </a:r>
            <a:r>
              <a:rPr lang="en-IN" sz="1600" dirty="0" err="1">
                <a:latin typeface="Courier New" panose="02070309020205020404" pitchFamily="49" charset="0"/>
                <a:cs typeface="Courier New" panose="02070309020205020404" pitchFamily="49" charset="0"/>
              </a:rPr>
              <a:t>collectAsMap</a:t>
            </a:r>
            <a:r>
              <a:rPr lang="en-IN" sz="1600" dirty="0">
                <a:latin typeface="Courier New" panose="02070309020205020404" pitchFamily="49" charset="0"/>
                <a:cs typeface="Courier New" panose="02070309020205020404" pitchFamily="49" charset="0"/>
              </a:rPr>
              <a:t>()</a:t>
            </a:r>
          </a:p>
          <a:p>
            <a:r>
              <a:rPr lang="en-IN" sz="1600" dirty="0" err="1">
                <a:latin typeface="Courier New" panose="02070309020205020404" pitchFamily="49" charset="0"/>
                <a:cs typeface="Courier New" panose="02070309020205020404" pitchFamily="49" charset="0"/>
              </a:rPr>
              <a:t>val</a:t>
            </a:r>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moviesForUser</a:t>
            </a:r>
            <a:r>
              <a:rPr lang="en-IN" sz="1600" dirty="0">
                <a:latin typeface="Courier New" panose="02070309020205020404" pitchFamily="49" charset="0"/>
                <a:cs typeface="Courier New" panose="02070309020205020404" pitchFamily="49" charset="0"/>
              </a:rPr>
              <a:t> = </a:t>
            </a:r>
            <a:r>
              <a:rPr lang="en-IN" sz="1600" dirty="0" err="1">
                <a:latin typeface="Courier New" panose="02070309020205020404" pitchFamily="49" charset="0"/>
                <a:cs typeface="Courier New" panose="02070309020205020404" pitchFamily="49" charset="0"/>
              </a:rPr>
              <a:t>ratings.keyBy</a:t>
            </a:r>
            <a:r>
              <a:rPr lang="en-IN" sz="1600" dirty="0">
                <a:latin typeface="Courier New" panose="02070309020205020404" pitchFamily="49" charset="0"/>
                <a:cs typeface="Courier New" panose="02070309020205020404" pitchFamily="49" charset="0"/>
              </a:rPr>
              <a:t>(_.user).lookup(4169)</a:t>
            </a:r>
          </a:p>
          <a:p>
            <a:r>
              <a:rPr lang="en-IN" sz="1600" dirty="0" err="1">
                <a:latin typeface="Courier New" panose="02070309020205020404" pitchFamily="49" charset="0"/>
                <a:cs typeface="Courier New" panose="02070309020205020404" pitchFamily="49" charset="0"/>
              </a:rPr>
              <a:t>println</a:t>
            </a:r>
            <a:r>
              <a:rPr lang="en-IN" sz="1600" dirty="0">
                <a:latin typeface="Courier New" panose="02070309020205020404" pitchFamily="49" charset="0"/>
                <a:cs typeface="Courier New" panose="02070309020205020404" pitchFamily="49" charset="0"/>
              </a:rPr>
              <a:t>(</a:t>
            </a:r>
            <a:r>
              <a:rPr lang="en-IN" sz="1600" dirty="0" err="1">
                <a:latin typeface="Courier New" panose="02070309020205020404" pitchFamily="49" charset="0"/>
                <a:cs typeface="Courier New" panose="02070309020205020404" pitchFamily="49" charset="0"/>
              </a:rPr>
              <a:t>moviesForUser.size</a:t>
            </a:r>
            <a:r>
              <a:rPr lang="en-IN" sz="1600" dirty="0">
                <a:latin typeface="Courier New" panose="02070309020205020404" pitchFamily="49" charset="0"/>
                <a:cs typeface="Courier New" panose="02070309020205020404" pitchFamily="49" charset="0"/>
              </a:rPr>
              <a:t>)</a:t>
            </a:r>
          </a:p>
          <a:p>
            <a:r>
              <a:rPr lang="en-IN" sz="1600" dirty="0" err="1">
                <a:latin typeface="Courier New" panose="02070309020205020404" pitchFamily="49" charset="0"/>
                <a:cs typeface="Courier New" panose="02070309020205020404" pitchFamily="49" charset="0"/>
              </a:rPr>
              <a:t>moviesForUser.sortBy</a:t>
            </a:r>
            <a:r>
              <a:rPr lang="en-IN" sz="1600" dirty="0">
                <a:latin typeface="Courier New" panose="02070309020205020404" pitchFamily="49" charset="0"/>
                <a:cs typeface="Courier New" panose="02070309020205020404" pitchFamily="49" charset="0"/>
              </a:rPr>
              <a:t>(-_.rating).take(5)</a:t>
            </a:r>
          </a:p>
          <a:p>
            <a:r>
              <a:rPr lang="en-IN" sz="1600" dirty="0">
                <a:latin typeface="Courier New" panose="02070309020205020404" pitchFamily="49" charset="0"/>
                <a:cs typeface="Courier New" panose="02070309020205020404" pitchFamily="49" charset="0"/>
              </a:rPr>
              <a:t>			.map(rating =&gt; (titles(</a:t>
            </a:r>
            <a:r>
              <a:rPr lang="en-IN" sz="1600" dirty="0" err="1">
                <a:latin typeface="Courier New" panose="02070309020205020404" pitchFamily="49" charset="0"/>
                <a:cs typeface="Courier New" panose="02070309020205020404" pitchFamily="49" charset="0"/>
              </a:rPr>
              <a:t>rating.product</a:t>
            </a:r>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rating.rating</a:t>
            </a:r>
            <a:r>
              <a:rPr lang="en-IN" sz="1600" dirty="0">
                <a:latin typeface="Courier New" panose="02070309020205020404" pitchFamily="49" charset="0"/>
                <a:cs typeface="Courier New" panose="02070309020205020404" pitchFamily="49" charset="0"/>
              </a:rPr>
              <a:t>)).foreach(</a:t>
            </a:r>
            <a:r>
              <a:rPr lang="en-IN" sz="1600" dirty="0" err="1">
                <a:latin typeface="Courier New" panose="02070309020205020404" pitchFamily="49" charset="0"/>
                <a:cs typeface="Courier New" panose="02070309020205020404" pitchFamily="49" charset="0"/>
              </a:rPr>
              <a:t>println</a:t>
            </a:r>
            <a:r>
              <a:rPr lang="en-IN" sz="1600"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5FAD896C-F38A-4495-B143-C36214387054}"/>
              </a:ext>
            </a:extLst>
          </p:cNvPr>
          <p:cNvPicPr>
            <a:picLocks noChangeAspect="1"/>
          </p:cNvPicPr>
          <p:nvPr/>
        </p:nvPicPr>
        <p:blipFill>
          <a:blip r:embed="rId2"/>
          <a:stretch>
            <a:fillRect/>
          </a:stretch>
        </p:blipFill>
        <p:spPr>
          <a:xfrm>
            <a:off x="2743200" y="2665573"/>
            <a:ext cx="7315200" cy="4013599"/>
          </a:xfrm>
          <a:prstGeom prst="rect">
            <a:avLst/>
          </a:prstGeom>
        </p:spPr>
      </p:pic>
    </p:spTree>
    <p:extLst>
      <p:ext uri="{BB962C8B-B14F-4D97-AF65-F5344CB8AC3E}">
        <p14:creationId xmlns:p14="http://schemas.microsoft.com/office/powerpoint/2010/main" val="294174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AC738-27D9-4FA1-8109-AEA3961EFBB7}"/>
              </a:ext>
            </a:extLst>
          </p:cNvPr>
          <p:cNvSpPr>
            <a:spLocks noGrp="1"/>
          </p:cNvSpPr>
          <p:nvPr>
            <p:ph type="title"/>
          </p:nvPr>
        </p:nvSpPr>
        <p:spPr/>
        <p:txBody>
          <a:bodyPr/>
          <a:lstStyle/>
          <a:p>
            <a:r>
              <a:rPr lang="en-IN" dirty="0"/>
              <a:t>Profile Details</a:t>
            </a:r>
          </a:p>
        </p:txBody>
      </p:sp>
      <p:sp>
        <p:nvSpPr>
          <p:cNvPr id="3" name="Content Placeholder 2">
            <a:extLst>
              <a:ext uri="{FF2B5EF4-FFF2-40B4-BE49-F238E27FC236}">
                <a16:creationId xmlns:a16="http://schemas.microsoft.com/office/drawing/2014/main" id="{CA4500E2-A5AE-44BF-A19D-01C76EF4B6A2}"/>
              </a:ext>
            </a:extLst>
          </p:cNvPr>
          <p:cNvSpPr>
            <a:spLocks noGrp="1"/>
          </p:cNvSpPr>
          <p:nvPr>
            <p:ph idx="1"/>
          </p:nvPr>
        </p:nvSpPr>
        <p:spPr/>
        <p:txBody>
          <a:bodyPr/>
          <a:lstStyle/>
          <a:p>
            <a:r>
              <a:rPr lang="en-IN" dirty="0"/>
              <a:t>Name: Shalini Gupta</a:t>
            </a:r>
          </a:p>
          <a:p>
            <a:r>
              <a:rPr lang="en-IN" dirty="0"/>
              <a:t>Email ID: </a:t>
            </a:r>
            <a:r>
              <a:rPr lang="en-IN" dirty="0">
                <a:hlinkClick r:id="rId2"/>
              </a:rPr>
              <a:t>shalini2501@gmail.com</a:t>
            </a:r>
            <a:endParaRPr lang="en-IN" dirty="0"/>
          </a:p>
          <a:p>
            <a:r>
              <a:rPr lang="en-IN" dirty="0"/>
              <a:t>Course Enrolled: Big Data Analytics</a:t>
            </a:r>
          </a:p>
          <a:p>
            <a:r>
              <a:rPr lang="en-IN" dirty="0"/>
              <a:t>Project Name: Movie Recommender System</a:t>
            </a:r>
          </a:p>
        </p:txBody>
      </p:sp>
    </p:spTree>
    <p:extLst>
      <p:ext uri="{BB962C8B-B14F-4D97-AF65-F5344CB8AC3E}">
        <p14:creationId xmlns:p14="http://schemas.microsoft.com/office/powerpoint/2010/main" val="1413276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E69DC-587B-4370-AC66-2EE7E474ACE0}"/>
              </a:ext>
            </a:extLst>
          </p:cNvPr>
          <p:cNvSpPr>
            <a:spLocks noGrp="1"/>
          </p:cNvSpPr>
          <p:nvPr>
            <p:ph type="title"/>
          </p:nvPr>
        </p:nvSpPr>
        <p:spPr>
          <a:xfrm>
            <a:off x="1476375" y="3209925"/>
            <a:ext cx="9601200" cy="1485900"/>
          </a:xfrm>
        </p:spPr>
        <p:txBody>
          <a:bodyPr/>
          <a:lstStyle/>
          <a:p>
            <a:pPr algn="ctr"/>
            <a:r>
              <a:rPr lang="en-IN" dirty="0"/>
              <a:t>Thank you!!</a:t>
            </a:r>
          </a:p>
        </p:txBody>
      </p:sp>
    </p:spTree>
    <p:extLst>
      <p:ext uri="{BB962C8B-B14F-4D97-AF65-F5344CB8AC3E}">
        <p14:creationId xmlns:p14="http://schemas.microsoft.com/office/powerpoint/2010/main" val="635978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9F481-0FCF-4447-BDCF-B33979A61566}"/>
              </a:ext>
            </a:extLst>
          </p:cNvPr>
          <p:cNvSpPr>
            <a:spLocks noGrp="1"/>
          </p:cNvSpPr>
          <p:nvPr>
            <p:ph type="title"/>
          </p:nvPr>
        </p:nvSpPr>
        <p:spPr/>
        <p:txBody>
          <a:bodyPr/>
          <a:lstStyle/>
          <a:p>
            <a:r>
              <a:rPr lang="en-IN" dirty="0"/>
              <a:t>Project Details</a:t>
            </a:r>
          </a:p>
        </p:txBody>
      </p:sp>
      <p:sp>
        <p:nvSpPr>
          <p:cNvPr id="3" name="Content Placeholder 2">
            <a:extLst>
              <a:ext uri="{FF2B5EF4-FFF2-40B4-BE49-F238E27FC236}">
                <a16:creationId xmlns:a16="http://schemas.microsoft.com/office/drawing/2014/main" id="{16007E31-00C2-4D2F-9BF7-62D87C53E60B}"/>
              </a:ext>
            </a:extLst>
          </p:cNvPr>
          <p:cNvSpPr>
            <a:spLocks noGrp="1"/>
          </p:cNvSpPr>
          <p:nvPr>
            <p:ph idx="1"/>
          </p:nvPr>
        </p:nvSpPr>
        <p:spPr/>
        <p:txBody>
          <a:bodyPr/>
          <a:lstStyle/>
          <a:p>
            <a:r>
              <a:rPr lang="en-IN" dirty="0"/>
              <a:t>Domain: Entertainment </a:t>
            </a:r>
          </a:p>
          <a:p>
            <a:r>
              <a:rPr lang="en-IN" dirty="0"/>
              <a:t>Topic: Movie Recommender System </a:t>
            </a:r>
          </a:p>
          <a:p>
            <a:r>
              <a:rPr lang="en-IN" dirty="0"/>
              <a:t>Technology used: Hadoop, Spark Core, Spark SQL, Spark </a:t>
            </a:r>
            <a:r>
              <a:rPr lang="en-IN" dirty="0" err="1"/>
              <a:t>MLLib</a:t>
            </a:r>
            <a:r>
              <a:rPr lang="en-IN" dirty="0"/>
              <a:t>, Scala</a:t>
            </a:r>
          </a:p>
          <a:p>
            <a:endParaRPr lang="en-IN" dirty="0"/>
          </a:p>
        </p:txBody>
      </p:sp>
    </p:spTree>
    <p:extLst>
      <p:ext uri="{BB962C8B-B14F-4D97-AF65-F5344CB8AC3E}">
        <p14:creationId xmlns:p14="http://schemas.microsoft.com/office/powerpoint/2010/main" val="1145070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FC0E4-DA9E-4C2E-AB2C-02E3615BFBAA}"/>
              </a:ext>
            </a:extLst>
          </p:cNvPr>
          <p:cNvSpPr>
            <a:spLocks noGrp="1"/>
          </p:cNvSpPr>
          <p:nvPr>
            <p:ph type="title"/>
          </p:nvPr>
        </p:nvSpPr>
        <p:spPr/>
        <p:txBody>
          <a:bodyPr/>
          <a:lstStyle/>
          <a:p>
            <a:r>
              <a:rPr lang="en-IN" dirty="0"/>
              <a:t>Project Introduction</a:t>
            </a:r>
          </a:p>
        </p:txBody>
      </p:sp>
      <p:sp>
        <p:nvSpPr>
          <p:cNvPr id="3" name="Content Placeholder 2">
            <a:extLst>
              <a:ext uri="{FF2B5EF4-FFF2-40B4-BE49-F238E27FC236}">
                <a16:creationId xmlns:a16="http://schemas.microsoft.com/office/drawing/2014/main" id="{C5E6B3ED-515F-412E-B42B-641B0BAEA059}"/>
              </a:ext>
            </a:extLst>
          </p:cNvPr>
          <p:cNvSpPr>
            <a:spLocks noGrp="1"/>
          </p:cNvSpPr>
          <p:nvPr>
            <p:ph idx="1"/>
          </p:nvPr>
        </p:nvSpPr>
        <p:spPr/>
        <p:txBody>
          <a:bodyPr/>
          <a:lstStyle/>
          <a:p>
            <a:r>
              <a:rPr lang="en-IN" dirty="0"/>
              <a:t>The project is based on film industry data that has been collected by Group Lens Research. We are provided with the datasets with movies rating, users who rated movies. In the project, we have analysed the data sets to find the solutions of asked queries and created a movie recommendation system based on personal rating.</a:t>
            </a:r>
          </a:p>
          <a:p>
            <a:r>
              <a:rPr lang="en-IN" b="1" dirty="0"/>
              <a:t>Dataset</a:t>
            </a:r>
            <a:r>
              <a:rPr lang="en-IN" dirty="0"/>
              <a:t>: users.dat, movies.dat, and ratings.dat</a:t>
            </a:r>
          </a:p>
          <a:p>
            <a:endParaRPr lang="en-IN" dirty="0"/>
          </a:p>
        </p:txBody>
      </p:sp>
    </p:spTree>
    <p:extLst>
      <p:ext uri="{BB962C8B-B14F-4D97-AF65-F5344CB8AC3E}">
        <p14:creationId xmlns:p14="http://schemas.microsoft.com/office/powerpoint/2010/main" val="2145753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CB207-CDD4-4A29-B4D1-126149724E7A}"/>
              </a:ext>
            </a:extLst>
          </p:cNvPr>
          <p:cNvSpPr>
            <a:spLocks noGrp="1"/>
          </p:cNvSpPr>
          <p:nvPr>
            <p:ph type="title"/>
          </p:nvPr>
        </p:nvSpPr>
        <p:spPr/>
        <p:txBody>
          <a:bodyPr/>
          <a:lstStyle/>
          <a:p>
            <a:r>
              <a:rPr lang="en-IN" dirty="0"/>
              <a:t>Dataset Description</a:t>
            </a:r>
          </a:p>
        </p:txBody>
      </p:sp>
      <p:sp>
        <p:nvSpPr>
          <p:cNvPr id="3" name="Content Placeholder 2">
            <a:extLst>
              <a:ext uri="{FF2B5EF4-FFF2-40B4-BE49-F238E27FC236}">
                <a16:creationId xmlns:a16="http://schemas.microsoft.com/office/drawing/2014/main" id="{58F2955C-F66F-417A-8B2E-B1654E6CACF9}"/>
              </a:ext>
            </a:extLst>
          </p:cNvPr>
          <p:cNvSpPr>
            <a:spLocks noGrp="1"/>
          </p:cNvSpPr>
          <p:nvPr>
            <p:ph idx="1"/>
          </p:nvPr>
        </p:nvSpPr>
        <p:spPr/>
        <p:txBody>
          <a:bodyPr numCol="2">
            <a:normAutofit fontScale="77500" lnSpcReduction="20000"/>
          </a:bodyPr>
          <a:lstStyle/>
          <a:p>
            <a:r>
              <a:rPr lang="en-IN" dirty="0"/>
              <a:t>Meta Data of </a:t>
            </a:r>
            <a:r>
              <a:rPr lang="en-IN" b="1" dirty="0"/>
              <a:t>movies.dat</a:t>
            </a:r>
            <a:r>
              <a:rPr lang="en-IN" dirty="0"/>
              <a:t>:</a:t>
            </a:r>
          </a:p>
          <a:p>
            <a:pPr lvl="1"/>
            <a:r>
              <a:rPr lang="en-US" b="1" dirty="0" err="1"/>
              <a:t>MovieID</a:t>
            </a:r>
            <a:r>
              <a:rPr lang="en-US" b="1" dirty="0"/>
              <a:t>::Title::Genres</a:t>
            </a:r>
          </a:p>
          <a:p>
            <a:pPr lvl="2"/>
            <a:r>
              <a:rPr lang="en-US" dirty="0"/>
              <a:t> Titles are identical to titles provided by the IMDB (</a:t>
            </a:r>
            <a:r>
              <a:rPr lang="en-US" dirty="0" err="1"/>
              <a:t>includingyear</a:t>
            </a:r>
            <a:r>
              <a:rPr lang="en-US" dirty="0"/>
              <a:t> of release)</a:t>
            </a:r>
          </a:p>
          <a:p>
            <a:pPr lvl="2"/>
            <a:r>
              <a:rPr lang="en-US" dirty="0"/>
              <a:t>Genres are pipe-separated and are selected from the following genres:</a:t>
            </a:r>
          </a:p>
          <a:p>
            <a:pPr lvl="3"/>
            <a:r>
              <a:rPr lang="en-US" dirty="0"/>
              <a:t>Action, Adventure, Animation, Children’s, Comedy,  Crime, Documentary, Drama, Fantasy, Film-Noir, Horror, Musical, Mystery, Romance, Sci-Fi, Thriller, War, Western</a:t>
            </a:r>
          </a:p>
          <a:p>
            <a:r>
              <a:rPr lang="en-IN" dirty="0"/>
              <a:t>Meta Data of </a:t>
            </a:r>
            <a:r>
              <a:rPr lang="en-IN" b="1" dirty="0"/>
              <a:t>users.dat</a:t>
            </a:r>
            <a:r>
              <a:rPr lang="en-IN" dirty="0"/>
              <a:t>:</a:t>
            </a:r>
          </a:p>
          <a:p>
            <a:pPr lvl="1"/>
            <a:r>
              <a:rPr lang="en-US" b="1" dirty="0" err="1"/>
              <a:t>UserID</a:t>
            </a:r>
            <a:r>
              <a:rPr lang="en-US" b="1" dirty="0"/>
              <a:t>::Gender::Age::Occupation::Zip-code</a:t>
            </a:r>
          </a:p>
          <a:p>
            <a:pPr lvl="1"/>
            <a:r>
              <a:rPr lang="en-US" dirty="0"/>
              <a:t>Gender is denoted by a "M" for male and "F" for female </a:t>
            </a:r>
          </a:p>
          <a:p>
            <a:pPr lvl="1"/>
            <a:r>
              <a:rPr lang="en-US" dirty="0"/>
              <a:t>Age is chosen from the following ranges:</a:t>
            </a:r>
          </a:p>
          <a:p>
            <a:pPr lvl="2"/>
            <a:r>
              <a:rPr lang="en-US" dirty="0"/>
              <a:t> 1:  "Under 18“ , 18:  "18-24“, 25:  "25-34“, 35:  "35-44“, 45:  "45-49“, 50:  "50-55“, 56:  "56+“</a:t>
            </a:r>
          </a:p>
          <a:p>
            <a:pPr lvl="1"/>
            <a:r>
              <a:rPr lang="en-IN" dirty="0"/>
              <a:t>Meta Data of </a:t>
            </a:r>
            <a:r>
              <a:rPr lang="en-IN" b="1" dirty="0"/>
              <a:t>ratings.dat</a:t>
            </a:r>
            <a:r>
              <a:rPr lang="en-IN" dirty="0"/>
              <a:t>:</a:t>
            </a:r>
          </a:p>
          <a:p>
            <a:pPr lvl="2"/>
            <a:r>
              <a:rPr lang="en-US" b="1" dirty="0" err="1"/>
              <a:t>UserID</a:t>
            </a:r>
            <a:r>
              <a:rPr lang="en-US" b="1" dirty="0"/>
              <a:t>::</a:t>
            </a:r>
            <a:r>
              <a:rPr lang="en-US" b="1" dirty="0" err="1"/>
              <a:t>MovieID</a:t>
            </a:r>
            <a:r>
              <a:rPr lang="en-US" b="1" dirty="0"/>
              <a:t>::Rating::Timestamp</a:t>
            </a:r>
          </a:p>
          <a:p>
            <a:pPr lvl="3"/>
            <a:r>
              <a:rPr lang="en-US" dirty="0" err="1"/>
              <a:t>UserIDs</a:t>
            </a:r>
            <a:r>
              <a:rPr lang="en-US" dirty="0"/>
              <a:t> range between 1 and 6040</a:t>
            </a:r>
          </a:p>
          <a:p>
            <a:pPr lvl="3"/>
            <a:r>
              <a:rPr lang="en-US" dirty="0" err="1"/>
              <a:t>MovieIDs</a:t>
            </a:r>
            <a:r>
              <a:rPr lang="en-US" dirty="0"/>
              <a:t> range between 1 and 3952</a:t>
            </a:r>
          </a:p>
          <a:p>
            <a:pPr lvl="3"/>
            <a:r>
              <a:rPr lang="en-US" dirty="0"/>
              <a:t>Ratings are made on a 5-star scale (whole-star ratings only)</a:t>
            </a:r>
          </a:p>
          <a:p>
            <a:pPr lvl="3"/>
            <a:r>
              <a:rPr lang="en-US" dirty="0"/>
              <a:t>Timestamp is represented in seconds since the epoch as returned by time(2)</a:t>
            </a:r>
          </a:p>
          <a:p>
            <a:pPr lvl="3"/>
            <a:r>
              <a:rPr lang="en-US" dirty="0"/>
              <a:t>Each user has at least 20 ratings</a:t>
            </a:r>
            <a:endParaRPr lang="en-IN" dirty="0"/>
          </a:p>
          <a:p>
            <a:endParaRPr lang="en-IN" dirty="0"/>
          </a:p>
        </p:txBody>
      </p:sp>
    </p:spTree>
    <p:extLst>
      <p:ext uri="{BB962C8B-B14F-4D97-AF65-F5344CB8AC3E}">
        <p14:creationId xmlns:p14="http://schemas.microsoft.com/office/powerpoint/2010/main" val="3247814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623F7-0FCE-4C3E-AA97-5E3D8BEAB00E}"/>
              </a:ext>
            </a:extLst>
          </p:cNvPr>
          <p:cNvSpPr>
            <a:spLocks noGrp="1"/>
          </p:cNvSpPr>
          <p:nvPr>
            <p:ph type="title"/>
          </p:nvPr>
        </p:nvSpPr>
        <p:spPr/>
        <p:txBody>
          <a:bodyPr/>
          <a:lstStyle/>
          <a:p>
            <a:r>
              <a:rPr lang="en-IN" dirty="0"/>
              <a:t>Code to create Data </a:t>
            </a:r>
            <a:r>
              <a:rPr lang="en-IN" dirty="0" err="1"/>
              <a:t>Rdds</a:t>
            </a:r>
            <a:r>
              <a:rPr lang="en-IN" dirty="0"/>
              <a:t>:</a:t>
            </a:r>
          </a:p>
        </p:txBody>
      </p:sp>
      <p:sp>
        <p:nvSpPr>
          <p:cNvPr id="6" name="Content Placeholder 5">
            <a:extLst>
              <a:ext uri="{FF2B5EF4-FFF2-40B4-BE49-F238E27FC236}">
                <a16:creationId xmlns:a16="http://schemas.microsoft.com/office/drawing/2014/main" id="{63D6F8C1-40B5-4456-807E-5024B056A372}"/>
              </a:ext>
            </a:extLst>
          </p:cNvPr>
          <p:cNvSpPr>
            <a:spLocks noGrp="1"/>
          </p:cNvSpPr>
          <p:nvPr>
            <p:ph idx="1"/>
          </p:nvPr>
        </p:nvSpPr>
        <p:spPr>
          <a:xfrm>
            <a:off x="1371600" y="1476375"/>
            <a:ext cx="9601200" cy="4391025"/>
          </a:xfrm>
        </p:spPr>
        <p:txBody>
          <a:bodyPr/>
          <a:lstStyle/>
          <a:p>
            <a:r>
              <a:rPr lang="en-IN" dirty="0"/>
              <a:t>For movies.dat:</a:t>
            </a:r>
          </a:p>
          <a:p>
            <a:endParaRPr lang="en-IN" dirty="0"/>
          </a:p>
          <a:p>
            <a:r>
              <a:rPr lang="en-IN" dirty="0"/>
              <a:t>For ratings.dat:</a:t>
            </a:r>
          </a:p>
          <a:p>
            <a:endParaRPr lang="en-IN" dirty="0"/>
          </a:p>
          <a:p>
            <a:r>
              <a:rPr lang="en-IN" dirty="0"/>
              <a:t>For users.dat:</a:t>
            </a:r>
          </a:p>
        </p:txBody>
      </p:sp>
      <p:sp>
        <p:nvSpPr>
          <p:cNvPr id="7" name="Rectangle 6">
            <a:extLst>
              <a:ext uri="{FF2B5EF4-FFF2-40B4-BE49-F238E27FC236}">
                <a16:creationId xmlns:a16="http://schemas.microsoft.com/office/drawing/2014/main" id="{6B5B5FEB-4FAB-4ACB-A5D5-5FBAACEA5730}"/>
              </a:ext>
            </a:extLst>
          </p:cNvPr>
          <p:cNvSpPr/>
          <p:nvPr/>
        </p:nvSpPr>
        <p:spPr>
          <a:xfrm>
            <a:off x="2078431" y="1767959"/>
            <a:ext cx="5836854" cy="369332"/>
          </a:xfrm>
          <a:prstGeom prst="rect">
            <a:avLst/>
          </a:prstGeom>
        </p:spPr>
        <p:txBody>
          <a:bodyPr wrap="none">
            <a:spAutoFit/>
          </a:bodyPr>
          <a:lstStyle/>
          <a:p>
            <a:r>
              <a:rPr lang="en-IN" dirty="0" err="1">
                <a:latin typeface="Courier New" panose="02070309020205020404" pitchFamily="49" charset="0"/>
                <a:cs typeface="Courier New" panose="02070309020205020404" pitchFamily="49" charset="0"/>
              </a:rPr>
              <a:t>val</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moviesRDD</a:t>
            </a:r>
            <a:r>
              <a:rPr lang="en-IN" dirty="0">
                <a:latin typeface="Courier New" panose="02070309020205020404" pitchFamily="49" charset="0"/>
                <a:cs typeface="Courier New" panose="02070309020205020404" pitchFamily="49" charset="0"/>
              </a:rPr>
              <a:t> = </a:t>
            </a:r>
            <a:r>
              <a:rPr lang="en-IN" dirty="0" err="1">
                <a:latin typeface="Courier New" panose="02070309020205020404" pitchFamily="49" charset="0"/>
                <a:cs typeface="Courier New" panose="02070309020205020404" pitchFamily="49" charset="0"/>
              </a:rPr>
              <a:t>sc.textFile</a:t>
            </a:r>
            <a:r>
              <a:rPr lang="en-IN" dirty="0">
                <a:latin typeface="Courier New" panose="02070309020205020404" pitchFamily="49" charset="0"/>
                <a:cs typeface="Courier New" panose="02070309020205020404" pitchFamily="49" charset="0"/>
              </a:rPr>
              <a:t>("movies.dat")</a:t>
            </a:r>
          </a:p>
        </p:txBody>
      </p:sp>
      <p:sp>
        <p:nvSpPr>
          <p:cNvPr id="8" name="Rectangle 7">
            <a:extLst>
              <a:ext uri="{FF2B5EF4-FFF2-40B4-BE49-F238E27FC236}">
                <a16:creationId xmlns:a16="http://schemas.microsoft.com/office/drawing/2014/main" id="{07F93595-A9D9-45C9-B7FE-34AAD3C7F804}"/>
              </a:ext>
            </a:extLst>
          </p:cNvPr>
          <p:cNvSpPr/>
          <p:nvPr/>
        </p:nvSpPr>
        <p:spPr>
          <a:xfrm>
            <a:off x="2078431" y="2598778"/>
            <a:ext cx="6112571" cy="369332"/>
          </a:xfrm>
          <a:prstGeom prst="rect">
            <a:avLst/>
          </a:prstGeom>
        </p:spPr>
        <p:txBody>
          <a:bodyPr wrap="none">
            <a:spAutoFit/>
          </a:bodyPr>
          <a:lstStyle/>
          <a:p>
            <a:r>
              <a:rPr lang="en-IN" dirty="0" err="1">
                <a:latin typeface="Courier New" panose="02070309020205020404" pitchFamily="49" charset="0"/>
                <a:cs typeface="Courier New" panose="02070309020205020404" pitchFamily="49" charset="0"/>
              </a:rPr>
              <a:t>val</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ratingsRDD</a:t>
            </a:r>
            <a:r>
              <a:rPr lang="en-IN" dirty="0">
                <a:latin typeface="Courier New" panose="02070309020205020404" pitchFamily="49" charset="0"/>
                <a:cs typeface="Courier New" panose="02070309020205020404" pitchFamily="49" charset="0"/>
              </a:rPr>
              <a:t> = </a:t>
            </a:r>
            <a:r>
              <a:rPr lang="en-IN" dirty="0" err="1">
                <a:latin typeface="Courier New" panose="02070309020205020404" pitchFamily="49" charset="0"/>
                <a:cs typeface="Courier New" panose="02070309020205020404" pitchFamily="49" charset="0"/>
              </a:rPr>
              <a:t>sc.textFile</a:t>
            </a:r>
            <a:r>
              <a:rPr lang="en-IN" dirty="0">
                <a:latin typeface="Courier New" panose="02070309020205020404" pitchFamily="49" charset="0"/>
                <a:cs typeface="Courier New" panose="02070309020205020404" pitchFamily="49" charset="0"/>
              </a:rPr>
              <a:t>("ratings.dat")</a:t>
            </a:r>
          </a:p>
        </p:txBody>
      </p:sp>
      <p:sp>
        <p:nvSpPr>
          <p:cNvPr id="9" name="Rectangle 8">
            <a:extLst>
              <a:ext uri="{FF2B5EF4-FFF2-40B4-BE49-F238E27FC236}">
                <a16:creationId xmlns:a16="http://schemas.microsoft.com/office/drawing/2014/main" id="{F0FA548F-BFA8-4E17-8C13-8BF7E6A94A54}"/>
              </a:ext>
            </a:extLst>
          </p:cNvPr>
          <p:cNvSpPr/>
          <p:nvPr/>
        </p:nvSpPr>
        <p:spPr>
          <a:xfrm>
            <a:off x="2192731" y="3615809"/>
            <a:ext cx="5561138" cy="369332"/>
          </a:xfrm>
          <a:prstGeom prst="rect">
            <a:avLst/>
          </a:prstGeom>
        </p:spPr>
        <p:txBody>
          <a:bodyPr wrap="none">
            <a:spAutoFit/>
          </a:bodyPr>
          <a:lstStyle/>
          <a:p>
            <a:r>
              <a:rPr lang="en-IN" dirty="0" err="1">
                <a:latin typeface="Courier New" panose="02070309020205020404" pitchFamily="49" charset="0"/>
                <a:cs typeface="Courier New" panose="02070309020205020404" pitchFamily="49" charset="0"/>
              </a:rPr>
              <a:t>val</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usersRDD</a:t>
            </a:r>
            <a:r>
              <a:rPr lang="en-IN" dirty="0">
                <a:latin typeface="Courier New" panose="02070309020205020404" pitchFamily="49" charset="0"/>
                <a:cs typeface="Courier New" panose="02070309020205020404" pitchFamily="49" charset="0"/>
              </a:rPr>
              <a:t> = </a:t>
            </a:r>
            <a:r>
              <a:rPr lang="en-IN" dirty="0" err="1">
                <a:latin typeface="Courier New" panose="02070309020205020404" pitchFamily="49" charset="0"/>
                <a:cs typeface="Courier New" panose="02070309020205020404" pitchFamily="49" charset="0"/>
              </a:rPr>
              <a:t>sc.textFile</a:t>
            </a:r>
            <a:r>
              <a:rPr lang="en-IN" dirty="0">
                <a:latin typeface="Courier New" panose="02070309020205020404" pitchFamily="49" charset="0"/>
                <a:cs typeface="Courier New" panose="02070309020205020404" pitchFamily="49" charset="0"/>
              </a:rPr>
              <a:t>("users.dat")</a:t>
            </a:r>
          </a:p>
        </p:txBody>
      </p:sp>
    </p:spTree>
    <p:extLst>
      <p:ext uri="{BB962C8B-B14F-4D97-AF65-F5344CB8AC3E}">
        <p14:creationId xmlns:p14="http://schemas.microsoft.com/office/powerpoint/2010/main" val="205243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3098B-0610-4BF7-AFA3-2644C905618B}"/>
              </a:ext>
            </a:extLst>
          </p:cNvPr>
          <p:cNvSpPr>
            <a:spLocks noGrp="1"/>
          </p:cNvSpPr>
          <p:nvPr>
            <p:ph type="title"/>
          </p:nvPr>
        </p:nvSpPr>
        <p:spPr/>
        <p:txBody>
          <a:bodyPr/>
          <a:lstStyle/>
          <a:p>
            <a:r>
              <a:rPr lang="en-IN" dirty="0"/>
              <a:t>Code for Case Classes, basic DF and Table:</a:t>
            </a:r>
          </a:p>
        </p:txBody>
      </p:sp>
      <p:sp>
        <p:nvSpPr>
          <p:cNvPr id="8" name="Content Placeholder 5">
            <a:extLst>
              <a:ext uri="{FF2B5EF4-FFF2-40B4-BE49-F238E27FC236}">
                <a16:creationId xmlns:a16="http://schemas.microsoft.com/office/drawing/2014/main" id="{A6FAE85E-178B-4E0D-97D9-AFC4E0ED02CA}"/>
              </a:ext>
            </a:extLst>
          </p:cNvPr>
          <p:cNvSpPr>
            <a:spLocks noGrp="1"/>
          </p:cNvSpPr>
          <p:nvPr>
            <p:ph idx="1"/>
          </p:nvPr>
        </p:nvSpPr>
        <p:spPr>
          <a:xfrm>
            <a:off x="1371600" y="2000250"/>
            <a:ext cx="9601200" cy="4391025"/>
          </a:xfrm>
        </p:spPr>
        <p:txBody>
          <a:bodyPr/>
          <a:lstStyle/>
          <a:p>
            <a:r>
              <a:rPr lang="en-IN" dirty="0"/>
              <a:t>For movies.dat:</a:t>
            </a:r>
          </a:p>
          <a:p>
            <a:endParaRPr lang="en-IN" dirty="0"/>
          </a:p>
          <a:p>
            <a:endParaRPr lang="en-IN" dirty="0"/>
          </a:p>
          <a:p>
            <a:endParaRPr lang="en-IN" dirty="0"/>
          </a:p>
          <a:p>
            <a:endParaRPr lang="en-IN" dirty="0"/>
          </a:p>
          <a:p>
            <a:endParaRPr lang="en-IN" dirty="0"/>
          </a:p>
          <a:p>
            <a:endParaRPr lang="en-IN" dirty="0"/>
          </a:p>
        </p:txBody>
      </p:sp>
      <p:sp>
        <p:nvSpPr>
          <p:cNvPr id="9" name="Rectangle 8">
            <a:extLst>
              <a:ext uri="{FF2B5EF4-FFF2-40B4-BE49-F238E27FC236}">
                <a16:creationId xmlns:a16="http://schemas.microsoft.com/office/drawing/2014/main" id="{F3D21A6B-FA4A-42F3-BD9F-2AD29772BB06}"/>
              </a:ext>
            </a:extLst>
          </p:cNvPr>
          <p:cNvSpPr/>
          <p:nvPr/>
        </p:nvSpPr>
        <p:spPr>
          <a:xfrm>
            <a:off x="1866899" y="2353360"/>
            <a:ext cx="10544175" cy="1846659"/>
          </a:xfrm>
          <a:prstGeom prst="rect">
            <a:avLst/>
          </a:prstGeom>
        </p:spPr>
        <p:txBody>
          <a:bodyPr wrap="square">
            <a:spAutoFit/>
          </a:bodyPr>
          <a:lstStyle/>
          <a:p>
            <a:r>
              <a:rPr lang="en-IN" sz="1600" dirty="0">
                <a:latin typeface="Courier New" panose="02070309020205020404" pitchFamily="49" charset="0"/>
                <a:cs typeface="Courier New" panose="02070309020205020404" pitchFamily="49" charset="0"/>
              </a:rPr>
              <a:t>case class </a:t>
            </a:r>
            <a:r>
              <a:rPr lang="en-IN" sz="1600" dirty="0" err="1">
                <a:latin typeface="Courier New" panose="02070309020205020404" pitchFamily="49" charset="0"/>
                <a:cs typeface="Courier New" panose="02070309020205020404" pitchFamily="49" charset="0"/>
              </a:rPr>
              <a:t>moviesClass</a:t>
            </a:r>
            <a:r>
              <a:rPr lang="en-IN" sz="1600" dirty="0">
                <a:latin typeface="Courier New" panose="02070309020205020404" pitchFamily="49" charset="0"/>
                <a:cs typeface="Courier New" panose="02070309020205020404" pitchFamily="49" charset="0"/>
              </a:rPr>
              <a:t>(</a:t>
            </a:r>
            <a:r>
              <a:rPr lang="en-IN" sz="1600" dirty="0" err="1">
                <a:latin typeface="Courier New" panose="02070309020205020404" pitchFamily="49" charset="0"/>
                <a:cs typeface="Courier New" panose="02070309020205020404" pitchFamily="49" charset="0"/>
              </a:rPr>
              <a:t>MovieID:Int,Title:String,Genres:String</a:t>
            </a:r>
            <a:r>
              <a:rPr lang="en-IN" sz="1600" dirty="0">
                <a:latin typeface="Courier New" panose="02070309020205020404" pitchFamily="49" charset="0"/>
                <a:cs typeface="Courier New" panose="02070309020205020404" pitchFamily="49" charset="0"/>
              </a:rPr>
              <a:t>)</a:t>
            </a:r>
          </a:p>
          <a:p>
            <a:r>
              <a:rPr lang="en-IN" sz="1600" dirty="0" err="1">
                <a:latin typeface="Courier New" panose="02070309020205020404" pitchFamily="49" charset="0"/>
                <a:cs typeface="Courier New" panose="02070309020205020404" pitchFamily="49" charset="0"/>
              </a:rPr>
              <a:t>val</a:t>
            </a:r>
            <a:r>
              <a:rPr lang="en-IN" sz="1600" dirty="0">
                <a:latin typeface="Courier New" panose="02070309020205020404" pitchFamily="49" charset="0"/>
                <a:cs typeface="Courier New" panose="02070309020205020404" pitchFamily="49" charset="0"/>
              </a:rPr>
              <a:t> md = </a:t>
            </a:r>
            <a:r>
              <a:rPr lang="en-IN" sz="1600" dirty="0" err="1">
                <a:latin typeface="Courier New" panose="02070309020205020404" pitchFamily="49" charset="0"/>
                <a:cs typeface="Courier New" panose="02070309020205020404" pitchFamily="49" charset="0"/>
              </a:rPr>
              <a:t>moviesRDD.map</a:t>
            </a:r>
            <a:r>
              <a:rPr lang="en-IN" sz="1600" dirty="0">
                <a:latin typeface="Courier New" panose="02070309020205020404" pitchFamily="49" charset="0"/>
                <a:cs typeface="Courier New" panose="02070309020205020404" pitchFamily="49" charset="0"/>
              </a:rPr>
              <a:t>(x=&gt;((</a:t>
            </a:r>
            <a:r>
              <a:rPr lang="en-IN" sz="1600" dirty="0" err="1">
                <a:latin typeface="Courier New" panose="02070309020205020404" pitchFamily="49" charset="0"/>
                <a:cs typeface="Courier New" panose="02070309020205020404" pitchFamily="49" charset="0"/>
              </a:rPr>
              <a:t>x.split</a:t>
            </a:r>
            <a:r>
              <a:rPr lang="en-IN" sz="1600" dirty="0">
                <a:latin typeface="Courier New" panose="02070309020205020404" pitchFamily="49" charset="0"/>
                <a:cs typeface="Courier New" panose="02070309020205020404" pitchFamily="49" charset="0"/>
              </a:rPr>
              <a:t>("::")(0).</a:t>
            </a:r>
            <a:r>
              <a:rPr lang="en-IN" sz="1600" dirty="0" err="1">
                <a:latin typeface="Courier New" panose="02070309020205020404" pitchFamily="49" charset="0"/>
                <a:cs typeface="Courier New" panose="02070309020205020404" pitchFamily="49" charset="0"/>
              </a:rPr>
              <a:t>toInt</a:t>
            </a:r>
            <a:r>
              <a:rPr lang="en-IN" sz="1600" dirty="0">
                <a:latin typeface="Courier New" panose="02070309020205020404" pitchFamily="49" charset="0"/>
                <a:cs typeface="Courier New" panose="02070309020205020404" pitchFamily="49" charset="0"/>
              </a:rPr>
              <a:t>,</a:t>
            </a:r>
          </a:p>
          <a:p>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x.split</a:t>
            </a:r>
            <a:r>
              <a:rPr lang="en-IN" sz="1600" dirty="0">
                <a:latin typeface="Courier New" panose="02070309020205020404" pitchFamily="49" charset="0"/>
                <a:cs typeface="Courier New" panose="02070309020205020404" pitchFamily="49" charset="0"/>
              </a:rPr>
              <a:t>("::")(1).trim),</a:t>
            </a:r>
          </a:p>
          <a:p>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x.split</a:t>
            </a:r>
            <a:r>
              <a:rPr lang="en-IN" sz="1600" dirty="0">
                <a:latin typeface="Courier New" panose="02070309020205020404" pitchFamily="49" charset="0"/>
                <a:cs typeface="Courier New" panose="02070309020205020404" pitchFamily="49" charset="0"/>
              </a:rPr>
              <a:t>("::")(2).trim))</a:t>
            </a:r>
          </a:p>
          <a:p>
            <a:r>
              <a:rPr lang="en-IN" sz="1600" dirty="0" err="1">
                <a:latin typeface="Courier New" panose="02070309020205020404" pitchFamily="49" charset="0"/>
                <a:cs typeface="Courier New" panose="02070309020205020404" pitchFamily="49" charset="0"/>
              </a:rPr>
              <a:t>val</a:t>
            </a:r>
            <a:r>
              <a:rPr lang="en-IN" sz="1600" dirty="0">
                <a:latin typeface="Courier New" panose="02070309020205020404" pitchFamily="49" charset="0"/>
                <a:cs typeface="Courier New" panose="02070309020205020404" pitchFamily="49" charset="0"/>
              </a:rPr>
              <a:t> data = </a:t>
            </a:r>
            <a:r>
              <a:rPr lang="en-IN" sz="1600" dirty="0" err="1">
                <a:latin typeface="Courier New" panose="02070309020205020404" pitchFamily="49" charset="0"/>
                <a:cs typeface="Courier New" panose="02070309020205020404" pitchFamily="49" charset="0"/>
              </a:rPr>
              <a:t>md.flatMapValues</a:t>
            </a:r>
            <a:r>
              <a:rPr lang="en-IN" sz="1600" dirty="0">
                <a:latin typeface="Courier New" panose="02070309020205020404" pitchFamily="49" charset="0"/>
                <a:cs typeface="Courier New" panose="02070309020205020404" pitchFamily="49" charset="0"/>
              </a:rPr>
              <a:t>(x=&gt;</a:t>
            </a:r>
            <a:r>
              <a:rPr lang="en-IN" sz="1600" dirty="0" err="1">
                <a:latin typeface="Courier New" panose="02070309020205020404" pitchFamily="49" charset="0"/>
                <a:cs typeface="Courier New" panose="02070309020205020404" pitchFamily="49" charset="0"/>
              </a:rPr>
              <a:t>x.split</a:t>
            </a:r>
            <a:r>
              <a:rPr lang="en-IN" sz="1600" dirty="0">
                <a:latin typeface="Courier New" panose="02070309020205020404" pitchFamily="49" charset="0"/>
                <a:cs typeface="Courier New" panose="02070309020205020404" pitchFamily="49" charset="0"/>
              </a:rPr>
              <a:t>('|’))</a:t>
            </a:r>
          </a:p>
          <a:p>
            <a:r>
              <a:rPr lang="en-IN" sz="1600" dirty="0" err="1">
                <a:latin typeface="Courier New" panose="02070309020205020404" pitchFamily="49" charset="0"/>
                <a:cs typeface="Courier New" panose="02070309020205020404" pitchFamily="49" charset="0"/>
              </a:rPr>
              <a:t>val</a:t>
            </a:r>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movieVar</a:t>
            </a:r>
            <a:r>
              <a:rPr lang="en-IN" sz="1600" dirty="0">
                <a:latin typeface="Courier New" panose="02070309020205020404" pitchFamily="49" charset="0"/>
                <a:cs typeface="Courier New" panose="02070309020205020404" pitchFamily="49" charset="0"/>
              </a:rPr>
              <a:t>=</a:t>
            </a:r>
            <a:r>
              <a:rPr lang="en-IN" sz="1600" dirty="0" err="1">
                <a:latin typeface="Courier New" panose="02070309020205020404" pitchFamily="49" charset="0"/>
                <a:cs typeface="Courier New" panose="02070309020205020404" pitchFamily="49" charset="0"/>
              </a:rPr>
              <a:t>data.map</a:t>
            </a:r>
            <a:r>
              <a:rPr lang="en-IN" sz="1600" dirty="0">
                <a:latin typeface="Courier New" panose="02070309020205020404" pitchFamily="49" charset="0"/>
                <a:cs typeface="Courier New" panose="02070309020205020404" pitchFamily="49" charset="0"/>
              </a:rPr>
              <a:t>(x=&gt;</a:t>
            </a:r>
            <a:r>
              <a:rPr lang="en-IN" sz="1600" dirty="0" err="1">
                <a:latin typeface="Courier New" panose="02070309020205020404" pitchFamily="49" charset="0"/>
                <a:cs typeface="Courier New" panose="02070309020205020404" pitchFamily="49" charset="0"/>
              </a:rPr>
              <a:t>moviesClass</a:t>
            </a:r>
            <a:r>
              <a:rPr lang="en-IN" sz="1600" dirty="0">
                <a:latin typeface="Courier New" panose="02070309020205020404" pitchFamily="49" charset="0"/>
                <a:cs typeface="Courier New" panose="02070309020205020404" pitchFamily="49" charset="0"/>
              </a:rPr>
              <a:t>(x._1._1,x._1._2,x._2)).</a:t>
            </a:r>
            <a:r>
              <a:rPr lang="en-IN" sz="1600" dirty="0" err="1">
                <a:latin typeface="Courier New" panose="02070309020205020404" pitchFamily="49" charset="0"/>
                <a:cs typeface="Courier New" panose="02070309020205020404" pitchFamily="49" charset="0"/>
              </a:rPr>
              <a:t>toDF</a:t>
            </a:r>
            <a:r>
              <a:rPr lang="en-IN" sz="1600" dirty="0">
                <a:latin typeface="Courier New" panose="02070309020205020404" pitchFamily="49" charset="0"/>
                <a:cs typeface="Courier New" panose="02070309020205020404" pitchFamily="49" charset="0"/>
              </a:rPr>
              <a:t>()</a:t>
            </a:r>
          </a:p>
          <a:p>
            <a:r>
              <a:rPr lang="en-IN" sz="1600" dirty="0" err="1">
                <a:latin typeface="Courier New" panose="02070309020205020404" pitchFamily="49" charset="0"/>
                <a:cs typeface="Courier New" panose="02070309020205020404" pitchFamily="49" charset="0"/>
              </a:rPr>
              <a:t>movieVar.createOrReplaceTempView</a:t>
            </a:r>
            <a:r>
              <a:rPr lang="en-IN" sz="1600" dirty="0">
                <a:latin typeface="Courier New" panose="02070309020205020404" pitchFamily="49" charset="0"/>
                <a:cs typeface="Courier New" panose="02070309020205020404" pitchFamily="49" charset="0"/>
              </a:rPr>
              <a:t>("</a:t>
            </a:r>
            <a:r>
              <a:rPr lang="en-IN" sz="1600" dirty="0" err="1">
                <a:latin typeface="Courier New" panose="02070309020205020404" pitchFamily="49" charset="0"/>
                <a:cs typeface="Courier New" panose="02070309020205020404" pitchFamily="49" charset="0"/>
              </a:rPr>
              <a:t>movieTable</a:t>
            </a:r>
            <a:r>
              <a:rPr lang="en-IN" sz="1600" dirty="0">
                <a:latin typeface="Courier New" panose="02070309020205020404" pitchFamily="49" charset="0"/>
                <a:cs typeface="Courier New" panose="02070309020205020404" pitchFamily="49" charset="0"/>
              </a:rPr>
              <a:t>")</a:t>
            </a:r>
          </a:p>
        </p:txBody>
      </p:sp>
      <p:pic>
        <p:nvPicPr>
          <p:cNvPr id="4" name="Picture 3">
            <a:extLst>
              <a:ext uri="{FF2B5EF4-FFF2-40B4-BE49-F238E27FC236}">
                <a16:creationId xmlns:a16="http://schemas.microsoft.com/office/drawing/2014/main" id="{232B6CC4-98C6-48C6-A6E5-8C9749C9ED51}"/>
              </a:ext>
            </a:extLst>
          </p:cNvPr>
          <p:cNvPicPr>
            <a:picLocks noChangeAspect="1"/>
          </p:cNvPicPr>
          <p:nvPr/>
        </p:nvPicPr>
        <p:blipFill>
          <a:blip r:embed="rId2"/>
          <a:stretch>
            <a:fillRect/>
          </a:stretch>
        </p:blipFill>
        <p:spPr>
          <a:xfrm>
            <a:off x="4981575" y="4195762"/>
            <a:ext cx="2381250" cy="2623096"/>
          </a:xfrm>
          <a:prstGeom prst="rect">
            <a:avLst/>
          </a:prstGeom>
        </p:spPr>
      </p:pic>
    </p:spTree>
    <p:extLst>
      <p:ext uri="{BB962C8B-B14F-4D97-AF65-F5344CB8AC3E}">
        <p14:creationId xmlns:p14="http://schemas.microsoft.com/office/powerpoint/2010/main" val="1500451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5">
            <a:extLst>
              <a:ext uri="{FF2B5EF4-FFF2-40B4-BE49-F238E27FC236}">
                <a16:creationId xmlns:a16="http://schemas.microsoft.com/office/drawing/2014/main" id="{A6FAE85E-178B-4E0D-97D9-AFC4E0ED02CA}"/>
              </a:ext>
            </a:extLst>
          </p:cNvPr>
          <p:cNvSpPr>
            <a:spLocks noGrp="1"/>
          </p:cNvSpPr>
          <p:nvPr>
            <p:ph idx="1"/>
          </p:nvPr>
        </p:nvSpPr>
        <p:spPr>
          <a:xfrm>
            <a:off x="1371600" y="600076"/>
            <a:ext cx="9601200" cy="5791200"/>
          </a:xfrm>
        </p:spPr>
        <p:txBody>
          <a:bodyPr/>
          <a:lstStyle/>
          <a:p>
            <a:r>
              <a:rPr lang="en-IN" dirty="0"/>
              <a:t>For ratings.dat:</a:t>
            </a:r>
          </a:p>
          <a:p>
            <a:endParaRPr lang="en-IN" dirty="0"/>
          </a:p>
          <a:p>
            <a:endParaRPr lang="en-IN" dirty="0"/>
          </a:p>
        </p:txBody>
      </p:sp>
      <p:sp>
        <p:nvSpPr>
          <p:cNvPr id="10" name="Rectangle 9">
            <a:extLst>
              <a:ext uri="{FF2B5EF4-FFF2-40B4-BE49-F238E27FC236}">
                <a16:creationId xmlns:a16="http://schemas.microsoft.com/office/drawing/2014/main" id="{499F8A75-27D9-4DD5-8202-959397D40B75}"/>
              </a:ext>
            </a:extLst>
          </p:cNvPr>
          <p:cNvSpPr/>
          <p:nvPr/>
        </p:nvSpPr>
        <p:spPr>
          <a:xfrm>
            <a:off x="1781176" y="905560"/>
            <a:ext cx="9772650" cy="2308324"/>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case class </a:t>
            </a:r>
            <a:r>
              <a:rPr lang="en-US" sz="1600" dirty="0" err="1">
                <a:latin typeface="Courier New" panose="02070309020205020404" pitchFamily="49" charset="0"/>
                <a:cs typeface="Courier New" panose="02070309020205020404" pitchFamily="49" charset="0"/>
              </a:rPr>
              <a:t>ratingClass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UserID:Int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MovieID:Int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Rating:Int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Timestamp:Long</a:t>
            </a:r>
            <a:r>
              <a:rPr lang="en-US" sz="1600" dirty="0">
                <a:latin typeface="Courier New" panose="02070309020205020404" pitchFamily="49" charset="0"/>
                <a:cs typeface="Courier New" panose="02070309020205020404" pitchFamily="49" charset="0"/>
              </a:rPr>
              <a:t>)</a:t>
            </a:r>
          </a:p>
          <a:p>
            <a:r>
              <a:rPr lang="en-IN" sz="1600" dirty="0" err="1">
                <a:latin typeface="Courier New" panose="02070309020205020404" pitchFamily="49" charset="0"/>
                <a:cs typeface="Courier New" panose="02070309020205020404" pitchFamily="49" charset="0"/>
              </a:rPr>
              <a:t>val</a:t>
            </a:r>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ratingVar</a:t>
            </a:r>
            <a:r>
              <a:rPr lang="en-IN" sz="1600" dirty="0">
                <a:latin typeface="Courier New" panose="02070309020205020404" pitchFamily="49" charset="0"/>
                <a:cs typeface="Courier New" panose="02070309020205020404" pitchFamily="49" charset="0"/>
              </a:rPr>
              <a:t> = </a:t>
            </a:r>
            <a:r>
              <a:rPr lang="en-IN" sz="1600" dirty="0" err="1">
                <a:latin typeface="Courier New" panose="02070309020205020404" pitchFamily="49" charset="0"/>
                <a:cs typeface="Courier New" panose="02070309020205020404" pitchFamily="49" charset="0"/>
              </a:rPr>
              <a:t>ratingsRDD.map</a:t>
            </a:r>
            <a:r>
              <a:rPr lang="en-IN" sz="1600" dirty="0">
                <a:latin typeface="Courier New" panose="02070309020205020404" pitchFamily="49" charset="0"/>
                <a:cs typeface="Courier New" panose="02070309020205020404" pitchFamily="49" charset="0"/>
              </a:rPr>
              <a:t>(_.split("::"))</a:t>
            </a:r>
          </a:p>
          <a:p>
            <a:r>
              <a:rPr lang="en-IN" sz="1600" dirty="0">
                <a:latin typeface="Courier New" panose="02070309020205020404" pitchFamily="49" charset="0"/>
                <a:cs typeface="Courier New" panose="02070309020205020404" pitchFamily="49" charset="0"/>
              </a:rPr>
              <a:t>					.map(row=&gt;</a:t>
            </a:r>
            <a:r>
              <a:rPr lang="en-IN" sz="1600" dirty="0" err="1">
                <a:latin typeface="Courier New" panose="02070309020205020404" pitchFamily="49" charset="0"/>
                <a:cs typeface="Courier New" panose="02070309020205020404" pitchFamily="49" charset="0"/>
              </a:rPr>
              <a:t>ratingClass</a:t>
            </a:r>
            <a:r>
              <a:rPr lang="en-IN" sz="1600" dirty="0">
                <a:latin typeface="Courier New" panose="02070309020205020404" pitchFamily="49" charset="0"/>
                <a:cs typeface="Courier New" panose="02070309020205020404" pitchFamily="49" charset="0"/>
              </a:rPr>
              <a:t>(row(0).</a:t>
            </a:r>
            <a:r>
              <a:rPr lang="en-IN" sz="1600" dirty="0" err="1">
                <a:latin typeface="Courier New" panose="02070309020205020404" pitchFamily="49" charset="0"/>
                <a:cs typeface="Courier New" panose="02070309020205020404" pitchFamily="49" charset="0"/>
              </a:rPr>
              <a:t>trim.toInt</a:t>
            </a:r>
            <a:r>
              <a:rPr lang="en-IN" sz="1600" dirty="0">
                <a:latin typeface="Courier New" panose="02070309020205020404" pitchFamily="49" charset="0"/>
                <a:cs typeface="Courier New" panose="02070309020205020404" pitchFamily="49" charset="0"/>
              </a:rPr>
              <a:t>,</a:t>
            </a:r>
          </a:p>
          <a:p>
            <a:pPr lvl="7"/>
            <a:r>
              <a:rPr lang="en-IN" sz="1600" dirty="0">
                <a:latin typeface="Courier New" panose="02070309020205020404" pitchFamily="49" charset="0"/>
                <a:cs typeface="Courier New" panose="02070309020205020404" pitchFamily="49" charset="0"/>
              </a:rPr>
              <a:t>row(1).</a:t>
            </a:r>
            <a:r>
              <a:rPr lang="en-IN" sz="1600" dirty="0" err="1">
                <a:latin typeface="Courier New" panose="02070309020205020404" pitchFamily="49" charset="0"/>
                <a:cs typeface="Courier New" panose="02070309020205020404" pitchFamily="49" charset="0"/>
              </a:rPr>
              <a:t>trim.toInt</a:t>
            </a:r>
            <a:r>
              <a:rPr lang="en-IN" sz="1600" dirty="0">
                <a:latin typeface="Courier New" panose="02070309020205020404" pitchFamily="49" charset="0"/>
                <a:cs typeface="Courier New" panose="02070309020205020404" pitchFamily="49" charset="0"/>
              </a:rPr>
              <a:t>,</a:t>
            </a:r>
          </a:p>
          <a:p>
            <a:pPr lvl="7"/>
            <a:r>
              <a:rPr lang="en-IN" sz="1600" dirty="0">
                <a:latin typeface="Courier New" panose="02070309020205020404" pitchFamily="49" charset="0"/>
                <a:cs typeface="Courier New" panose="02070309020205020404" pitchFamily="49" charset="0"/>
              </a:rPr>
              <a:t>row(2).</a:t>
            </a:r>
            <a:r>
              <a:rPr lang="en-IN" sz="1600" dirty="0" err="1">
                <a:latin typeface="Courier New" panose="02070309020205020404" pitchFamily="49" charset="0"/>
                <a:cs typeface="Courier New" panose="02070309020205020404" pitchFamily="49" charset="0"/>
              </a:rPr>
              <a:t>trim.toInt</a:t>
            </a:r>
            <a:r>
              <a:rPr lang="en-IN" sz="1600" dirty="0">
                <a:latin typeface="Courier New" panose="02070309020205020404" pitchFamily="49" charset="0"/>
                <a:cs typeface="Courier New" panose="02070309020205020404" pitchFamily="49" charset="0"/>
              </a:rPr>
              <a:t>,</a:t>
            </a:r>
          </a:p>
          <a:p>
            <a:pPr lvl="7"/>
            <a:r>
              <a:rPr lang="en-IN" sz="1600" dirty="0">
                <a:latin typeface="Courier New" panose="02070309020205020404" pitchFamily="49" charset="0"/>
                <a:cs typeface="Courier New" panose="02070309020205020404" pitchFamily="49" charset="0"/>
              </a:rPr>
              <a:t>row(3).</a:t>
            </a:r>
            <a:r>
              <a:rPr lang="en-IN" sz="1600" dirty="0" err="1">
                <a:latin typeface="Courier New" panose="02070309020205020404" pitchFamily="49" charset="0"/>
                <a:cs typeface="Courier New" panose="02070309020205020404" pitchFamily="49" charset="0"/>
              </a:rPr>
              <a:t>trim.toLong</a:t>
            </a:r>
            <a:r>
              <a:rPr lang="en-IN" sz="1600" dirty="0">
                <a:latin typeface="Courier New" panose="02070309020205020404" pitchFamily="49" charset="0"/>
                <a:cs typeface="Courier New" panose="02070309020205020404" pitchFamily="49" charset="0"/>
              </a:rPr>
              <a:t>)).</a:t>
            </a:r>
            <a:r>
              <a:rPr lang="en-IN" sz="1600" dirty="0" err="1">
                <a:latin typeface="Courier New" panose="02070309020205020404" pitchFamily="49" charset="0"/>
                <a:cs typeface="Courier New" panose="02070309020205020404" pitchFamily="49" charset="0"/>
              </a:rPr>
              <a:t>toDF</a:t>
            </a:r>
            <a:r>
              <a:rPr lang="en-IN"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ratingVar.createOrReplaceTempView</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ratingTable</a:t>
            </a:r>
            <a:r>
              <a:rPr lang="en-US" sz="1600" dirty="0">
                <a:latin typeface="Courier New" panose="02070309020205020404" pitchFamily="49" charset="0"/>
                <a:cs typeface="Courier New" panose="02070309020205020404" pitchFamily="49" charset="0"/>
              </a:rPr>
              <a:t>")</a:t>
            </a:r>
          </a:p>
          <a:p>
            <a:pPr lvl="7"/>
            <a:endParaRPr lang="en-IN" sz="1600" dirty="0">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85F0C284-9272-4B6C-87EF-0F26FE38B05B}"/>
              </a:ext>
            </a:extLst>
          </p:cNvPr>
          <p:cNvPicPr>
            <a:picLocks noChangeAspect="1"/>
          </p:cNvPicPr>
          <p:nvPr/>
        </p:nvPicPr>
        <p:blipFill>
          <a:blip r:embed="rId2"/>
          <a:stretch>
            <a:fillRect/>
          </a:stretch>
        </p:blipFill>
        <p:spPr>
          <a:xfrm>
            <a:off x="4710113" y="3042001"/>
            <a:ext cx="3281362" cy="3692174"/>
          </a:xfrm>
          <a:prstGeom prst="rect">
            <a:avLst/>
          </a:prstGeom>
        </p:spPr>
      </p:pic>
    </p:spTree>
    <p:extLst>
      <p:ext uri="{BB962C8B-B14F-4D97-AF65-F5344CB8AC3E}">
        <p14:creationId xmlns:p14="http://schemas.microsoft.com/office/powerpoint/2010/main" val="2893616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5">
            <a:extLst>
              <a:ext uri="{FF2B5EF4-FFF2-40B4-BE49-F238E27FC236}">
                <a16:creationId xmlns:a16="http://schemas.microsoft.com/office/drawing/2014/main" id="{A6FAE85E-178B-4E0D-97D9-AFC4E0ED02CA}"/>
              </a:ext>
            </a:extLst>
          </p:cNvPr>
          <p:cNvSpPr>
            <a:spLocks noGrp="1"/>
          </p:cNvSpPr>
          <p:nvPr>
            <p:ph idx="1"/>
          </p:nvPr>
        </p:nvSpPr>
        <p:spPr>
          <a:xfrm>
            <a:off x="1371600" y="504825"/>
            <a:ext cx="9601200" cy="5362575"/>
          </a:xfrm>
        </p:spPr>
        <p:txBody>
          <a:bodyPr/>
          <a:lstStyle/>
          <a:p>
            <a:r>
              <a:rPr lang="en-IN" dirty="0"/>
              <a:t>For users.dat:</a:t>
            </a:r>
          </a:p>
        </p:txBody>
      </p:sp>
      <p:sp>
        <p:nvSpPr>
          <p:cNvPr id="11" name="Rectangle 10">
            <a:extLst>
              <a:ext uri="{FF2B5EF4-FFF2-40B4-BE49-F238E27FC236}">
                <a16:creationId xmlns:a16="http://schemas.microsoft.com/office/drawing/2014/main" id="{72580C96-FB73-40D4-B7FF-693002F33A26}"/>
              </a:ext>
            </a:extLst>
          </p:cNvPr>
          <p:cNvSpPr/>
          <p:nvPr/>
        </p:nvSpPr>
        <p:spPr>
          <a:xfrm>
            <a:off x="1790701" y="819835"/>
            <a:ext cx="10191750" cy="2308324"/>
          </a:xfrm>
          <a:prstGeom prst="rect">
            <a:avLst/>
          </a:prstGeom>
        </p:spPr>
        <p:txBody>
          <a:bodyPr wrap="square">
            <a:spAutoFit/>
          </a:bodyPr>
          <a:lstStyle/>
          <a:p>
            <a:r>
              <a:rPr lang="en-IN" sz="1600" dirty="0">
                <a:latin typeface="Courier New" panose="02070309020205020404" pitchFamily="49" charset="0"/>
                <a:cs typeface="Courier New" panose="02070309020205020404" pitchFamily="49" charset="0"/>
              </a:rPr>
              <a:t>case class </a:t>
            </a:r>
            <a:r>
              <a:rPr lang="en-IN" sz="1600" dirty="0" err="1">
                <a:latin typeface="Courier New" panose="02070309020205020404" pitchFamily="49" charset="0"/>
                <a:cs typeface="Courier New" panose="02070309020205020404" pitchFamily="49" charset="0"/>
              </a:rPr>
              <a:t>usersClass</a:t>
            </a:r>
            <a:r>
              <a:rPr lang="en-IN" sz="1600" dirty="0">
                <a:latin typeface="Courier New" panose="02070309020205020404" pitchFamily="49" charset="0"/>
                <a:cs typeface="Courier New" panose="02070309020205020404" pitchFamily="49" charset="0"/>
              </a:rPr>
              <a:t>(</a:t>
            </a:r>
            <a:r>
              <a:rPr lang="en-IN" sz="1600" dirty="0" err="1">
                <a:latin typeface="Courier New" panose="02070309020205020404" pitchFamily="49" charset="0"/>
                <a:cs typeface="Courier New" panose="02070309020205020404" pitchFamily="49" charset="0"/>
              </a:rPr>
              <a:t>UserID:Int</a:t>
            </a:r>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Gender:String</a:t>
            </a:r>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Age:Int</a:t>
            </a:r>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Occupation:Int</a:t>
            </a:r>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Zipcode:String</a:t>
            </a:r>
            <a:r>
              <a:rPr lang="en-IN" sz="1600" dirty="0">
                <a:latin typeface="Courier New" panose="02070309020205020404" pitchFamily="49" charset="0"/>
                <a:cs typeface="Courier New" panose="02070309020205020404" pitchFamily="49" charset="0"/>
              </a:rPr>
              <a:t>)</a:t>
            </a:r>
          </a:p>
          <a:p>
            <a:r>
              <a:rPr lang="en-IN" sz="1600" dirty="0" err="1">
                <a:latin typeface="Courier New" panose="02070309020205020404" pitchFamily="49" charset="0"/>
                <a:cs typeface="Courier New" panose="02070309020205020404" pitchFamily="49" charset="0"/>
              </a:rPr>
              <a:t>val</a:t>
            </a:r>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usersVar</a:t>
            </a:r>
            <a:r>
              <a:rPr lang="en-IN" sz="1600" dirty="0">
                <a:latin typeface="Courier New" panose="02070309020205020404" pitchFamily="49" charset="0"/>
                <a:cs typeface="Courier New" panose="02070309020205020404" pitchFamily="49" charset="0"/>
              </a:rPr>
              <a:t> = </a:t>
            </a:r>
            <a:r>
              <a:rPr lang="en-IN" sz="1600" dirty="0" err="1">
                <a:latin typeface="Courier New" panose="02070309020205020404" pitchFamily="49" charset="0"/>
                <a:cs typeface="Courier New" panose="02070309020205020404" pitchFamily="49" charset="0"/>
              </a:rPr>
              <a:t>usersRDD.map</a:t>
            </a:r>
            <a:r>
              <a:rPr lang="en-IN" sz="1600" dirty="0">
                <a:latin typeface="Courier New" panose="02070309020205020404" pitchFamily="49" charset="0"/>
                <a:cs typeface="Courier New" panose="02070309020205020404" pitchFamily="49" charset="0"/>
              </a:rPr>
              <a:t>(_.split("::"))</a:t>
            </a:r>
          </a:p>
          <a:p>
            <a:pPr lvl="5"/>
            <a:r>
              <a:rPr lang="en-IN" sz="1600" dirty="0">
                <a:latin typeface="Courier New" panose="02070309020205020404" pitchFamily="49" charset="0"/>
                <a:cs typeface="Courier New" panose="02070309020205020404" pitchFamily="49" charset="0"/>
              </a:rPr>
              <a:t>	.map(row=&gt;</a:t>
            </a:r>
            <a:r>
              <a:rPr lang="en-IN" sz="1600" dirty="0" err="1">
                <a:latin typeface="Courier New" panose="02070309020205020404" pitchFamily="49" charset="0"/>
                <a:cs typeface="Courier New" panose="02070309020205020404" pitchFamily="49" charset="0"/>
              </a:rPr>
              <a:t>usersClass</a:t>
            </a:r>
            <a:r>
              <a:rPr lang="en-IN" sz="1600" dirty="0">
                <a:latin typeface="Courier New" panose="02070309020205020404" pitchFamily="49" charset="0"/>
                <a:cs typeface="Courier New" panose="02070309020205020404" pitchFamily="49" charset="0"/>
              </a:rPr>
              <a:t>(row(0).</a:t>
            </a:r>
            <a:r>
              <a:rPr lang="en-IN" sz="1600" dirty="0" err="1">
                <a:latin typeface="Courier New" panose="02070309020205020404" pitchFamily="49" charset="0"/>
                <a:cs typeface="Courier New" panose="02070309020205020404" pitchFamily="49" charset="0"/>
              </a:rPr>
              <a:t>trim.toInt</a:t>
            </a:r>
            <a:r>
              <a:rPr lang="en-IN" sz="1600" dirty="0">
                <a:latin typeface="Courier New" panose="02070309020205020404" pitchFamily="49" charset="0"/>
                <a:cs typeface="Courier New" panose="02070309020205020404" pitchFamily="49" charset="0"/>
              </a:rPr>
              <a:t>,</a:t>
            </a:r>
          </a:p>
          <a:p>
            <a:pPr lvl="6"/>
            <a:r>
              <a:rPr lang="en-IN" sz="1600" dirty="0">
                <a:latin typeface="Courier New" panose="02070309020205020404" pitchFamily="49" charset="0"/>
                <a:cs typeface="Courier New" panose="02070309020205020404" pitchFamily="49" charset="0"/>
              </a:rPr>
              <a:t>row(1).trim,</a:t>
            </a:r>
          </a:p>
          <a:p>
            <a:pPr lvl="6"/>
            <a:r>
              <a:rPr lang="en-IN" sz="1600" dirty="0">
                <a:latin typeface="Courier New" panose="02070309020205020404" pitchFamily="49" charset="0"/>
                <a:cs typeface="Courier New" panose="02070309020205020404" pitchFamily="49" charset="0"/>
              </a:rPr>
              <a:t>row(2).</a:t>
            </a:r>
            <a:r>
              <a:rPr lang="en-IN" sz="1600" dirty="0" err="1">
                <a:latin typeface="Courier New" panose="02070309020205020404" pitchFamily="49" charset="0"/>
                <a:cs typeface="Courier New" panose="02070309020205020404" pitchFamily="49" charset="0"/>
              </a:rPr>
              <a:t>trim.toInt</a:t>
            </a:r>
            <a:r>
              <a:rPr lang="en-IN" sz="1600" dirty="0">
                <a:latin typeface="Courier New" panose="02070309020205020404" pitchFamily="49" charset="0"/>
                <a:cs typeface="Courier New" panose="02070309020205020404" pitchFamily="49" charset="0"/>
              </a:rPr>
              <a:t>,</a:t>
            </a:r>
          </a:p>
          <a:p>
            <a:pPr lvl="6"/>
            <a:r>
              <a:rPr lang="en-IN" sz="1600" dirty="0">
                <a:latin typeface="Courier New" panose="02070309020205020404" pitchFamily="49" charset="0"/>
                <a:cs typeface="Courier New" panose="02070309020205020404" pitchFamily="49" charset="0"/>
              </a:rPr>
              <a:t>row(3).</a:t>
            </a:r>
            <a:r>
              <a:rPr lang="en-IN" sz="1600" dirty="0" err="1">
                <a:latin typeface="Courier New" panose="02070309020205020404" pitchFamily="49" charset="0"/>
                <a:cs typeface="Courier New" panose="02070309020205020404" pitchFamily="49" charset="0"/>
              </a:rPr>
              <a:t>trim.toInt</a:t>
            </a:r>
            <a:r>
              <a:rPr lang="en-IN" sz="1600" dirty="0">
                <a:latin typeface="Courier New" panose="02070309020205020404" pitchFamily="49" charset="0"/>
                <a:cs typeface="Courier New" panose="02070309020205020404" pitchFamily="49" charset="0"/>
              </a:rPr>
              <a:t>, </a:t>
            </a:r>
          </a:p>
          <a:p>
            <a:pPr lvl="6"/>
            <a:r>
              <a:rPr lang="en-IN" sz="1600" dirty="0">
                <a:latin typeface="Courier New" panose="02070309020205020404" pitchFamily="49" charset="0"/>
                <a:cs typeface="Courier New" panose="02070309020205020404" pitchFamily="49" charset="0"/>
              </a:rPr>
              <a:t>row(4))).</a:t>
            </a:r>
            <a:r>
              <a:rPr lang="en-IN" sz="1600" dirty="0" err="1">
                <a:latin typeface="Courier New" panose="02070309020205020404" pitchFamily="49" charset="0"/>
                <a:cs typeface="Courier New" panose="02070309020205020404" pitchFamily="49" charset="0"/>
              </a:rPr>
              <a:t>toDF</a:t>
            </a:r>
            <a:r>
              <a:rPr lang="en-IN" sz="1600" dirty="0">
                <a:latin typeface="Courier New" panose="02070309020205020404" pitchFamily="49" charset="0"/>
                <a:cs typeface="Courier New" panose="02070309020205020404" pitchFamily="49" charset="0"/>
              </a:rPr>
              <a:t>()</a:t>
            </a:r>
          </a:p>
          <a:p>
            <a:r>
              <a:rPr lang="en-IN" sz="1600" dirty="0" err="1">
                <a:latin typeface="Courier New" panose="02070309020205020404" pitchFamily="49" charset="0"/>
                <a:cs typeface="Courier New" panose="02070309020205020404" pitchFamily="49" charset="0"/>
              </a:rPr>
              <a:t>usersVar.createOrReplaceTempView</a:t>
            </a:r>
            <a:r>
              <a:rPr lang="en-IN" sz="1600" dirty="0">
                <a:latin typeface="Courier New" panose="02070309020205020404" pitchFamily="49" charset="0"/>
                <a:cs typeface="Courier New" panose="02070309020205020404" pitchFamily="49" charset="0"/>
              </a:rPr>
              <a:t>("</a:t>
            </a:r>
            <a:r>
              <a:rPr lang="en-IN" sz="1600" dirty="0" err="1">
                <a:latin typeface="Courier New" panose="02070309020205020404" pitchFamily="49" charset="0"/>
                <a:cs typeface="Courier New" panose="02070309020205020404" pitchFamily="49" charset="0"/>
              </a:rPr>
              <a:t>UserTable</a:t>
            </a:r>
            <a:r>
              <a:rPr lang="en-IN" sz="1600"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4C16893D-08E5-41D1-B101-4CBDA3F47E35}"/>
              </a:ext>
            </a:extLst>
          </p:cNvPr>
          <p:cNvPicPr>
            <a:picLocks noChangeAspect="1"/>
          </p:cNvPicPr>
          <p:nvPr/>
        </p:nvPicPr>
        <p:blipFill>
          <a:blip r:embed="rId2"/>
          <a:stretch>
            <a:fillRect/>
          </a:stretch>
        </p:blipFill>
        <p:spPr>
          <a:xfrm>
            <a:off x="4772025" y="3186112"/>
            <a:ext cx="3095625" cy="3504481"/>
          </a:xfrm>
          <a:prstGeom prst="rect">
            <a:avLst/>
          </a:prstGeom>
        </p:spPr>
      </p:pic>
    </p:spTree>
    <p:extLst>
      <p:ext uri="{BB962C8B-B14F-4D97-AF65-F5344CB8AC3E}">
        <p14:creationId xmlns:p14="http://schemas.microsoft.com/office/powerpoint/2010/main" val="279270728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0</TotalTime>
  <Words>1100</Words>
  <Application>Microsoft Office PowerPoint</Application>
  <PresentationFormat>Widescreen</PresentationFormat>
  <Paragraphs>140</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Courier New</vt:lpstr>
      <vt:lpstr>Franklin Gothic Book</vt:lpstr>
      <vt:lpstr>Crop</vt:lpstr>
      <vt:lpstr>Movie Recommender System -Project</vt:lpstr>
      <vt:lpstr>Profile Details</vt:lpstr>
      <vt:lpstr>Project Details</vt:lpstr>
      <vt:lpstr>Project Introduction</vt:lpstr>
      <vt:lpstr>Dataset Description</vt:lpstr>
      <vt:lpstr>Code to create Data Rdds:</vt:lpstr>
      <vt:lpstr>Code for Case Classes, basic DF and Table:</vt:lpstr>
      <vt:lpstr>PowerPoint Presentation</vt:lpstr>
      <vt:lpstr>PowerPoint Presentation</vt:lpstr>
      <vt:lpstr>Q1. Animated  Movies that are rated 4 or above</vt:lpstr>
      <vt:lpstr>Q2. Detect the gender bias on movie ratings for a genre</vt:lpstr>
      <vt:lpstr>Q3. Group the rating by age</vt:lpstr>
      <vt:lpstr>Q4. Find out the average rating for movies</vt:lpstr>
      <vt:lpstr>Q5. Find out the titles of the best rated movies</vt:lpstr>
      <vt:lpstr>Spark MLLIB  Add personal ratings to the movies and train a model to provide movie recommendation based on the personal ratings </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Mongodb-Project</dc:title>
  <dc:creator>Shalini Gupta</dc:creator>
  <cp:lastModifiedBy>Shalini Gupta</cp:lastModifiedBy>
  <cp:revision>58</cp:revision>
  <dcterms:created xsi:type="dcterms:W3CDTF">2018-12-28T13:44:44Z</dcterms:created>
  <dcterms:modified xsi:type="dcterms:W3CDTF">2019-01-12T08:21:45Z</dcterms:modified>
</cp:coreProperties>
</file>