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0" r:id="rId3"/>
    <p:sldId id="271" r:id="rId4"/>
    <p:sldId id="278" r:id="rId5"/>
    <p:sldId id="272" r:id="rId6"/>
    <p:sldId id="273" r:id="rId7"/>
    <p:sldId id="274" r:id="rId8"/>
    <p:sldId id="275" r:id="rId9"/>
    <p:sldId id="277" r:id="rId10"/>
    <p:sldId id="27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80" d="100"/>
          <a:sy n="80" d="100"/>
        </p:scale>
        <p:origin x="-342" y="16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21-02-2021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21-02-2021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Study</a:t>
            </a:r>
            <a:r>
              <a:rPr lang="en-IN" sz="2800" dirty="0"/>
              <a:t/>
            </a:r>
            <a:br>
              <a:rPr lang="en-IN" sz="2800" dirty="0"/>
            </a:br>
            <a:r>
              <a:rPr lang="en-IN" sz="2800" dirty="0"/>
              <a:t/>
            </a:r>
            <a:br>
              <a:rPr lang="en-IN" sz="2800" dirty="0"/>
            </a:br>
            <a:r>
              <a:rPr lang="en-IN" sz="2800" dirty="0" smtClean="0"/>
              <a:t>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Study Group:</a:t>
            </a:r>
          </a:p>
          <a:p>
            <a:pPr marL="342900" indent="-342900" algn="l">
              <a:buAutoNum type="arabicPeriod"/>
            </a:pPr>
            <a:r>
              <a:rPr lang="en-IN" sz="1800" dirty="0" err="1" smtClean="0"/>
              <a:t>Shalini</a:t>
            </a:r>
            <a:r>
              <a:rPr lang="en-IN" sz="1800" dirty="0" smtClean="0"/>
              <a:t> S</a:t>
            </a:r>
          </a:p>
          <a:p>
            <a:pPr marL="342900" indent="-342900" algn="l">
              <a:buAutoNum type="arabicPeriod"/>
            </a:pPr>
            <a:r>
              <a:rPr lang="en-IN" sz="1800" dirty="0" smtClean="0"/>
              <a:t>Ankit Gupta</a:t>
            </a:r>
          </a:p>
          <a:p>
            <a:pPr algn="l"/>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dirty="0" smtClean="0">
                <a:latin typeface="Arial" panose="020B0604020202020204" pitchFamily="34" charset="0"/>
                <a:cs typeface="Arial" panose="020B0604020202020204" pitchFamily="34" charset="0"/>
              </a:rPr>
              <a:t>Bivariate analysis on loan status and purpose of loan</a:t>
            </a:r>
            <a:endParaRPr lang="en-IN"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1600" dirty="0" smtClean="0">
                <a:latin typeface="Arial" panose="020B0604020202020204" pitchFamily="34" charset="0"/>
                <a:cs typeface="Arial" panose="020B0604020202020204" pitchFamily="34" charset="0"/>
              </a:rPr>
              <a:t>After performing bivariate analysis on loan status and purpose of loan, we can clearly see that in the debt consolidation category, the percentage of people who have defaulted on their loans is clearly the largest. </a:t>
            </a:r>
          </a:p>
          <a:p>
            <a:r>
              <a:rPr lang="en-IN" sz="1600" dirty="0" smtClean="0">
                <a:latin typeface="Arial" panose="020B0604020202020204" pitchFamily="34" charset="0"/>
                <a:cs typeface="Arial" panose="020B0604020202020204" pitchFamily="34" charset="0"/>
              </a:rPr>
              <a:t>This makes debt consolidation the riskiest category</a:t>
            </a:r>
          </a:p>
          <a:p>
            <a:pPr marL="0" indent="0">
              <a:buNone/>
            </a:pPr>
            <a:endParaRPr lang="en-IN"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673" y="2687781"/>
            <a:ext cx="9845963" cy="3870113"/>
          </a:xfrm>
          <a:prstGeom prst="rect">
            <a:avLst/>
          </a:prstGeom>
        </p:spPr>
      </p:pic>
    </p:spTree>
    <p:extLst>
      <p:ext uri="{BB962C8B-B14F-4D97-AF65-F5344CB8AC3E}">
        <p14:creationId xmlns:p14="http://schemas.microsoft.com/office/powerpoint/2010/main" val="2687330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b="1" dirty="0" smtClean="0">
                <a:latin typeface="Arial" panose="020B0604020202020204" pitchFamily="34" charset="0"/>
                <a:cs typeface="Arial" panose="020B0604020202020204" pitchFamily="34" charset="0"/>
              </a:rPr>
              <a:t>After analysing the data, we would like to recommend the following indicators for loan default:</a:t>
            </a:r>
          </a:p>
          <a:p>
            <a:r>
              <a:rPr lang="en-IN" sz="1600" dirty="0" smtClean="0">
                <a:latin typeface="Arial" panose="020B0604020202020204" pitchFamily="34" charset="0"/>
                <a:cs typeface="Arial" panose="020B0604020202020204" pitchFamily="34" charset="0"/>
              </a:rPr>
              <a:t>Loan tenure – As we can see from the data, as the tenure increases the rate of </a:t>
            </a:r>
            <a:r>
              <a:rPr lang="en-IN" sz="1600" dirty="0" smtClean="0">
                <a:latin typeface="Arial" panose="020B0604020202020204" pitchFamily="34" charset="0"/>
                <a:cs typeface="Arial" panose="020B0604020202020204" pitchFamily="34" charset="0"/>
              </a:rPr>
              <a:t>defaulters </a:t>
            </a:r>
            <a:r>
              <a:rPr lang="en-IN" sz="1600" dirty="0" smtClean="0">
                <a:latin typeface="Arial" panose="020B0604020202020204" pitchFamily="34" charset="0"/>
                <a:cs typeface="Arial" panose="020B0604020202020204" pitchFamily="34" charset="0"/>
              </a:rPr>
              <a:t>also increases</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When the applicant of the loan is either living on rent or has mortgaged their property, the rate of default is likely to increase</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Increased rate of interest especially starting from grade D, poses a high risk of the borrower defaulting on their rate to the extent of every 1 in 5. </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If the purpose of loan is debt consolidation, then the rate of default is also like to increase. But this indicator is best used when combined with the other three indicators. Reason for this is that majority of the loans are in debt consolidation, so tenure and interest rate will also play a crucial part.</a:t>
            </a:r>
          </a:p>
          <a:p>
            <a:pPr marL="0" indent="0">
              <a:buNone/>
            </a:pPr>
            <a:endParaRPr lang="en-IN" sz="1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136469" y="640080"/>
            <a:ext cx="9313817" cy="856138"/>
          </a:xfrm>
        </p:spPr>
        <p:txBody>
          <a:bodyPr/>
          <a:lstStyle/>
          <a:p>
            <a:r>
              <a:rPr lang="en-IN" b="1"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Recommendations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dirty="0">
                <a:latin typeface="Arial" panose="020B0604020202020204" pitchFamily="34" charset="0"/>
                <a:cs typeface="Arial" panose="020B0604020202020204" pitchFamily="34" charset="0"/>
              </a:rPr>
              <a:t>Lending Club is the largest online loan marketplace, facilitating personal loans, business loans, and financing of medical procedures.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Like most other lending companies, lending loans to ‘risky’ applicants is the largest source of financial </a:t>
            </a:r>
            <a:r>
              <a:rPr lang="en-US" sz="1400" dirty="0" smtClean="0">
                <a:latin typeface="Arial" panose="020B0604020202020204" pitchFamily="34" charset="0"/>
                <a:cs typeface="Arial" panose="020B0604020202020204" pitchFamily="34" charset="0"/>
              </a:rPr>
              <a:t>loss</a:t>
            </a:r>
          </a:p>
          <a:p>
            <a:pPr marL="0" indent="0">
              <a:buNone/>
            </a:pP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one is able to identify these risky loan applicants, then such loans can be reduced thereby cutting down the amount of credit loss. Identification of such applicants using EDA is the aim of this case study</a:t>
            </a:r>
            <a:r>
              <a:rPr lang="en-US" sz="1400" dirty="0" smtClean="0">
                <a:latin typeface="Arial" panose="020B0604020202020204" pitchFamily="34" charset="0"/>
                <a:cs typeface="Arial" panose="020B0604020202020204" pitchFamily="34" charset="0"/>
              </a:rPr>
              <a:t>.</a:t>
            </a:r>
          </a:p>
          <a:p>
            <a:pPr marL="0" indent="0">
              <a:buNone/>
            </a:pP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company wants to understand the driving factors (or driver variables) behind loan default, i.e. the variables which are strong indicators of default.  The company can </a:t>
            </a:r>
            <a:r>
              <a:rPr lang="en-US" sz="1400" dirty="0" err="1">
                <a:latin typeface="Arial" panose="020B0604020202020204" pitchFamily="34" charset="0"/>
                <a:cs typeface="Arial" panose="020B0604020202020204" pitchFamily="34" charset="0"/>
              </a:rPr>
              <a:t>utilise</a:t>
            </a:r>
            <a:r>
              <a:rPr lang="en-US" sz="1400" dirty="0">
                <a:latin typeface="Arial" panose="020B0604020202020204" pitchFamily="34" charset="0"/>
                <a:cs typeface="Arial" panose="020B0604020202020204" pitchFamily="34" charset="0"/>
              </a:rPr>
              <a:t> this knowledge for its portfolio and risk assessment. </a:t>
            </a: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For the above stated purpose, dataset has been provided starting from the year 2007 to 2011</a:t>
            </a:r>
            <a:endParaRPr lang="en-IN" sz="14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1136469" y="640080"/>
            <a:ext cx="9313817" cy="856138"/>
          </a:xfrm>
        </p:spPr>
        <p:txBody>
          <a:bodyPr/>
          <a:lstStyle/>
          <a:p>
            <a:r>
              <a:rPr lang="en-IN" b="1"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Problem Statement</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15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600" dirty="0" smtClean="0">
                <a:latin typeface="Arial" panose="020B0604020202020204" pitchFamily="34" charset="0"/>
                <a:cs typeface="Arial" panose="020B0604020202020204" pitchFamily="34" charset="0"/>
              </a:rPr>
              <a:t>The first step performed was to remove columns that had greater than 90% null values thereby reducing the size of the dataset</a:t>
            </a:r>
          </a:p>
          <a:p>
            <a:pPr marL="0" indent="0">
              <a:buNone/>
            </a:pPr>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Next step was to clean the values of certain columns such as ‘%’ symbol removal from </a:t>
            </a:r>
            <a:r>
              <a:rPr lang="en-IN" sz="1600" dirty="0" err="1" smtClean="0">
                <a:latin typeface="Arial" panose="020B0604020202020204" pitchFamily="34" charset="0"/>
                <a:cs typeface="Arial" panose="020B0604020202020204" pitchFamily="34" charset="0"/>
              </a:rPr>
              <a:t>int_rate</a:t>
            </a:r>
            <a:r>
              <a:rPr lang="en-IN" sz="1600" dirty="0" smtClean="0">
                <a:latin typeface="Arial" panose="020B0604020202020204" pitchFamily="34" charset="0"/>
                <a:cs typeface="Arial" panose="020B0604020202020204" pitchFamily="34" charset="0"/>
              </a:rPr>
              <a:t>, converting </a:t>
            </a:r>
            <a:r>
              <a:rPr lang="en-IN" sz="1600" dirty="0" err="1" smtClean="0">
                <a:latin typeface="Arial" panose="020B0604020202020204" pitchFamily="34" charset="0"/>
                <a:cs typeface="Arial" panose="020B0604020202020204" pitchFamily="34" charset="0"/>
              </a:rPr>
              <a:t>emp_length</a:t>
            </a:r>
            <a:r>
              <a:rPr lang="en-IN" sz="1600" dirty="0" smtClean="0">
                <a:latin typeface="Arial" panose="020B0604020202020204" pitchFamily="34" charset="0"/>
                <a:cs typeface="Arial" panose="020B0604020202020204" pitchFamily="34" charset="0"/>
              </a:rPr>
              <a:t> column to integer after removing ‘&lt;‘ and ‘+’ symbols, removing ‘months’ literal from ‘Term’ column and so on.</a:t>
            </a:r>
            <a:endParaRPr lang="en-IN" sz="1600" dirty="0">
              <a:latin typeface="Arial" panose="020B0604020202020204" pitchFamily="34" charset="0"/>
              <a:cs typeface="Arial" panose="020B0604020202020204" pitchFamily="34" charset="0"/>
            </a:endParaRPr>
          </a:p>
          <a:p>
            <a:pPr marL="0" indent="0">
              <a:buNone/>
            </a:pPr>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Removing records with loan status as ‘Current’ as they are not relevant for this case study</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Splitting the dataset into two </a:t>
            </a:r>
            <a:r>
              <a:rPr lang="en-IN" sz="1600" dirty="0" err="1" smtClean="0">
                <a:latin typeface="Arial" panose="020B0604020202020204" pitchFamily="34" charset="0"/>
                <a:cs typeface="Arial" panose="020B0604020202020204" pitchFamily="34" charset="0"/>
              </a:rPr>
              <a:t>dataframes</a:t>
            </a:r>
            <a:r>
              <a:rPr lang="en-IN" sz="1600" dirty="0" smtClean="0">
                <a:latin typeface="Arial" panose="020B0604020202020204" pitchFamily="34" charset="0"/>
                <a:cs typeface="Arial" panose="020B0604020202020204" pitchFamily="34" charset="0"/>
              </a:rPr>
              <a:t>, one each for ‘Fully Paid’ and ‘Charged Off’ loans</a:t>
            </a:r>
          </a:p>
          <a:p>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Performing univariate and bivariate analysis on various columns</a:t>
            </a:r>
          </a:p>
          <a:p>
            <a:pPr marL="0" indent="0">
              <a:buNone/>
            </a:pPr>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Deriving results after the analysis and preparing recommendations</a:t>
            </a:r>
          </a:p>
          <a:p>
            <a:pPr>
              <a:buFont typeface="Wingdings" panose="05000000000000000000" pitchFamily="2" charset="2"/>
              <a:buChar char="§"/>
            </a:pPr>
            <a:endParaRPr lang="en-IN" sz="1800" dirty="0"/>
          </a:p>
        </p:txBody>
      </p:sp>
      <p:sp>
        <p:nvSpPr>
          <p:cNvPr id="5" name="Title 1"/>
          <p:cNvSpPr>
            <a:spLocks noGrp="1"/>
          </p:cNvSpPr>
          <p:nvPr>
            <p:ph type="title"/>
          </p:nvPr>
        </p:nvSpPr>
        <p:spPr>
          <a:xfrm>
            <a:off x="1136469" y="640080"/>
            <a:ext cx="9313817" cy="856138"/>
          </a:xfrm>
        </p:spPr>
        <p:txBody>
          <a:bodyPr/>
          <a:lstStyle/>
          <a:p>
            <a:r>
              <a:rPr lang="en-IN" b="1" dirty="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Problem Solving Methodology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6956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4227615" y="3151831"/>
            <a:ext cx="2838203" cy="226331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Data Analysis</a:t>
            </a:r>
            <a:endParaRPr lang="en-US" dirty="0">
              <a:solidFill>
                <a:schemeClr val="tx1"/>
              </a:solidFill>
            </a:endParaRPr>
          </a:p>
        </p:txBody>
      </p:sp>
      <p:sp>
        <p:nvSpPr>
          <p:cNvPr id="2" name="Title 1"/>
          <p:cNvSpPr>
            <a:spLocks noGrp="1"/>
          </p:cNvSpPr>
          <p:nvPr>
            <p:ph type="title"/>
          </p:nvPr>
        </p:nvSpPr>
        <p:spPr>
          <a:xfrm>
            <a:off x="1818857" y="503602"/>
            <a:ext cx="9313817" cy="856138"/>
          </a:xfrm>
        </p:spPr>
        <p:txBody>
          <a:bodyPr/>
          <a:lstStyle/>
          <a:p>
            <a:r>
              <a:rPr lang="en-US" dirty="0" smtClean="0"/>
              <a:t>Loan Data Analysis – Flow Chart</a:t>
            </a:r>
            <a:endParaRPr lang="en-US" dirty="0"/>
          </a:p>
        </p:txBody>
      </p:sp>
      <p:sp>
        <p:nvSpPr>
          <p:cNvPr id="4" name="Flowchart: Process 3"/>
          <p:cNvSpPr/>
          <p:nvPr/>
        </p:nvSpPr>
        <p:spPr>
          <a:xfrm>
            <a:off x="176203" y="2679154"/>
            <a:ext cx="3172639" cy="3065653"/>
          </a:xfrm>
          <a:prstGeom prst="flowChart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Data cleansing</a:t>
            </a:r>
            <a:endParaRPr lang="en-US" dirty="0">
              <a:solidFill>
                <a:schemeClr val="tx1"/>
              </a:solidFill>
            </a:endParaRPr>
          </a:p>
        </p:txBody>
      </p:sp>
      <p:sp>
        <p:nvSpPr>
          <p:cNvPr id="5" name="Flowchart: Data 4"/>
          <p:cNvSpPr/>
          <p:nvPr/>
        </p:nvSpPr>
        <p:spPr>
          <a:xfrm>
            <a:off x="146906" y="1820416"/>
            <a:ext cx="1910687" cy="30632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Load loan data</a:t>
            </a:r>
            <a:endParaRPr lang="en-US" sz="1000" dirty="0"/>
          </a:p>
        </p:txBody>
      </p:sp>
      <p:sp>
        <p:nvSpPr>
          <p:cNvPr id="7" name="Flowchart: Decision 6"/>
          <p:cNvSpPr/>
          <p:nvPr/>
        </p:nvSpPr>
        <p:spPr>
          <a:xfrm>
            <a:off x="206281" y="3233431"/>
            <a:ext cx="1405720" cy="9204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If </a:t>
            </a:r>
            <a:r>
              <a:rPr lang="en-US" sz="1000" dirty="0" err="1" smtClean="0"/>
              <a:t>isNull</a:t>
            </a:r>
            <a:r>
              <a:rPr lang="en-US" sz="1000" dirty="0" smtClean="0"/>
              <a:t> &gt; 90%</a:t>
            </a:r>
            <a:endParaRPr lang="en-US" sz="1000" dirty="0"/>
          </a:p>
        </p:txBody>
      </p:sp>
      <p:sp>
        <p:nvSpPr>
          <p:cNvPr id="8" name="Flowchart: Process 7"/>
          <p:cNvSpPr/>
          <p:nvPr/>
        </p:nvSpPr>
        <p:spPr>
          <a:xfrm>
            <a:off x="2193584" y="3460581"/>
            <a:ext cx="1032683" cy="4564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Remove the column</a:t>
            </a:r>
            <a:endParaRPr lang="en-US" sz="1000" dirty="0"/>
          </a:p>
        </p:txBody>
      </p:sp>
      <p:sp>
        <p:nvSpPr>
          <p:cNvPr id="10" name="TextBox 9"/>
          <p:cNvSpPr txBox="1"/>
          <p:nvPr/>
        </p:nvSpPr>
        <p:spPr>
          <a:xfrm>
            <a:off x="609162" y="4547874"/>
            <a:ext cx="2005677" cy="707886"/>
          </a:xfrm>
          <a:prstGeom prst="rect">
            <a:avLst/>
          </a:prstGeom>
          <a:noFill/>
          <a:ln>
            <a:solidFill>
              <a:schemeClr val="tx1"/>
            </a:solidFill>
          </a:ln>
        </p:spPr>
        <p:txBody>
          <a:bodyPr wrap="none" rtlCol="0">
            <a:spAutoFit/>
          </a:bodyPr>
          <a:lstStyle/>
          <a:p>
            <a:r>
              <a:rPr lang="en-US" sz="1000" dirty="0" err="1" smtClean="0"/>
              <a:t>Int_rate</a:t>
            </a:r>
            <a:r>
              <a:rPr lang="en-US" sz="1000" dirty="0" smtClean="0"/>
              <a:t> – remove % symbol</a:t>
            </a:r>
          </a:p>
          <a:p>
            <a:r>
              <a:rPr lang="en-US" sz="1000" dirty="0" err="1" smtClean="0"/>
              <a:t>Emp_length</a:t>
            </a:r>
            <a:r>
              <a:rPr lang="en-US" sz="1000" dirty="0" smtClean="0"/>
              <a:t> – remove special char</a:t>
            </a:r>
          </a:p>
          <a:p>
            <a:r>
              <a:rPr lang="en-US" sz="1000" dirty="0" smtClean="0"/>
              <a:t>Term – remove the string ‘Months’</a:t>
            </a:r>
          </a:p>
          <a:p>
            <a:r>
              <a:rPr lang="en-US" sz="1000" dirty="0" smtClean="0"/>
              <a:t>All date fields as ‘Date data type’ </a:t>
            </a:r>
            <a:endParaRPr lang="en-US" sz="1000" dirty="0"/>
          </a:p>
        </p:txBody>
      </p:sp>
      <p:sp>
        <p:nvSpPr>
          <p:cNvPr id="11" name="Flowchart: Process 10"/>
          <p:cNvSpPr/>
          <p:nvPr/>
        </p:nvSpPr>
        <p:spPr>
          <a:xfrm>
            <a:off x="4605123" y="3840541"/>
            <a:ext cx="1490877" cy="4327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Uni</a:t>
            </a:r>
            <a:r>
              <a:rPr lang="en-US" sz="1200" dirty="0" smtClean="0"/>
              <a:t>-variate</a:t>
            </a:r>
          </a:p>
          <a:p>
            <a:pPr algn="ctr"/>
            <a:r>
              <a:rPr lang="en-US" sz="1200" dirty="0" smtClean="0"/>
              <a:t>Analysis</a:t>
            </a:r>
            <a:endParaRPr lang="en-US" sz="1200" b="1" dirty="0" smtClean="0"/>
          </a:p>
        </p:txBody>
      </p:sp>
      <p:sp>
        <p:nvSpPr>
          <p:cNvPr id="12" name="Flowchart: Process 11"/>
          <p:cNvSpPr/>
          <p:nvPr/>
        </p:nvSpPr>
        <p:spPr>
          <a:xfrm>
            <a:off x="4603843" y="4470388"/>
            <a:ext cx="1422214" cy="4529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t>Bi-variate</a:t>
            </a:r>
          </a:p>
          <a:p>
            <a:pPr algn="ctr"/>
            <a:r>
              <a:rPr lang="en-US" sz="1200" dirty="0" smtClean="0"/>
              <a:t>Analysis</a:t>
            </a:r>
          </a:p>
          <a:p>
            <a:pPr algn="ctr"/>
            <a:endParaRPr lang="en-US" sz="1200" dirty="0" smtClean="0"/>
          </a:p>
        </p:txBody>
      </p:sp>
      <p:sp>
        <p:nvSpPr>
          <p:cNvPr id="13" name="Flowchart: Process 12"/>
          <p:cNvSpPr/>
          <p:nvPr/>
        </p:nvSpPr>
        <p:spPr>
          <a:xfrm>
            <a:off x="8620124" y="4155130"/>
            <a:ext cx="1590675" cy="48368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Recommendation</a:t>
            </a:r>
            <a:endParaRPr lang="en-US" sz="1200" dirty="0"/>
          </a:p>
        </p:txBody>
      </p:sp>
      <p:sp>
        <p:nvSpPr>
          <p:cNvPr id="14" name="Rectangle 13"/>
          <p:cNvSpPr/>
          <p:nvPr/>
        </p:nvSpPr>
        <p:spPr>
          <a:xfrm>
            <a:off x="4897838" y="1410444"/>
            <a:ext cx="1323975" cy="1323439"/>
          </a:xfrm>
          <a:prstGeom prst="rect">
            <a:avLst/>
          </a:prstGeom>
          <a:ln>
            <a:solidFill>
              <a:schemeClr val="tx1"/>
            </a:solidFill>
          </a:ln>
        </p:spPr>
        <p:txBody>
          <a:bodyPr wrap="square">
            <a:spAutoFit/>
          </a:bodyPr>
          <a:lstStyle/>
          <a:p>
            <a:r>
              <a:rPr lang="en-US" sz="1000" dirty="0"/>
              <a:t>Term </a:t>
            </a:r>
          </a:p>
          <a:p>
            <a:r>
              <a:rPr lang="en-US" sz="1000" dirty="0"/>
              <a:t>Loan Status</a:t>
            </a:r>
          </a:p>
          <a:p>
            <a:r>
              <a:rPr lang="en-US" sz="1000" dirty="0"/>
              <a:t>Funded Amount</a:t>
            </a:r>
          </a:p>
          <a:p>
            <a:r>
              <a:rPr lang="en-US" sz="1000" dirty="0"/>
              <a:t>Loan Amount</a:t>
            </a:r>
          </a:p>
          <a:p>
            <a:r>
              <a:rPr lang="en-US" sz="1000" dirty="0"/>
              <a:t>Funded </a:t>
            </a:r>
            <a:r>
              <a:rPr lang="en-US" sz="1000" dirty="0" err="1"/>
              <a:t>AmountInv</a:t>
            </a:r>
            <a:endParaRPr lang="en-US" sz="1000" dirty="0"/>
          </a:p>
          <a:p>
            <a:r>
              <a:rPr lang="en-US" sz="1000" dirty="0"/>
              <a:t>Interest rate</a:t>
            </a:r>
          </a:p>
          <a:p>
            <a:r>
              <a:rPr lang="en-US" sz="1000" dirty="0"/>
              <a:t>Home ownership</a:t>
            </a:r>
          </a:p>
          <a:p>
            <a:r>
              <a:rPr lang="en-US" sz="1000" dirty="0"/>
              <a:t>Purpose</a:t>
            </a:r>
            <a:endParaRPr lang="en-US" sz="1000" dirty="0"/>
          </a:p>
        </p:txBody>
      </p:sp>
      <p:sp>
        <p:nvSpPr>
          <p:cNvPr id="15" name="Rectangle 14"/>
          <p:cNvSpPr/>
          <p:nvPr/>
        </p:nvSpPr>
        <p:spPr>
          <a:xfrm>
            <a:off x="5672096" y="5689339"/>
            <a:ext cx="1788712" cy="1015663"/>
          </a:xfrm>
          <a:prstGeom prst="rect">
            <a:avLst/>
          </a:prstGeom>
          <a:ln>
            <a:solidFill>
              <a:schemeClr val="tx1"/>
            </a:solidFill>
          </a:ln>
        </p:spPr>
        <p:txBody>
          <a:bodyPr wrap="square">
            <a:spAutoFit/>
          </a:bodyPr>
          <a:lstStyle/>
          <a:p>
            <a:r>
              <a:rPr lang="en-US" sz="1000" dirty="0"/>
              <a:t>Loan Status – Interest</a:t>
            </a:r>
          </a:p>
          <a:p>
            <a:r>
              <a:rPr lang="en-US" sz="1000" dirty="0"/>
              <a:t>Year – Loan Request/Provided</a:t>
            </a:r>
          </a:p>
          <a:p>
            <a:r>
              <a:rPr lang="en-US" sz="1000" dirty="0"/>
              <a:t>Loan status – term </a:t>
            </a:r>
          </a:p>
          <a:p>
            <a:r>
              <a:rPr lang="en-US" sz="1000" dirty="0"/>
              <a:t>Loan status – home ownership</a:t>
            </a:r>
          </a:p>
          <a:p>
            <a:r>
              <a:rPr lang="en-US" sz="1000" dirty="0"/>
              <a:t>Loan status – purpose</a:t>
            </a:r>
          </a:p>
          <a:p>
            <a:r>
              <a:rPr lang="en-US" sz="1000" dirty="0"/>
              <a:t>Loan status </a:t>
            </a:r>
            <a:r>
              <a:rPr lang="en-US" sz="1000" dirty="0" smtClean="0"/>
              <a:t>– grade</a:t>
            </a:r>
          </a:p>
        </p:txBody>
      </p:sp>
      <p:cxnSp>
        <p:nvCxnSpPr>
          <p:cNvPr id="17" name="Straight Arrow Connector 16"/>
          <p:cNvCxnSpPr>
            <a:stCxn id="5" idx="3"/>
            <a:endCxn id="7" idx="0"/>
          </p:cNvCxnSpPr>
          <p:nvPr/>
        </p:nvCxnSpPr>
        <p:spPr>
          <a:xfrm flipH="1">
            <a:off x="909141" y="2126740"/>
            <a:ext cx="2040" cy="110669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8" idx="1"/>
          </p:cNvCxnSpPr>
          <p:nvPr/>
        </p:nvCxnSpPr>
        <p:spPr>
          <a:xfrm flipV="1">
            <a:off x="1612001" y="3688806"/>
            <a:ext cx="581583" cy="48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3"/>
            <a:endCxn id="11" idx="1"/>
          </p:cNvCxnSpPr>
          <p:nvPr/>
        </p:nvCxnSpPr>
        <p:spPr>
          <a:xfrm flipV="1">
            <a:off x="2614839" y="4056911"/>
            <a:ext cx="1990284" cy="844906"/>
          </a:xfrm>
          <a:prstGeom prst="bentConnector3">
            <a:avLst>
              <a:gd name="adj1" fmla="val 4284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7" idx="2"/>
            <a:endCxn id="10" idx="0"/>
          </p:cNvCxnSpPr>
          <p:nvPr/>
        </p:nvCxnSpPr>
        <p:spPr>
          <a:xfrm rot="16200000" flipH="1">
            <a:off x="1063586" y="3999459"/>
            <a:ext cx="393970" cy="70286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12" idx="1"/>
          </p:cNvCxnSpPr>
          <p:nvPr/>
        </p:nvCxnSpPr>
        <p:spPr>
          <a:xfrm flipV="1">
            <a:off x="2614839" y="4696862"/>
            <a:ext cx="1989004" cy="204955"/>
          </a:xfrm>
          <a:prstGeom prst="bentConnector3">
            <a:avLst>
              <a:gd name="adj1" fmla="val 42238"/>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2" idx="2"/>
            <a:endCxn id="15" idx="1"/>
          </p:cNvCxnSpPr>
          <p:nvPr/>
        </p:nvCxnSpPr>
        <p:spPr>
          <a:xfrm rot="16200000" flipH="1">
            <a:off x="4856606" y="5381680"/>
            <a:ext cx="1273835" cy="35714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1" idx="0"/>
            <a:endCxn id="14" idx="2"/>
          </p:cNvCxnSpPr>
          <p:nvPr/>
        </p:nvCxnSpPr>
        <p:spPr>
          <a:xfrm rot="5400000" flipH="1" flipV="1">
            <a:off x="4901865" y="3182580"/>
            <a:ext cx="1106658" cy="2092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1" idx="3"/>
            <a:endCxn id="13" idx="1"/>
          </p:cNvCxnSpPr>
          <p:nvPr/>
        </p:nvCxnSpPr>
        <p:spPr>
          <a:xfrm>
            <a:off x="6096000" y="4056911"/>
            <a:ext cx="2524124" cy="34005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2" idx="3"/>
            <a:endCxn id="13" idx="1"/>
          </p:cNvCxnSpPr>
          <p:nvPr/>
        </p:nvCxnSpPr>
        <p:spPr>
          <a:xfrm flipV="1">
            <a:off x="6026057" y="4396970"/>
            <a:ext cx="2594067" cy="299892"/>
          </a:xfrm>
          <a:prstGeom prst="bentConnector3">
            <a:avLst>
              <a:gd name="adj1" fmla="val 51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8338959" y="1477105"/>
            <a:ext cx="2716967" cy="1477328"/>
          </a:xfrm>
          <a:prstGeom prst="rect">
            <a:avLst/>
          </a:prstGeom>
          <a:ln>
            <a:solidFill>
              <a:schemeClr val="tx1"/>
            </a:solidFill>
          </a:ln>
        </p:spPr>
        <p:txBody>
          <a:bodyPr wrap="square">
            <a:spAutoFit/>
          </a:bodyPr>
          <a:lstStyle/>
          <a:p>
            <a:pPr marL="228600" indent="-228600">
              <a:buAutoNum type="arabicPeriod"/>
            </a:pPr>
            <a:r>
              <a:rPr lang="en-US" sz="1000" dirty="0" smtClean="0"/>
              <a:t>More defaulters in loan term 60 months</a:t>
            </a:r>
          </a:p>
          <a:p>
            <a:pPr marL="228600" indent="-228600">
              <a:buAutoNum type="arabicPeriod"/>
            </a:pPr>
            <a:r>
              <a:rPr lang="en-US" sz="1000" dirty="0" smtClean="0"/>
              <a:t>Home ownership as rent &amp; mortgage are likely to default</a:t>
            </a:r>
          </a:p>
          <a:p>
            <a:pPr marL="228600" indent="-228600">
              <a:buAutoNum type="arabicPeriod"/>
            </a:pPr>
            <a:r>
              <a:rPr lang="en-US" sz="1000" dirty="0" smtClean="0"/>
              <a:t>Interest rate Grade D and above cause 1 out of 5 people to default</a:t>
            </a:r>
          </a:p>
          <a:p>
            <a:pPr marL="228600" indent="-228600">
              <a:buAutoNum type="arabicPeriod"/>
            </a:pPr>
            <a:r>
              <a:rPr lang="en-US" sz="1000" dirty="0" smtClean="0"/>
              <a:t>Purpose of the loan being debt consolidation , more tenure, more interest rate together cause more chances defaulters</a:t>
            </a:r>
          </a:p>
        </p:txBody>
      </p:sp>
      <p:cxnSp>
        <p:nvCxnSpPr>
          <p:cNvPr id="79" name="Elbow Connector 78"/>
          <p:cNvCxnSpPr>
            <a:stCxn id="13" idx="0"/>
            <a:endCxn id="77" idx="2"/>
          </p:cNvCxnSpPr>
          <p:nvPr/>
        </p:nvCxnSpPr>
        <p:spPr>
          <a:xfrm rot="5400000" flipH="1" flipV="1">
            <a:off x="8956104" y="3413792"/>
            <a:ext cx="1200697" cy="28198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1691272" y="3424956"/>
            <a:ext cx="485518" cy="369332"/>
          </a:xfrm>
          <a:prstGeom prst="rect">
            <a:avLst/>
          </a:prstGeom>
          <a:noFill/>
        </p:spPr>
        <p:txBody>
          <a:bodyPr wrap="none" rtlCol="0">
            <a:spAutoFit/>
          </a:bodyPr>
          <a:lstStyle/>
          <a:p>
            <a:r>
              <a:rPr lang="en-US" dirty="0" smtClean="0"/>
              <a:t>Yes</a:t>
            </a:r>
            <a:endParaRPr lang="en-US" dirty="0"/>
          </a:p>
        </p:txBody>
      </p:sp>
    </p:spTree>
    <p:extLst>
      <p:ext uri="{BB962C8B-B14F-4D97-AF65-F5344CB8AC3E}">
        <p14:creationId xmlns:p14="http://schemas.microsoft.com/office/powerpoint/2010/main" val="252729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latin typeface="Arial" panose="020B0604020202020204" pitchFamily="34" charset="0"/>
                <a:cs typeface="Arial" panose="020B0604020202020204" pitchFamily="34" charset="0"/>
              </a:rPr>
              <a:t>Univariate Analysis on Loan Amount Applied and Loan Interest Rate</a:t>
            </a: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1400" dirty="0" smtClean="0"/>
              <a:t>In this step, we wanted to see the distribution of the amounts for which the loan was applied and the interest rates distribution for the various loans</a:t>
            </a:r>
          </a:p>
          <a:p>
            <a:r>
              <a:rPr lang="en-IN" sz="1400" dirty="0" smtClean="0"/>
              <a:t>As we can see, most of the loans applied were in the range of 5000 – 15000 and interest rates which were most frequent were between 8 – 15 percent</a:t>
            </a:r>
          </a:p>
          <a:p>
            <a:endParaRPr lang="en-IN" sz="1400" dirty="0"/>
          </a:p>
          <a:p>
            <a:pPr marL="0" indent="0">
              <a:buNone/>
            </a:pPr>
            <a:endParaRPr lang="en-IN"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2493817"/>
            <a:ext cx="8746440" cy="4064077"/>
          </a:xfrm>
          <a:prstGeom prst="rect">
            <a:avLst/>
          </a:prstGeom>
        </p:spPr>
      </p:pic>
    </p:spTree>
    <p:extLst>
      <p:ext uri="{BB962C8B-B14F-4D97-AF65-F5344CB8AC3E}">
        <p14:creationId xmlns:p14="http://schemas.microsoft.com/office/powerpoint/2010/main" val="2727860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Arial" panose="020B0604020202020204" pitchFamily="34" charset="0"/>
                <a:cs typeface="Arial" panose="020B0604020202020204" pitchFamily="34" charset="0"/>
              </a:rPr>
              <a:t>Univariate </a:t>
            </a:r>
            <a:r>
              <a:rPr lang="en-IN" sz="2800" dirty="0">
                <a:latin typeface="Arial" panose="020B0604020202020204" pitchFamily="34" charset="0"/>
                <a:cs typeface="Arial" panose="020B0604020202020204" pitchFamily="34" charset="0"/>
              </a:rPr>
              <a:t>Analysis on </a:t>
            </a:r>
            <a:r>
              <a:rPr lang="en-IN" sz="2800" dirty="0" smtClean="0">
                <a:latin typeface="Arial" panose="020B0604020202020204" pitchFamily="34" charset="0"/>
                <a:cs typeface="Arial" panose="020B0604020202020204" pitchFamily="34" charset="0"/>
              </a:rPr>
              <a:t>Loan Purpose and Loan Status</a:t>
            </a:r>
            <a:endParaRPr lang="en-IN" sz="2800" dirty="0"/>
          </a:p>
        </p:txBody>
      </p:sp>
      <p:sp>
        <p:nvSpPr>
          <p:cNvPr id="3" name="Content Placeholder 2"/>
          <p:cNvSpPr>
            <a:spLocks noGrp="1"/>
          </p:cNvSpPr>
          <p:nvPr>
            <p:ph idx="1"/>
          </p:nvPr>
        </p:nvSpPr>
        <p:spPr/>
        <p:txBody>
          <a:bodyPr>
            <a:normAutofit/>
          </a:bodyPr>
          <a:lstStyle/>
          <a:p>
            <a:r>
              <a:rPr lang="en-IN" sz="1400" dirty="0" smtClean="0">
                <a:latin typeface="Arial" panose="020B0604020202020204" pitchFamily="34" charset="0"/>
                <a:cs typeface="Arial" panose="020B0604020202020204" pitchFamily="34" charset="0"/>
              </a:rPr>
              <a:t>We performed univariate analysis on loan purpose to find out the maximum loans were taken for the purpose of debt consolidation</a:t>
            </a:r>
          </a:p>
          <a:p>
            <a:r>
              <a:rPr lang="en-IN" sz="1400" dirty="0" smtClean="0">
                <a:latin typeface="Arial" panose="020B0604020202020204" pitchFamily="34" charset="0"/>
                <a:cs typeface="Arial" panose="020B0604020202020204" pitchFamily="34" charset="0"/>
              </a:rPr>
              <a:t>Also after analysis the number of loans from 2007 to 2011, we can see the more than 80% of the loans have been successfully paid off leading to profitability for the investors</a:t>
            </a:r>
          </a:p>
          <a:p>
            <a:pPr marL="0" indent="0">
              <a:buNone/>
            </a:pP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81" y="3195780"/>
            <a:ext cx="4372973" cy="32027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1516" y="3195780"/>
            <a:ext cx="4578350" cy="2959100"/>
          </a:xfrm>
          <a:prstGeom prst="rect">
            <a:avLst/>
          </a:prstGeom>
        </p:spPr>
      </p:pic>
    </p:spTree>
    <p:extLst>
      <p:ext uri="{BB962C8B-B14F-4D97-AF65-F5344CB8AC3E}">
        <p14:creationId xmlns:p14="http://schemas.microsoft.com/office/powerpoint/2010/main" val="794555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Arial" panose="020B0604020202020204" pitchFamily="34" charset="0"/>
                <a:cs typeface="Arial" panose="020B0604020202020204" pitchFamily="34" charset="0"/>
              </a:rPr>
              <a:t>Bivariate Analysis on Loan Status and Term</a:t>
            </a: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4949" y="1496218"/>
            <a:ext cx="11168742" cy="4702969"/>
          </a:xfrm>
        </p:spPr>
        <p:txBody>
          <a:bodyPr>
            <a:normAutofit/>
          </a:bodyPr>
          <a:lstStyle/>
          <a:p>
            <a:r>
              <a:rPr lang="en-IN" sz="1400" dirty="0" smtClean="0">
                <a:latin typeface="Arial" panose="020B0604020202020204" pitchFamily="34" charset="0"/>
                <a:cs typeface="Arial" panose="020B0604020202020204" pitchFamily="34" charset="0"/>
              </a:rPr>
              <a:t>In this step, we performed bivariate analysis on loan status and term</a:t>
            </a:r>
          </a:p>
          <a:p>
            <a:r>
              <a:rPr lang="en-IN" sz="1400" dirty="0" smtClean="0">
                <a:latin typeface="Arial" panose="020B0604020202020204" pitchFamily="34" charset="0"/>
                <a:cs typeface="Arial" panose="020B0604020202020204" pitchFamily="34" charset="0"/>
              </a:rPr>
              <a:t>First, we calculated the total number of fully paid and charged off loans in each category i.e. 36 and 60 months</a:t>
            </a:r>
          </a:p>
          <a:p>
            <a:r>
              <a:rPr lang="en-IN" sz="1400" dirty="0" smtClean="0">
                <a:latin typeface="Arial" panose="020B0604020202020204" pitchFamily="34" charset="0"/>
                <a:cs typeface="Arial" panose="020B0604020202020204" pitchFamily="34" charset="0"/>
              </a:rPr>
              <a:t>Next we calculated the percentage of each loan type in the months category</a:t>
            </a:r>
          </a:p>
          <a:p>
            <a:r>
              <a:rPr lang="en-IN" sz="1400" dirty="0" smtClean="0">
                <a:latin typeface="Arial" panose="020B0604020202020204" pitchFamily="34" charset="0"/>
                <a:cs typeface="Arial" panose="020B0604020202020204" pitchFamily="34" charset="0"/>
              </a:rPr>
              <a:t>The above data was then plotted using a bar chart, to reveal that as the term of the loan increases, the rate of default also increases. In this case the jump is from 11 to 25 percent</a:t>
            </a: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293" y="2937164"/>
            <a:ext cx="8197850" cy="3920836"/>
          </a:xfrm>
          <a:prstGeom prst="rect">
            <a:avLst/>
          </a:prstGeom>
        </p:spPr>
      </p:pic>
    </p:spTree>
    <p:extLst>
      <p:ext uri="{BB962C8B-B14F-4D97-AF65-F5344CB8AC3E}">
        <p14:creationId xmlns:p14="http://schemas.microsoft.com/office/powerpoint/2010/main" val="3964943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latin typeface="Arial" panose="020B0604020202020204" pitchFamily="34" charset="0"/>
                <a:cs typeface="Arial" panose="020B0604020202020204" pitchFamily="34" charset="0"/>
              </a:rPr>
              <a:t>Bivariate Analysis on Charged off Loans and Home Ownership type</a:t>
            </a:r>
            <a:endParaRPr lang="en-IN"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1400" dirty="0" smtClean="0">
                <a:latin typeface="Arial" panose="020B0604020202020204" pitchFamily="34" charset="0"/>
                <a:cs typeface="Arial" panose="020B0604020202020204" pitchFamily="34" charset="0"/>
              </a:rPr>
              <a:t>Next, for charged off loans we calculated the number of occurrences according to the home ownership type</a:t>
            </a:r>
          </a:p>
          <a:p>
            <a:r>
              <a:rPr lang="en-IN" sz="1400" dirty="0" smtClean="0">
                <a:latin typeface="Arial" panose="020B0604020202020204" pitchFamily="34" charset="0"/>
                <a:cs typeface="Arial" panose="020B0604020202020204" pitchFamily="34" charset="0"/>
              </a:rPr>
              <a:t>This analysis revealed, that people who were defaulting on their loans, majority of them were either living on rent or had mortgaged their homes</a:t>
            </a: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709" y="2567709"/>
            <a:ext cx="7241309" cy="3990186"/>
          </a:xfrm>
          <a:prstGeom prst="rect">
            <a:avLst/>
          </a:prstGeom>
        </p:spPr>
      </p:pic>
    </p:spTree>
    <p:extLst>
      <p:ext uri="{BB962C8B-B14F-4D97-AF65-F5344CB8AC3E}">
        <p14:creationId xmlns:p14="http://schemas.microsoft.com/office/powerpoint/2010/main" val="2490522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500" b="1" dirty="0">
                <a:latin typeface="Arial" panose="020B0604020202020204" pitchFamily="34" charset="0"/>
                <a:cs typeface="Arial" panose="020B0604020202020204" pitchFamily="34" charset="0"/>
              </a:rPr>
              <a:t> </a:t>
            </a:r>
            <a:r>
              <a:rPr lang="en-IN" sz="2500" dirty="0" smtClean="0">
                <a:latin typeface="Arial" panose="020B0604020202020204" pitchFamily="34" charset="0"/>
                <a:cs typeface="Arial" panose="020B0604020202020204" pitchFamily="34" charset="0"/>
              </a:rPr>
              <a:t>Bivariate analysis on loan status and interest rate(grade)</a:t>
            </a:r>
            <a:endParaRPr lang="en-IN" sz="2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sz="1400" dirty="0" smtClean="0">
                <a:latin typeface="Arial" panose="020B0604020202020204" pitchFamily="34" charset="0"/>
                <a:cs typeface="Arial" panose="020B0604020202020204" pitchFamily="34" charset="0"/>
              </a:rPr>
              <a:t>In the next step, for each grade type, where grade represents the interest rate, A being the lowest and F being the highest, we calculated the percentage of fully paid and charged off loans</a:t>
            </a:r>
          </a:p>
          <a:p>
            <a:r>
              <a:rPr lang="en-IN" sz="1400" dirty="0" smtClean="0">
                <a:latin typeface="Arial" panose="020B0604020202020204" pitchFamily="34" charset="0"/>
                <a:cs typeface="Arial" panose="020B0604020202020204" pitchFamily="34" charset="0"/>
              </a:rPr>
              <a:t>As we can see, stating with grade C, the charged off loans start increasing quite steadily as a percentage of total number of loans given in that grade</a:t>
            </a:r>
          </a:p>
          <a:p>
            <a:r>
              <a:rPr lang="en-IN" sz="1400" dirty="0" smtClean="0">
                <a:latin typeface="Arial" panose="020B0604020202020204" pitchFamily="34" charset="0"/>
                <a:cs typeface="Arial" panose="020B0604020202020204" pitchFamily="34" charset="0"/>
              </a:rPr>
              <a:t>Thus, it can be clearly determined, that higher interest rates lead to higher rates of default</a:t>
            </a:r>
          </a:p>
          <a:p>
            <a:pPr marL="0" indent="0">
              <a:buNone/>
            </a:pP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1" y="3191740"/>
            <a:ext cx="11111345" cy="3666259"/>
          </a:xfrm>
          <a:prstGeom prst="rect">
            <a:avLst/>
          </a:prstGeom>
        </p:spPr>
      </p:pic>
    </p:spTree>
    <p:extLst>
      <p:ext uri="{BB962C8B-B14F-4D97-AF65-F5344CB8AC3E}">
        <p14:creationId xmlns:p14="http://schemas.microsoft.com/office/powerpoint/2010/main" val="2122702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1009</Words>
  <Application>Microsoft Office PowerPoint</Application>
  <PresentationFormat>Custom</PresentationFormat>
  <Paragraphs>90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Lending Club Case Study  Submission </vt:lpstr>
      <vt:lpstr> Problem Statement</vt:lpstr>
      <vt:lpstr> Problem Solving Methodology</vt:lpstr>
      <vt:lpstr>Loan Data Analysis – Flow Chart</vt:lpstr>
      <vt:lpstr>Univariate Analysis on Loan Amount Applied and Loan Interest Rate</vt:lpstr>
      <vt:lpstr>Univariate Analysis on Loan Purpose and Loan Status</vt:lpstr>
      <vt:lpstr>Bivariate Analysis on Loan Status and Term</vt:lpstr>
      <vt:lpstr>Bivariate Analysis on Charged off Loans and Home Ownership type</vt:lpstr>
      <vt:lpstr> Bivariate analysis on loan status and interest rate(grade)</vt:lpstr>
      <vt:lpstr>Bivariate analysis on loan status and purpose of loan</vt:lpstr>
      <vt:lpstr> Recommendations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Sivakumar, Shalini</cp:lastModifiedBy>
  <cp:revision>38</cp:revision>
  <dcterms:created xsi:type="dcterms:W3CDTF">2016-06-09T08:16:28Z</dcterms:created>
  <dcterms:modified xsi:type="dcterms:W3CDTF">2021-02-21T10:07:43Z</dcterms:modified>
</cp:coreProperties>
</file>