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2"/>
  </p:notesMasterIdLst>
  <p:sldIdLst>
    <p:sldId id="256" r:id="rId3"/>
    <p:sldId id="285" r:id="rId4"/>
    <p:sldId id="295" r:id="rId5"/>
    <p:sldId id="294" r:id="rId6"/>
    <p:sldId id="296" r:id="rId7"/>
    <p:sldId id="299" r:id="rId8"/>
    <p:sldId id="300" r:id="rId9"/>
    <p:sldId id="298" r:id="rId10"/>
    <p:sldId id="302" r:id="rId11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01"/>
    <a:srgbClr val="990033"/>
    <a:srgbClr val="FFFF99"/>
    <a:srgbClr val="FFFFB7"/>
    <a:srgbClr val="D5D012"/>
    <a:srgbClr val="FF9900"/>
    <a:srgbClr val="EBEB15"/>
    <a:srgbClr val="FFCC00"/>
    <a:srgbClr val="FFCC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906" autoAdjust="0"/>
  </p:normalViewPr>
  <p:slideViewPr>
    <p:cSldViewPr>
      <p:cViewPr>
        <p:scale>
          <a:sx n="105" d="100"/>
          <a:sy n="10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590F-91F8-416A-8E42-FDAFBAA2A70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0FA5-0668-4926-90FE-3D41850B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13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79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83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81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01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778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511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2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561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2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676400"/>
            <a:ext cx="4419600" cy="3352800"/>
          </a:xfrm>
        </p:spPr>
        <p:txBody>
          <a:bodyPr>
            <a:normAutofit/>
          </a:bodyPr>
          <a:lstStyle/>
          <a:p>
            <a:pPr algn="l"/>
            <a:r>
              <a:rPr lang="en-US" sz="4000" b="1" i="1" u="sng" dirty="0" smtClean="0">
                <a:solidFill>
                  <a:schemeClr val="bg1"/>
                </a:solidFill>
              </a:rPr>
              <a:t>Wine Quality Data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562600"/>
            <a:ext cx="3048000" cy="99060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800" i="1" dirty="0" err="1" smtClean="0">
                <a:solidFill>
                  <a:schemeClr val="bg1"/>
                </a:solidFill>
              </a:rPr>
              <a:t>Shalini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Harkar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[</a:t>
            </a:r>
            <a:r>
              <a:rPr lang="en-US" sz="2800" i="1" dirty="0" smtClean="0">
                <a:solidFill>
                  <a:schemeClr val="bg1"/>
                </a:solidFill>
              </a:rPr>
              <a:t>31.05.18</a:t>
            </a:r>
            <a:r>
              <a:rPr lang="en-US" sz="2800" i="1" dirty="0" smtClean="0">
                <a:solidFill>
                  <a:schemeClr val="bg1"/>
                </a:solidFill>
              </a:rPr>
              <a:t>]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ndres Megan\AppData\Local\Microsoft\Windows\Temporary Internet Files\Content.IE5\7N14NH1J\MP9004428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0417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s Megan\AppData\Local\Microsoft\Windows\Temporary Internet Files\Content.IE5\910VBENI\MP90044283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00400" cy="21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1600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 analyze and provide Unicorn Winery insights to maximize the appeal of  wines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Identify relationships between </a:t>
            </a:r>
            <a:r>
              <a:rPr lang="en-US" dirty="0" smtClean="0">
                <a:solidFill>
                  <a:prstClr val="black"/>
                </a:solidFill>
              </a:rPr>
              <a:t>features of the dataset and </a:t>
            </a:r>
            <a:r>
              <a:rPr lang="en-US" dirty="0">
                <a:solidFill>
                  <a:prstClr val="black"/>
                </a:solidFill>
              </a:rPr>
              <a:t>perceptions of </a:t>
            </a:r>
            <a:r>
              <a:rPr lang="en-US" dirty="0" smtClean="0">
                <a:solidFill>
                  <a:prstClr val="black"/>
                </a:solidFill>
              </a:rPr>
              <a:t>quality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Identify additional analyses to provide insights for wine production and marketing </a:t>
            </a:r>
            <a:r>
              <a:rPr lang="en-US" dirty="0" smtClean="0">
                <a:solidFill>
                  <a:prstClr val="black"/>
                </a:solidFill>
              </a:rPr>
              <a:t>decisions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E</a:t>
            </a:r>
            <a:r>
              <a:rPr lang="en-IN" smtClean="0"/>
              <a:t>xplore ML </a:t>
            </a:r>
            <a:r>
              <a:rPr lang="en-IN" dirty="0"/>
              <a:t>classifiers on the wine </a:t>
            </a:r>
            <a:r>
              <a:rPr lang="en-IN" dirty="0" smtClean="0"/>
              <a:t>datasets and deciding the best model that could provide accurate classification prediction 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685800"/>
            <a:ext cx="281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 smtClean="0">
                <a:solidFill>
                  <a:srgbClr val="FF0000"/>
                </a:solidFill>
              </a:rPr>
              <a:t>Aim of the </a:t>
            </a:r>
            <a:r>
              <a:rPr lang="en-IN" sz="2400" u="sng" dirty="0">
                <a:solidFill>
                  <a:srgbClr val="FF0000"/>
                </a:solidFill>
              </a:rPr>
              <a:t>E</a:t>
            </a:r>
            <a:r>
              <a:rPr lang="en-IN" sz="2400" u="sng" dirty="0" smtClean="0">
                <a:solidFill>
                  <a:srgbClr val="FF0000"/>
                </a:solidFill>
              </a:rPr>
              <a:t>xercise:- 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EDA (Exploratory Data Analysis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About Data observations:- </a:t>
            </a:r>
          </a:p>
          <a:p>
            <a:r>
              <a:rPr lang="en-IN" sz="2000" dirty="0" smtClean="0"/>
              <a:t>There are 6497 observations and 12 variables.</a:t>
            </a:r>
          </a:p>
          <a:p>
            <a:r>
              <a:rPr lang="en-IN" sz="2000" dirty="0" smtClean="0"/>
              <a:t>On Checking if there is all null/ missing value:-  There was no missing/ null  value in the </a:t>
            </a:r>
            <a:r>
              <a:rPr lang="en-IN" sz="2000" dirty="0" err="1" smtClean="0"/>
              <a:t>datset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All features are </a:t>
            </a:r>
            <a:r>
              <a:rPr lang="en-IN" sz="2000" dirty="0" err="1" smtClean="0"/>
              <a:t>continous</a:t>
            </a:r>
            <a:r>
              <a:rPr lang="en-IN" sz="2000" dirty="0" smtClean="0"/>
              <a:t> expect style which is categorical</a:t>
            </a:r>
          </a:p>
          <a:p>
            <a:r>
              <a:rPr lang="en-IN" sz="2000" dirty="0" smtClean="0"/>
              <a:t>Description of basic statistic metrics was evaluated like mean, </a:t>
            </a:r>
            <a:r>
              <a:rPr lang="en-IN" sz="2000" dirty="0" err="1" smtClean="0"/>
              <a:t>stdev</a:t>
            </a:r>
            <a:r>
              <a:rPr lang="en-IN" sz="2000" dirty="0" smtClean="0"/>
              <a:t> , quartile. </a:t>
            </a:r>
          </a:p>
          <a:p>
            <a:r>
              <a:rPr lang="en-US" sz="2000" u="sng" dirty="0" smtClean="0"/>
              <a:t>Variables</a:t>
            </a:r>
            <a:r>
              <a:rPr lang="en-US" sz="2000" dirty="0" smtClean="0"/>
              <a:t>:-  1 sensory-based measure of quality and 11 physiochemical properties</a:t>
            </a:r>
          </a:p>
          <a:p>
            <a:pPr lvl="1"/>
            <a:r>
              <a:rPr lang="en-US" sz="2000" dirty="0" smtClean="0"/>
              <a:t>Fixed acidity, volatile acidity, citric acid, pH, alcohol, residual sugar, chlorides, density, </a:t>
            </a:r>
            <a:r>
              <a:rPr lang="en-US" sz="2000" dirty="0" err="1" smtClean="0"/>
              <a:t>sulphates</a:t>
            </a:r>
            <a:r>
              <a:rPr lang="en-US" sz="2000" dirty="0" smtClean="0"/>
              <a:t>, free sulfur dioxide and total sulfur dioxide.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2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191000" cy="11430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Acidity Vs pH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Acids</a:t>
            </a:r>
            <a:r>
              <a:rPr lang="en-IN" sz="2000" dirty="0" smtClean="0"/>
              <a:t> in wine are an important component .Therefore analysing the relationship of Acidity with other features. </a:t>
            </a:r>
          </a:p>
          <a:p>
            <a:r>
              <a:rPr lang="en-IN" sz="2000" dirty="0" smtClean="0"/>
              <a:t>Acidity is measured in terms of ph. Therefore, a correlation of Acidity with </a:t>
            </a:r>
            <a:r>
              <a:rPr lang="en-IN" sz="2000" dirty="0" err="1" smtClean="0"/>
              <a:t>Ph</a:t>
            </a:r>
            <a:r>
              <a:rPr lang="en-IN" sz="2000" dirty="0" smtClean="0"/>
              <a:t> was examined using scatterplot. (</a:t>
            </a:r>
            <a:r>
              <a:rPr lang="en-IN" sz="2000" b="1" dirty="0" smtClean="0"/>
              <a:t>Lower the pH, the higher the acidity) , better the quality of wine. 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From the scatterplot it was inferred that Acidity in wine is important feature.</a:t>
            </a:r>
          </a:p>
          <a:p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u="sng" dirty="0"/>
              <a:t>pH/Acidity </a:t>
            </a:r>
            <a:r>
              <a:rPr lang="en-IN" sz="2000" b="1" u="sng" dirty="0" smtClean="0"/>
              <a:t>vs overall </a:t>
            </a:r>
            <a:r>
              <a:rPr lang="en-IN" sz="2000" b="1" u="sng" dirty="0"/>
              <a:t>quality rating</a:t>
            </a:r>
            <a:r>
              <a:rPr lang="en-IN" sz="2000" b="1" u="sng" dirty="0" smtClean="0"/>
              <a:t> :  </a:t>
            </a:r>
          </a:p>
          <a:p>
            <a:pPr marL="0" indent="0">
              <a:buNone/>
            </a:pPr>
            <a:r>
              <a:rPr lang="en-IN" sz="1800" dirty="0" smtClean="0"/>
              <a:t>     We </a:t>
            </a:r>
            <a:r>
              <a:rPr lang="en-IN" sz="1800" dirty="0"/>
              <a:t>can infer that higher quality wines have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a </a:t>
            </a:r>
            <a:r>
              <a:rPr lang="en-IN" sz="1800" dirty="0"/>
              <a:t>comparatively low pH/high </a:t>
            </a:r>
            <a:r>
              <a:rPr lang="en-IN" sz="1800" dirty="0" smtClean="0"/>
              <a:t>Acidity.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endParaRPr lang="en-IN" sz="1800" u="sng" dirty="0" smtClean="0">
              <a:solidFill>
                <a:srgbClr val="FF0000"/>
              </a:solidFill>
            </a:endParaRPr>
          </a:p>
          <a:p>
            <a:endParaRPr lang="en-IN" sz="1800" dirty="0" smtClean="0"/>
          </a:p>
          <a:p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6" t="11923" r="29836" b="40239"/>
          <a:stretch/>
        </p:blipFill>
        <p:spPr bwMode="auto">
          <a:xfrm>
            <a:off x="5393602" y="3657600"/>
            <a:ext cx="3293198" cy="249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4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err="1"/>
              <a:t>Sulfur</a:t>
            </a:r>
            <a:r>
              <a:rPr lang="en-IN" sz="2000" b="1" dirty="0"/>
              <a:t> Dioxide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Anti-microbial agent and Antioxidant</a:t>
            </a:r>
          </a:p>
          <a:p>
            <a:r>
              <a:rPr lang="en-IN" sz="2000" dirty="0" smtClean="0"/>
              <a:t>Higher the </a:t>
            </a:r>
            <a:r>
              <a:rPr lang="en-IN" sz="2000" dirty="0" err="1" smtClean="0"/>
              <a:t>Sulfur</a:t>
            </a:r>
            <a:r>
              <a:rPr lang="en-IN" sz="2000" dirty="0" smtClean="0"/>
              <a:t> dioxide content , better the quality of the wine. </a:t>
            </a:r>
            <a:endParaRPr lang="en-IN" sz="2000" dirty="0"/>
          </a:p>
          <a:p>
            <a:r>
              <a:rPr lang="en-IN" sz="2000" dirty="0" smtClean="0"/>
              <a:t>Was evaluated by plotting the Quality Vs T. </a:t>
            </a:r>
            <a:r>
              <a:rPr lang="en-IN" sz="2000" dirty="0" err="1" smtClean="0"/>
              <a:t>Sulfur</a:t>
            </a:r>
            <a:r>
              <a:rPr lang="en-IN" sz="2000" dirty="0" smtClean="0"/>
              <a:t> content and it was inferred that </a:t>
            </a:r>
            <a:r>
              <a:rPr lang="en-IN" sz="2000" dirty="0" smtClean="0">
                <a:solidFill>
                  <a:srgbClr val="FF0000"/>
                </a:solidFill>
              </a:rPr>
              <a:t>higher the </a:t>
            </a:r>
            <a:r>
              <a:rPr lang="en-IN" sz="2000" dirty="0" err="1" smtClean="0">
                <a:solidFill>
                  <a:srgbClr val="FF0000"/>
                </a:solidFill>
              </a:rPr>
              <a:t>Sulfur</a:t>
            </a:r>
            <a:r>
              <a:rPr lang="en-IN" sz="2000" dirty="0" smtClean="0">
                <a:solidFill>
                  <a:srgbClr val="FF0000"/>
                </a:solidFill>
              </a:rPr>
              <a:t> dioxide content , higher is the quality of the wine. 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u="sng" dirty="0" smtClean="0">
                <a:solidFill>
                  <a:srgbClr val="FF0000"/>
                </a:solidFill>
              </a:rPr>
              <a:t>Residual Sugars:-  </a:t>
            </a:r>
          </a:p>
          <a:p>
            <a:r>
              <a:rPr lang="en-IN" sz="2000" b="1" dirty="0"/>
              <a:t>RS </a:t>
            </a:r>
            <a:r>
              <a:rPr lang="en-IN" sz="2000" b="1" dirty="0" smtClean="0"/>
              <a:t>has a </a:t>
            </a:r>
            <a:r>
              <a:rPr lang="en-IN" sz="2000" b="1" dirty="0"/>
              <a:t>balancing relationship with </a:t>
            </a:r>
            <a:r>
              <a:rPr lang="en-IN" sz="2000" b="1" dirty="0" smtClean="0"/>
              <a:t>acidity/</a:t>
            </a:r>
            <a:r>
              <a:rPr lang="en-IN" sz="2000" b="1" dirty="0" err="1" smtClean="0"/>
              <a:t>Ph</a:t>
            </a:r>
            <a:r>
              <a:rPr lang="en-IN" sz="2000" b="1" dirty="0" smtClean="0"/>
              <a:t> </a:t>
            </a:r>
          </a:p>
          <a:p>
            <a:r>
              <a:rPr lang="en-IN" sz="2000" b="1" dirty="0" smtClean="0"/>
              <a:t>High Acidity </a:t>
            </a:r>
            <a:r>
              <a:rPr lang="en-IN" sz="2000" b="1" dirty="0"/>
              <a:t>have high levels of </a:t>
            </a:r>
            <a:r>
              <a:rPr lang="en-IN" sz="2000" b="1" dirty="0" smtClean="0"/>
              <a:t>Sugar.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5" t="7248" r="33084" b="45493"/>
          <a:stretch/>
        </p:blipFill>
        <p:spPr bwMode="auto">
          <a:xfrm>
            <a:off x="6172200" y="3838669"/>
            <a:ext cx="2444435" cy="17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9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Distribution of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Scale of the features are quite different. Hence, using algorithms that are based on distance, may focus unfairly on these features. </a:t>
            </a:r>
          </a:p>
          <a:p>
            <a:endParaRPr lang="en-IN" sz="1600" dirty="0" smtClean="0"/>
          </a:p>
          <a:p>
            <a:r>
              <a:rPr lang="en-IN" sz="1600" dirty="0" smtClean="0"/>
              <a:t>Data needs to be normalised.</a:t>
            </a:r>
          </a:p>
          <a:p>
            <a:endParaRPr lang="en-IN" sz="1600" dirty="0" smtClean="0"/>
          </a:p>
          <a:p>
            <a:r>
              <a:rPr lang="en-IN" sz="1600" dirty="0" smtClean="0"/>
              <a:t>Correlations of features was examined with Correlation </a:t>
            </a:r>
            <a:r>
              <a:rPr lang="en-IN" sz="1600" dirty="0" err="1" smtClean="0"/>
              <a:t>Heatmap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From the plot, following observations were made:- </a:t>
            </a:r>
          </a:p>
          <a:p>
            <a:r>
              <a:rPr lang="en-IN" sz="1600" dirty="0" smtClean="0"/>
              <a:t>Most correlated features :- Free </a:t>
            </a:r>
            <a:r>
              <a:rPr lang="en-IN" sz="1600" dirty="0" err="1" smtClean="0"/>
              <a:t>sulfur</a:t>
            </a:r>
            <a:r>
              <a:rPr lang="en-IN" sz="1600" dirty="0" smtClean="0"/>
              <a:t> dioxide and total </a:t>
            </a:r>
            <a:r>
              <a:rPr lang="en-IN" sz="1600" dirty="0" err="1" smtClean="0"/>
              <a:t>sulfur</a:t>
            </a:r>
            <a:r>
              <a:rPr lang="en-IN" sz="1600" dirty="0" smtClean="0"/>
              <a:t> dioxide (0.72). </a:t>
            </a:r>
          </a:p>
          <a:p>
            <a:r>
              <a:rPr lang="en-IN" sz="1600" dirty="0" smtClean="0"/>
              <a:t>Alcohol correlates most with quality than any other features  (0.44).</a:t>
            </a:r>
          </a:p>
          <a:p>
            <a:endParaRPr lang="en-IN" sz="1600" dirty="0" smtClean="0"/>
          </a:p>
          <a:p>
            <a:endParaRPr lang="en-IN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8495" r="26273" b="15501"/>
          <a:stretch/>
        </p:blipFill>
        <p:spPr bwMode="auto">
          <a:xfrm>
            <a:off x="4298131" y="1600200"/>
            <a:ext cx="458505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dirty="0" smtClean="0"/>
              <a:t>Correlations of features was examined with Correlation </a:t>
            </a:r>
            <a:r>
              <a:rPr lang="en-IN" sz="2400" dirty="0" err="1" smtClean="0"/>
              <a:t>Heatmap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From the plot, following observations were made:- </a:t>
            </a:r>
          </a:p>
          <a:p>
            <a:r>
              <a:rPr lang="en-IN" sz="2000" dirty="0" smtClean="0"/>
              <a:t>Most correlated features :- Free </a:t>
            </a:r>
            <a:r>
              <a:rPr lang="en-IN" sz="2000" dirty="0" err="1" smtClean="0"/>
              <a:t>sulfur</a:t>
            </a:r>
            <a:r>
              <a:rPr lang="en-IN" sz="2000" dirty="0" smtClean="0"/>
              <a:t> dioxide and total </a:t>
            </a:r>
            <a:r>
              <a:rPr lang="en-IN" sz="2000" dirty="0" err="1" smtClean="0"/>
              <a:t>sulfur</a:t>
            </a:r>
            <a:r>
              <a:rPr lang="en-IN" sz="2000" dirty="0" smtClean="0"/>
              <a:t> dioxide (0.72). </a:t>
            </a:r>
          </a:p>
          <a:p>
            <a:r>
              <a:rPr lang="en-IN" sz="2000" dirty="0" smtClean="0"/>
              <a:t>Alcohol correlates most with quality than any other features  (0.44).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9865" r="26565" b="21588"/>
          <a:stretch/>
        </p:blipFill>
        <p:spPr bwMode="auto">
          <a:xfrm>
            <a:off x="4648200" y="1524000"/>
            <a:ext cx="432497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u="sng" dirty="0" smtClean="0"/>
              <a:t>Wine Quality Prediction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dirty="0" smtClean="0"/>
              <a:t>On understanding the problem, it is referred to a </a:t>
            </a:r>
            <a:r>
              <a:rPr lang="en-IN" sz="2000" dirty="0" smtClean="0">
                <a:solidFill>
                  <a:srgbClr val="FF0000"/>
                </a:solidFill>
              </a:rPr>
              <a:t>Binary Classification problem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As per the </a:t>
            </a:r>
            <a:r>
              <a:rPr lang="en-IN" sz="2000" dirty="0" smtClean="0">
                <a:solidFill>
                  <a:srgbClr val="FF0000"/>
                </a:solidFill>
              </a:rPr>
              <a:t>“No free lunch theorem” , </a:t>
            </a:r>
            <a:r>
              <a:rPr lang="en-IN" sz="2000" dirty="0" smtClean="0"/>
              <a:t>there is no one model that works best for every problem.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So the ML algorithms which we can use for this problem :- </a:t>
            </a:r>
          </a:p>
          <a:p>
            <a:pPr marL="457200" indent="-457200">
              <a:buAutoNum type="arabicParenR"/>
            </a:pPr>
            <a:r>
              <a:rPr lang="en-IN" sz="2000" dirty="0" smtClean="0"/>
              <a:t>Binary classifier (Logistic regression)</a:t>
            </a:r>
          </a:p>
          <a:p>
            <a:pPr marL="457200" indent="-457200">
              <a:buAutoNum type="arabicParenR"/>
            </a:pPr>
            <a:r>
              <a:rPr lang="en-IN" sz="2000" dirty="0" smtClean="0"/>
              <a:t>Decision Tree</a:t>
            </a:r>
          </a:p>
          <a:p>
            <a:pPr marL="457200" indent="-457200">
              <a:buAutoNum type="arabicParenR"/>
            </a:pPr>
            <a:r>
              <a:rPr lang="en-IN" sz="2000" dirty="0" smtClean="0"/>
              <a:t>Random Forest</a:t>
            </a:r>
          </a:p>
          <a:p>
            <a:pPr marL="457200" indent="-457200">
              <a:buAutoNum type="arabicParenR"/>
            </a:pPr>
            <a:endParaRPr lang="en-IN" sz="2000" dirty="0"/>
          </a:p>
          <a:p>
            <a:r>
              <a:rPr lang="en-IN" sz="2000" dirty="0" smtClean="0"/>
              <a:t>These algorithms were applied to predict the quality of wine and the accuracies of the algorithms were compared and the model giving max. accuracy was selected . </a:t>
            </a:r>
          </a:p>
          <a:p>
            <a:endParaRPr lang="en-IN" sz="2000" dirty="0"/>
          </a:p>
          <a:p>
            <a:r>
              <a:rPr lang="en-IN" sz="2000" dirty="0" smtClean="0"/>
              <a:t>As per the observation for the accuracy of the model, Random Forest (ensemble learner algorithms) gave the highest accuracy </a:t>
            </a:r>
            <a:r>
              <a:rPr lang="en-IN" sz="2000" dirty="0"/>
              <a:t>of about </a:t>
            </a:r>
            <a:r>
              <a:rPr lang="en-IN" sz="2000" dirty="0" smtClean="0"/>
              <a:t>68%, </a:t>
            </a:r>
            <a:r>
              <a:rPr lang="en-IN" sz="2000" dirty="0"/>
              <a:t>followed by Decision Trees with </a:t>
            </a:r>
            <a:r>
              <a:rPr lang="en-IN" sz="2000" dirty="0" smtClean="0"/>
              <a:t>67% accuracy which was followed by Logistic regression with 62%</a:t>
            </a:r>
          </a:p>
        </p:txBody>
      </p:sp>
    </p:spTree>
    <p:extLst>
      <p:ext uri="{BB962C8B-B14F-4D97-AF65-F5344CB8AC3E}">
        <p14:creationId xmlns:p14="http://schemas.microsoft.com/office/powerpoint/2010/main" val="3589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u="sng" dirty="0" smtClean="0">
                <a:solidFill>
                  <a:srgbClr val="FF0000"/>
                </a:solidFill>
              </a:rPr>
              <a:t>Comparison of the performance of applied algorithms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 smtClean="0"/>
              <a:t>As per the observation for the accuracy of the model, Random Forest (</a:t>
            </a:r>
            <a:r>
              <a:rPr lang="en-IN" sz="1800" dirty="0" err="1" smtClean="0"/>
              <a:t>ensembled</a:t>
            </a:r>
            <a:r>
              <a:rPr lang="en-IN" sz="1800" dirty="0" smtClean="0"/>
              <a:t> learner algorithm) gave the highest training &amp; test accuracy of about 80% &amp; 82%, followed by Decision Trees with training &amp; test accuracy of about 76% &amp; 78% accuracy.</a:t>
            </a:r>
          </a:p>
          <a:p>
            <a:endParaRPr lang="en-IN" sz="1800" dirty="0"/>
          </a:p>
          <a:p>
            <a:r>
              <a:rPr lang="en-IN" sz="1800" b="1" dirty="0" smtClean="0">
                <a:solidFill>
                  <a:srgbClr val="FF0000"/>
                </a:solidFill>
              </a:rPr>
              <a:t>Improving the performance of the model by hyper parameter tuning </a:t>
            </a:r>
          </a:p>
          <a:p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b="1" dirty="0" smtClean="0">
                <a:solidFill>
                  <a:srgbClr val="FF0000"/>
                </a:solidFill>
              </a:rPr>
              <a:t>Accuracy after hyper parameter tuning :- </a:t>
            </a:r>
          </a:p>
          <a:p>
            <a:r>
              <a:rPr lang="en-IN" sz="1800" dirty="0"/>
              <a:t>Training Accuracy </a:t>
            </a:r>
            <a:r>
              <a:rPr lang="en-IN" sz="1800" dirty="0" smtClean="0"/>
              <a:t>  98%</a:t>
            </a:r>
          </a:p>
          <a:p>
            <a:r>
              <a:rPr lang="en-IN" sz="1800" dirty="0" smtClean="0"/>
              <a:t>Test Accuracy         ~ 70%</a:t>
            </a:r>
            <a:endParaRPr lang="en-IN" sz="1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51819" r="49431" b="20393"/>
          <a:stretch/>
        </p:blipFill>
        <p:spPr bwMode="auto">
          <a:xfrm>
            <a:off x="4648200" y="1711105"/>
            <a:ext cx="4083483" cy="236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t="27868" r="38135" b="33236"/>
          <a:stretch/>
        </p:blipFill>
        <p:spPr bwMode="auto">
          <a:xfrm>
            <a:off x="5029200" y="4191000"/>
            <a:ext cx="3756669" cy="217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6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674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Wine Quality Data </vt:lpstr>
      <vt:lpstr>PowerPoint Presentation</vt:lpstr>
      <vt:lpstr>EDA (Exploratory Data Analysis</vt:lpstr>
      <vt:lpstr>Acidity Vs pH</vt:lpstr>
      <vt:lpstr>Sulfur Dioxide</vt:lpstr>
      <vt:lpstr>Distribution of features </vt:lpstr>
      <vt:lpstr>Correlations of features was examined with Correlation Heatmap. </vt:lpstr>
      <vt:lpstr>Wine Quality Prediction  </vt:lpstr>
      <vt:lpstr>Comparison of the performance of applied algorithms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Labels, Pricing and Critical Acclaim: Can Chemistry Explain the Quality of Wine?</dc:title>
  <dc:creator>Andres Megan</dc:creator>
  <cp:lastModifiedBy>Shalini</cp:lastModifiedBy>
  <cp:revision>234</cp:revision>
  <cp:lastPrinted>2012-04-24T18:34:10Z</cp:lastPrinted>
  <dcterms:created xsi:type="dcterms:W3CDTF">2012-04-20T17:49:20Z</dcterms:created>
  <dcterms:modified xsi:type="dcterms:W3CDTF">2018-05-31T09:52:30Z</dcterms:modified>
</cp:coreProperties>
</file>