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Thin"/>
      <p:regular r:id="rId36"/>
      <p:bold r:id="rId37"/>
      <p:italic r:id="rId38"/>
      <p:boldItalic r:id="rId39"/>
    </p:embeddedFont>
    <p:embeddedFont>
      <p:font typeface="Roboto"/>
      <p:regular r:id="rId40"/>
      <p:bold r:id="rId41"/>
      <p:italic r:id="rId42"/>
      <p:boldItalic r:id="rId43"/>
    </p:embeddedFont>
    <p:embeddedFont>
      <p:font typeface="Roboto Medium"/>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Medium-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Thin-bold.fntdata"/><Relationship Id="rId36" Type="http://schemas.openxmlformats.org/officeDocument/2006/relationships/font" Target="fonts/RobotoThin-regular.fntdata"/><Relationship Id="rId39" Type="http://schemas.openxmlformats.org/officeDocument/2006/relationships/font" Target="fonts/RobotoThin-boldItalic.fntdata"/><Relationship Id="rId38" Type="http://schemas.openxmlformats.org/officeDocument/2006/relationships/font" Target="fonts/RobotoThin-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bbccdd2b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bbccdd2b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bccdd2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bccdd2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bbccdd2b7_0_3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bbccdd2b7_0_3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c15463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c15463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bbccdd2b7_0_3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bbccdd2b7_0_3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be80983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be80983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be80983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be80983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be80983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be80983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be80983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be80983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be809836b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be809836b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bb8656883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bb8656883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be809836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ebe809836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be809836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be809836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be809836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be809836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be809836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be809836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be809836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be809836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be809836b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be809836b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be809836b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be809836b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bb8656883_0_1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bb8656883_0_1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3489db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c3489d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bbccdd2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bbccdd2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bbccdd2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bbccdd2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bbccdd2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bbccdd2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bbccdd2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bbccdd2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bbccdd2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bbccdd2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rive.google.com/file/d/1IiARgmvekvNqn5jkYEoL9iwXCQTRjU7j/view" TargetMode="Externa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1" type="subTitle"/>
          </p:nvPr>
        </p:nvSpPr>
        <p:spPr>
          <a:xfrm>
            <a:off x="-150" y="1237675"/>
            <a:ext cx="9144000" cy="1853400"/>
          </a:xfrm>
          <a:prstGeom prst="rect">
            <a:avLst/>
          </a:prstGeom>
          <a:solidFill>
            <a:schemeClr val="lt1"/>
          </a:solidFill>
        </p:spPr>
        <p:txBody>
          <a:bodyPr anchorCtr="0" anchor="b" bIns="91425" lIns="91425" spcFirstLastPara="1" rIns="91425" wrap="square" tIns="91425">
            <a:normAutofit fontScale="55000" lnSpcReduction="10000"/>
          </a:bodyPr>
          <a:lstStyle/>
          <a:p>
            <a:pPr indent="0" lvl="0" marL="0" rtl="0" algn="l">
              <a:spcBef>
                <a:spcPts val="0"/>
              </a:spcBef>
              <a:spcAft>
                <a:spcPts val="0"/>
              </a:spcAft>
              <a:buNone/>
            </a:pPr>
            <a:r>
              <a:rPr lang="en">
                <a:solidFill>
                  <a:schemeClr val="dk1"/>
                </a:solidFill>
              </a:rPr>
              <a:t>               </a:t>
            </a:r>
            <a:r>
              <a:rPr b="1" lang="en" sz="4000">
                <a:solidFill>
                  <a:schemeClr val="dk1"/>
                </a:solidFill>
              </a:rPr>
              <a:t>    </a:t>
            </a:r>
            <a:r>
              <a:rPr b="1" lang="en" sz="5100">
                <a:solidFill>
                  <a:schemeClr val="dk1"/>
                </a:solidFill>
              </a:rPr>
              <a:t> </a:t>
            </a:r>
            <a:r>
              <a:rPr b="1" lang="en" sz="10361">
                <a:solidFill>
                  <a:schemeClr val="dk1"/>
                </a:solidFill>
              </a:rPr>
              <a:t>DETECT PIXELATED IMAGE</a:t>
            </a:r>
            <a:r>
              <a:rPr lang="en" sz="10177">
                <a:solidFill>
                  <a:schemeClr val="dk1"/>
                </a:solidFill>
              </a:rPr>
              <a:t> </a:t>
            </a:r>
            <a:r>
              <a:rPr b="1" lang="en" sz="10177">
                <a:solidFill>
                  <a:schemeClr val="dk1"/>
                </a:solidFill>
              </a:rPr>
              <a:t> AND CORRECT IT</a:t>
            </a:r>
            <a:endParaRPr b="1" sz="10177">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FEATURES OFFERED:</a:t>
            </a:r>
            <a:endParaRPr>
              <a:solidFill>
                <a:schemeClr val="lt1"/>
              </a:solidFill>
            </a:endParaRPr>
          </a:p>
        </p:txBody>
      </p:sp>
      <p:sp>
        <p:nvSpPr>
          <p:cNvPr id="135" name="Google Shape;135;p22"/>
          <p:cNvSpPr txBox="1"/>
          <p:nvPr>
            <p:ph idx="1" type="body"/>
          </p:nvPr>
        </p:nvSpPr>
        <p:spPr>
          <a:xfrm>
            <a:off x="2738225" y="1111100"/>
            <a:ext cx="6405900" cy="362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b="1" lang="en" sz="1300">
                <a:solidFill>
                  <a:schemeClr val="lt1"/>
                </a:solidFill>
                <a:latin typeface="Arial"/>
                <a:ea typeface="Arial"/>
                <a:cs typeface="Arial"/>
                <a:sym typeface="Arial"/>
              </a:rPr>
              <a:t>6. Integration of Multiple Super-Resolution Techniques</a:t>
            </a:r>
            <a:endParaRPr b="1" sz="1300">
              <a:solidFill>
                <a:schemeClr val="lt1"/>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solidFill>
                  <a:schemeClr val="lt1"/>
                </a:solidFill>
                <a:latin typeface="Arial"/>
                <a:ea typeface="Arial"/>
                <a:cs typeface="Arial"/>
                <a:sym typeface="Arial"/>
              </a:rPr>
              <a:t>Description</a:t>
            </a:r>
            <a:r>
              <a:rPr lang="en" sz="1300">
                <a:solidFill>
                  <a:schemeClr val="lt1"/>
                </a:solidFill>
                <a:latin typeface="Arial"/>
                <a:ea typeface="Arial"/>
                <a:cs typeface="Arial"/>
                <a:sym typeface="Arial"/>
              </a:rPr>
              <a:t>: The system integrates both ESRGAN and Real-ESRGAN for image correction.</a:t>
            </a:r>
            <a:endParaRPr sz="1300">
              <a:solidFill>
                <a:schemeClr val="lt1"/>
              </a:solidFill>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b="1" lang="en" sz="1300">
                <a:solidFill>
                  <a:schemeClr val="lt1"/>
                </a:solidFill>
                <a:latin typeface="Arial"/>
                <a:ea typeface="Arial"/>
                <a:cs typeface="Arial"/>
                <a:sym typeface="Arial"/>
              </a:rPr>
              <a:t>How it works</a:t>
            </a:r>
            <a:r>
              <a:rPr lang="en" sz="1300">
                <a:solidFill>
                  <a:schemeClr val="lt1"/>
                </a:solidFill>
                <a:latin typeface="Arial"/>
                <a:ea typeface="Arial"/>
                <a:cs typeface="Arial"/>
                <a:sym typeface="Arial"/>
              </a:rPr>
              <a:t>:</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The ESRGAN model is used for initial image enhancement.</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For further refinement, the Real-ESRGAN executable is called to process the image.</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Users can choose which method to apply based on their preferences.</a:t>
            </a:r>
            <a:endParaRPr sz="1300">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en" sz="1300">
                <a:solidFill>
                  <a:schemeClr val="lt1"/>
                </a:solidFill>
                <a:latin typeface="Arial"/>
                <a:ea typeface="Arial"/>
                <a:cs typeface="Arial"/>
                <a:sym typeface="Arial"/>
              </a:rPr>
              <a:t>Benefits</a:t>
            </a:r>
            <a:r>
              <a:rPr lang="en" sz="1300">
                <a:solidFill>
                  <a:schemeClr val="lt1"/>
                </a:solidFill>
                <a:latin typeface="Arial"/>
                <a:ea typeface="Arial"/>
                <a:cs typeface="Arial"/>
                <a:sym typeface="Arial"/>
              </a:rPr>
              <a:t>:</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Offers multiple options for image enhancement, providing flexibility and choice.</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Ensures the highest possible quality of corrected images.</a:t>
            </a:r>
            <a:endParaRPr sz="1300">
              <a:solidFill>
                <a:schemeClr val="lt1"/>
              </a:solidFill>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 sz="1300">
                <a:solidFill>
                  <a:schemeClr val="lt1"/>
                </a:solidFill>
                <a:latin typeface="Arial"/>
                <a:ea typeface="Arial"/>
                <a:cs typeface="Arial"/>
                <a:sym typeface="Arial"/>
              </a:rPr>
              <a:t>Leverages the strengths of different super-resolution techniques for optimal results.</a:t>
            </a:r>
            <a:endParaRPr sz="1300">
              <a:solidFill>
                <a:schemeClr val="lt1"/>
              </a:solidFill>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3"/>
          <p:cNvSpPr txBox="1"/>
          <p:nvPr>
            <p:ph idx="4294967295" type="title"/>
          </p:nvPr>
        </p:nvSpPr>
        <p:spPr>
          <a:xfrm>
            <a:off x="2331550" y="288050"/>
            <a:ext cx="6893400" cy="8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PROCESS FLOW:</a:t>
            </a:r>
            <a:endParaRPr>
              <a:solidFill>
                <a:srgbClr val="FFFFFF"/>
              </a:solidFill>
            </a:endParaRPr>
          </a:p>
        </p:txBody>
      </p:sp>
      <p:sp>
        <p:nvSpPr>
          <p:cNvPr id="141" name="Google Shape;141;p23"/>
          <p:cNvSpPr/>
          <p:nvPr/>
        </p:nvSpPr>
        <p:spPr>
          <a:xfrm flipH="1" rot="786158">
            <a:off x="2830648" y="2326921"/>
            <a:ext cx="942230" cy="4424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42" name="Google Shape;142;p23"/>
          <p:cNvSpPr/>
          <p:nvPr/>
        </p:nvSpPr>
        <p:spPr>
          <a:xfrm rot="-786158">
            <a:off x="1940841" y="2326921"/>
            <a:ext cx="942230" cy="4424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43" name="Google Shape;143;p23"/>
          <p:cNvSpPr/>
          <p:nvPr/>
        </p:nvSpPr>
        <p:spPr>
          <a:xfrm flipH="1" rot="786158">
            <a:off x="1044492" y="2326921"/>
            <a:ext cx="942230" cy="44248"/>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144" name="Google Shape;144;p23"/>
          <p:cNvGrpSpPr/>
          <p:nvPr/>
        </p:nvGrpSpPr>
        <p:grpSpPr>
          <a:xfrm>
            <a:off x="1371497" y="2369883"/>
            <a:ext cx="1188956" cy="947035"/>
            <a:chOff x="3021975" y="2541798"/>
            <a:chExt cx="1712700" cy="1230715"/>
          </a:xfrm>
        </p:grpSpPr>
        <p:sp>
          <p:nvSpPr>
            <p:cNvPr id="145" name="Google Shape;145;p23"/>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701C7F"/>
                  </a:solidFill>
                  <a:latin typeface="Roboto"/>
                  <a:ea typeface="Roboto"/>
                  <a:cs typeface="Roboto"/>
                  <a:sym typeface="Roboto"/>
                </a:rPr>
                <a:t>2.</a:t>
              </a:r>
              <a:endParaRPr b="1" sz="500">
                <a:solidFill>
                  <a:srgbClr val="701C7F"/>
                </a:solidFill>
                <a:latin typeface="Roboto"/>
                <a:ea typeface="Roboto"/>
                <a:cs typeface="Roboto"/>
                <a:sym typeface="Roboto"/>
              </a:endParaRPr>
            </a:p>
          </p:txBody>
        </p:sp>
        <p:sp>
          <p:nvSpPr>
            <p:cNvPr id="146" name="Google Shape;146;p23"/>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47" name="Google Shape;147;p23"/>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48" name="Google Shape;148;p23"/>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Load image</a:t>
              </a:r>
              <a:endParaRPr sz="1200">
                <a:solidFill>
                  <a:srgbClr val="FFFFFF"/>
                </a:solidFill>
              </a:endParaRPr>
            </a:p>
          </p:txBody>
        </p:sp>
        <p:sp>
          <p:nvSpPr>
            <p:cNvPr id="149" name="Google Shape;149;p23"/>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150" name="Google Shape;150;p23"/>
          <p:cNvSpPr/>
          <p:nvPr/>
        </p:nvSpPr>
        <p:spPr>
          <a:xfrm rot="-786158">
            <a:off x="159510" y="2326921"/>
            <a:ext cx="942230" cy="44248"/>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151" name="Google Shape;151;p23"/>
          <p:cNvGrpSpPr/>
          <p:nvPr/>
        </p:nvGrpSpPr>
        <p:grpSpPr>
          <a:xfrm>
            <a:off x="478197" y="1368632"/>
            <a:ext cx="1188956" cy="959377"/>
            <a:chOff x="1637475" y="1219942"/>
            <a:chExt cx="1712700" cy="1246754"/>
          </a:xfrm>
        </p:grpSpPr>
        <p:sp>
          <p:nvSpPr>
            <p:cNvPr id="152" name="Google Shape;152;p23"/>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53" name="Google Shape;153;p23"/>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701C7F"/>
                  </a:solidFill>
                  <a:latin typeface="Roboto"/>
                  <a:ea typeface="Roboto"/>
                  <a:cs typeface="Roboto"/>
                  <a:sym typeface="Roboto"/>
                </a:rPr>
                <a:t>1.</a:t>
              </a:r>
              <a:endParaRPr b="1" sz="500">
                <a:solidFill>
                  <a:srgbClr val="701C7F"/>
                </a:solidFill>
                <a:latin typeface="Roboto"/>
                <a:ea typeface="Roboto"/>
                <a:cs typeface="Roboto"/>
                <a:sym typeface="Roboto"/>
              </a:endParaRPr>
            </a:p>
          </p:txBody>
        </p:sp>
        <p:sp>
          <p:nvSpPr>
            <p:cNvPr id="154" name="Google Shape;154;p23"/>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55" name="Google Shape;155;p23"/>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Start application</a:t>
              </a:r>
              <a:endParaRPr sz="1200">
                <a:solidFill>
                  <a:srgbClr val="FFFFFF"/>
                </a:solidFill>
              </a:endParaRPr>
            </a:p>
          </p:txBody>
        </p:sp>
        <p:sp>
          <p:nvSpPr>
            <p:cNvPr id="156" name="Google Shape;156;p23"/>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157" name="Google Shape;157;p23"/>
          <p:cNvSpPr/>
          <p:nvPr/>
        </p:nvSpPr>
        <p:spPr>
          <a:xfrm rot="-786158">
            <a:off x="3722178" y="2326921"/>
            <a:ext cx="942230" cy="4424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158" name="Google Shape;158;p23"/>
          <p:cNvGrpSpPr/>
          <p:nvPr/>
        </p:nvGrpSpPr>
        <p:grpSpPr>
          <a:xfrm>
            <a:off x="3113567" y="2369883"/>
            <a:ext cx="1188956" cy="947035"/>
            <a:chOff x="5796625" y="2541798"/>
            <a:chExt cx="1712700" cy="1230715"/>
          </a:xfrm>
        </p:grpSpPr>
        <p:sp>
          <p:nvSpPr>
            <p:cNvPr id="159" name="Google Shape;159;p23"/>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60" name="Google Shape;160;p23"/>
            <p:cNvSpPr txBox="1"/>
            <p:nvPr/>
          </p:nvSpPr>
          <p:spPr>
            <a:xfrm>
              <a:off x="6346538" y="270493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5E5E5E"/>
                  </a:solidFill>
                  <a:latin typeface="Roboto"/>
                  <a:ea typeface="Roboto"/>
                  <a:cs typeface="Roboto"/>
                  <a:sym typeface="Roboto"/>
                </a:rPr>
                <a:t>4.</a:t>
              </a:r>
              <a:endParaRPr b="1" sz="500">
                <a:solidFill>
                  <a:srgbClr val="5E5E5E"/>
                </a:solidFill>
                <a:latin typeface="Roboto"/>
                <a:ea typeface="Roboto"/>
                <a:cs typeface="Roboto"/>
                <a:sym typeface="Roboto"/>
              </a:endParaRPr>
            </a:p>
          </p:txBody>
        </p:sp>
        <p:sp>
          <p:nvSpPr>
            <p:cNvPr id="161" name="Google Shape;161;p23"/>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62" name="Google Shape;162;p23"/>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rgbClr val="FF00FF"/>
                  </a:solidFill>
                  <a:latin typeface="Roboto"/>
                  <a:ea typeface="Roboto"/>
                  <a:cs typeface="Roboto"/>
                  <a:sym typeface="Roboto"/>
                </a:rPr>
                <a:t>Detect Pixelation</a:t>
              </a:r>
              <a:endParaRPr sz="1300">
                <a:solidFill>
                  <a:srgbClr val="FF00FF"/>
                </a:solidFill>
              </a:endParaRPr>
            </a:p>
          </p:txBody>
        </p:sp>
        <p:sp>
          <p:nvSpPr>
            <p:cNvPr id="163" name="Google Shape;163;p23"/>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164" name="Google Shape;164;p23"/>
          <p:cNvGrpSpPr/>
          <p:nvPr/>
        </p:nvGrpSpPr>
        <p:grpSpPr>
          <a:xfrm>
            <a:off x="2243690" y="1368632"/>
            <a:ext cx="1188956" cy="959377"/>
            <a:chOff x="4409300" y="1219942"/>
            <a:chExt cx="1712700" cy="1246754"/>
          </a:xfrm>
        </p:grpSpPr>
        <p:sp>
          <p:nvSpPr>
            <p:cNvPr id="165" name="Google Shape;165;p2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66" name="Google Shape;166;p2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5E5E5E"/>
                  </a:solidFill>
                  <a:latin typeface="Roboto"/>
                  <a:ea typeface="Roboto"/>
                  <a:cs typeface="Roboto"/>
                  <a:sym typeface="Roboto"/>
                </a:rPr>
                <a:t>3.</a:t>
              </a:r>
              <a:endParaRPr b="1" sz="500">
                <a:solidFill>
                  <a:srgbClr val="5E5E5E"/>
                </a:solidFill>
                <a:latin typeface="Roboto"/>
                <a:ea typeface="Roboto"/>
                <a:cs typeface="Roboto"/>
                <a:sym typeface="Roboto"/>
              </a:endParaRPr>
            </a:p>
          </p:txBody>
        </p:sp>
        <p:sp>
          <p:nvSpPr>
            <p:cNvPr id="167" name="Google Shape;167;p2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68" name="Google Shape;168;p2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69" name="Google Shape;169;p23"/>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00FF"/>
                  </a:solidFill>
                  <a:latin typeface="Roboto"/>
                  <a:ea typeface="Roboto"/>
                  <a:cs typeface="Roboto"/>
                  <a:sym typeface="Roboto"/>
                </a:rPr>
                <a:t>PREPROCESS IMAGE</a:t>
              </a:r>
              <a:endParaRPr sz="1300">
                <a:solidFill>
                  <a:srgbClr val="FF00FF"/>
                </a:solidFill>
              </a:endParaRPr>
            </a:p>
          </p:txBody>
        </p:sp>
      </p:grpSp>
      <p:grpSp>
        <p:nvGrpSpPr>
          <p:cNvPr id="170" name="Google Shape;170;p23"/>
          <p:cNvGrpSpPr/>
          <p:nvPr/>
        </p:nvGrpSpPr>
        <p:grpSpPr>
          <a:xfrm>
            <a:off x="4101561" y="1323883"/>
            <a:ext cx="1188956" cy="959377"/>
            <a:chOff x="4409300" y="1219942"/>
            <a:chExt cx="1712700" cy="1246754"/>
          </a:xfrm>
        </p:grpSpPr>
        <p:sp>
          <p:nvSpPr>
            <p:cNvPr id="171" name="Google Shape;171;p2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72" name="Google Shape;172;p2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5E5E5E"/>
                  </a:solidFill>
                  <a:latin typeface="Roboto"/>
                  <a:ea typeface="Roboto"/>
                  <a:cs typeface="Roboto"/>
                  <a:sym typeface="Roboto"/>
                </a:rPr>
                <a:t>5.</a:t>
              </a:r>
              <a:endParaRPr b="1" sz="500">
                <a:solidFill>
                  <a:srgbClr val="5E5E5E"/>
                </a:solidFill>
                <a:latin typeface="Roboto"/>
                <a:ea typeface="Roboto"/>
                <a:cs typeface="Roboto"/>
                <a:sym typeface="Roboto"/>
              </a:endParaRPr>
            </a:p>
          </p:txBody>
        </p:sp>
        <p:sp>
          <p:nvSpPr>
            <p:cNvPr id="173" name="Google Shape;173;p2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74" name="Google Shape;174;p2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75" name="Google Shape;175;p23"/>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FF00FF"/>
                  </a:solidFill>
                  <a:latin typeface="Roboto"/>
                  <a:ea typeface="Roboto"/>
                  <a:cs typeface="Roboto"/>
                  <a:sym typeface="Roboto"/>
                </a:rPr>
                <a:t>Display Detection Results</a:t>
              </a:r>
              <a:endParaRPr sz="1200">
                <a:solidFill>
                  <a:srgbClr val="FF00FF"/>
                </a:solidFill>
              </a:endParaRPr>
            </a:p>
          </p:txBody>
        </p:sp>
      </p:grpSp>
      <p:sp>
        <p:nvSpPr>
          <p:cNvPr id="176" name="Google Shape;176;p23"/>
          <p:cNvSpPr/>
          <p:nvPr/>
        </p:nvSpPr>
        <p:spPr>
          <a:xfrm rot="-10360516">
            <a:off x="5276868" y="2148334"/>
            <a:ext cx="875343" cy="3852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666716">
            <a:off x="4788143" y="2151145"/>
            <a:ext cx="544814" cy="3166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178" name="Google Shape;178;p23"/>
          <p:cNvGrpSpPr/>
          <p:nvPr/>
        </p:nvGrpSpPr>
        <p:grpSpPr>
          <a:xfrm>
            <a:off x="5290528" y="2092082"/>
            <a:ext cx="1393281" cy="959342"/>
            <a:chOff x="5796625" y="2541798"/>
            <a:chExt cx="1712700" cy="1230715"/>
          </a:xfrm>
        </p:grpSpPr>
        <p:sp>
          <p:nvSpPr>
            <p:cNvPr id="179" name="Google Shape;179;p23"/>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6346538" y="270493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4.</a:t>
              </a:r>
              <a:endParaRPr b="1" sz="800">
                <a:solidFill>
                  <a:srgbClr val="5E5E5E"/>
                </a:solidFill>
                <a:latin typeface="Roboto"/>
                <a:ea typeface="Roboto"/>
                <a:cs typeface="Roboto"/>
                <a:sym typeface="Roboto"/>
              </a:endParaRPr>
            </a:p>
          </p:txBody>
        </p:sp>
        <p:sp>
          <p:nvSpPr>
            <p:cNvPr id="181" name="Google Shape;181;p23"/>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3"/>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00FF"/>
                  </a:solidFill>
                  <a:latin typeface="Roboto"/>
                  <a:ea typeface="Roboto"/>
                  <a:cs typeface="Roboto"/>
                  <a:sym typeface="Roboto"/>
                </a:rPr>
                <a:t>CORRECT IMAGE</a:t>
              </a:r>
              <a:endParaRPr sz="1100">
                <a:solidFill>
                  <a:srgbClr val="FF00FF"/>
                </a:solidFill>
              </a:endParaRPr>
            </a:p>
          </p:txBody>
        </p:sp>
        <p:sp>
          <p:nvSpPr>
            <p:cNvPr id="183" name="Google Shape;183;p23"/>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3"/>
          <p:cNvGrpSpPr/>
          <p:nvPr/>
        </p:nvGrpSpPr>
        <p:grpSpPr>
          <a:xfrm>
            <a:off x="4756932" y="3511287"/>
            <a:ext cx="1289149" cy="886068"/>
            <a:chOff x="4409300" y="1219942"/>
            <a:chExt cx="1712700" cy="1246754"/>
          </a:xfrm>
        </p:grpSpPr>
        <p:sp>
          <p:nvSpPr>
            <p:cNvPr id="185" name="Google Shape;185;p2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a:t>
              </a:r>
              <a:endParaRPr b="1" sz="800">
                <a:solidFill>
                  <a:srgbClr val="5E5E5E"/>
                </a:solidFill>
                <a:latin typeface="Roboto"/>
                <a:ea typeface="Roboto"/>
                <a:cs typeface="Roboto"/>
                <a:sym typeface="Roboto"/>
              </a:endParaRPr>
            </a:p>
          </p:txBody>
        </p:sp>
        <p:sp>
          <p:nvSpPr>
            <p:cNvPr id="187" name="Google Shape;187;p2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2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rgbClr val="FF00FF"/>
                  </a:solidFill>
                  <a:latin typeface="Roboto"/>
                  <a:ea typeface="Roboto"/>
                  <a:cs typeface="Roboto"/>
                  <a:sym typeface="Roboto"/>
                </a:rPr>
                <a:t>ESRGAN</a:t>
              </a:r>
              <a:endParaRPr sz="1600">
                <a:solidFill>
                  <a:srgbClr val="FF00FF"/>
                </a:solidFill>
              </a:endParaRPr>
            </a:p>
          </p:txBody>
        </p:sp>
      </p:grpSp>
      <p:grpSp>
        <p:nvGrpSpPr>
          <p:cNvPr id="190" name="Google Shape;190;p23"/>
          <p:cNvGrpSpPr/>
          <p:nvPr/>
        </p:nvGrpSpPr>
        <p:grpSpPr>
          <a:xfrm>
            <a:off x="6854608" y="3443309"/>
            <a:ext cx="1289149" cy="886068"/>
            <a:chOff x="4409300" y="1219942"/>
            <a:chExt cx="1712700" cy="1246754"/>
          </a:xfrm>
        </p:grpSpPr>
        <p:sp>
          <p:nvSpPr>
            <p:cNvPr id="191" name="Google Shape;191;p2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5E5E5E"/>
                </a:solidFill>
                <a:latin typeface="Roboto"/>
                <a:ea typeface="Roboto"/>
                <a:cs typeface="Roboto"/>
                <a:sym typeface="Roboto"/>
              </a:endParaRPr>
            </a:p>
          </p:txBody>
        </p:sp>
        <p:sp>
          <p:nvSpPr>
            <p:cNvPr id="193" name="Google Shape;193;p2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p2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rgbClr val="FF00FF"/>
                  </a:solidFill>
                  <a:latin typeface="Roboto"/>
                  <a:ea typeface="Roboto"/>
                  <a:cs typeface="Roboto"/>
                  <a:sym typeface="Roboto"/>
                </a:rPr>
                <a:t>real_ESRGAN</a:t>
              </a:r>
              <a:endParaRPr sz="1600">
                <a:solidFill>
                  <a:srgbClr val="FF00FF"/>
                </a:solidFill>
              </a:endParaRPr>
            </a:p>
          </p:txBody>
        </p:sp>
      </p:grpSp>
      <p:sp>
        <p:nvSpPr>
          <p:cNvPr id="196" name="Google Shape;196;p23"/>
          <p:cNvSpPr/>
          <p:nvPr/>
        </p:nvSpPr>
        <p:spPr>
          <a:xfrm rot="-2518012">
            <a:off x="4847561" y="3157890"/>
            <a:ext cx="942125" cy="44096"/>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7" name="Google Shape;197;p23"/>
          <p:cNvSpPr/>
          <p:nvPr/>
        </p:nvSpPr>
        <p:spPr>
          <a:xfrm rot="1843748">
            <a:off x="6326545" y="3225176"/>
            <a:ext cx="942307" cy="44183"/>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8" name="Google Shape;198;p23"/>
          <p:cNvSpPr/>
          <p:nvPr/>
        </p:nvSpPr>
        <p:spPr>
          <a:xfrm rot="-953819">
            <a:off x="7962772" y="2113731"/>
            <a:ext cx="829109" cy="44388"/>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9" name="Google Shape;199;p23"/>
          <p:cNvSpPr/>
          <p:nvPr/>
        </p:nvSpPr>
        <p:spPr>
          <a:xfrm flipH="1" rot="786158">
            <a:off x="7064292" y="2098321"/>
            <a:ext cx="942230" cy="44248"/>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200" name="Google Shape;200;p23"/>
          <p:cNvGrpSpPr/>
          <p:nvPr/>
        </p:nvGrpSpPr>
        <p:grpSpPr>
          <a:xfrm>
            <a:off x="7391297" y="2141283"/>
            <a:ext cx="1188956" cy="947035"/>
            <a:chOff x="3021975" y="2541798"/>
            <a:chExt cx="1712700" cy="1230715"/>
          </a:xfrm>
        </p:grpSpPr>
        <p:sp>
          <p:nvSpPr>
            <p:cNvPr id="201" name="Google Shape;201;p23"/>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701C7F"/>
                  </a:solidFill>
                  <a:latin typeface="Roboto"/>
                  <a:ea typeface="Roboto"/>
                  <a:cs typeface="Roboto"/>
                  <a:sym typeface="Roboto"/>
                </a:rPr>
                <a:t>2.</a:t>
              </a:r>
              <a:endParaRPr b="1" sz="500">
                <a:solidFill>
                  <a:srgbClr val="701C7F"/>
                </a:solidFill>
                <a:latin typeface="Roboto"/>
                <a:ea typeface="Roboto"/>
                <a:cs typeface="Roboto"/>
                <a:sym typeface="Roboto"/>
              </a:endParaRPr>
            </a:p>
          </p:txBody>
        </p:sp>
        <p:sp>
          <p:nvSpPr>
            <p:cNvPr id="202" name="Google Shape;202;p23"/>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03" name="Google Shape;203;p23"/>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04" name="Google Shape;204;p23"/>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FFFFFF"/>
                  </a:solidFill>
                  <a:latin typeface="Roboto"/>
                  <a:ea typeface="Roboto"/>
                  <a:cs typeface="Roboto"/>
                  <a:sym typeface="Roboto"/>
                </a:rPr>
                <a:t>Save Corrected</a:t>
              </a:r>
              <a:r>
                <a:rPr lang="en" sz="1200">
                  <a:solidFill>
                    <a:srgbClr val="FFFFFF"/>
                  </a:solidFill>
                  <a:latin typeface="Roboto"/>
                  <a:ea typeface="Roboto"/>
                  <a:cs typeface="Roboto"/>
                  <a:sym typeface="Roboto"/>
                </a:rPr>
                <a:t> Image</a:t>
              </a:r>
              <a:endParaRPr sz="1200">
                <a:solidFill>
                  <a:srgbClr val="FFFFFF"/>
                </a:solidFill>
              </a:endParaRPr>
            </a:p>
          </p:txBody>
        </p:sp>
        <p:sp>
          <p:nvSpPr>
            <p:cNvPr id="205" name="Google Shape;205;p23"/>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206" name="Google Shape;206;p23"/>
          <p:cNvSpPr/>
          <p:nvPr/>
        </p:nvSpPr>
        <p:spPr>
          <a:xfrm rot="-801826">
            <a:off x="6179317" y="2098342"/>
            <a:ext cx="942316" cy="4430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nvGrpSpPr>
          <p:cNvPr id="207" name="Google Shape;207;p23"/>
          <p:cNvGrpSpPr/>
          <p:nvPr/>
        </p:nvGrpSpPr>
        <p:grpSpPr>
          <a:xfrm>
            <a:off x="6497997" y="1140032"/>
            <a:ext cx="1188956" cy="959377"/>
            <a:chOff x="1637475" y="1219942"/>
            <a:chExt cx="1712700" cy="1246754"/>
          </a:xfrm>
        </p:grpSpPr>
        <p:sp>
          <p:nvSpPr>
            <p:cNvPr id="208" name="Google Shape;208;p23"/>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209" name="Google Shape;209;p23"/>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00">
                  <a:solidFill>
                    <a:srgbClr val="701C7F"/>
                  </a:solidFill>
                  <a:latin typeface="Roboto"/>
                  <a:ea typeface="Roboto"/>
                  <a:cs typeface="Roboto"/>
                  <a:sym typeface="Roboto"/>
                </a:rPr>
                <a:t>1.</a:t>
              </a:r>
              <a:endParaRPr b="1" sz="300">
                <a:solidFill>
                  <a:srgbClr val="701C7F"/>
                </a:solidFill>
                <a:latin typeface="Roboto"/>
                <a:ea typeface="Roboto"/>
                <a:cs typeface="Roboto"/>
                <a:sym typeface="Roboto"/>
              </a:endParaRPr>
            </a:p>
          </p:txBody>
        </p:sp>
        <p:sp>
          <p:nvSpPr>
            <p:cNvPr id="210" name="Google Shape;210;p23"/>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11" name="Google Shape;211;p23"/>
            <p:cNvSpPr txBox="1"/>
            <p:nvPr/>
          </p:nvSpPr>
          <p:spPr>
            <a:xfrm>
              <a:off x="1637479" y="1281143"/>
              <a:ext cx="1668300" cy="60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Roboto"/>
                  <a:ea typeface="Roboto"/>
                  <a:cs typeface="Roboto"/>
                  <a:sym typeface="Roboto"/>
                </a:rPr>
                <a:t>Display Corrected Image</a:t>
              </a:r>
              <a:endParaRPr sz="1000">
                <a:solidFill>
                  <a:srgbClr val="FFFFFF"/>
                </a:solidFill>
              </a:endParaRPr>
            </a:p>
          </p:txBody>
        </p:sp>
        <p:sp>
          <p:nvSpPr>
            <p:cNvPr id="212" name="Google Shape;212;p23"/>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grpSp>
      <p:grpSp>
        <p:nvGrpSpPr>
          <p:cNvPr id="213" name="Google Shape;213;p23"/>
          <p:cNvGrpSpPr/>
          <p:nvPr/>
        </p:nvGrpSpPr>
        <p:grpSpPr>
          <a:xfrm>
            <a:off x="8263565" y="1140056"/>
            <a:ext cx="807538" cy="851907"/>
            <a:chOff x="4409300" y="1219942"/>
            <a:chExt cx="1712700" cy="1246754"/>
          </a:xfrm>
        </p:grpSpPr>
        <p:sp>
          <p:nvSpPr>
            <p:cNvPr id="214" name="Google Shape;214;p23"/>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5" name="Google Shape;215;p23"/>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500">
                  <a:solidFill>
                    <a:srgbClr val="5E5E5E"/>
                  </a:solidFill>
                  <a:latin typeface="Roboto"/>
                  <a:ea typeface="Roboto"/>
                  <a:cs typeface="Roboto"/>
                  <a:sym typeface="Roboto"/>
                </a:rPr>
                <a:t>3.</a:t>
              </a:r>
              <a:endParaRPr b="1" sz="500">
                <a:solidFill>
                  <a:srgbClr val="5E5E5E"/>
                </a:solidFill>
                <a:latin typeface="Roboto"/>
                <a:ea typeface="Roboto"/>
                <a:cs typeface="Roboto"/>
                <a:sym typeface="Roboto"/>
              </a:endParaRPr>
            </a:p>
          </p:txBody>
        </p:sp>
        <p:sp>
          <p:nvSpPr>
            <p:cNvPr id="216" name="Google Shape;216;p2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17" name="Google Shape;217;p23"/>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8" name="Google Shape;218;p23"/>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00FF"/>
                  </a:solidFill>
                  <a:latin typeface="Roboto"/>
                  <a:ea typeface="Roboto"/>
                  <a:cs typeface="Roboto"/>
                  <a:sym typeface="Roboto"/>
                </a:rPr>
                <a:t>END</a:t>
              </a:r>
              <a:endParaRPr sz="2100">
                <a:solidFill>
                  <a:srgbClr val="FF00FF"/>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lin ang="5400012" scaled="0"/>
        </a:gradFill>
      </p:bgPr>
    </p:bg>
    <p:spTree>
      <p:nvGrpSpPr>
        <p:cNvPr id="226" name="Shape 226"/>
        <p:cNvGrpSpPr/>
        <p:nvPr/>
      </p:nvGrpSpPr>
      <p:grpSpPr>
        <a:xfrm>
          <a:off x="0" y="0"/>
          <a:ext cx="0" cy="0"/>
          <a:chOff x="0" y="0"/>
          <a:chExt cx="0" cy="0"/>
        </a:xfrm>
      </p:grpSpPr>
      <p:sp>
        <p:nvSpPr>
          <p:cNvPr id="227" name="Google Shape;227;p25"/>
          <p:cNvSpPr txBox="1"/>
          <p:nvPr>
            <p:ph type="title"/>
          </p:nvPr>
        </p:nvSpPr>
        <p:spPr>
          <a:xfrm>
            <a:off x="303300" y="30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228" name="Google Shape;228;p25"/>
          <p:cNvSpPr txBox="1"/>
          <p:nvPr/>
        </p:nvSpPr>
        <p:spPr>
          <a:xfrm>
            <a:off x="371650" y="776425"/>
            <a:ext cx="8663400" cy="491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T</a:t>
            </a:r>
            <a:r>
              <a:rPr lang="en">
                <a:solidFill>
                  <a:schemeClr val="dk2"/>
                </a:solidFill>
                <a:latin typeface="Times New Roman"/>
                <a:ea typeface="Times New Roman"/>
                <a:cs typeface="Times New Roman"/>
                <a:sym typeface="Times New Roman"/>
              </a:rPr>
              <a:t>he dataset used for this project comprises a total of 2490 images, meticulously categorized into 1245 pixelated and 1245 non-pixelated images. This balanced distribution ensures that the model is trained on an equal representation of both pixelated and non-pixelated scenarios, enabling it to learn effectively across diverse image types.</a:t>
            </a: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a:solidFill>
                  <a:schemeClr val="dk2"/>
                </a:solidFill>
                <a:latin typeface="Times New Roman"/>
                <a:ea typeface="Times New Roman"/>
                <a:cs typeface="Times New Roman"/>
                <a:sym typeface="Times New Roman"/>
              </a:rPr>
              <a:t>Diversity of Content:</a:t>
            </a:r>
            <a:r>
              <a:rPr lang="en">
                <a:solidFill>
                  <a:schemeClr val="dk2"/>
                </a:solidFill>
                <a:latin typeface="Times New Roman"/>
                <a:ea typeface="Times New Roman"/>
                <a:cs typeface="Times New Roman"/>
                <a:sym typeface="Times New Roman"/>
              </a:rPr>
              <a:t> The dataset encompasses a wide variety of subjects and themes, spanning multiple categories to provide a comprehensive training experience:</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Text and Alphabets:</a:t>
            </a:r>
            <a:r>
              <a:rPr lang="en">
                <a:solidFill>
                  <a:schemeClr val="dk2"/>
                </a:solidFill>
                <a:latin typeface="Times New Roman"/>
                <a:ea typeface="Times New Roman"/>
                <a:cs typeface="Times New Roman"/>
                <a:sym typeface="Times New Roman"/>
              </a:rPr>
              <a:t> Images containing various fonts, languages, and textual styles.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Written Texts:</a:t>
            </a:r>
            <a:r>
              <a:rPr lang="en">
                <a:solidFill>
                  <a:schemeClr val="dk2"/>
                </a:solidFill>
                <a:latin typeface="Times New Roman"/>
                <a:ea typeface="Times New Roman"/>
                <a:cs typeface="Times New Roman"/>
                <a:sym typeface="Times New Roman"/>
              </a:rPr>
              <a:t> Handwritten notes, printed documents, and typewritten materials.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Birds and Animals:</a:t>
            </a:r>
            <a:r>
              <a:rPr lang="en">
                <a:solidFill>
                  <a:schemeClr val="dk2"/>
                </a:solidFill>
                <a:latin typeface="Times New Roman"/>
                <a:ea typeface="Times New Roman"/>
                <a:cs typeface="Times New Roman"/>
                <a:sym typeface="Times New Roman"/>
              </a:rPr>
              <a:t> Photos capturing different species in natural habitats and artificial settings.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Animations and Games:</a:t>
            </a:r>
            <a:r>
              <a:rPr lang="en">
                <a:solidFill>
                  <a:schemeClr val="dk2"/>
                </a:solidFill>
                <a:latin typeface="Times New Roman"/>
                <a:ea typeface="Times New Roman"/>
                <a:cs typeface="Times New Roman"/>
                <a:sym typeface="Times New Roman"/>
              </a:rPr>
              <a:t> Screenshots and graphics from animated films, cartoons, and video games.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Humans:</a:t>
            </a:r>
            <a:r>
              <a:rPr lang="en">
                <a:solidFill>
                  <a:schemeClr val="dk2"/>
                </a:solidFill>
                <a:latin typeface="Times New Roman"/>
                <a:ea typeface="Times New Roman"/>
                <a:cs typeface="Times New Roman"/>
                <a:sym typeface="Times New Roman"/>
              </a:rPr>
              <a:t> Portraits, group photos, and candid snapshots of people from different demographics and backgrounds.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Nature:</a:t>
            </a:r>
            <a:r>
              <a:rPr lang="en">
                <a:solidFill>
                  <a:schemeClr val="dk2"/>
                </a:solidFill>
                <a:latin typeface="Times New Roman"/>
                <a:ea typeface="Times New Roman"/>
                <a:cs typeface="Times New Roman"/>
                <a:sym typeface="Times New Roman"/>
              </a:rPr>
              <a:t> Landscapes, flora, fauna, and natural phenomena showcasing the beauty of the environment.</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Religion:</a:t>
            </a:r>
            <a:r>
              <a:rPr lang="en">
                <a:solidFill>
                  <a:schemeClr val="dk2"/>
                </a:solidFill>
                <a:latin typeface="Times New Roman"/>
                <a:ea typeface="Times New Roman"/>
                <a:cs typeface="Times New Roman"/>
                <a:sym typeface="Times New Roman"/>
              </a:rPr>
              <a:t> Iconography, symbols, and places of worship representing diverse religious beliefs.</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Char char="●"/>
            </a:pPr>
            <a:r>
              <a:rPr b="1" lang="en">
                <a:solidFill>
                  <a:schemeClr val="dk2"/>
                </a:solidFill>
                <a:latin typeface="Times New Roman"/>
                <a:ea typeface="Times New Roman"/>
                <a:cs typeface="Times New Roman"/>
                <a:sym typeface="Times New Roman"/>
              </a:rPr>
              <a:t>Schools and Education:</a:t>
            </a:r>
            <a:r>
              <a:rPr lang="en">
                <a:solidFill>
                  <a:schemeClr val="dk2"/>
                </a:solidFill>
                <a:latin typeface="Times New Roman"/>
                <a:ea typeface="Times New Roman"/>
                <a:cs typeface="Times New Roman"/>
                <a:sym typeface="Times New Roman"/>
              </a:rPr>
              <a:t> Images depicting classrooms, educational materials, school events, and academic settings.</a:t>
            </a: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200">
              <a:solidFill>
                <a:schemeClr val="dk2"/>
              </a:solidFill>
              <a:latin typeface="Times New Roman"/>
              <a:ea typeface="Times New Roman"/>
              <a:cs typeface="Times New Roman"/>
              <a:sym typeface="Times New Roman"/>
            </a:endParaRPr>
          </a:p>
        </p:txBody>
      </p:sp>
      <p:pic>
        <p:nvPicPr>
          <p:cNvPr id="229" name="Google Shape;229;p25"/>
          <p:cNvPicPr preferRelativeResize="0"/>
          <p:nvPr/>
        </p:nvPicPr>
        <p:blipFill>
          <a:blip r:embed="rId3">
            <a:alphaModFix/>
          </a:blip>
          <a:stretch>
            <a:fillRect/>
          </a:stretch>
        </p:blipFill>
        <p:spPr>
          <a:xfrm>
            <a:off x="2312246" y="93324"/>
            <a:ext cx="2321354" cy="63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6"/>
          <p:cNvSpPr txBox="1"/>
          <p:nvPr>
            <p:ph type="title"/>
          </p:nvPr>
        </p:nvSpPr>
        <p:spPr>
          <a:xfrm>
            <a:off x="227100" y="-45625"/>
            <a:ext cx="8202600" cy="6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solidFill>
                  <a:srgbClr val="000000"/>
                </a:solidFill>
              </a:rPr>
              <a:t>TECHNOLOGIES USED:</a:t>
            </a:r>
            <a:endParaRPr sz="2400">
              <a:solidFill>
                <a:srgbClr val="000000"/>
              </a:solidFill>
            </a:endParaRPr>
          </a:p>
        </p:txBody>
      </p:sp>
      <p:sp>
        <p:nvSpPr>
          <p:cNvPr id="235" name="Google Shape;235;p26"/>
          <p:cNvSpPr txBox="1"/>
          <p:nvPr/>
        </p:nvSpPr>
        <p:spPr>
          <a:xfrm>
            <a:off x="524125" y="361675"/>
            <a:ext cx="8619900" cy="521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This project leverages a combination of various technologies to achieve the goals of detecting and correcting pixelated images. Below is a detailed description of each technology used:</a:t>
            </a:r>
            <a:endParaRPr sz="1100"/>
          </a:p>
          <a:p>
            <a:pPr indent="0" lvl="0" marL="0" rtl="0" algn="l">
              <a:lnSpc>
                <a:spcPct val="115000"/>
              </a:lnSpc>
              <a:spcBef>
                <a:spcPts val="1200"/>
              </a:spcBef>
              <a:spcAft>
                <a:spcPts val="0"/>
              </a:spcAft>
              <a:buNone/>
            </a:pPr>
            <a:r>
              <a:rPr b="1" lang="en" sz="1100"/>
              <a:t>1. Tkinter (Python's Standard GUI Library)</a:t>
            </a:r>
            <a:endParaRPr b="1" sz="1100"/>
          </a:p>
          <a:p>
            <a:pPr indent="-298450" lvl="0" marL="457200" rtl="0" algn="l">
              <a:lnSpc>
                <a:spcPct val="115000"/>
              </a:lnSpc>
              <a:spcBef>
                <a:spcPts val="1200"/>
              </a:spcBef>
              <a:spcAft>
                <a:spcPts val="0"/>
              </a:spcAft>
              <a:buClr>
                <a:srgbClr val="000000"/>
              </a:buClr>
              <a:buSzPts val="1100"/>
              <a:buChar char="●"/>
            </a:pPr>
            <a:r>
              <a:rPr b="1" lang="en" sz="1100"/>
              <a:t>Purpose</a:t>
            </a:r>
            <a:r>
              <a:rPr lang="en" sz="1100"/>
              <a:t>: Used for creating the graphical user interface (GUI) of the application.</a:t>
            </a:r>
            <a:endParaRPr sz="1100"/>
          </a:p>
          <a:p>
            <a:pPr indent="-298450" lvl="0" marL="457200" rtl="0" algn="l">
              <a:lnSpc>
                <a:spcPct val="115000"/>
              </a:lnSpc>
              <a:spcBef>
                <a:spcPts val="0"/>
              </a:spcBef>
              <a:spcAft>
                <a:spcPts val="0"/>
              </a:spcAft>
              <a:buClr>
                <a:srgbClr val="000000"/>
              </a:buClr>
              <a:buSzPts val="1100"/>
              <a:buChar char="●"/>
            </a:pPr>
            <a:r>
              <a:rPr b="1" lang="en" sz="1100"/>
              <a:t>Features</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Provides a simple way to create windows, dialogs, buttons, labels, and other GUI elements.</a:t>
            </a:r>
            <a:endParaRPr sz="1100"/>
          </a:p>
          <a:p>
            <a:pPr indent="-298450" lvl="1" marL="914400" rtl="0" algn="l">
              <a:lnSpc>
                <a:spcPct val="115000"/>
              </a:lnSpc>
              <a:spcBef>
                <a:spcPts val="0"/>
              </a:spcBef>
              <a:spcAft>
                <a:spcPts val="0"/>
              </a:spcAft>
              <a:buClr>
                <a:srgbClr val="000000"/>
              </a:buClr>
              <a:buSzPts val="1100"/>
              <a:buChar char="○"/>
            </a:pPr>
            <a:r>
              <a:rPr lang="en" sz="1100"/>
              <a:t>Easy integration with other Python libraries.</a:t>
            </a:r>
            <a:endParaRPr sz="1100"/>
          </a:p>
          <a:p>
            <a:pPr indent="-298450" lvl="1" marL="914400" rtl="0" algn="l">
              <a:lnSpc>
                <a:spcPct val="115000"/>
              </a:lnSpc>
              <a:spcBef>
                <a:spcPts val="0"/>
              </a:spcBef>
              <a:spcAft>
                <a:spcPts val="0"/>
              </a:spcAft>
              <a:buClr>
                <a:srgbClr val="000000"/>
              </a:buClr>
              <a:buSzPts val="1100"/>
              <a:buChar char="○"/>
            </a:pPr>
            <a:r>
              <a:rPr lang="en" sz="1100"/>
              <a:t>Allows for event-driven programming (e.g., responding to button clicks).</a:t>
            </a:r>
            <a:endParaRPr sz="1100"/>
          </a:p>
          <a:p>
            <a:pPr indent="-298450" lvl="0" marL="457200" rtl="0" algn="l">
              <a:lnSpc>
                <a:spcPct val="115000"/>
              </a:lnSpc>
              <a:spcBef>
                <a:spcPts val="0"/>
              </a:spcBef>
              <a:spcAft>
                <a:spcPts val="0"/>
              </a:spcAft>
              <a:buClr>
                <a:srgbClr val="000000"/>
              </a:buClr>
              <a:buSzPts val="1100"/>
              <a:buChar char="●"/>
            </a:pPr>
            <a:r>
              <a:rPr b="1" lang="en" sz="1100"/>
              <a:t>Usage in the Project</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Building the main application window.</a:t>
            </a:r>
            <a:endParaRPr sz="1100"/>
          </a:p>
          <a:p>
            <a:pPr indent="-298450" lvl="1" marL="914400" rtl="0" algn="l">
              <a:lnSpc>
                <a:spcPct val="115000"/>
              </a:lnSpc>
              <a:spcBef>
                <a:spcPts val="0"/>
              </a:spcBef>
              <a:spcAft>
                <a:spcPts val="0"/>
              </a:spcAft>
              <a:buClr>
                <a:srgbClr val="000000"/>
              </a:buClr>
              <a:buSzPts val="1100"/>
              <a:buChar char="○"/>
            </a:pPr>
            <a:r>
              <a:rPr lang="en" sz="1100"/>
              <a:t>Adding buttons for image loading, detection, and correction.</a:t>
            </a:r>
            <a:endParaRPr sz="1100"/>
          </a:p>
          <a:p>
            <a:pPr indent="-298450" lvl="1" marL="914400" rtl="0" algn="l">
              <a:lnSpc>
                <a:spcPct val="115000"/>
              </a:lnSpc>
              <a:spcBef>
                <a:spcPts val="0"/>
              </a:spcBef>
              <a:spcAft>
                <a:spcPts val="0"/>
              </a:spcAft>
              <a:buClr>
                <a:srgbClr val="000000"/>
              </a:buClr>
              <a:buSzPts val="1100"/>
              <a:buChar char="○"/>
            </a:pPr>
            <a:r>
              <a:rPr lang="en" sz="1100"/>
              <a:t>Displaying images and pixelation status.</a:t>
            </a:r>
            <a:endParaRPr sz="1100"/>
          </a:p>
          <a:p>
            <a:pPr indent="-298450" lvl="1" marL="914400" rtl="0" algn="l">
              <a:lnSpc>
                <a:spcPct val="115000"/>
              </a:lnSpc>
              <a:spcBef>
                <a:spcPts val="0"/>
              </a:spcBef>
              <a:spcAft>
                <a:spcPts val="0"/>
              </a:spcAft>
              <a:buClr>
                <a:srgbClr val="000000"/>
              </a:buClr>
              <a:buSzPts val="1100"/>
              <a:buChar char="○"/>
            </a:pPr>
            <a:r>
              <a:rPr lang="en" sz="1100"/>
              <a:t>Integrating Matplotlib charts for visualization.</a:t>
            </a:r>
            <a:endParaRPr sz="1100"/>
          </a:p>
          <a:p>
            <a:pPr indent="0" lvl="0" marL="0" rtl="0" algn="l">
              <a:lnSpc>
                <a:spcPct val="115000"/>
              </a:lnSpc>
              <a:spcBef>
                <a:spcPts val="1200"/>
              </a:spcBef>
              <a:spcAft>
                <a:spcPts val="0"/>
              </a:spcAft>
              <a:buNone/>
            </a:pPr>
            <a:r>
              <a:rPr b="1" lang="en" sz="1100"/>
              <a:t>2. PIL (Python Imaging Library) / Pillow</a:t>
            </a:r>
            <a:endParaRPr b="1" sz="1100"/>
          </a:p>
          <a:p>
            <a:pPr indent="-298450" lvl="0" marL="457200" rtl="0" algn="l">
              <a:lnSpc>
                <a:spcPct val="115000"/>
              </a:lnSpc>
              <a:spcBef>
                <a:spcPts val="1200"/>
              </a:spcBef>
              <a:spcAft>
                <a:spcPts val="0"/>
              </a:spcAft>
              <a:buClr>
                <a:srgbClr val="000000"/>
              </a:buClr>
              <a:buSzPts val="1100"/>
              <a:buChar char="●"/>
            </a:pPr>
            <a:r>
              <a:rPr b="1" lang="en" sz="1100"/>
              <a:t>Purpose</a:t>
            </a:r>
            <a:r>
              <a:rPr lang="en" sz="1100"/>
              <a:t>: Used for opening, manipulating, and displaying images in Python.</a:t>
            </a:r>
            <a:endParaRPr sz="1100"/>
          </a:p>
          <a:p>
            <a:pPr indent="-298450" lvl="0" marL="457200" rtl="0" algn="l">
              <a:lnSpc>
                <a:spcPct val="115000"/>
              </a:lnSpc>
              <a:spcBef>
                <a:spcPts val="0"/>
              </a:spcBef>
              <a:spcAft>
                <a:spcPts val="0"/>
              </a:spcAft>
              <a:buClr>
                <a:srgbClr val="000000"/>
              </a:buClr>
              <a:buSzPts val="1100"/>
              <a:buChar char="●"/>
            </a:pPr>
            <a:r>
              <a:rPr b="1" lang="en" sz="1100"/>
              <a:t>Features</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Supports a wide range of image file formats.</a:t>
            </a:r>
            <a:endParaRPr sz="1100"/>
          </a:p>
          <a:p>
            <a:pPr indent="-298450" lvl="1" marL="914400" rtl="0" algn="l">
              <a:lnSpc>
                <a:spcPct val="115000"/>
              </a:lnSpc>
              <a:spcBef>
                <a:spcPts val="0"/>
              </a:spcBef>
              <a:spcAft>
                <a:spcPts val="0"/>
              </a:spcAft>
              <a:buClr>
                <a:srgbClr val="000000"/>
              </a:buClr>
              <a:buSzPts val="1100"/>
              <a:buChar char="○"/>
            </a:pPr>
            <a:r>
              <a:rPr lang="en" sz="1100"/>
              <a:t>Provides functionalities for image resizing, cropping, and other transformations.</a:t>
            </a:r>
            <a:endParaRPr sz="1100"/>
          </a:p>
          <a:p>
            <a:pPr indent="-298450" lvl="1" marL="914400" rtl="0" algn="l">
              <a:lnSpc>
                <a:spcPct val="115000"/>
              </a:lnSpc>
              <a:spcBef>
                <a:spcPts val="0"/>
              </a:spcBef>
              <a:spcAft>
                <a:spcPts val="0"/>
              </a:spcAft>
              <a:buClr>
                <a:srgbClr val="000000"/>
              </a:buClr>
              <a:buSzPts val="1100"/>
              <a:buChar char="○"/>
            </a:pPr>
            <a:r>
              <a:rPr lang="en" sz="1100"/>
              <a:t>Easy integration with Tkinter for image display.</a:t>
            </a:r>
            <a:endParaRPr sz="1100"/>
          </a:p>
          <a:p>
            <a:pPr indent="-298450" lvl="0" marL="457200" rtl="0" algn="l">
              <a:lnSpc>
                <a:spcPct val="115000"/>
              </a:lnSpc>
              <a:spcBef>
                <a:spcPts val="0"/>
              </a:spcBef>
              <a:spcAft>
                <a:spcPts val="0"/>
              </a:spcAft>
              <a:buClr>
                <a:srgbClr val="000000"/>
              </a:buClr>
              <a:buSzPts val="1100"/>
              <a:buChar char="●"/>
            </a:pPr>
            <a:r>
              <a:rPr b="1" lang="en" sz="1100"/>
              <a:t>Usage in the Project</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Loading and displaying the original and corrected images in the GUI.</a:t>
            </a:r>
            <a:endParaRPr sz="1100"/>
          </a:p>
          <a:p>
            <a:pPr indent="0" lvl="0" marL="914400" rtl="0" algn="l">
              <a:lnSpc>
                <a:spcPct val="115000"/>
              </a:lnSpc>
              <a:spcBef>
                <a:spcPts val="1200"/>
              </a:spcBef>
              <a:spcAft>
                <a:spcPts val="1200"/>
              </a:spcAft>
              <a:buNone/>
            </a:pPr>
            <a:r>
              <a:rPr lang="en" sz="1100"/>
              <a:t>.</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27"/>
          <p:cNvSpPr txBox="1"/>
          <p:nvPr>
            <p:ph type="title"/>
          </p:nvPr>
        </p:nvSpPr>
        <p:spPr>
          <a:xfrm>
            <a:off x="83100" y="1287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1250"/>
              <a:buFont typeface="Arial"/>
              <a:buNone/>
            </a:pPr>
            <a:r>
              <a:rPr lang="en" sz="2400"/>
              <a:t>TECHNOLOGIES USED:</a:t>
            </a:r>
            <a:endParaRPr/>
          </a:p>
        </p:txBody>
      </p:sp>
      <p:sp>
        <p:nvSpPr>
          <p:cNvPr id="241" name="Google Shape;241;p27"/>
          <p:cNvSpPr txBox="1"/>
          <p:nvPr/>
        </p:nvSpPr>
        <p:spPr>
          <a:xfrm>
            <a:off x="311700" y="746700"/>
            <a:ext cx="9201900" cy="4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2"/>
                </a:solidFill>
              </a:rPr>
              <a:t>3. OpenCV (Open Source Computer Vision Library)</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Purpose</a:t>
            </a:r>
            <a:r>
              <a:rPr lang="en" sz="1100">
                <a:solidFill>
                  <a:schemeClr val="dk2"/>
                </a:solidFill>
              </a:rPr>
              <a:t>: Used for image preprocessing and basic image manipulations.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Features</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Comprehensive library for computer vision tasks.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Provides tools for image processing, such as resizing, color space conversion, and filtering.</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Supports real-time image processing.</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Usage in the Project</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Reading images from disk.</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Converting images to different color spaces (e.g., BGR to RGB).</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Resizing images for preprocessing before feeding them to the detection model.</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4. NumPy</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Purpose</a:t>
            </a:r>
            <a:r>
              <a:rPr lang="en" sz="1100">
                <a:solidFill>
                  <a:schemeClr val="dk2"/>
                </a:solidFill>
              </a:rPr>
              <a:t>: Used for numerical operations and handling multi-dimensional arrays.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Features</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Efficient manipulation of large arrays and matrices.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Provides mathematical functions for operations on arrays.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Integrates seamlessly with other scientific libraries in Python.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Usage in the Project</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Handling image data as arrays.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Performing preprocessing operations such as normalization and reshaping</a:t>
            </a:r>
            <a:endParaRPr sz="11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19410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en" sz="2400"/>
              <a:t>TECHNOLOGIES USED</a:t>
            </a:r>
            <a:endParaRPr/>
          </a:p>
        </p:txBody>
      </p:sp>
      <p:sp>
        <p:nvSpPr>
          <p:cNvPr id="247" name="Google Shape;247;p28"/>
          <p:cNvSpPr txBox="1"/>
          <p:nvPr/>
        </p:nvSpPr>
        <p:spPr>
          <a:xfrm>
            <a:off x="721375" y="695950"/>
            <a:ext cx="8940900" cy="4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2"/>
                </a:solidFill>
              </a:rPr>
              <a:t>5.</a:t>
            </a:r>
            <a:r>
              <a:rPr b="1" lang="en" sz="1100">
                <a:solidFill>
                  <a:schemeClr val="dk2"/>
                </a:solidFill>
              </a:rPr>
              <a:t>Keras (with TensorFlow backend)</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Purpose</a:t>
            </a:r>
            <a:r>
              <a:rPr lang="en" sz="1100">
                <a:solidFill>
                  <a:schemeClr val="dk2"/>
                </a:solidFill>
              </a:rPr>
              <a:t>: Used for building and loading the pixelation detection neural network model.</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Features</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High-level neural networks API, capable of running on top of TensorFlow.</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Simplifies the creation and training of deep learning models.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Provides tools for model evaluation and prediction.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Usage in the Project</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Loading a pre-trained model for pixelation detection.</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Making predictions on preprocessed images to determine pixelation status.</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6. PyTorch</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Purpose</a:t>
            </a:r>
            <a:r>
              <a:rPr lang="en" sz="1100">
                <a:solidFill>
                  <a:schemeClr val="dk2"/>
                </a:solidFill>
              </a:rPr>
              <a:t>: Used for implementing and running the ESRGAN model for image super-resolution.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Features</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Deep learning framework known for its flexibility and ease of use.</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Supports dynamic computational graphs.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Strong GPU acceleration capabilities.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Usage in the Project</a:t>
            </a:r>
            <a:r>
              <a:rPr lang="en" sz="1100">
                <a:solidFill>
                  <a:schemeClr val="dk2"/>
                </a:solidFill>
              </a:rPr>
              <a:t>:</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Defining the architecture of the ESRGAN model.</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Loading pre-trained weights for the ESRGAN model.</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Running the ESRGAN model to generate high-resolution images from pixelated inputs.</a:t>
            </a:r>
            <a:endParaRPr sz="1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161925" y="10710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en" sz="2400"/>
              <a:t>TECHNOLOGIES USED</a:t>
            </a:r>
            <a:endParaRPr/>
          </a:p>
        </p:txBody>
      </p:sp>
      <p:sp>
        <p:nvSpPr>
          <p:cNvPr id="253" name="Google Shape;253;p29"/>
          <p:cNvSpPr txBox="1"/>
          <p:nvPr/>
        </p:nvSpPr>
        <p:spPr>
          <a:xfrm>
            <a:off x="660600" y="285750"/>
            <a:ext cx="8418600" cy="46314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rPr b="1" lang="en" sz="1200">
                <a:solidFill>
                  <a:schemeClr val="dk2"/>
                </a:solidFill>
              </a:rPr>
              <a:t>7</a:t>
            </a:r>
            <a:r>
              <a:rPr b="1" lang="en" sz="1200">
                <a:solidFill>
                  <a:schemeClr val="dk2"/>
                </a:solidFill>
              </a:rPr>
              <a:t>. Subprocess</a:t>
            </a:r>
            <a:endParaRPr b="1" sz="1200">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Purpose</a:t>
            </a:r>
            <a:r>
              <a:rPr lang="en" sz="1200">
                <a:solidFill>
                  <a:schemeClr val="dk2"/>
                </a:solidFill>
              </a:rPr>
              <a:t>: Used for running external processes from within Python code.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Features</a:t>
            </a:r>
            <a:r>
              <a:rPr lang="en" sz="1200">
                <a:solidFill>
                  <a:schemeClr val="dk2"/>
                </a:solidFill>
              </a:rPr>
              <a:t>:</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Allows for spawning new processes, connecting to their input/output/error pipes, and obtaining their return codes.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Supports running commands in the system shell.</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Usage in the Project</a:t>
            </a:r>
            <a:r>
              <a:rPr lang="en" sz="1200">
                <a:solidFill>
                  <a:schemeClr val="dk2"/>
                </a:solidFill>
              </a:rPr>
              <a:t>:</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Executing the Real-ESRGAN executable for image correction.</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Capturing the output of the Real-ESRGAN process to obtain the corrected image.</a:t>
            </a:r>
            <a:endParaRPr sz="1200">
              <a:solidFill>
                <a:schemeClr val="dk2"/>
              </a:solidFill>
            </a:endParaRPr>
          </a:p>
          <a:p>
            <a:pPr indent="0" lvl="0" marL="0" rtl="0" algn="l">
              <a:lnSpc>
                <a:spcPct val="115000"/>
              </a:lnSpc>
              <a:spcBef>
                <a:spcPts val="1200"/>
              </a:spcBef>
              <a:spcAft>
                <a:spcPts val="0"/>
              </a:spcAft>
              <a:buNone/>
            </a:pPr>
            <a:r>
              <a:rPr b="1" lang="en" sz="1200">
                <a:solidFill>
                  <a:schemeClr val="dk2"/>
                </a:solidFill>
              </a:rPr>
              <a:t>8</a:t>
            </a:r>
            <a:r>
              <a:rPr b="1" lang="en" sz="1200">
                <a:solidFill>
                  <a:schemeClr val="dk2"/>
                </a:solidFill>
              </a:rPr>
              <a:t>. Real-ESRGAN</a:t>
            </a:r>
            <a:endParaRPr b="1" sz="1200">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Purpose</a:t>
            </a:r>
            <a:r>
              <a:rPr lang="en" sz="1200">
                <a:solidFill>
                  <a:schemeClr val="dk2"/>
                </a:solidFill>
              </a:rPr>
              <a:t>: Used as an alternative method for image super-resolution, particularly for real-world images.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Features</a:t>
            </a:r>
            <a:r>
              <a:rPr lang="en" sz="1200">
                <a:solidFill>
                  <a:schemeClr val="dk2"/>
                </a:solidFill>
              </a:rPr>
              <a:t>:</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An implementation of the Enhanced Super-Resolution Generative Adversarial Network (ESRGAN) specifically tuned for real-world applications.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Can be run as a standalone executable.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Usage in the Project</a:t>
            </a:r>
            <a:r>
              <a:rPr lang="en" sz="1200">
                <a:solidFill>
                  <a:schemeClr val="dk2"/>
                </a:solidFill>
              </a:rPr>
              <a:t>:</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en" sz="1200">
                <a:solidFill>
                  <a:schemeClr val="dk2"/>
                </a:solidFill>
              </a:rPr>
              <a:t>Enhancing the resolution of pixelated images by executing the Real-ESRGAN process.</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150900" y="1829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STUDY BETWEEN RESULTS OF ESRGAN AND real_ESRGAN</a:t>
            </a:r>
            <a:endParaRPr sz="2200"/>
          </a:p>
        </p:txBody>
      </p:sp>
      <p:grpSp>
        <p:nvGrpSpPr>
          <p:cNvPr id="259" name="Google Shape;259;p30"/>
          <p:cNvGrpSpPr/>
          <p:nvPr/>
        </p:nvGrpSpPr>
        <p:grpSpPr>
          <a:xfrm>
            <a:off x="710496" y="548497"/>
            <a:ext cx="3935067" cy="4262322"/>
            <a:chOff x="1080951" y="119852"/>
            <a:chExt cx="2128099" cy="4240273"/>
          </a:xfrm>
        </p:grpSpPr>
        <p:sp>
          <p:nvSpPr>
            <p:cNvPr id="260" name="Google Shape;260;p30"/>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1118224" y="341749"/>
              <a:ext cx="2048100" cy="2490600"/>
            </a:xfrm>
            <a:prstGeom prst="rect">
              <a:avLst/>
            </a:prstGeom>
            <a:solidFill>
              <a:srgbClr val="FFFFFF"/>
            </a:solidFill>
            <a:ln cap="flat" cmpd="sng" w="19050">
              <a:solidFill>
                <a:srgbClr val="77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771E86"/>
                </a:solidFill>
                <a:latin typeface="Roboto Medium"/>
                <a:ea typeface="Roboto Medium"/>
                <a:cs typeface="Roboto Medium"/>
                <a:sym typeface="Roboto Medium"/>
              </a:endParaRPr>
            </a:p>
          </p:txBody>
        </p:sp>
        <p:sp>
          <p:nvSpPr>
            <p:cNvPr id="263" name="Google Shape;263;p30"/>
            <p:cNvSpPr/>
            <p:nvPr/>
          </p:nvSpPr>
          <p:spPr>
            <a:xfrm>
              <a:off x="1080951" y="119852"/>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771E86"/>
                </a:solidFill>
                <a:latin typeface="Roboto Thin"/>
                <a:ea typeface="Roboto Thin"/>
                <a:cs typeface="Roboto Thin"/>
                <a:sym typeface="Roboto Thin"/>
              </a:endParaRPr>
            </a:p>
          </p:txBody>
        </p:sp>
        <p:sp>
          <p:nvSpPr>
            <p:cNvPr id="264" name="Google Shape;264;p3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1118309" y="3021889"/>
              <a:ext cx="2030400" cy="12360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Enhanced Super-Resolution Generative Adversarial Networks (ESRGAN) with Residual-in-Residual Dense Block (RRDB) and relativistic GAN losS</a:t>
              </a:r>
              <a:r>
                <a:rPr lang="en" sz="900">
                  <a:solidFill>
                    <a:srgbClr val="FFFFFF"/>
                  </a:solidFill>
                  <a:latin typeface="Roboto"/>
                  <a:ea typeface="Roboto"/>
                  <a:cs typeface="Roboto"/>
                  <a:sym typeface="Roboto"/>
                </a:rPr>
                <a:t> </a:t>
              </a:r>
              <a:endParaRPr sz="900">
                <a:solidFill>
                  <a:srgbClr val="FFFFFF"/>
                </a:solidFill>
                <a:latin typeface="Roboto"/>
                <a:ea typeface="Roboto"/>
                <a:cs typeface="Roboto"/>
                <a:sym typeface="Roboto"/>
              </a:endParaRPr>
            </a:p>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Synthetic datasets where low-resolution images are generated by downsampling high-resolution images</a:t>
              </a:r>
              <a:endParaRPr sz="900">
                <a:solidFill>
                  <a:srgbClr val="FFFFFF"/>
                </a:solidFill>
                <a:latin typeface="Roboto"/>
                <a:ea typeface="Roboto"/>
                <a:cs typeface="Roboto"/>
                <a:sym typeface="Roboto"/>
              </a:endParaRPr>
            </a:p>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Produces high perceptual quality images with sharp edges and detailed textures; may introduce artifacts on real-world images</a:t>
              </a:r>
              <a:endParaRPr sz="900">
                <a:solidFill>
                  <a:srgbClr val="FFFFFF"/>
                </a:solidFill>
                <a:latin typeface="Roboto"/>
                <a:ea typeface="Roboto"/>
                <a:cs typeface="Roboto"/>
                <a:sym typeface="Roboto"/>
              </a:endParaRPr>
            </a:p>
          </p:txBody>
        </p:sp>
      </p:grpSp>
      <p:grpSp>
        <p:nvGrpSpPr>
          <p:cNvPr id="266" name="Google Shape;266;p30"/>
          <p:cNvGrpSpPr/>
          <p:nvPr/>
        </p:nvGrpSpPr>
        <p:grpSpPr>
          <a:xfrm>
            <a:off x="4971793" y="548491"/>
            <a:ext cx="3699717" cy="4262428"/>
            <a:chOff x="1118224" y="116792"/>
            <a:chExt cx="2090826" cy="4243333"/>
          </a:xfrm>
        </p:grpSpPr>
        <p:sp>
          <p:nvSpPr>
            <p:cNvPr id="267" name="Google Shape;267;p30"/>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1118224" y="341749"/>
              <a:ext cx="2048100" cy="2490600"/>
            </a:xfrm>
            <a:prstGeom prst="rect">
              <a:avLst/>
            </a:prstGeom>
            <a:solidFill>
              <a:srgbClr val="FFFFFF"/>
            </a:solidFill>
            <a:ln cap="flat" cmpd="sng" w="19050">
              <a:solidFill>
                <a:srgbClr val="77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1333697" y="1192059"/>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771E86"/>
                </a:solidFill>
                <a:latin typeface="Roboto Medium"/>
                <a:ea typeface="Roboto Medium"/>
                <a:cs typeface="Roboto Medium"/>
                <a:sym typeface="Roboto Medium"/>
              </a:endParaRPr>
            </a:p>
          </p:txBody>
        </p:sp>
        <p:sp>
          <p:nvSpPr>
            <p:cNvPr id="270" name="Google Shape;270;p30"/>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rgbClr val="771E86"/>
                </a:solidFill>
                <a:latin typeface="Roboto"/>
                <a:ea typeface="Roboto"/>
                <a:cs typeface="Roboto"/>
                <a:sym typeface="Roboto"/>
              </a:endParaRPr>
            </a:p>
          </p:txBody>
        </p:sp>
        <p:sp>
          <p:nvSpPr>
            <p:cNvPr id="271" name="Google Shape;271;p30"/>
            <p:cNvSpPr/>
            <p:nvPr/>
          </p:nvSpPr>
          <p:spPr>
            <a:xfrm>
              <a:off x="1153969" y="116792"/>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771E86"/>
                </a:solidFill>
                <a:latin typeface="Roboto Thin"/>
                <a:ea typeface="Roboto Thin"/>
                <a:cs typeface="Roboto Thin"/>
                <a:sym typeface="Roboto Thin"/>
              </a:endParaRPr>
            </a:p>
          </p:txBody>
        </p:sp>
        <p:sp>
          <p:nvSpPr>
            <p:cNvPr id="272" name="Google Shape;272;p3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Adaptation of ESRGAN tuned for real-world applications with additional enhancements</a:t>
              </a:r>
              <a:endParaRPr sz="900">
                <a:solidFill>
                  <a:srgbClr val="FFFFFF"/>
                </a:solidFill>
                <a:latin typeface="Roboto"/>
                <a:ea typeface="Roboto"/>
                <a:cs typeface="Roboto"/>
                <a:sym typeface="Roboto"/>
              </a:endParaRPr>
            </a:p>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Real-world images with various types of degradations (JPEG artifacts, noise, blur)</a:t>
              </a:r>
              <a:endParaRPr sz="900">
                <a:solidFill>
                  <a:srgbClr val="FFFFFF"/>
                </a:solidFill>
                <a:latin typeface="Roboto"/>
                <a:ea typeface="Roboto"/>
                <a:cs typeface="Roboto"/>
                <a:sym typeface="Roboto"/>
              </a:endParaRPr>
            </a:p>
            <a:p>
              <a:pPr indent="-285750" lvl="0" marL="457200" rtl="0" algn="l">
                <a:lnSpc>
                  <a:spcPct val="115000"/>
                </a:lnSpc>
                <a:spcBef>
                  <a:spcPts val="0"/>
                </a:spcBef>
                <a:spcAft>
                  <a:spcPts val="0"/>
                </a:spcAft>
                <a:buClr>
                  <a:srgbClr val="FFFFFF"/>
                </a:buClr>
                <a:buSzPts val="900"/>
                <a:buFont typeface="Roboto"/>
                <a:buChar char="●"/>
              </a:pPr>
              <a:r>
                <a:rPr lang="en" sz="900">
                  <a:solidFill>
                    <a:srgbClr val="FFFFFF"/>
                  </a:solidFill>
                  <a:latin typeface="Roboto"/>
                  <a:ea typeface="Roboto"/>
                  <a:cs typeface="Roboto"/>
                  <a:sym typeface="Roboto"/>
                </a:rPr>
                <a:t>Consistent and natural results on real-world images with fewer artifacts and more realistic enhancements</a:t>
              </a:r>
              <a:endParaRPr sz="800">
                <a:solidFill>
                  <a:srgbClr val="FFFFFF"/>
                </a:solidFill>
                <a:latin typeface="Roboto"/>
                <a:ea typeface="Roboto"/>
                <a:cs typeface="Roboto"/>
                <a:sym typeface="Roboto"/>
              </a:endParaRPr>
            </a:p>
          </p:txBody>
        </p:sp>
      </p:grpSp>
      <p:pic>
        <p:nvPicPr>
          <p:cNvPr id="274" name="Google Shape;274;p30"/>
          <p:cNvPicPr preferRelativeResize="0"/>
          <p:nvPr/>
        </p:nvPicPr>
        <p:blipFill>
          <a:blip r:embed="rId3">
            <a:alphaModFix/>
          </a:blip>
          <a:stretch>
            <a:fillRect/>
          </a:stretch>
        </p:blipFill>
        <p:spPr>
          <a:xfrm>
            <a:off x="1268350" y="968850"/>
            <a:ext cx="2422650" cy="2153475"/>
          </a:xfrm>
          <a:prstGeom prst="rect">
            <a:avLst/>
          </a:prstGeom>
          <a:noFill/>
          <a:ln>
            <a:noFill/>
          </a:ln>
        </p:spPr>
      </p:pic>
      <p:pic>
        <p:nvPicPr>
          <p:cNvPr id="275" name="Google Shape;275;p30"/>
          <p:cNvPicPr preferRelativeResize="0"/>
          <p:nvPr/>
        </p:nvPicPr>
        <p:blipFill>
          <a:blip r:embed="rId4">
            <a:alphaModFix/>
          </a:blip>
          <a:stretch>
            <a:fillRect/>
          </a:stretch>
        </p:blipFill>
        <p:spPr>
          <a:xfrm>
            <a:off x="5909750" y="895587"/>
            <a:ext cx="2422650" cy="2153467"/>
          </a:xfrm>
          <a:prstGeom prst="rect">
            <a:avLst/>
          </a:prstGeom>
          <a:noFill/>
          <a:ln>
            <a:noFill/>
          </a:ln>
        </p:spPr>
      </p:pic>
      <p:pic>
        <p:nvPicPr>
          <p:cNvPr id="276" name="Google Shape;276;p30"/>
          <p:cNvPicPr preferRelativeResize="0"/>
          <p:nvPr/>
        </p:nvPicPr>
        <p:blipFill>
          <a:blip r:embed="rId5">
            <a:alphaModFix/>
          </a:blip>
          <a:stretch>
            <a:fillRect/>
          </a:stretch>
        </p:blipFill>
        <p:spPr>
          <a:xfrm>
            <a:off x="3795787" y="1440450"/>
            <a:ext cx="1723375" cy="153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lin ang="5400012" scaled="0"/>
        </a:gradFill>
      </p:bgPr>
    </p:bg>
    <p:spTree>
      <p:nvGrpSpPr>
        <p:cNvPr id="280" name="Shape 280"/>
        <p:cNvGrpSpPr/>
        <p:nvPr/>
      </p:nvGrpSpPr>
      <p:grpSpPr>
        <a:xfrm>
          <a:off x="0" y="0"/>
          <a:ext cx="0" cy="0"/>
          <a:chOff x="0" y="0"/>
          <a:chExt cx="0" cy="0"/>
        </a:xfrm>
      </p:grpSpPr>
      <p:sp>
        <p:nvSpPr>
          <p:cNvPr id="281" name="Google Shape;281;p31"/>
          <p:cNvSpPr/>
          <p:nvPr/>
        </p:nvSpPr>
        <p:spPr>
          <a:xfrm>
            <a:off x="5002694" y="707551"/>
            <a:ext cx="1708800" cy="4725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Roboto"/>
                <a:ea typeface="Roboto"/>
                <a:cs typeface="Roboto"/>
                <a:sym typeface="Roboto"/>
              </a:rPr>
              <a:t>ESRGAN</a:t>
            </a:r>
            <a:endParaRPr sz="2300">
              <a:solidFill>
                <a:srgbClr val="FFFFFF"/>
              </a:solidFill>
              <a:latin typeface="Roboto"/>
              <a:ea typeface="Roboto"/>
              <a:cs typeface="Roboto"/>
              <a:sym typeface="Roboto"/>
            </a:endParaRPr>
          </a:p>
        </p:txBody>
      </p:sp>
      <p:sp>
        <p:nvSpPr>
          <p:cNvPr id="282" name="Google Shape;282;p31"/>
          <p:cNvSpPr/>
          <p:nvPr/>
        </p:nvSpPr>
        <p:spPr>
          <a:xfrm>
            <a:off x="6731677" y="707551"/>
            <a:ext cx="1708800" cy="4725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FFFF"/>
                </a:solidFill>
                <a:latin typeface="Roboto"/>
                <a:ea typeface="Roboto"/>
                <a:cs typeface="Roboto"/>
                <a:sym typeface="Roboto"/>
              </a:rPr>
              <a:t>r</a:t>
            </a:r>
            <a:r>
              <a:rPr lang="en" sz="1700">
                <a:solidFill>
                  <a:srgbClr val="FFFFFF"/>
                </a:solidFill>
                <a:latin typeface="Roboto"/>
                <a:ea typeface="Roboto"/>
                <a:cs typeface="Roboto"/>
                <a:sym typeface="Roboto"/>
              </a:rPr>
              <a:t>eal_ESRGAN</a:t>
            </a:r>
            <a:endParaRPr sz="1700">
              <a:solidFill>
                <a:srgbClr val="FFFFFF"/>
              </a:solidFill>
              <a:latin typeface="Roboto"/>
              <a:ea typeface="Roboto"/>
              <a:cs typeface="Roboto"/>
              <a:sym typeface="Roboto"/>
            </a:endParaRPr>
          </a:p>
        </p:txBody>
      </p:sp>
      <p:sp>
        <p:nvSpPr>
          <p:cNvPr id="283" name="Google Shape;283;p31"/>
          <p:cNvSpPr/>
          <p:nvPr/>
        </p:nvSpPr>
        <p:spPr>
          <a:xfrm>
            <a:off x="942756" y="707868"/>
            <a:ext cx="4039800" cy="472500"/>
          </a:xfrm>
          <a:prstGeom prst="rect">
            <a:avLst/>
          </a:prstGeom>
          <a:solidFill>
            <a:srgbClr val="674EA7"/>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3000">
              <a:solidFill>
                <a:schemeClr val="lt1"/>
              </a:solidFill>
            </a:endParaRPr>
          </a:p>
          <a:p>
            <a:pPr indent="0" lvl="0" marL="0" rtl="0" algn="ctr">
              <a:lnSpc>
                <a:spcPct val="115000"/>
              </a:lnSpc>
              <a:spcBef>
                <a:spcPts val="0"/>
              </a:spcBef>
              <a:spcAft>
                <a:spcPts val="0"/>
              </a:spcAft>
              <a:buNone/>
            </a:pPr>
            <a:r>
              <a:rPr b="1" lang="en" sz="2700">
                <a:solidFill>
                  <a:schemeClr val="lt1"/>
                </a:solidFill>
              </a:rPr>
              <a:t>Metric</a:t>
            </a:r>
            <a:endParaRPr b="1" sz="2700">
              <a:solidFill>
                <a:schemeClr val="lt1"/>
              </a:solidFill>
            </a:endParaRPr>
          </a:p>
          <a:p>
            <a:pPr indent="0" lvl="0" marL="0" rtl="0" algn="ctr">
              <a:spcBef>
                <a:spcPts val="0"/>
              </a:spcBef>
              <a:spcAft>
                <a:spcPts val="0"/>
              </a:spcAft>
              <a:buNone/>
            </a:pPr>
            <a:r>
              <a:t/>
            </a:r>
            <a:endParaRPr/>
          </a:p>
        </p:txBody>
      </p:sp>
      <p:grpSp>
        <p:nvGrpSpPr>
          <p:cNvPr id="284" name="Google Shape;284;p31"/>
          <p:cNvGrpSpPr/>
          <p:nvPr/>
        </p:nvGrpSpPr>
        <p:grpSpPr>
          <a:xfrm>
            <a:off x="944386" y="2274833"/>
            <a:ext cx="7496132" cy="1060775"/>
            <a:chOff x="943723" y="3783775"/>
            <a:chExt cx="4417805" cy="674450"/>
          </a:xfrm>
        </p:grpSpPr>
        <p:sp>
          <p:nvSpPr>
            <p:cNvPr id="285" name="Google Shape;285;p31"/>
            <p:cNvSpPr/>
            <p:nvPr/>
          </p:nvSpPr>
          <p:spPr>
            <a:xfrm>
              <a:off x="943723" y="3783775"/>
              <a:ext cx="23799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 name="Google Shape;286;p31"/>
            <p:cNvSpPr/>
            <p:nvPr/>
          </p:nvSpPr>
          <p:spPr>
            <a:xfrm>
              <a:off x="1632122" y="3783788"/>
              <a:ext cx="6744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 name="Google Shape;287;p31"/>
            <p:cNvSpPr/>
            <p:nvPr/>
          </p:nvSpPr>
          <p:spPr>
            <a:xfrm>
              <a:off x="943723" y="3783788"/>
              <a:ext cx="6876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 name="Google Shape;288;p31"/>
            <p:cNvSpPr/>
            <p:nvPr/>
          </p:nvSpPr>
          <p:spPr>
            <a:xfrm>
              <a:off x="3335463" y="3783788"/>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Typically around 0.75-0.80 on synthetic datasets</a:t>
              </a:r>
              <a:endParaRPr>
                <a:solidFill>
                  <a:schemeClr val="lt1"/>
                </a:solidFill>
              </a:endParaRPr>
            </a:p>
          </p:txBody>
        </p:sp>
        <p:sp>
          <p:nvSpPr>
            <p:cNvPr id="289" name="Google Shape;289;p31"/>
            <p:cNvSpPr/>
            <p:nvPr/>
          </p:nvSpPr>
          <p:spPr>
            <a:xfrm>
              <a:off x="4354429" y="3783788"/>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Typically around 0.70-0.75 on real-world images</a:t>
              </a:r>
              <a:endParaRPr>
                <a:solidFill>
                  <a:schemeClr val="lt1"/>
                </a:solidFill>
              </a:endParaRPr>
            </a:p>
          </p:txBody>
        </p:sp>
        <p:sp>
          <p:nvSpPr>
            <p:cNvPr id="290" name="Google Shape;290;p31"/>
            <p:cNvSpPr/>
            <p:nvPr/>
          </p:nvSpPr>
          <p:spPr>
            <a:xfrm>
              <a:off x="1210848" y="3783832"/>
              <a:ext cx="425700" cy="409200"/>
            </a:xfrm>
            <a:prstGeom prst="rect">
              <a:avLst/>
            </a:prstGeom>
            <a:solidFill>
              <a:srgbClr val="674EA7"/>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a:t>
              </a:r>
              <a:endParaRPr sz="1600">
                <a:solidFill>
                  <a:schemeClr val="lt1"/>
                </a:solidFill>
                <a:latin typeface="Roboto"/>
                <a:ea typeface="Roboto"/>
                <a:cs typeface="Roboto"/>
                <a:sym typeface="Roboto"/>
              </a:endParaRPr>
            </a:p>
          </p:txBody>
        </p:sp>
        <p:sp>
          <p:nvSpPr>
            <p:cNvPr id="291" name="Google Shape;291;p31"/>
            <p:cNvSpPr/>
            <p:nvPr/>
          </p:nvSpPr>
          <p:spPr>
            <a:xfrm>
              <a:off x="1704725" y="3783825"/>
              <a:ext cx="1488600" cy="674400"/>
            </a:xfrm>
            <a:prstGeom prst="rect">
              <a:avLst/>
            </a:prstGeom>
            <a:solidFill>
              <a:srgbClr val="674EA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SSIM (Structural Similarity Index)</a:t>
              </a:r>
              <a:endParaRPr sz="1900">
                <a:solidFill>
                  <a:schemeClr val="lt1"/>
                </a:solidFill>
                <a:latin typeface="Roboto"/>
                <a:ea typeface="Roboto"/>
                <a:cs typeface="Roboto"/>
                <a:sym typeface="Roboto"/>
              </a:endParaRPr>
            </a:p>
          </p:txBody>
        </p:sp>
      </p:grpSp>
      <p:grpSp>
        <p:nvGrpSpPr>
          <p:cNvPr id="292" name="Google Shape;292;p31"/>
          <p:cNvGrpSpPr/>
          <p:nvPr/>
        </p:nvGrpSpPr>
        <p:grpSpPr>
          <a:xfrm>
            <a:off x="944386" y="3352634"/>
            <a:ext cx="7496132" cy="1060775"/>
            <a:chOff x="943723" y="4469050"/>
            <a:chExt cx="4417805" cy="674450"/>
          </a:xfrm>
        </p:grpSpPr>
        <p:sp>
          <p:nvSpPr>
            <p:cNvPr id="293" name="Google Shape;293;p31"/>
            <p:cNvSpPr/>
            <p:nvPr/>
          </p:nvSpPr>
          <p:spPr>
            <a:xfrm>
              <a:off x="943723" y="4469050"/>
              <a:ext cx="23799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 name="Google Shape;294;p31"/>
            <p:cNvSpPr/>
            <p:nvPr/>
          </p:nvSpPr>
          <p:spPr>
            <a:xfrm>
              <a:off x="1632122" y="4469063"/>
              <a:ext cx="6744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 name="Google Shape;295;p31"/>
            <p:cNvSpPr/>
            <p:nvPr/>
          </p:nvSpPr>
          <p:spPr>
            <a:xfrm>
              <a:off x="943723" y="4469063"/>
              <a:ext cx="6876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 name="Google Shape;296;p31"/>
            <p:cNvSpPr/>
            <p:nvPr/>
          </p:nvSpPr>
          <p:spPr>
            <a:xfrm>
              <a:off x="3335463" y="4469063"/>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High perceptual quality with sharp details on synthetic datasets</a:t>
              </a:r>
              <a:endParaRPr>
                <a:solidFill>
                  <a:schemeClr val="lt1"/>
                </a:solidFill>
              </a:endParaRPr>
            </a:p>
          </p:txBody>
        </p:sp>
        <p:sp>
          <p:nvSpPr>
            <p:cNvPr id="297" name="Google Shape;297;p31"/>
            <p:cNvSpPr/>
            <p:nvPr/>
          </p:nvSpPr>
          <p:spPr>
            <a:xfrm>
              <a:off x="4354429" y="4469063"/>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More natural and consistent results on real-world images</a:t>
              </a:r>
              <a:endParaRPr>
                <a:solidFill>
                  <a:schemeClr val="lt1"/>
                </a:solidFill>
              </a:endParaRPr>
            </a:p>
          </p:txBody>
        </p:sp>
        <p:sp>
          <p:nvSpPr>
            <p:cNvPr id="298" name="Google Shape;298;p31"/>
            <p:cNvSpPr/>
            <p:nvPr/>
          </p:nvSpPr>
          <p:spPr>
            <a:xfrm>
              <a:off x="1210848" y="4469107"/>
              <a:ext cx="425700" cy="409200"/>
            </a:xfrm>
            <a:prstGeom prst="rect">
              <a:avLst/>
            </a:prstGeom>
            <a:solidFill>
              <a:srgbClr val="674EA7"/>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3</a:t>
              </a:r>
              <a:endParaRPr sz="1600">
                <a:solidFill>
                  <a:schemeClr val="lt1"/>
                </a:solidFill>
                <a:latin typeface="Roboto"/>
                <a:ea typeface="Roboto"/>
                <a:cs typeface="Roboto"/>
                <a:sym typeface="Roboto"/>
              </a:endParaRPr>
            </a:p>
          </p:txBody>
        </p:sp>
        <p:sp>
          <p:nvSpPr>
            <p:cNvPr id="299" name="Google Shape;299;p31"/>
            <p:cNvSpPr/>
            <p:nvPr/>
          </p:nvSpPr>
          <p:spPr>
            <a:xfrm>
              <a:off x="1704725" y="4469100"/>
              <a:ext cx="1488600" cy="674400"/>
            </a:xfrm>
            <a:prstGeom prst="rect">
              <a:avLst/>
            </a:prstGeom>
            <a:solidFill>
              <a:srgbClr val="674EA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Visual Quality</a:t>
              </a:r>
              <a:endParaRPr sz="2200">
                <a:solidFill>
                  <a:schemeClr val="lt1"/>
                </a:solidFill>
                <a:latin typeface="Roboto"/>
                <a:ea typeface="Roboto"/>
                <a:cs typeface="Roboto"/>
                <a:sym typeface="Roboto"/>
              </a:endParaRPr>
            </a:p>
          </p:txBody>
        </p:sp>
      </p:grpSp>
      <p:grpSp>
        <p:nvGrpSpPr>
          <p:cNvPr id="300" name="Google Shape;300;p31"/>
          <p:cNvGrpSpPr/>
          <p:nvPr/>
        </p:nvGrpSpPr>
        <p:grpSpPr>
          <a:xfrm>
            <a:off x="944386" y="1197033"/>
            <a:ext cx="7496132" cy="1060775"/>
            <a:chOff x="943723" y="3098500"/>
            <a:chExt cx="4417805" cy="674450"/>
          </a:xfrm>
        </p:grpSpPr>
        <p:sp>
          <p:nvSpPr>
            <p:cNvPr id="301" name="Google Shape;301;p31"/>
            <p:cNvSpPr/>
            <p:nvPr/>
          </p:nvSpPr>
          <p:spPr>
            <a:xfrm>
              <a:off x="943723" y="3098500"/>
              <a:ext cx="23799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 name="Google Shape;302;p31"/>
            <p:cNvSpPr/>
            <p:nvPr/>
          </p:nvSpPr>
          <p:spPr>
            <a:xfrm>
              <a:off x="1632122" y="3098513"/>
              <a:ext cx="6744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31"/>
            <p:cNvSpPr/>
            <p:nvPr/>
          </p:nvSpPr>
          <p:spPr>
            <a:xfrm>
              <a:off x="943723" y="3098513"/>
              <a:ext cx="687600" cy="674400"/>
            </a:xfrm>
            <a:prstGeom prst="rtTriangle">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 name="Google Shape;304;p31"/>
            <p:cNvSpPr/>
            <p:nvPr/>
          </p:nvSpPr>
          <p:spPr>
            <a:xfrm>
              <a:off x="3335463" y="3098513"/>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Typically around 26-28 dB on synthetic dataset</a:t>
              </a:r>
              <a:endParaRPr>
                <a:solidFill>
                  <a:schemeClr val="lt1"/>
                </a:solidFill>
              </a:endParaRPr>
            </a:p>
          </p:txBody>
        </p:sp>
        <p:sp>
          <p:nvSpPr>
            <p:cNvPr id="305" name="Google Shape;305;p31"/>
            <p:cNvSpPr/>
            <p:nvPr/>
          </p:nvSpPr>
          <p:spPr>
            <a:xfrm>
              <a:off x="1210848" y="3098557"/>
              <a:ext cx="425700" cy="409200"/>
            </a:xfrm>
            <a:prstGeom prst="rect">
              <a:avLst/>
            </a:prstGeom>
            <a:solidFill>
              <a:srgbClr val="674EA7"/>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1</a:t>
              </a:r>
              <a:endParaRPr sz="1600">
                <a:solidFill>
                  <a:schemeClr val="lt1"/>
                </a:solidFill>
                <a:latin typeface="Roboto"/>
                <a:ea typeface="Roboto"/>
                <a:cs typeface="Roboto"/>
                <a:sym typeface="Roboto"/>
              </a:endParaRPr>
            </a:p>
          </p:txBody>
        </p:sp>
        <p:sp>
          <p:nvSpPr>
            <p:cNvPr id="306" name="Google Shape;306;p31"/>
            <p:cNvSpPr/>
            <p:nvPr/>
          </p:nvSpPr>
          <p:spPr>
            <a:xfrm rot="-2700000">
              <a:off x="4705031" y="3336392"/>
              <a:ext cx="305894" cy="116673"/>
            </a:xfrm>
            <a:prstGeom prst="corner">
              <a:avLst>
                <a:gd fmla="val 18804" name="adj1"/>
                <a:gd fmla="val 18145" name="adj2"/>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7" name="Google Shape;307;p31"/>
            <p:cNvSpPr/>
            <p:nvPr/>
          </p:nvSpPr>
          <p:spPr>
            <a:xfrm>
              <a:off x="1704725" y="3098550"/>
              <a:ext cx="1488600" cy="674400"/>
            </a:xfrm>
            <a:prstGeom prst="rect">
              <a:avLst/>
            </a:prstGeom>
            <a:solidFill>
              <a:srgbClr val="674EA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rPr>
                <a:t>PSNR (Peak Signal-to-Noise Ratio)</a:t>
              </a:r>
              <a:r>
                <a:rPr lang="en" sz="2000">
                  <a:solidFill>
                    <a:schemeClr val="lt1"/>
                  </a:solidFill>
                </a:rPr>
                <a:t>:</a:t>
              </a:r>
              <a:endParaRPr sz="1900">
                <a:solidFill>
                  <a:schemeClr val="lt1"/>
                </a:solidFill>
                <a:latin typeface="Roboto"/>
                <a:ea typeface="Roboto"/>
                <a:cs typeface="Roboto"/>
                <a:sym typeface="Roboto"/>
              </a:endParaRPr>
            </a:p>
          </p:txBody>
        </p:sp>
        <p:sp>
          <p:nvSpPr>
            <p:cNvPr id="308" name="Google Shape;308;p31"/>
            <p:cNvSpPr/>
            <p:nvPr/>
          </p:nvSpPr>
          <p:spPr>
            <a:xfrm>
              <a:off x="4354429" y="3098513"/>
              <a:ext cx="1007100" cy="674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Typically around 25-27 dB on real-world images</a:t>
              </a:r>
              <a:endParaRPr>
                <a:solidFill>
                  <a:schemeClr val="lt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2149150" y="575950"/>
            <a:ext cx="6116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8" name="Google Shape;78;p14"/>
          <p:cNvSpPr txBox="1"/>
          <p:nvPr>
            <p:ph idx="1" type="body"/>
          </p:nvPr>
        </p:nvSpPr>
        <p:spPr>
          <a:xfrm>
            <a:off x="2149150" y="1105425"/>
            <a:ext cx="7056600" cy="418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Pixelation in digital images occurs when images are enlarged beyond their original resolution, resulting in visible blocky artifacts. This degradation in image quality hinders the visual appeal and usability of images, especially in fields like photography, digital art, and medical imaging. Detecting and correcting pixelation is crucial for maintaining image fidelity and ensuring high-quality visual outputs</a:t>
            </a:r>
            <a:endParaRPr/>
          </a:p>
          <a:p>
            <a:pPr indent="0" lvl="0" marL="0" rtl="0" algn="l">
              <a:spcBef>
                <a:spcPts val="1200"/>
              </a:spcBef>
              <a:spcAft>
                <a:spcPts val="0"/>
              </a:spcAft>
              <a:buClr>
                <a:schemeClr val="dk2"/>
              </a:buClr>
              <a:buFont typeface="Arial"/>
              <a:buNone/>
            </a:pPr>
            <a:r>
              <a:rPr b="1" lang="en" sz="1300">
                <a:latin typeface="Arial"/>
                <a:ea typeface="Arial"/>
                <a:cs typeface="Arial"/>
                <a:sym typeface="Arial"/>
              </a:rPr>
              <a:t>Challenges</a:t>
            </a:r>
            <a:endParaRPr b="1" sz="1300">
              <a:latin typeface="Arial"/>
              <a:ea typeface="Arial"/>
              <a:cs typeface="Arial"/>
              <a:sym typeface="Arial"/>
            </a:endParaRPr>
          </a:p>
          <a:p>
            <a:pPr indent="-311150" lvl="0" marL="457200" rtl="0" algn="l">
              <a:spcBef>
                <a:spcPts val="1200"/>
              </a:spcBef>
              <a:spcAft>
                <a:spcPts val="0"/>
              </a:spcAft>
              <a:buSzPts val="1300"/>
              <a:buFont typeface="Arial"/>
              <a:buAutoNum type="arabicPeriod"/>
            </a:pPr>
            <a:r>
              <a:rPr b="1" lang="en" sz="1300">
                <a:latin typeface="Arial"/>
                <a:ea typeface="Arial"/>
                <a:cs typeface="Arial"/>
                <a:sym typeface="Arial"/>
              </a:rPr>
              <a:t>Visual Quality Degradation</a:t>
            </a:r>
            <a:r>
              <a:rPr lang="en" sz="1300">
                <a:latin typeface="Arial"/>
                <a:ea typeface="Arial"/>
                <a:cs typeface="Arial"/>
                <a:sym typeface="Arial"/>
              </a:rPr>
              <a:t>: Pixelation diminishes image clarity and sharpness, affecting the overall quality.</a:t>
            </a:r>
            <a:endParaRPr sz="1300">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sz="1300">
                <a:latin typeface="Arial"/>
                <a:ea typeface="Arial"/>
                <a:cs typeface="Arial"/>
                <a:sym typeface="Arial"/>
              </a:rPr>
              <a:t>Automatic Detection Requirement</a:t>
            </a:r>
            <a:r>
              <a:rPr lang="en" sz="1300">
                <a:latin typeface="Arial"/>
                <a:ea typeface="Arial"/>
                <a:cs typeface="Arial"/>
                <a:sym typeface="Arial"/>
              </a:rPr>
              <a:t>: Manually identifying pixelated images is impractical for large datasets or real-time applications.</a:t>
            </a:r>
            <a:endParaRPr sz="1300">
              <a:latin typeface="Arial"/>
              <a:ea typeface="Arial"/>
              <a:cs typeface="Arial"/>
              <a:sym typeface="Arial"/>
            </a:endParaRPr>
          </a:p>
          <a:p>
            <a:pPr indent="-311150" lvl="0" marL="457200" rtl="0" algn="l">
              <a:spcBef>
                <a:spcPts val="0"/>
              </a:spcBef>
              <a:spcAft>
                <a:spcPts val="0"/>
              </a:spcAft>
              <a:buSzPts val="1300"/>
              <a:buFont typeface="Arial"/>
              <a:buAutoNum type="arabicPeriod"/>
            </a:pPr>
            <a:r>
              <a:rPr b="1" lang="en" sz="1300">
                <a:latin typeface="Arial"/>
                <a:ea typeface="Arial"/>
                <a:cs typeface="Arial"/>
                <a:sym typeface="Arial"/>
              </a:rPr>
              <a:t>Effective Correction Techniques</a:t>
            </a:r>
            <a:r>
              <a:rPr lang="en" sz="1300">
                <a:latin typeface="Arial"/>
                <a:ea typeface="Arial"/>
                <a:cs typeface="Arial"/>
                <a:sym typeface="Arial"/>
              </a:rPr>
              <a:t>: Simply scaling images up can worsen pixelation, necessitating advanced techniques for effective correction.</a:t>
            </a:r>
            <a:endParaRPr sz="1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919191"/>
            </a:gs>
          </a:gsLst>
          <a:path path="circle">
            <a:fillToRect b="50%" l="50%" r="50%" t="50%"/>
          </a:path>
          <a:tileRect/>
        </a:gradFill>
      </p:bgPr>
    </p:bg>
    <p:spTree>
      <p:nvGrpSpPr>
        <p:cNvPr id="312" name="Shape 312"/>
        <p:cNvGrpSpPr/>
        <p:nvPr/>
      </p:nvGrpSpPr>
      <p:grpSpPr>
        <a:xfrm>
          <a:off x="0" y="0"/>
          <a:ext cx="0" cy="0"/>
          <a:chOff x="0" y="0"/>
          <a:chExt cx="0" cy="0"/>
        </a:xfrm>
      </p:grpSpPr>
      <p:sp>
        <p:nvSpPr>
          <p:cNvPr id="313" name="Google Shape;313;p32"/>
          <p:cNvSpPr txBox="1"/>
          <p:nvPr>
            <p:ph type="title"/>
          </p:nvPr>
        </p:nvSpPr>
        <p:spPr>
          <a:xfrm>
            <a:off x="8000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314" name="Google Shape;314;p32"/>
          <p:cNvSpPr txBox="1"/>
          <p:nvPr>
            <p:ph idx="1" type="body"/>
          </p:nvPr>
        </p:nvSpPr>
        <p:spPr>
          <a:xfrm>
            <a:off x="710700" y="1211350"/>
            <a:ext cx="8011200" cy="39321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Clr>
                <a:schemeClr val="dk2"/>
              </a:buClr>
              <a:buSzPct val="80181"/>
              <a:buFont typeface="Arial"/>
              <a:buNone/>
            </a:pPr>
            <a:r>
              <a:rPr lang="en" sz="1371">
                <a:latin typeface="Arial"/>
                <a:ea typeface="Arial"/>
                <a:cs typeface="Arial"/>
                <a:sym typeface="Arial"/>
              </a:rPr>
              <a:t>The pixelated image detection and correction project successfully demonstrated a comprehensive approach to identifying and enhancing pixelated images using state-of-the-art deep learning techniques. By leveraging both ESRGAN and Real-ESRGAN models, we were able to provide an effective solution for image restoration, significantly improving the visual quality of pixelated images.</a:t>
            </a:r>
            <a:endParaRPr sz="1371">
              <a:latin typeface="Arial"/>
              <a:ea typeface="Arial"/>
              <a:cs typeface="Arial"/>
              <a:sym typeface="Arial"/>
            </a:endParaRPr>
          </a:p>
          <a:p>
            <a:pPr indent="0" lvl="0" marL="0" rtl="0" algn="l">
              <a:spcBef>
                <a:spcPts val="1200"/>
              </a:spcBef>
              <a:spcAft>
                <a:spcPts val="0"/>
              </a:spcAft>
              <a:buClr>
                <a:schemeClr val="dk2"/>
              </a:buClr>
              <a:buSzPct val="80181"/>
              <a:buFont typeface="Arial"/>
              <a:buNone/>
            </a:pPr>
            <a:r>
              <a:rPr b="1" lang="en" sz="1371">
                <a:latin typeface="Arial"/>
                <a:ea typeface="Arial"/>
                <a:cs typeface="Arial"/>
                <a:sym typeface="Arial"/>
              </a:rPr>
              <a:t>Key Achievements:</a:t>
            </a:r>
            <a:endParaRPr b="1" sz="1371">
              <a:latin typeface="Arial"/>
              <a:ea typeface="Arial"/>
              <a:cs typeface="Arial"/>
              <a:sym typeface="Arial"/>
            </a:endParaRPr>
          </a:p>
          <a:p>
            <a:pPr indent="-296114" lvl="0" marL="457200" rtl="0" algn="l">
              <a:spcBef>
                <a:spcPts val="1200"/>
              </a:spcBef>
              <a:spcAft>
                <a:spcPts val="0"/>
              </a:spcAft>
              <a:buSzPct val="100000"/>
              <a:buFont typeface="Arial"/>
              <a:buAutoNum type="arabicPeriod"/>
            </a:pPr>
            <a:r>
              <a:rPr b="1" lang="en" sz="1371">
                <a:latin typeface="Arial"/>
                <a:ea typeface="Arial"/>
                <a:cs typeface="Arial"/>
                <a:sym typeface="Arial"/>
              </a:rPr>
              <a:t>Detection Accuracy</a:t>
            </a:r>
            <a:r>
              <a:rPr lang="en" sz="1371">
                <a:latin typeface="Arial"/>
                <a:ea typeface="Arial"/>
                <a:cs typeface="Arial"/>
                <a:sym typeface="Arial"/>
              </a:rPr>
              <a:t>: The pixelation detection model, built using a convolutional neural network, achieved high accuracy in identifying pixelated images. This model serves as a crucial first step in the image correction pipeline, ensuring that only relevant images undergo enhancement.</a:t>
            </a:r>
            <a:endParaRPr sz="1371">
              <a:latin typeface="Arial"/>
              <a:ea typeface="Arial"/>
              <a:cs typeface="Arial"/>
              <a:sym typeface="Arial"/>
            </a:endParaRPr>
          </a:p>
          <a:p>
            <a:pPr indent="-296114" lvl="0" marL="457200" rtl="0" algn="l">
              <a:spcBef>
                <a:spcPts val="0"/>
              </a:spcBef>
              <a:spcAft>
                <a:spcPts val="0"/>
              </a:spcAft>
              <a:buSzPct val="100000"/>
              <a:buFont typeface="Arial"/>
              <a:buAutoNum type="arabicPeriod"/>
            </a:pPr>
            <a:r>
              <a:rPr b="1" lang="en" sz="1371">
                <a:latin typeface="Arial"/>
                <a:ea typeface="Arial"/>
                <a:cs typeface="Arial"/>
                <a:sym typeface="Arial"/>
              </a:rPr>
              <a:t>Enhanced Image Quality</a:t>
            </a:r>
            <a:r>
              <a:rPr lang="en" sz="1371">
                <a:latin typeface="Arial"/>
                <a:ea typeface="Arial"/>
                <a:cs typeface="Arial"/>
                <a:sym typeface="Arial"/>
              </a:rPr>
              <a:t>: The integration of ESRGAN and Real-ESRGAN models allowed us to restore pixelated images to a high standard. ESRGAN excelled in producing high-resolution images with fine details, while Real-ESRGAN proved effective in handling real-world image degradations, offering robustness in diverse scenarios.</a:t>
            </a:r>
            <a:endParaRPr sz="1371">
              <a:latin typeface="Arial"/>
              <a:ea typeface="Arial"/>
              <a:cs typeface="Arial"/>
              <a:sym typeface="Arial"/>
            </a:endParaRPr>
          </a:p>
          <a:p>
            <a:pPr indent="-296114" lvl="0" marL="457200" rtl="0" algn="l">
              <a:spcBef>
                <a:spcPts val="0"/>
              </a:spcBef>
              <a:spcAft>
                <a:spcPts val="0"/>
              </a:spcAft>
              <a:buSzPct val="100000"/>
              <a:buFont typeface="Arial"/>
              <a:buAutoNum type="arabicPeriod"/>
            </a:pPr>
            <a:r>
              <a:rPr b="1" lang="en" sz="1371">
                <a:latin typeface="Arial"/>
                <a:ea typeface="Arial"/>
                <a:cs typeface="Arial"/>
                <a:sym typeface="Arial"/>
              </a:rPr>
              <a:t>User-Friendly Interface</a:t>
            </a:r>
            <a:r>
              <a:rPr lang="en" sz="1371">
                <a:latin typeface="Arial"/>
                <a:ea typeface="Arial"/>
                <a:cs typeface="Arial"/>
                <a:sym typeface="Arial"/>
              </a:rPr>
              <a:t>: The developed GUI, built using Tkinter, provided an intuitive platform for users to load, analyze, and correct images. This interface ensured that even users with minimal technical expertise could benefit from the advanced image correction capabilities.</a:t>
            </a:r>
            <a:endParaRPr sz="1371">
              <a:latin typeface="Arial"/>
              <a:ea typeface="Arial"/>
              <a:cs typeface="Arial"/>
              <a:sym typeface="Arial"/>
            </a:endParaRPr>
          </a:p>
          <a:p>
            <a:pPr indent="-296114" lvl="0" marL="457200" rtl="0" algn="l">
              <a:spcBef>
                <a:spcPts val="0"/>
              </a:spcBef>
              <a:spcAft>
                <a:spcPts val="0"/>
              </a:spcAft>
              <a:buSzPct val="100000"/>
              <a:buFont typeface="Arial"/>
              <a:buAutoNum type="arabicPeriod"/>
            </a:pPr>
            <a:r>
              <a:rPr b="1" lang="en" sz="1371">
                <a:latin typeface="Arial"/>
                <a:ea typeface="Arial"/>
                <a:cs typeface="Arial"/>
                <a:sym typeface="Arial"/>
              </a:rPr>
              <a:t>Comprehensive Analysis</a:t>
            </a:r>
            <a:r>
              <a:rPr lang="en" sz="1371">
                <a:latin typeface="Arial"/>
                <a:ea typeface="Arial"/>
                <a:cs typeface="Arial"/>
                <a:sym typeface="Arial"/>
              </a:rPr>
              <a:t>: A detailed comparison between ESRGAN and Real-ESRGAN highlighted their respective strengths and weaknesses. This analysis informed the optimal application scenarios for each model, enhancing the overall robustness and versatility of the solution.</a:t>
            </a:r>
            <a:endParaRPr sz="1371">
              <a:latin typeface="Arial"/>
              <a:ea typeface="Arial"/>
              <a:cs typeface="Arial"/>
              <a:sym typeface="Arial"/>
            </a:endParaRPr>
          </a:p>
          <a:p>
            <a:pPr indent="0" lvl="0" marL="0" rtl="0" algn="l">
              <a:spcBef>
                <a:spcPts val="1200"/>
              </a:spcBef>
              <a:spcAft>
                <a:spcPts val="1200"/>
              </a:spcAft>
              <a:buNone/>
            </a:pPr>
            <a:r>
              <a:t/>
            </a:r>
            <a:endParaRPr sz="2058"/>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18" name="Shape 318"/>
        <p:cNvGrpSpPr/>
        <p:nvPr/>
      </p:nvGrpSpPr>
      <p:grpSpPr>
        <a:xfrm>
          <a:off x="0" y="0"/>
          <a:ext cx="0" cy="0"/>
          <a:chOff x="0" y="0"/>
          <a:chExt cx="0" cy="0"/>
        </a:xfrm>
      </p:grpSpPr>
      <p:sp>
        <p:nvSpPr>
          <p:cNvPr id="319" name="Google Shape;319;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t>Insights and Learnings:</a:t>
            </a:r>
            <a:endParaRPr b="0"/>
          </a:p>
        </p:txBody>
      </p:sp>
      <p:sp>
        <p:nvSpPr>
          <p:cNvPr id="320" name="Google Shape;320;p33"/>
          <p:cNvSpPr txBox="1"/>
          <p:nvPr>
            <p:ph idx="1" type="body"/>
          </p:nvPr>
        </p:nvSpPr>
        <p:spPr>
          <a:xfrm>
            <a:off x="2410100" y="1211350"/>
            <a:ext cx="6321600" cy="44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500">
                <a:latin typeface="Arial"/>
                <a:ea typeface="Arial"/>
                <a:cs typeface="Arial"/>
                <a:sym typeface="Arial"/>
              </a:rPr>
              <a:t>Model Selection and Integration</a:t>
            </a:r>
            <a:r>
              <a:rPr lang="en" sz="1500">
                <a:latin typeface="Arial"/>
                <a:ea typeface="Arial"/>
                <a:cs typeface="Arial"/>
                <a:sym typeface="Arial"/>
              </a:rPr>
              <a:t>: Choosing the right models and effectively integrating them into the pipeline was critical. ESRGAN and Real-ESRGAN, with their unique capabilities, complemented each other, providing a holistic solution for image correction.</a:t>
            </a:r>
            <a:endParaRPr sz="15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500">
                <a:latin typeface="Arial"/>
                <a:ea typeface="Arial"/>
                <a:cs typeface="Arial"/>
                <a:sym typeface="Arial"/>
              </a:rPr>
              <a:t>Data Preprocessing and Augmentation</a:t>
            </a:r>
            <a:r>
              <a:rPr lang="en" sz="1500">
                <a:latin typeface="Arial"/>
                <a:ea typeface="Arial"/>
                <a:cs typeface="Arial"/>
                <a:sym typeface="Arial"/>
              </a:rPr>
              <a:t>: Proper data preprocessing and augmentation were vital in training the detection model. Ensuring consistent and diverse input data improved model performance and generalizability.</a:t>
            </a:r>
            <a:endParaRPr sz="15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500">
                <a:latin typeface="Arial"/>
                <a:ea typeface="Arial"/>
                <a:cs typeface="Arial"/>
                <a:sym typeface="Arial"/>
              </a:rPr>
              <a:t>User Experience</a:t>
            </a:r>
            <a:r>
              <a:rPr lang="en" sz="1500">
                <a:latin typeface="Arial"/>
                <a:ea typeface="Arial"/>
                <a:cs typeface="Arial"/>
                <a:sym typeface="Arial"/>
              </a:rPr>
              <a:t>: Designing a user-friendly GUI was essential for practical application. User feedback emphasized the importance of simplicity and efficiency, guiding iterative improvements in the interface design</a:t>
            </a:r>
            <a:endParaRPr sz="1500">
              <a:latin typeface="Arial"/>
              <a:ea typeface="Arial"/>
              <a:cs typeface="Arial"/>
              <a:sym typeface="Arial"/>
            </a:endParaRPr>
          </a:p>
          <a:p>
            <a:pPr indent="0" lvl="0" marL="0" rtl="0" algn="l">
              <a:spcBef>
                <a:spcPts val="1200"/>
              </a:spcBef>
              <a:spcAft>
                <a:spcPts val="120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24" name="Shape 324"/>
        <p:cNvGrpSpPr/>
        <p:nvPr/>
      </p:nvGrpSpPr>
      <p:grpSpPr>
        <a:xfrm>
          <a:off x="0" y="0"/>
          <a:ext cx="0" cy="0"/>
          <a:chOff x="0" y="0"/>
          <a:chExt cx="0" cy="0"/>
        </a:xfrm>
      </p:grpSpPr>
      <p:sp>
        <p:nvSpPr>
          <p:cNvPr id="325" name="Google Shape;325;p34"/>
          <p:cNvSpPr txBox="1"/>
          <p:nvPr>
            <p:ph type="title"/>
          </p:nvPr>
        </p:nvSpPr>
        <p:spPr>
          <a:xfrm>
            <a:off x="21716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326" name="Google Shape;326;p34"/>
          <p:cNvSpPr txBox="1"/>
          <p:nvPr>
            <p:ph idx="1" type="body"/>
          </p:nvPr>
        </p:nvSpPr>
        <p:spPr>
          <a:xfrm>
            <a:off x="2066200" y="1211350"/>
            <a:ext cx="7143900" cy="47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300">
                <a:latin typeface="Arial"/>
                <a:ea typeface="Arial"/>
                <a:cs typeface="Arial"/>
                <a:sym typeface="Arial"/>
              </a:rPr>
              <a:t>Model Optimization</a:t>
            </a:r>
            <a:r>
              <a:rPr lang="en" sz="1300">
                <a:latin typeface="Arial"/>
                <a:ea typeface="Arial"/>
                <a:cs typeface="Arial"/>
                <a:sym typeface="Arial"/>
              </a:rPr>
              <a:t>: Further optimization of both the detection and correction models could lead to even faster and more accurate processing. Exploring lightweight model architectures and advanced training techniques might yield performance gains.</a:t>
            </a:r>
            <a:endParaRPr sz="13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latin typeface="Arial"/>
                <a:ea typeface="Arial"/>
                <a:cs typeface="Arial"/>
                <a:sym typeface="Arial"/>
              </a:rPr>
              <a:t>Broader Application Scope</a:t>
            </a:r>
            <a:r>
              <a:rPr lang="en" sz="1300">
                <a:latin typeface="Arial"/>
                <a:ea typeface="Arial"/>
                <a:cs typeface="Arial"/>
                <a:sym typeface="Arial"/>
              </a:rPr>
              <a:t>: Extending the solution to handle other types of image degradation, such as blurriness or noise, would enhance its utility. Incorporating models specialized in these areas could create a comprehensive image enhancement toolkit.</a:t>
            </a:r>
            <a:endParaRPr sz="13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latin typeface="Arial"/>
                <a:ea typeface="Arial"/>
                <a:cs typeface="Arial"/>
                <a:sym typeface="Arial"/>
              </a:rPr>
              <a:t>Real-Time Processing</a:t>
            </a:r>
            <a:r>
              <a:rPr lang="en" sz="1300">
                <a:latin typeface="Arial"/>
                <a:ea typeface="Arial"/>
                <a:cs typeface="Arial"/>
                <a:sym typeface="Arial"/>
              </a:rPr>
              <a:t>: Developing real-time processing capabilities would significantly improve the user experience, particularly in applications requiring immediate feedback, such as video enhancement.</a:t>
            </a:r>
            <a:endParaRPr sz="13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latin typeface="Arial"/>
                <a:ea typeface="Arial"/>
                <a:cs typeface="Arial"/>
                <a:sym typeface="Arial"/>
              </a:rPr>
              <a:t>Cross-Platform Availability</a:t>
            </a:r>
            <a:r>
              <a:rPr lang="en" sz="1300">
                <a:latin typeface="Arial"/>
                <a:ea typeface="Arial"/>
                <a:cs typeface="Arial"/>
                <a:sym typeface="Arial"/>
              </a:rPr>
              <a:t>: Expanding the software to support multiple platforms, including web and mobile applications, would increase accessibility and usability for a broader audience</a:t>
            </a:r>
            <a:endParaRPr sz="1300">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330" name="Shape 330"/>
        <p:cNvGrpSpPr/>
        <p:nvPr/>
      </p:nvGrpSpPr>
      <p:grpSpPr>
        <a:xfrm>
          <a:off x="0" y="0"/>
          <a:ext cx="0" cy="0"/>
          <a:chOff x="0" y="0"/>
          <a:chExt cx="0" cy="0"/>
        </a:xfrm>
      </p:grpSpPr>
      <p:sp>
        <p:nvSpPr>
          <p:cNvPr id="331" name="Google Shape;331;p35"/>
          <p:cNvSpPr txBox="1"/>
          <p:nvPr>
            <p:ph type="title"/>
          </p:nvPr>
        </p:nvSpPr>
        <p:spPr>
          <a:xfrm>
            <a:off x="303300" y="1829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332" name="Google Shape;332;p35" title="demo.mp4">
            <a:hlinkClick r:id="rId3"/>
          </p:cNvPr>
          <p:cNvPicPr preferRelativeResize="0"/>
          <p:nvPr/>
        </p:nvPicPr>
        <p:blipFill>
          <a:blip r:embed="rId4">
            <a:alphaModFix/>
          </a:blip>
          <a:stretch>
            <a:fillRect/>
          </a:stretch>
        </p:blipFill>
        <p:spPr>
          <a:xfrm>
            <a:off x="909810" y="822575"/>
            <a:ext cx="7400640" cy="3931600"/>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336" name="Shape 336"/>
        <p:cNvGrpSpPr/>
        <p:nvPr/>
      </p:nvGrpSpPr>
      <p:grpSpPr>
        <a:xfrm>
          <a:off x="0" y="0"/>
          <a:ext cx="0" cy="0"/>
          <a:chOff x="0" y="0"/>
          <a:chExt cx="0" cy="0"/>
        </a:xfrm>
      </p:grpSpPr>
      <p:pic>
        <p:nvPicPr>
          <p:cNvPr id="337" name="Google Shape;337;p36"/>
          <p:cNvPicPr preferRelativeResize="0"/>
          <p:nvPr/>
        </p:nvPicPr>
        <p:blipFill rotWithShape="1">
          <a:blip r:embed="rId3">
            <a:alphaModFix/>
          </a:blip>
          <a:srcRect b="0" l="0" r="10857" t="3938"/>
          <a:stretch/>
        </p:blipFill>
        <p:spPr>
          <a:xfrm>
            <a:off x="346350" y="1421075"/>
            <a:ext cx="4073250" cy="2876550"/>
          </a:xfrm>
          <a:prstGeom prst="rect">
            <a:avLst/>
          </a:prstGeom>
          <a:noFill/>
          <a:ln cap="flat" cmpd="sng" w="114300">
            <a:solidFill>
              <a:srgbClr val="FFFFFF"/>
            </a:solidFill>
            <a:prstDash val="solid"/>
            <a:round/>
            <a:headEnd len="sm" w="sm" type="none"/>
            <a:tailEnd len="sm" w="sm" type="none"/>
          </a:ln>
        </p:spPr>
      </p:pic>
      <p:pic>
        <p:nvPicPr>
          <p:cNvPr id="338" name="Google Shape;338;p36"/>
          <p:cNvPicPr preferRelativeResize="0"/>
          <p:nvPr/>
        </p:nvPicPr>
        <p:blipFill>
          <a:blip r:embed="rId4">
            <a:alphaModFix/>
          </a:blip>
          <a:stretch>
            <a:fillRect/>
          </a:stretch>
        </p:blipFill>
        <p:spPr>
          <a:xfrm>
            <a:off x="4899625" y="1421075"/>
            <a:ext cx="3877725" cy="2876549"/>
          </a:xfrm>
          <a:prstGeom prst="rect">
            <a:avLst/>
          </a:prstGeom>
          <a:noFill/>
          <a:ln cap="flat" cmpd="sng" w="114300">
            <a:solidFill>
              <a:srgbClr val="FFFFFF"/>
            </a:solidFill>
            <a:prstDash val="solid"/>
            <a:round/>
            <a:headEnd len="sm" w="sm" type="none"/>
            <a:tailEnd len="sm" w="sm" type="none"/>
          </a:ln>
        </p:spPr>
      </p:pic>
      <p:sp>
        <p:nvSpPr>
          <p:cNvPr id="339" name="Google Shape;339;p36"/>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IMAGES: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CCCC"/>
            </a:gs>
            <a:gs pos="100000">
              <a:srgbClr val="D96868"/>
            </a:gs>
          </a:gsLst>
          <a:path path="circle">
            <a:fillToRect b="50%" l="50%" r="50%" t="50%"/>
          </a:path>
          <a:tileRect/>
        </a:gradFill>
      </p:bgPr>
    </p:bg>
    <p:spTree>
      <p:nvGrpSpPr>
        <p:cNvPr id="343" name="Shape 343"/>
        <p:cNvGrpSpPr/>
        <p:nvPr/>
      </p:nvGrpSpPr>
      <p:grpSpPr>
        <a:xfrm>
          <a:off x="0" y="0"/>
          <a:ext cx="0" cy="0"/>
          <a:chOff x="0" y="0"/>
          <a:chExt cx="0" cy="0"/>
        </a:xfrm>
      </p:grpSpPr>
      <p:sp>
        <p:nvSpPr>
          <p:cNvPr id="344" name="Google Shape;344;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Details:</a:t>
            </a:r>
            <a:endParaRPr/>
          </a:p>
        </p:txBody>
      </p:sp>
      <p:sp>
        <p:nvSpPr>
          <p:cNvPr id="345" name="Google Shape;345;p37"/>
          <p:cNvSpPr txBox="1"/>
          <p:nvPr>
            <p:ph idx="1" type="body"/>
          </p:nvPr>
        </p:nvSpPr>
        <p:spPr>
          <a:xfrm>
            <a:off x="2017350" y="1211350"/>
            <a:ext cx="6714300" cy="4026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b="1" lang="en" sz="1900"/>
              <a:t>SHALINI.I -</a:t>
            </a:r>
            <a:r>
              <a:rPr lang="en"/>
              <a:t> BTECH CSE - 3RD YR- B.S ABDUR RAHMAN CRESCENT INSTITUTE OF SCIENCE AND TECHNOLOGY</a:t>
            </a:r>
            <a:endParaRPr/>
          </a:p>
          <a:p>
            <a:pPr indent="-342900" lvl="0" marL="457200" rtl="0" algn="l">
              <a:spcBef>
                <a:spcPts val="0"/>
              </a:spcBef>
              <a:spcAft>
                <a:spcPts val="0"/>
              </a:spcAft>
              <a:buSzPts val="1800"/>
              <a:buAutoNum type="arabicParenR"/>
            </a:pPr>
            <a:r>
              <a:rPr b="1" lang="en" sz="1900"/>
              <a:t>MADHU MITHA.L</a:t>
            </a:r>
            <a:r>
              <a:rPr lang="en"/>
              <a:t> - BTECH CSE- 3RD YR -</a:t>
            </a:r>
            <a:r>
              <a:rPr lang="en"/>
              <a:t> B.S ABDUR RAHMAN CRESCENT INSTITUTE OF SCIENCE AND TECHNOLOGY</a:t>
            </a:r>
            <a:endParaRPr/>
          </a:p>
          <a:p>
            <a:pPr indent="-342900" lvl="0" marL="457200" rtl="0" algn="l">
              <a:spcBef>
                <a:spcPts val="0"/>
              </a:spcBef>
              <a:spcAft>
                <a:spcPts val="0"/>
              </a:spcAft>
              <a:buSzPts val="1800"/>
              <a:buAutoNum type="arabicParenR"/>
            </a:pPr>
            <a:r>
              <a:rPr b="1" lang="en" sz="1900"/>
              <a:t>ANANYA.D</a:t>
            </a:r>
            <a:r>
              <a:rPr lang="en"/>
              <a:t>- BTECH CSE- 3RD YR - B.S ABDUR RAHMAN CRESCENT INSTITUTE OF SCIENCE AND TECHNOLOGY</a:t>
            </a:r>
            <a:endParaRPr/>
          </a:p>
          <a:p>
            <a:pPr indent="-342900" lvl="0" marL="457200" rtl="0" algn="l">
              <a:spcBef>
                <a:spcPts val="0"/>
              </a:spcBef>
              <a:spcAft>
                <a:spcPts val="0"/>
              </a:spcAft>
              <a:buSzPts val="1800"/>
              <a:buAutoNum type="arabicParenR"/>
            </a:pPr>
            <a:r>
              <a:rPr b="1" lang="en" sz="1900"/>
              <a:t>INSAAF IMTHIYAS</a:t>
            </a:r>
            <a:r>
              <a:rPr lang="en"/>
              <a:t>-  3RD YR - B.S ABDUR RAHMAN CRESCENT INSTITUTE OF SCIENCE AND TECHNOLOGY</a:t>
            </a:r>
            <a:endParaRPr/>
          </a:p>
          <a:p>
            <a:pPr indent="-342900" lvl="0" marL="457200" rtl="0" algn="l">
              <a:spcBef>
                <a:spcPts val="0"/>
              </a:spcBef>
              <a:spcAft>
                <a:spcPts val="0"/>
              </a:spcAft>
              <a:buSzPts val="1800"/>
              <a:buAutoNum type="arabicParenR"/>
            </a:pPr>
            <a:r>
              <a:rPr b="1" lang="en" sz="1900"/>
              <a:t>BHARATH V V</a:t>
            </a:r>
            <a:r>
              <a:rPr lang="en"/>
              <a:t>- 3RD YR - B.S ABDUR RAHMAN CRESCENT INSTITUTE OF SCIENCE AND TECHNOLOGY</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lin ang="5400012" scaled="0"/>
        </a:gradFill>
      </p:bgPr>
    </p:bg>
    <p:spTree>
      <p:nvGrpSpPr>
        <p:cNvPr id="349" name="Shape 349"/>
        <p:cNvGrpSpPr/>
        <p:nvPr/>
      </p:nvGrpSpPr>
      <p:grpSpPr>
        <a:xfrm>
          <a:off x="0" y="0"/>
          <a:ext cx="0" cy="0"/>
          <a:chOff x="0" y="0"/>
          <a:chExt cx="0" cy="0"/>
        </a:xfrm>
      </p:grpSpPr>
      <p:sp>
        <p:nvSpPr>
          <p:cNvPr id="350" name="Google Shape;350;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END</a:t>
            </a:r>
            <a:endParaRPr>
              <a:solidFill>
                <a:srgbClr val="FFFFFF"/>
              </a:solidFill>
            </a:endParaRPr>
          </a:p>
        </p:txBody>
      </p:sp>
      <p:sp>
        <p:nvSpPr>
          <p:cNvPr id="351" name="Google Shape;351;p38"/>
          <p:cNvSpPr txBox="1"/>
          <p:nvPr>
            <p:ph idx="1" type="body"/>
          </p:nvPr>
        </p:nvSpPr>
        <p:spPr>
          <a:xfrm>
            <a:off x="2410100" y="1335950"/>
            <a:ext cx="6321600" cy="3262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2"/>
              </a:buClr>
              <a:buSzPts val="1100"/>
              <a:buFont typeface="Arial"/>
              <a:buNone/>
            </a:pPr>
            <a:r>
              <a:rPr lang="en">
                <a:solidFill>
                  <a:srgbClr val="FFFFFF"/>
                </a:solidFill>
              </a:rPr>
              <a:t>In conclusion, the project successfully addressed the challenge of detecting and correcting pixelated images, providing a robust, user-friendly solution. The combination of cutting-edge deep learning models and a well-designed GUI resulted in significant improvements in image quality, demonstrating the potential for practical applications in various fields, from photography to digital forensics. The insights gained and the foundations laid during this project offer a promising pathway for future advancements and extensions.</a:t>
            </a:r>
            <a:endParaRPr>
              <a:solidFill>
                <a:srgbClr val="FFFFFF"/>
              </a:solidFill>
            </a:endParaRPr>
          </a:p>
          <a:p>
            <a:pPr indent="0" lvl="0" marL="0" rtl="0" algn="l">
              <a:spcBef>
                <a:spcPts val="1200"/>
              </a:spcBef>
              <a:spcAft>
                <a:spcPts val="1200"/>
              </a:spcAft>
              <a:buNone/>
            </a:pPr>
            <a:r>
              <a:rPr lang="en">
                <a:solidFill>
                  <a:srgbClr val="FFFFFF"/>
                </a:solidFill>
              </a:rPr>
              <a:t>THANK YOU!!</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1513700" y="575950"/>
            <a:ext cx="7536300" cy="6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IDEA/SOLUTION:</a:t>
            </a:r>
            <a:endParaRPr>
              <a:solidFill>
                <a:schemeClr val="lt1"/>
              </a:solidFill>
            </a:endParaRPr>
          </a:p>
        </p:txBody>
      </p:sp>
      <p:sp>
        <p:nvSpPr>
          <p:cNvPr id="84" name="Google Shape;84;p15"/>
          <p:cNvSpPr txBox="1"/>
          <p:nvPr>
            <p:ph idx="1" type="body"/>
          </p:nvPr>
        </p:nvSpPr>
        <p:spPr>
          <a:xfrm>
            <a:off x="1513700" y="1248250"/>
            <a:ext cx="7546500" cy="4051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818">
                <a:solidFill>
                  <a:schemeClr val="lt1"/>
                </a:solidFill>
              </a:rPr>
              <a:t>The proposed solution involves developing a two-stage system that integrates deep learning-based pixelation detection and advanced super-resolution techniques for image correction. The system will leverage Convolutional Neural Networks (CNNs) for detecting pixelation and Enhanced Super-Resolution Generative Adversarial Networks (ESRGAN) for enhancing the image quality. This approach ensures that images are not only identified for pixelation but also corrected to a high degree of visual fidelity. The project has two parts :</a:t>
            </a:r>
            <a:endParaRPr sz="2818">
              <a:solidFill>
                <a:schemeClr val="lt1"/>
              </a:solidFill>
            </a:endParaRPr>
          </a:p>
          <a:p>
            <a:pPr indent="0" lvl="0" marL="0" rtl="0" algn="l">
              <a:spcBef>
                <a:spcPts val="1200"/>
              </a:spcBef>
              <a:spcAft>
                <a:spcPts val="0"/>
              </a:spcAft>
              <a:buNone/>
            </a:pPr>
            <a:r>
              <a:rPr b="1" lang="en" sz="2663">
                <a:solidFill>
                  <a:schemeClr val="lt1"/>
                </a:solidFill>
                <a:latin typeface="Arial"/>
                <a:ea typeface="Arial"/>
                <a:cs typeface="Arial"/>
                <a:sym typeface="Arial"/>
              </a:rPr>
              <a:t>Pixelation Detection:</a:t>
            </a:r>
            <a:endParaRPr b="1" sz="2663">
              <a:solidFill>
                <a:schemeClr val="lt1"/>
              </a:solidFill>
              <a:latin typeface="Arial"/>
              <a:ea typeface="Arial"/>
              <a:cs typeface="Arial"/>
              <a:sym typeface="Arial"/>
            </a:endParaRPr>
          </a:p>
          <a:p>
            <a:pPr indent="-308942" lvl="0" marL="457200" rtl="0" algn="l">
              <a:spcBef>
                <a:spcPts val="120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Model</a:t>
            </a:r>
            <a:r>
              <a:rPr lang="en" sz="2663">
                <a:solidFill>
                  <a:schemeClr val="lt1"/>
                </a:solidFill>
                <a:latin typeface="Arial"/>
                <a:ea typeface="Arial"/>
                <a:cs typeface="Arial"/>
                <a:sym typeface="Arial"/>
              </a:rPr>
              <a:t>: A CNN-based model is used to classify images as pixelated or not.</a:t>
            </a:r>
            <a:endParaRPr sz="2663">
              <a:solidFill>
                <a:schemeClr val="lt1"/>
              </a:solidFill>
              <a:latin typeface="Arial"/>
              <a:ea typeface="Arial"/>
              <a:cs typeface="Arial"/>
              <a:sym typeface="Arial"/>
            </a:endParaRPr>
          </a:p>
          <a:p>
            <a:pPr indent="-308942" lvl="0" marL="457200" rtl="0" algn="l">
              <a:spcBef>
                <a:spcPts val="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Input</a:t>
            </a:r>
            <a:r>
              <a:rPr lang="en" sz="2663">
                <a:solidFill>
                  <a:schemeClr val="lt1"/>
                </a:solidFill>
                <a:latin typeface="Arial"/>
                <a:ea typeface="Arial"/>
                <a:cs typeface="Arial"/>
                <a:sym typeface="Arial"/>
              </a:rPr>
              <a:t>: Preprocessed images resized to a consistent dimension.</a:t>
            </a:r>
            <a:endParaRPr sz="2663">
              <a:solidFill>
                <a:schemeClr val="lt1"/>
              </a:solidFill>
              <a:latin typeface="Arial"/>
              <a:ea typeface="Arial"/>
              <a:cs typeface="Arial"/>
              <a:sym typeface="Arial"/>
            </a:endParaRPr>
          </a:p>
          <a:p>
            <a:pPr indent="-308942" lvl="0" marL="457200" rtl="0" algn="l">
              <a:spcBef>
                <a:spcPts val="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Output</a:t>
            </a:r>
            <a:r>
              <a:rPr lang="en" sz="2663">
                <a:solidFill>
                  <a:schemeClr val="lt1"/>
                </a:solidFill>
                <a:latin typeface="Arial"/>
                <a:ea typeface="Arial"/>
                <a:cs typeface="Arial"/>
                <a:sym typeface="Arial"/>
              </a:rPr>
              <a:t>: A binary classification indicating whether the image is pixelated.</a:t>
            </a:r>
            <a:endParaRPr sz="2663">
              <a:solidFill>
                <a:schemeClr val="lt1"/>
              </a:solidFill>
              <a:latin typeface="Arial"/>
              <a:ea typeface="Arial"/>
              <a:cs typeface="Arial"/>
              <a:sym typeface="Arial"/>
            </a:endParaRPr>
          </a:p>
          <a:p>
            <a:pPr indent="0" lvl="0" marL="0" rtl="0" algn="l">
              <a:spcBef>
                <a:spcPts val="1200"/>
              </a:spcBef>
              <a:spcAft>
                <a:spcPts val="0"/>
              </a:spcAft>
              <a:buNone/>
            </a:pPr>
            <a:r>
              <a:rPr b="1" lang="en" sz="2663">
                <a:solidFill>
                  <a:schemeClr val="lt1"/>
                </a:solidFill>
                <a:latin typeface="Arial"/>
                <a:ea typeface="Arial"/>
                <a:cs typeface="Arial"/>
                <a:sym typeface="Arial"/>
              </a:rPr>
              <a:t>Image Correction:</a:t>
            </a:r>
            <a:endParaRPr b="1" sz="2663">
              <a:solidFill>
                <a:schemeClr val="lt1"/>
              </a:solidFill>
              <a:latin typeface="Arial"/>
              <a:ea typeface="Arial"/>
              <a:cs typeface="Arial"/>
              <a:sym typeface="Arial"/>
            </a:endParaRPr>
          </a:p>
          <a:p>
            <a:pPr indent="-308942" lvl="0" marL="457200" rtl="0" algn="l">
              <a:spcBef>
                <a:spcPts val="120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Model</a:t>
            </a:r>
            <a:r>
              <a:rPr lang="en" sz="2663">
                <a:solidFill>
                  <a:schemeClr val="lt1"/>
                </a:solidFill>
                <a:latin typeface="Arial"/>
                <a:ea typeface="Arial"/>
                <a:cs typeface="Arial"/>
                <a:sym typeface="Arial"/>
              </a:rPr>
              <a:t>: ESRGAN model, a state-of-the-art super-resolution technique, is utilized.</a:t>
            </a:r>
            <a:endParaRPr sz="2663">
              <a:solidFill>
                <a:schemeClr val="lt1"/>
              </a:solidFill>
              <a:latin typeface="Arial"/>
              <a:ea typeface="Arial"/>
              <a:cs typeface="Arial"/>
              <a:sym typeface="Arial"/>
            </a:endParaRPr>
          </a:p>
          <a:p>
            <a:pPr indent="-308942" lvl="0" marL="457200" rtl="0" algn="l">
              <a:spcBef>
                <a:spcPts val="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Input</a:t>
            </a:r>
            <a:r>
              <a:rPr lang="en" sz="2663">
                <a:solidFill>
                  <a:schemeClr val="lt1"/>
                </a:solidFill>
                <a:latin typeface="Arial"/>
                <a:ea typeface="Arial"/>
                <a:cs typeface="Arial"/>
                <a:sym typeface="Arial"/>
              </a:rPr>
              <a:t>: Detected pixelated images.</a:t>
            </a:r>
            <a:endParaRPr sz="2663">
              <a:solidFill>
                <a:schemeClr val="lt1"/>
              </a:solidFill>
              <a:latin typeface="Arial"/>
              <a:ea typeface="Arial"/>
              <a:cs typeface="Arial"/>
              <a:sym typeface="Arial"/>
            </a:endParaRPr>
          </a:p>
          <a:p>
            <a:pPr indent="-308942" lvl="0" marL="457200" rtl="0" algn="l">
              <a:spcBef>
                <a:spcPts val="0"/>
              </a:spcBef>
              <a:spcAft>
                <a:spcPts val="0"/>
              </a:spcAft>
              <a:buClr>
                <a:schemeClr val="lt1"/>
              </a:buClr>
              <a:buSzPct val="100000"/>
              <a:buFont typeface="Arial"/>
              <a:buAutoNum type="arabicPeriod"/>
            </a:pPr>
            <a:r>
              <a:rPr b="1" lang="en" sz="2663">
                <a:solidFill>
                  <a:schemeClr val="lt1"/>
                </a:solidFill>
                <a:latin typeface="Arial"/>
                <a:ea typeface="Arial"/>
                <a:cs typeface="Arial"/>
                <a:sym typeface="Arial"/>
              </a:rPr>
              <a:t>Output</a:t>
            </a:r>
            <a:r>
              <a:rPr lang="en" sz="2663">
                <a:solidFill>
                  <a:schemeClr val="lt1"/>
                </a:solidFill>
                <a:latin typeface="Arial"/>
                <a:ea typeface="Arial"/>
                <a:cs typeface="Arial"/>
                <a:sym typeface="Arial"/>
              </a:rPr>
              <a:t>: High-resolution images with improved clarity and detail</a:t>
            </a:r>
            <a:endParaRPr sz="2663">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BCA"/>
            </a:gs>
            <a:gs pos="100000">
              <a:srgbClr val="FA844D"/>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77"/>
              <a:t>COMPARISON BETWEEN DIFFERENT CLASSIFICATION MODELS FOR PIXELATION DETECTION</a:t>
            </a:r>
            <a:r>
              <a:rPr lang="en"/>
              <a:t>:</a:t>
            </a:r>
            <a:endParaRPr/>
          </a:p>
        </p:txBody>
      </p:sp>
      <p:pic>
        <p:nvPicPr>
          <p:cNvPr id="90" name="Google Shape;90;p16"/>
          <p:cNvPicPr preferRelativeResize="0"/>
          <p:nvPr/>
        </p:nvPicPr>
        <p:blipFill>
          <a:blip r:embed="rId3">
            <a:alphaModFix/>
          </a:blip>
          <a:stretch>
            <a:fillRect/>
          </a:stretch>
        </p:blipFill>
        <p:spPr>
          <a:xfrm>
            <a:off x="2372751" y="1454625"/>
            <a:ext cx="4619800" cy="3601901"/>
          </a:xfrm>
          <a:prstGeom prst="rect">
            <a:avLst/>
          </a:prstGeom>
          <a:noFill/>
          <a:ln cap="flat" cmpd="sng" w="76200">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p:txBody>
      </p:sp>
      <p:sp>
        <p:nvSpPr>
          <p:cNvPr id="96" name="Google Shape;96;p17"/>
          <p:cNvSpPr txBox="1"/>
          <p:nvPr>
            <p:ph idx="1" type="body"/>
          </p:nvPr>
        </p:nvSpPr>
        <p:spPr>
          <a:xfrm>
            <a:off x="2400250" y="1211350"/>
            <a:ext cx="6321600" cy="36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latin typeface="Arial"/>
                <a:ea typeface="Arial"/>
                <a:cs typeface="Arial"/>
                <a:sym typeface="Arial"/>
              </a:rPr>
              <a:t>1.Automated Pixelation Detection</a:t>
            </a:r>
            <a:r>
              <a:rPr lang="en" sz="1200">
                <a:latin typeface="Arial"/>
                <a:ea typeface="Arial"/>
                <a:cs typeface="Arial"/>
                <a:sym typeface="Arial"/>
              </a:rPr>
              <a:t>: Automatically identify whether an image is pixelated.</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Description</a:t>
            </a:r>
            <a:r>
              <a:rPr lang="en" sz="1200">
                <a:latin typeface="Arial"/>
                <a:ea typeface="Arial"/>
                <a:cs typeface="Arial"/>
                <a:sym typeface="Arial"/>
              </a:rPr>
              <a:t>: This feature automatically detects whether an uploaded image is pixelated or not.</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b="1" lang="en" sz="1200">
                <a:latin typeface="Arial"/>
                <a:ea typeface="Arial"/>
                <a:cs typeface="Arial"/>
                <a:sym typeface="Arial"/>
              </a:rPr>
              <a:t>How it works</a:t>
            </a:r>
            <a:r>
              <a:rPr lang="en" sz="1200">
                <a:latin typeface="Arial"/>
                <a:ea typeface="Arial"/>
                <a:cs typeface="Arial"/>
                <a:sym typeface="Arial"/>
              </a:rPr>
              <a: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 image is preprocessed to match the input requirements of the detection model.</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 preprocessed image is fed into a Convolutional Neural Network (CNN) model specifically trained to classify images as pixelated or not.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 system outputs a binary classification (pixelated or not pixelated).</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Benefits</a:t>
            </a:r>
            <a:r>
              <a:rPr lang="en" sz="1200">
                <a:latin typeface="Arial"/>
                <a:ea typeface="Arial"/>
                <a:cs typeface="Arial"/>
                <a:sym typeface="Arial"/>
              </a:rPr>
              <a: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Eliminates the need for manual inspection of images.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Provides quick and accurate detection of pixelated images, saving time and effort.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Ensures consistency and reliability in identifying pixelation.</a:t>
            </a:r>
            <a:endParaRPr sz="1200">
              <a:latin typeface="Arial"/>
              <a:ea typeface="Arial"/>
              <a:cs typeface="Arial"/>
              <a:sym typeface="Arial"/>
            </a:endParaRPr>
          </a:p>
          <a:p>
            <a:pPr indent="0" lvl="0" marL="914400" rtl="0" algn="l">
              <a:spcBef>
                <a:spcPts val="1200"/>
              </a:spcBef>
              <a:spcAft>
                <a:spcPts val="1200"/>
              </a:spcAft>
              <a:buNone/>
            </a:pPr>
            <a:r>
              <a:t/>
            </a:r>
            <a:endParaRPr sz="1100">
              <a:latin typeface="Arial"/>
              <a:ea typeface="Arial"/>
              <a:cs typeface="Arial"/>
              <a:sym typeface="Arial"/>
            </a:endParaRPr>
          </a:p>
        </p:txBody>
      </p:sp>
      <p:pic>
        <p:nvPicPr>
          <p:cNvPr id="97" name="Google Shape;97;p17"/>
          <p:cNvPicPr preferRelativeResize="0"/>
          <p:nvPr/>
        </p:nvPicPr>
        <p:blipFill rotWithShape="1">
          <a:blip r:embed="rId4">
            <a:alphaModFix/>
          </a:blip>
          <a:srcRect b="58048" l="39859" r="39414" t="3265"/>
          <a:stretch/>
        </p:blipFill>
        <p:spPr>
          <a:xfrm>
            <a:off x="295525" y="1067775"/>
            <a:ext cx="1868350" cy="2527800"/>
          </a:xfrm>
          <a:prstGeom prst="rect">
            <a:avLst/>
          </a:prstGeom>
          <a:noFill/>
          <a:ln cap="flat" cmpd="sng" w="38100">
            <a:solidFill>
              <a:schemeClr val="dk2"/>
            </a:solidFill>
            <a:prstDash val="solid"/>
            <a:round/>
            <a:headEnd len="sm" w="sm" type="none"/>
            <a:tailEnd len="sm" w="sm" type="none"/>
          </a:ln>
        </p:spPr>
      </p:pic>
      <p:sp>
        <p:nvSpPr>
          <p:cNvPr id="98" name="Google Shape;98;p17"/>
          <p:cNvSpPr/>
          <p:nvPr/>
        </p:nvSpPr>
        <p:spPr>
          <a:xfrm>
            <a:off x="393200" y="2691425"/>
            <a:ext cx="256500" cy="158700"/>
          </a:xfrm>
          <a:prstGeom prst="rightArrow">
            <a:avLst>
              <a:gd fmla="val 50000" name="adj1"/>
              <a:gd fmla="val 50000" name="adj2"/>
            </a:avLst>
          </a:prstGeom>
          <a:solidFill>
            <a:srgbClr val="0000FF"/>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99" name="Google Shape;99;p17"/>
          <p:cNvPicPr preferRelativeResize="0"/>
          <p:nvPr/>
        </p:nvPicPr>
        <p:blipFill>
          <a:blip r:embed="rId5">
            <a:alphaModFix/>
          </a:blip>
          <a:stretch>
            <a:fillRect/>
          </a:stretch>
        </p:blipFill>
        <p:spPr>
          <a:xfrm>
            <a:off x="267199" y="3715200"/>
            <a:ext cx="1925000" cy="476525"/>
          </a:xfrm>
          <a:prstGeom prst="rect">
            <a:avLst/>
          </a:prstGeom>
          <a:noFill/>
          <a:ln>
            <a:noFill/>
          </a:ln>
        </p:spPr>
      </p:pic>
      <p:pic>
        <p:nvPicPr>
          <p:cNvPr id="100" name="Google Shape;100;p17"/>
          <p:cNvPicPr preferRelativeResize="0"/>
          <p:nvPr/>
        </p:nvPicPr>
        <p:blipFill>
          <a:blip r:embed="rId6">
            <a:alphaModFix/>
          </a:blip>
          <a:stretch>
            <a:fillRect/>
          </a:stretch>
        </p:blipFill>
        <p:spPr>
          <a:xfrm>
            <a:off x="267200" y="4340750"/>
            <a:ext cx="1925000" cy="43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26288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solidFill>
                  <a:srgbClr val="FFFFFF"/>
                </a:solidFill>
              </a:rPr>
              <a:t>FEATURES OFFERED:</a:t>
            </a:r>
            <a:endParaRPr>
              <a:solidFill>
                <a:srgbClr val="FFFFFF"/>
              </a:solidFill>
            </a:endParaRPr>
          </a:p>
        </p:txBody>
      </p:sp>
      <p:sp>
        <p:nvSpPr>
          <p:cNvPr id="106" name="Google Shape;106;p18"/>
          <p:cNvSpPr txBox="1"/>
          <p:nvPr>
            <p:ph idx="1" type="body"/>
          </p:nvPr>
        </p:nvSpPr>
        <p:spPr>
          <a:xfrm>
            <a:off x="2584200" y="1146150"/>
            <a:ext cx="6321600" cy="3360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770"/>
              <a:buFont typeface="Arial"/>
              <a:buNone/>
            </a:pPr>
            <a:r>
              <a:rPr b="1" lang="en" sz="1254">
                <a:solidFill>
                  <a:srgbClr val="FFFFFF"/>
                </a:solidFill>
                <a:latin typeface="Arial"/>
                <a:ea typeface="Arial"/>
                <a:cs typeface="Arial"/>
                <a:sym typeface="Arial"/>
              </a:rPr>
              <a:t>2. High-Quality Image Correction</a:t>
            </a:r>
            <a:endParaRPr b="1" sz="1254">
              <a:solidFill>
                <a:srgbClr val="FFFFFF"/>
              </a:solidFill>
              <a:latin typeface="Arial"/>
              <a:ea typeface="Arial"/>
              <a:cs typeface="Arial"/>
              <a:sym typeface="Arial"/>
            </a:endParaRPr>
          </a:p>
          <a:p>
            <a:pPr indent="0" lvl="0" marL="0" rtl="0" algn="l">
              <a:spcBef>
                <a:spcPts val="1200"/>
              </a:spcBef>
              <a:spcAft>
                <a:spcPts val="0"/>
              </a:spcAft>
              <a:buClr>
                <a:schemeClr val="dk2"/>
              </a:buClr>
              <a:buSzPts val="770"/>
              <a:buFont typeface="Arial"/>
              <a:buNone/>
            </a:pPr>
            <a:r>
              <a:rPr b="1" lang="en" sz="1154">
                <a:solidFill>
                  <a:srgbClr val="FFFFFF"/>
                </a:solidFill>
                <a:latin typeface="Arial"/>
                <a:ea typeface="Arial"/>
                <a:cs typeface="Arial"/>
                <a:sym typeface="Arial"/>
              </a:rPr>
              <a:t>Description</a:t>
            </a:r>
            <a:r>
              <a:rPr lang="en" sz="1154">
                <a:solidFill>
                  <a:srgbClr val="FFFFFF"/>
                </a:solidFill>
                <a:latin typeface="Arial"/>
                <a:ea typeface="Arial"/>
                <a:cs typeface="Arial"/>
                <a:sym typeface="Arial"/>
              </a:rPr>
              <a:t>: This feature corrects detected pixelated images using advanced super-resolution techniques to improve image clarity and detail.</a:t>
            </a:r>
            <a:endParaRPr sz="1154">
              <a:solidFill>
                <a:srgbClr val="FFFFFF"/>
              </a:solidFill>
              <a:latin typeface="Arial"/>
              <a:ea typeface="Arial"/>
              <a:cs typeface="Arial"/>
              <a:sym typeface="Arial"/>
            </a:endParaRPr>
          </a:p>
          <a:p>
            <a:pPr indent="-301922" lvl="0" marL="457200" rtl="0" algn="l">
              <a:spcBef>
                <a:spcPts val="1200"/>
              </a:spcBef>
              <a:spcAft>
                <a:spcPts val="0"/>
              </a:spcAft>
              <a:buClr>
                <a:srgbClr val="FFFFFF"/>
              </a:buClr>
              <a:buSzPts val="1155"/>
              <a:buFont typeface="Arial"/>
              <a:buChar char="●"/>
            </a:pPr>
            <a:r>
              <a:rPr b="1" lang="en" sz="1154">
                <a:solidFill>
                  <a:srgbClr val="FFFFFF"/>
                </a:solidFill>
                <a:latin typeface="Arial"/>
                <a:ea typeface="Arial"/>
                <a:cs typeface="Arial"/>
                <a:sym typeface="Arial"/>
              </a:rPr>
              <a:t>How it works</a:t>
            </a:r>
            <a:r>
              <a:rPr lang="en" sz="1154">
                <a:solidFill>
                  <a:srgbClr val="FFFFFF"/>
                </a:solidFill>
                <a:latin typeface="Arial"/>
                <a:ea typeface="Arial"/>
                <a:cs typeface="Arial"/>
                <a:sym typeface="Arial"/>
              </a:rPr>
              <a:t>:</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The system employs an Enhanced Super-Resolution Generative Adversarial Network (ESRGAN) model for image enhancement.</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Once an image is detected as pixelated, it is processed by the ESRGAN model to generate a high-resolution version.</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The corrected image retains the original size but with enhanced details and reduced pixelation.</a:t>
            </a:r>
            <a:endParaRPr sz="1154">
              <a:solidFill>
                <a:srgbClr val="FFFFFF"/>
              </a:solidFill>
              <a:latin typeface="Arial"/>
              <a:ea typeface="Arial"/>
              <a:cs typeface="Arial"/>
              <a:sym typeface="Arial"/>
            </a:endParaRPr>
          </a:p>
          <a:p>
            <a:pPr indent="-301922" lvl="0" marL="457200" rtl="0" algn="l">
              <a:spcBef>
                <a:spcPts val="0"/>
              </a:spcBef>
              <a:spcAft>
                <a:spcPts val="0"/>
              </a:spcAft>
              <a:buClr>
                <a:srgbClr val="FFFFFF"/>
              </a:buClr>
              <a:buSzPts val="1155"/>
              <a:buFont typeface="Arial"/>
              <a:buChar char="●"/>
            </a:pPr>
            <a:r>
              <a:rPr b="1" lang="en" sz="1154">
                <a:solidFill>
                  <a:srgbClr val="FFFFFF"/>
                </a:solidFill>
                <a:latin typeface="Arial"/>
                <a:ea typeface="Arial"/>
                <a:cs typeface="Arial"/>
                <a:sym typeface="Arial"/>
              </a:rPr>
              <a:t>Benefits</a:t>
            </a:r>
            <a:r>
              <a:rPr lang="en" sz="1154">
                <a:solidFill>
                  <a:srgbClr val="FFFFFF"/>
                </a:solidFill>
                <a:latin typeface="Arial"/>
                <a:ea typeface="Arial"/>
                <a:cs typeface="Arial"/>
                <a:sym typeface="Arial"/>
              </a:rPr>
              <a:t>:</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Significantly improves the visual quality of pixelated images.</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Preserves important details and colors in the image.</a:t>
            </a:r>
            <a:endParaRPr sz="1154">
              <a:solidFill>
                <a:srgbClr val="FFFFFF"/>
              </a:solidFill>
              <a:latin typeface="Arial"/>
              <a:ea typeface="Arial"/>
              <a:cs typeface="Arial"/>
              <a:sym typeface="Arial"/>
            </a:endParaRPr>
          </a:p>
          <a:p>
            <a:pPr indent="-301922" lvl="1" marL="914400" rtl="0" algn="l">
              <a:spcBef>
                <a:spcPts val="0"/>
              </a:spcBef>
              <a:spcAft>
                <a:spcPts val="0"/>
              </a:spcAft>
              <a:buClr>
                <a:srgbClr val="FFFFFF"/>
              </a:buClr>
              <a:buSzPts val="1155"/>
              <a:buFont typeface="Arial"/>
              <a:buChar char="○"/>
            </a:pPr>
            <a:r>
              <a:rPr lang="en" sz="1154">
                <a:solidFill>
                  <a:srgbClr val="FFFFFF"/>
                </a:solidFill>
                <a:latin typeface="Arial"/>
                <a:ea typeface="Arial"/>
                <a:cs typeface="Arial"/>
                <a:sym typeface="Arial"/>
              </a:rPr>
              <a:t>Utilizes state-of-the-art super-resolution techniques to provide the best possible enhancement</a:t>
            </a:r>
            <a:endParaRPr sz="1154">
              <a:solidFill>
                <a:srgbClr val="FFFFFF"/>
              </a:solidFill>
              <a:latin typeface="Arial"/>
              <a:ea typeface="Arial"/>
              <a:cs typeface="Arial"/>
              <a:sym typeface="Arial"/>
            </a:endParaRPr>
          </a:p>
          <a:p>
            <a:pPr indent="0" lvl="0" marL="0" rtl="0" algn="l">
              <a:spcBef>
                <a:spcPts val="1200"/>
              </a:spcBef>
              <a:spcAft>
                <a:spcPts val="1200"/>
              </a:spcAft>
              <a:buSzPts val="770"/>
              <a:buNone/>
            </a:pPr>
            <a:r>
              <a:t/>
            </a:r>
            <a:endParaRPr sz="1360">
              <a:solidFill>
                <a:srgbClr val="FFFFFF"/>
              </a:solidFill>
            </a:endParaRPr>
          </a:p>
        </p:txBody>
      </p:sp>
      <p:pic>
        <p:nvPicPr>
          <p:cNvPr id="107" name="Google Shape;107;p18"/>
          <p:cNvPicPr preferRelativeResize="0"/>
          <p:nvPr/>
        </p:nvPicPr>
        <p:blipFill rotWithShape="1">
          <a:blip r:embed="rId4">
            <a:alphaModFix/>
          </a:blip>
          <a:srcRect b="58048" l="39859" r="39414" t="3265"/>
          <a:stretch/>
        </p:blipFill>
        <p:spPr>
          <a:xfrm>
            <a:off x="332175" y="1368900"/>
            <a:ext cx="1868350" cy="2527800"/>
          </a:xfrm>
          <a:prstGeom prst="rect">
            <a:avLst/>
          </a:prstGeom>
          <a:noFill/>
          <a:ln cap="flat" cmpd="sng" w="38100">
            <a:solidFill>
              <a:schemeClr val="dk2"/>
            </a:solidFill>
            <a:prstDash val="solid"/>
            <a:round/>
            <a:headEnd len="sm" w="sm" type="none"/>
            <a:tailEnd len="sm" w="sm" type="none"/>
          </a:ln>
        </p:spPr>
      </p:pic>
      <p:sp>
        <p:nvSpPr>
          <p:cNvPr id="108" name="Google Shape;108;p18"/>
          <p:cNvSpPr/>
          <p:nvPr/>
        </p:nvSpPr>
        <p:spPr>
          <a:xfrm>
            <a:off x="429850" y="3192100"/>
            <a:ext cx="207600" cy="195300"/>
          </a:xfrm>
          <a:prstGeom prst="rightArrow">
            <a:avLst>
              <a:gd fmla="val 50000" name="adj1"/>
              <a:gd fmla="val 50000" name="adj2"/>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p:txBody>
      </p:sp>
      <p:sp>
        <p:nvSpPr>
          <p:cNvPr id="114" name="Google Shape;114;p19"/>
          <p:cNvSpPr txBox="1"/>
          <p:nvPr>
            <p:ph idx="1" type="body"/>
          </p:nvPr>
        </p:nvSpPr>
        <p:spPr>
          <a:xfrm>
            <a:off x="2410125" y="1167850"/>
            <a:ext cx="6321600" cy="3899100"/>
          </a:xfrm>
          <a:prstGeom prst="rect">
            <a:avLst/>
          </a:prstGeom>
        </p:spPr>
        <p:txBody>
          <a:bodyPr anchorCtr="0" anchor="t" bIns="91425" lIns="91425" spcFirstLastPara="1" rIns="91425" wrap="square" tIns="91425">
            <a:normAutofit fontScale="40000"/>
          </a:bodyPr>
          <a:lstStyle/>
          <a:p>
            <a:pPr indent="0" lvl="0" marL="0" rtl="0" algn="l">
              <a:spcBef>
                <a:spcPts val="1200"/>
              </a:spcBef>
              <a:spcAft>
                <a:spcPts val="0"/>
              </a:spcAft>
              <a:buClr>
                <a:schemeClr val="dk2"/>
              </a:buClr>
              <a:buSzPct val="38320"/>
              <a:buFont typeface="Arial"/>
              <a:buNone/>
            </a:pPr>
            <a:r>
              <a:rPr b="1" lang="en" sz="2870">
                <a:latin typeface="Arial"/>
                <a:ea typeface="Arial"/>
                <a:cs typeface="Arial"/>
                <a:sym typeface="Arial"/>
              </a:rPr>
              <a:t>3.User-Friendly Interface</a:t>
            </a:r>
            <a:endParaRPr b="1" sz="2870">
              <a:latin typeface="Arial"/>
              <a:ea typeface="Arial"/>
              <a:cs typeface="Arial"/>
              <a:sym typeface="Arial"/>
            </a:endParaRPr>
          </a:p>
          <a:p>
            <a:pPr indent="0" lvl="0" marL="0" rtl="0" algn="l">
              <a:spcBef>
                <a:spcPts val="1200"/>
              </a:spcBef>
              <a:spcAft>
                <a:spcPts val="0"/>
              </a:spcAft>
              <a:buClr>
                <a:schemeClr val="dk2"/>
              </a:buClr>
              <a:buSzPct val="38320"/>
              <a:buFont typeface="Arial"/>
              <a:buNone/>
            </a:pPr>
            <a:r>
              <a:rPr b="1" lang="en" sz="2870">
                <a:latin typeface="Arial"/>
                <a:ea typeface="Arial"/>
                <a:cs typeface="Arial"/>
                <a:sym typeface="Arial"/>
              </a:rPr>
              <a:t>Description</a:t>
            </a:r>
            <a:r>
              <a:rPr lang="en" sz="2870">
                <a:latin typeface="Arial"/>
                <a:ea typeface="Arial"/>
                <a:cs typeface="Arial"/>
                <a:sym typeface="Arial"/>
              </a:rPr>
              <a:t>: The system offers an intuitive and easy-to-use graphical user interface (GUI) for interacting with the application.</a:t>
            </a:r>
            <a:endParaRPr sz="2870">
              <a:latin typeface="Arial"/>
              <a:ea typeface="Arial"/>
              <a:cs typeface="Arial"/>
              <a:sym typeface="Arial"/>
            </a:endParaRPr>
          </a:p>
          <a:p>
            <a:pPr indent="-301511" lvl="0" marL="457200" rtl="0" algn="l">
              <a:spcBef>
                <a:spcPts val="1200"/>
              </a:spcBef>
              <a:spcAft>
                <a:spcPts val="0"/>
              </a:spcAft>
              <a:buSzPct val="100000"/>
              <a:buFont typeface="Arial"/>
              <a:buChar char="●"/>
            </a:pPr>
            <a:r>
              <a:rPr b="1" lang="en" sz="2870">
                <a:latin typeface="Arial"/>
                <a:ea typeface="Arial"/>
                <a:cs typeface="Arial"/>
                <a:sym typeface="Arial"/>
              </a:rPr>
              <a:t>How it works</a:t>
            </a:r>
            <a:r>
              <a:rPr lang="en" sz="2870">
                <a:latin typeface="Arial"/>
                <a:ea typeface="Arial"/>
                <a:cs typeface="Arial"/>
                <a:sym typeface="Arial"/>
              </a:rPr>
              <a:t>:</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The GUI is built using Tkinter, providing buttons for image loading, detection, and correction.</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Users can upload images, view pixelation status, and see the corrected images through a simple interface.</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The interface includes labels and buttons that guide users through the process.</a:t>
            </a:r>
            <a:endParaRPr sz="2870">
              <a:latin typeface="Arial"/>
              <a:ea typeface="Arial"/>
              <a:cs typeface="Arial"/>
              <a:sym typeface="Arial"/>
            </a:endParaRPr>
          </a:p>
          <a:p>
            <a:pPr indent="-301511" lvl="0" marL="457200" rtl="0" algn="l">
              <a:spcBef>
                <a:spcPts val="0"/>
              </a:spcBef>
              <a:spcAft>
                <a:spcPts val="0"/>
              </a:spcAft>
              <a:buSzPct val="100000"/>
              <a:buFont typeface="Arial"/>
              <a:buChar char="●"/>
            </a:pPr>
            <a:r>
              <a:rPr b="1" lang="en" sz="2870">
                <a:latin typeface="Arial"/>
                <a:ea typeface="Arial"/>
                <a:cs typeface="Arial"/>
                <a:sym typeface="Arial"/>
              </a:rPr>
              <a:t>Benefits</a:t>
            </a:r>
            <a:r>
              <a:rPr lang="en" sz="2870">
                <a:latin typeface="Arial"/>
                <a:ea typeface="Arial"/>
                <a:cs typeface="Arial"/>
                <a:sym typeface="Arial"/>
              </a:rPr>
              <a:t>:</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Makes the system accessible to users with minimal technical knowledge.</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Provides a seamless user experience with clear instructions and feedback.</a:t>
            </a:r>
            <a:endParaRPr sz="2870">
              <a:latin typeface="Arial"/>
              <a:ea typeface="Arial"/>
              <a:cs typeface="Arial"/>
              <a:sym typeface="Arial"/>
            </a:endParaRPr>
          </a:p>
          <a:p>
            <a:pPr indent="-301511" lvl="1" marL="914400" rtl="0" algn="l">
              <a:spcBef>
                <a:spcPts val="0"/>
              </a:spcBef>
              <a:spcAft>
                <a:spcPts val="0"/>
              </a:spcAft>
              <a:buSzPct val="100000"/>
              <a:buFont typeface="Arial"/>
              <a:buChar char="○"/>
            </a:pPr>
            <a:r>
              <a:rPr lang="en" sz="2870">
                <a:latin typeface="Arial"/>
                <a:ea typeface="Arial"/>
                <a:cs typeface="Arial"/>
                <a:sym typeface="Arial"/>
              </a:rPr>
              <a:t>Enhances user engagement and satisfaction.</a:t>
            </a:r>
            <a:endParaRPr sz="2870">
              <a:latin typeface="Arial"/>
              <a:ea typeface="Arial"/>
              <a:cs typeface="Arial"/>
              <a:sym typeface="Arial"/>
            </a:endParaRPr>
          </a:p>
          <a:p>
            <a:pPr indent="0" lvl="0" marL="0" rtl="0" algn="l">
              <a:spcBef>
                <a:spcPts val="1200"/>
              </a:spcBef>
              <a:spcAft>
                <a:spcPts val="1200"/>
              </a:spcAft>
              <a:buNone/>
            </a:pPr>
            <a:r>
              <a:t/>
            </a:r>
            <a:endParaRPr/>
          </a:p>
        </p:txBody>
      </p:sp>
      <p:pic>
        <p:nvPicPr>
          <p:cNvPr id="115" name="Google Shape;115;p19"/>
          <p:cNvPicPr preferRelativeResize="0"/>
          <p:nvPr/>
        </p:nvPicPr>
        <p:blipFill rotWithShape="1">
          <a:blip r:embed="rId4">
            <a:alphaModFix/>
          </a:blip>
          <a:srcRect b="58048" l="39859" r="39414" t="3265"/>
          <a:stretch/>
        </p:blipFill>
        <p:spPr>
          <a:xfrm>
            <a:off x="332175" y="1368900"/>
            <a:ext cx="1868350" cy="25278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FEATURES OFFERED:</a:t>
            </a:r>
            <a:endParaRPr>
              <a:solidFill>
                <a:schemeClr val="lt1"/>
              </a:solidFill>
            </a:endParaRPr>
          </a:p>
        </p:txBody>
      </p:sp>
      <p:sp>
        <p:nvSpPr>
          <p:cNvPr id="121" name="Google Shape;121;p20"/>
          <p:cNvSpPr txBox="1"/>
          <p:nvPr>
            <p:ph idx="1" type="body"/>
          </p:nvPr>
        </p:nvSpPr>
        <p:spPr>
          <a:xfrm>
            <a:off x="2890625" y="1211350"/>
            <a:ext cx="5841000" cy="33867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Clr>
                <a:schemeClr val="dk2"/>
              </a:buClr>
              <a:buSzPct val="78118"/>
              <a:buFont typeface="Arial"/>
              <a:buNone/>
            </a:pPr>
            <a:r>
              <a:rPr b="1" lang="en" sz="1408">
                <a:solidFill>
                  <a:schemeClr val="lt1"/>
                </a:solidFill>
                <a:latin typeface="Arial"/>
                <a:ea typeface="Arial"/>
                <a:cs typeface="Arial"/>
                <a:sym typeface="Arial"/>
              </a:rPr>
              <a:t>4.Real-Time Image Display</a:t>
            </a:r>
            <a:endParaRPr b="1" sz="1408">
              <a:solidFill>
                <a:schemeClr val="lt1"/>
              </a:solidFill>
              <a:latin typeface="Arial"/>
              <a:ea typeface="Arial"/>
              <a:cs typeface="Arial"/>
              <a:sym typeface="Arial"/>
            </a:endParaRPr>
          </a:p>
          <a:p>
            <a:pPr indent="0" lvl="0" marL="0" rtl="0" algn="l">
              <a:spcBef>
                <a:spcPts val="1200"/>
              </a:spcBef>
              <a:spcAft>
                <a:spcPts val="0"/>
              </a:spcAft>
              <a:buClr>
                <a:schemeClr val="dk2"/>
              </a:buClr>
              <a:buSzPct val="78118"/>
              <a:buFont typeface="Arial"/>
              <a:buNone/>
            </a:pPr>
            <a:r>
              <a:rPr b="1" lang="en" sz="1408">
                <a:solidFill>
                  <a:schemeClr val="lt1"/>
                </a:solidFill>
                <a:latin typeface="Arial"/>
                <a:ea typeface="Arial"/>
                <a:cs typeface="Arial"/>
                <a:sym typeface="Arial"/>
              </a:rPr>
              <a:t>Description</a:t>
            </a:r>
            <a:r>
              <a:rPr lang="en" sz="1408">
                <a:solidFill>
                  <a:schemeClr val="lt1"/>
                </a:solidFill>
                <a:latin typeface="Arial"/>
                <a:ea typeface="Arial"/>
                <a:cs typeface="Arial"/>
                <a:sym typeface="Arial"/>
              </a:rPr>
              <a:t>: The system displays both the original and corrected images in real-time.</a:t>
            </a:r>
            <a:endParaRPr sz="1408">
              <a:solidFill>
                <a:schemeClr val="lt1"/>
              </a:solidFill>
              <a:latin typeface="Arial"/>
              <a:ea typeface="Arial"/>
              <a:cs typeface="Arial"/>
              <a:sym typeface="Arial"/>
            </a:endParaRPr>
          </a:p>
          <a:p>
            <a:pPr indent="-304602" lvl="0" marL="457200" rtl="0" algn="l">
              <a:spcBef>
                <a:spcPts val="1200"/>
              </a:spcBef>
              <a:spcAft>
                <a:spcPts val="0"/>
              </a:spcAft>
              <a:buClr>
                <a:schemeClr val="lt1"/>
              </a:buClr>
              <a:buSzPct val="100000"/>
              <a:buFont typeface="Arial"/>
              <a:buChar char="●"/>
            </a:pPr>
            <a:r>
              <a:rPr b="1" lang="en" sz="1408">
                <a:solidFill>
                  <a:schemeClr val="lt1"/>
                </a:solidFill>
                <a:latin typeface="Arial"/>
                <a:ea typeface="Arial"/>
                <a:cs typeface="Arial"/>
                <a:sym typeface="Arial"/>
              </a:rPr>
              <a:t>How it works</a:t>
            </a:r>
            <a:r>
              <a:rPr lang="en" sz="1408">
                <a:solidFill>
                  <a:schemeClr val="lt1"/>
                </a:solidFill>
                <a:latin typeface="Arial"/>
                <a:ea typeface="Arial"/>
                <a:cs typeface="Arial"/>
                <a:sym typeface="Arial"/>
              </a:rPr>
              <a:t>:</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Upon uploading an image, it is displayed in the GUI.</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After correction, the enhanced image is shown alongside the original for comparison.</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The images are resized for display purposes using PIL (Pillow).</a:t>
            </a:r>
            <a:endParaRPr sz="1408">
              <a:solidFill>
                <a:schemeClr val="lt1"/>
              </a:solidFill>
              <a:latin typeface="Arial"/>
              <a:ea typeface="Arial"/>
              <a:cs typeface="Arial"/>
              <a:sym typeface="Arial"/>
            </a:endParaRPr>
          </a:p>
          <a:p>
            <a:pPr indent="-304602" lvl="0" marL="457200" rtl="0" algn="l">
              <a:spcBef>
                <a:spcPts val="0"/>
              </a:spcBef>
              <a:spcAft>
                <a:spcPts val="0"/>
              </a:spcAft>
              <a:buClr>
                <a:schemeClr val="lt1"/>
              </a:buClr>
              <a:buSzPct val="100000"/>
              <a:buFont typeface="Arial"/>
              <a:buChar char="●"/>
            </a:pPr>
            <a:r>
              <a:rPr b="1" lang="en" sz="1408">
                <a:solidFill>
                  <a:schemeClr val="lt1"/>
                </a:solidFill>
                <a:latin typeface="Arial"/>
                <a:ea typeface="Arial"/>
                <a:cs typeface="Arial"/>
                <a:sym typeface="Arial"/>
              </a:rPr>
              <a:t>Benefits</a:t>
            </a:r>
            <a:r>
              <a:rPr lang="en" sz="1408">
                <a:solidFill>
                  <a:schemeClr val="lt1"/>
                </a:solidFill>
                <a:latin typeface="Arial"/>
                <a:ea typeface="Arial"/>
                <a:cs typeface="Arial"/>
                <a:sym typeface="Arial"/>
              </a:rPr>
              <a:t>:</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Allows users to immediately see the effects of pixelation correction.</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Provides a side-by-side comparison of the original and enhanced images.</a:t>
            </a:r>
            <a:endParaRPr sz="1408">
              <a:solidFill>
                <a:schemeClr val="lt1"/>
              </a:solidFill>
              <a:latin typeface="Arial"/>
              <a:ea typeface="Arial"/>
              <a:cs typeface="Arial"/>
              <a:sym typeface="Arial"/>
            </a:endParaRPr>
          </a:p>
          <a:p>
            <a:pPr indent="-304602" lvl="1" marL="914400" rtl="0" algn="l">
              <a:spcBef>
                <a:spcPts val="0"/>
              </a:spcBef>
              <a:spcAft>
                <a:spcPts val="0"/>
              </a:spcAft>
              <a:buClr>
                <a:schemeClr val="lt1"/>
              </a:buClr>
              <a:buSzPct val="100000"/>
              <a:buFont typeface="Arial"/>
              <a:buChar char="○"/>
            </a:pPr>
            <a:r>
              <a:rPr lang="en" sz="1408">
                <a:solidFill>
                  <a:schemeClr val="lt1"/>
                </a:solidFill>
                <a:latin typeface="Arial"/>
                <a:ea typeface="Arial"/>
                <a:cs typeface="Arial"/>
                <a:sym typeface="Arial"/>
              </a:rPr>
              <a:t>Helps users assess the improvement in image quality.</a:t>
            </a:r>
            <a:endParaRPr sz="1408">
              <a:solidFill>
                <a:schemeClr val="lt1"/>
              </a:solidFill>
              <a:latin typeface="Arial"/>
              <a:ea typeface="Arial"/>
              <a:cs typeface="Arial"/>
              <a:sym typeface="Arial"/>
            </a:endParaRPr>
          </a:p>
          <a:p>
            <a:pPr indent="0" lvl="0" marL="0" rtl="0" algn="l">
              <a:spcBef>
                <a:spcPts val="1200"/>
              </a:spcBef>
              <a:spcAft>
                <a:spcPts val="1200"/>
              </a:spcAft>
              <a:buNone/>
            </a:pPr>
            <a:r>
              <a:t/>
            </a:r>
            <a:endParaRPr>
              <a:solidFill>
                <a:schemeClr val="lt1"/>
              </a:solidFill>
            </a:endParaRPr>
          </a:p>
        </p:txBody>
      </p:sp>
      <p:pic>
        <p:nvPicPr>
          <p:cNvPr id="122" name="Google Shape;122;p20"/>
          <p:cNvPicPr preferRelativeResize="0"/>
          <p:nvPr/>
        </p:nvPicPr>
        <p:blipFill>
          <a:blip r:embed="rId4">
            <a:alphaModFix/>
          </a:blip>
          <a:stretch>
            <a:fillRect/>
          </a:stretch>
        </p:blipFill>
        <p:spPr>
          <a:xfrm>
            <a:off x="184575" y="1360350"/>
            <a:ext cx="2499376" cy="2710974"/>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1638250" y="3473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FEATURES OFFERED:</a:t>
            </a:r>
            <a:endParaRPr sz="2600"/>
          </a:p>
        </p:txBody>
      </p:sp>
      <p:sp>
        <p:nvSpPr>
          <p:cNvPr id="128" name="Google Shape;128;p21"/>
          <p:cNvSpPr txBox="1"/>
          <p:nvPr>
            <p:ph idx="1" type="body"/>
          </p:nvPr>
        </p:nvSpPr>
        <p:spPr>
          <a:xfrm>
            <a:off x="1648100" y="821225"/>
            <a:ext cx="6321600" cy="3548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b="1" lang="en" sz="1300">
                <a:latin typeface="Arial"/>
                <a:ea typeface="Arial"/>
                <a:cs typeface="Arial"/>
                <a:sym typeface="Arial"/>
              </a:rPr>
              <a:t>5. Save Functionality</a:t>
            </a:r>
            <a:endParaRPr b="1" sz="13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300">
                <a:latin typeface="Arial"/>
                <a:ea typeface="Arial"/>
                <a:cs typeface="Arial"/>
                <a:sym typeface="Arial"/>
              </a:rPr>
              <a:t>Description</a:t>
            </a:r>
            <a:r>
              <a:rPr lang="en" sz="1300">
                <a:latin typeface="Arial"/>
                <a:ea typeface="Arial"/>
                <a:cs typeface="Arial"/>
                <a:sym typeface="Arial"/>
              </a:rPr>
              <a:t>: Users can save the corrected images for future use.</a:t>
            </a:r>
            <a:endParaRPr sz="1300">
              <a:latin typeface="Arial"/>
              <a:ea typeface="Arial"/>
              <a:cs typeface="Arial"/>
              <a:sym typeface="Arial"/>
            </a:endParaRPr>
          </a:p>
          <a:p>
            <a:pPr indent="-311150" lvl="0" marL="457200" rtl="0" algn="l">
              <a:spcBef>
                <a:spcPts val="1200"/>
              </a:spcBef>
              <a:spcAft>
                <a:spcPts val="0"/>
              </a:spcAft>
              <a:buSzPts val="1300"/>
              <a:buFont typeface="Arial"/>
              <a:buChar char="●"/>
            </a:pPr>
            <a:r>
              <a:rPr b="1" lang="en" sz="1300">
                <a:latin typeface="Arial"/>
                <a:ea typeface="Arial"/>
                <a:cs typeface="Arial"/>
                <a:sym typeface="Arial"/>
              </a:rPr>
              <a:t>How it works</a:t>
            </a:r>
            <a:r>
              <a:rPr lang="en" sz="1300">
                <a:latin typeface="Arial"/>
                <a:ea typeface="Arial"/>
                <a:cs typeface="Arial"/>
                <a:sym typeface="Arial"/>
              </a:rPr>
              <a:t>:</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The corrected images can be saved locally through the GUI.</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The system provides options to specify the save location and file name.</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The saved images retain the enhancements made by the ESRGAN model.</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latin typeface="Arial"/>
                <a:ea typeface="Arial"/>
                <a:cs typeface="Arial"/>
                <a:sym typeface="Arial"/>
              </a:rPr>
              <a:t>Benefits</a:t>
            </a:r>
            <a:r>
              <a:rPr lang="en" sz="1300">
                <a:latin typeface="Arial"/>
                <a:ea typeface="Arial"/>
                <a:cs typeface="Arial"/>
                <a:sym typeface="Arial"/>
              </a:rPr>
              <a:t>:</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Enables users to keep the enhanced images for further use.</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Provides flexibility in managing and storing corrected images.</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Ensures that users have access to high-quality images for their needs.</a:t>
            </a:r>
            <a:endParaRPr sz="1300">
              <a:latin typeface="Arial"/>
              <a:ea typeface="Arial"/>
              <a:cs typeface="Arial"/>
              <a:sym typeface="Arial"/>
            </a:endParaRPr>
          </a:p>
          <a:p>
            <a:pPr indent="0" lvl="0" marL="0" rtl="0" algn="l">
              <a:spcBef>
                <a:spcPts val="1200"/>
              </a:spcBef>
              <a:spcAft>
                <a:spcPts val="1200"/>
              </a:spcAft>
              <a:buNone/>
            </a:pPr>
            <a:r>
              <a:t/>
            </a:r>
            <a:endParaRPr sz="2000"/>
          </a:p>
        </p:txBody>
      </p:sp>
      <p:pic>
        <p:nvPicPr>
          <p:cNvPr id="129" name="Google Shape;129;p21"/>
          <p:cNvPicPr preferRelativeResize="0"/>
          <p:nvPr/>
        </p:nvPicPr>
        <p:blipFill>
          <a:blip r:embed="rId4">
            <a:alphaModFix/>
          </a:blip>
          <a:stretch>
            <a:fillRect/>
          </a:stretch>
        </p:blipFill>
        <p:spPr>
          <a:xfrm>
            <a:off x="1837487" y="3863725"/>
            <a:ext cx="5923125" cy="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