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322" r:id="rId4"/>
    <p:sldId id="324" r:id="rId5"/>
    <p:sldId id="320" r:id="rId6"/>
    <p:sldId id="277" r:id="rId7"/>
    <p:sldId id="278" r:id="rId8"/>
    <p:sldId id="328" r:id="rId9"/>
    <p:sldId id="273" r:id="rId10"/>
    <p:sldId id="300" r:id="rId11"/>
    <p:sldId id="275" r:id="rId12"/>
    <p:sldId id="295" r:id="rId13"/>
    <p:sldId id="296" r:id="rId14"/>
    <p:sldId id="281" r:id="rId15"/>
    <p:sldId id="282" r:id="rId16"/>
    <p:sldId id="294" r:id="rId17"/>
    <p:sldId id="286" r:id="rId18"/>
    <p:sldId id="381" r:id="rId19"/>
    <p:sldId id="382" r:id="rId20"/>
    <p:sldId id="383" r:id="rId21"/>
    <p:sldId id="384" r:id="rId23"/>
    <p:sldId id="385" r:id="rId24"/>
    <p:sldId id="380" r:id="rId25"/>
    <p:sldId id="412" r:id="rId26"/>
    <p:sldId id="411" r:id="rId27"/>
    <p:sldId id="378" r:id="rId28"/>
    <p:sldId id="408" r:id="rId29"/>
    <p:sldId id="435" r:id="rId30"/>
    <p:sldId id="431" r:id="rId31"/>
    <p:sldId id="432" r:id="rId32"/>
    <p:sldId id="419" r:id="rId33"/>
    <p:sldId id="420" r:id="rId34"/>
    <p:sldId id="421" r:id="rId35"/>
    <p:sldId id="422" r:id="rId36"/>
    <p:sldId id="423" r:id="rId37"/>
    <p:sldId id="424" r:id="rId38"/>
    <p:sldId id="425" r:id="rId39"/>
    <p:sldId id="426" r:id="rId40"/>
    <p:sldId id="407" r:id="rId41"/>
    <p:sldId id="327" r:id="rId4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458"/>
    <a:srgbClr val="574FC1"/>
    <a:srgbClr val="FF8810"/>
    <a:srgbClr val="1180DE"/>
    <a:srgbClr val="39774A"/>
    <a:srgbClr val="D25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GIF"/><Relationship Id="rId1"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13.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wmf"/><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25400" y="10160"/>
            <a:ext cx="12172950" cy="7018020"/>
            <a:chOff x="40" y="16"/>
            <a:chExt cx="19170" cy="11052"/>
          </a:xfrm>
        </p:grpSpPr>
        <p:pic>
          <p:nvPicPr>
            <p:cNvPr id="2" name="Picture 1" descr="light-colour-background-wallpaper-138-best-images-about-background-textures-on-pinterest-lights"/>
            <p:cNvPicPr>
              <a:picLocks noChangeAspect="1"/>
            </p:cNvPicPr>
            <p:nvPr/>
          </p:nvPicPr>
          <p:blipFill>
            <a:blip r:embed="rId1"/>
            <a:stretch>
              <a:fillRect/>
            </a:stretch>
          </p:blipFill>
          <p:spPr>
            <a:xfrm>
              <a:off x="40" y="16"/>
              <a:ext cx="19170" cy="10767"/>
            </a:xfrm>
            <a:prstGeom prst="rect">
              <a:avLst/>
            </a:prstGeom>
          </p:spPr>
        </p:pic>
        <p:grpSp>
          <p:nvGrpSpPr>
            <p:cNvPr id="8" name="Group 7"/>
            <p:cNvGrpSpPr/>
            <p:nvPr/>
          </p:nvGrpSpPr>
          <p:grpSpPr>
            <a:xfrm>
              <a:off x="540" y="358"/>
              <a:ext cx="17869" cy="10710"/>
              <a:chOff x="540" y="358"/>
              <a:chExt cx="17869" cy="10710"/>
            </a:xfrm>
          </p:grpSpPr>
          <p:sp>
            <p:nvSpPr>
              <p:cNvPr id="9" name="Text Box 8"/>
              <p:cNvSpPr txBox="1"/>
              <p:nvPr/>
            </p:nvSpPr>
            <p:spPr>
              <a:xfrm>
                <a:off x="540" y="358"/>
                <a:ext cx="17869" cy="10710"/>
              </a:xfrm>
              <a:prstGeom prst="rect">
                <a:avLst/>
              </a:prstGeom>
              <a:noFill/>
            </p:spPr>
            <p:txBody>
              <a:bodyPr wrap="square" rtlCol="0">
                <a:spAutoFit/>
              </a:bodyPr>
              <a:p>
                <a:pPr algn="ctr"/>
                <a:r>
                  <a:rPr lang="en-US" sz="4000" b="1">
                    <a:solidFill>
                      <a:schemeClr val="tx1"/>
                    </a:solidFill>
                    <a:latin typeface="Bookman Old Style" panose="02050604050505020204" charset="0"/>
                    <a:sym typeface="+mn-ea"/>
                  </a:rPr>
                  <a:t>NEURO FUZZY CLASSIFICATION</a:t>
                </a:r>
                <a:endParaRPr lang="en-US" sz="4000" b="1">
                  <a:solidFill>
                    <a:schemeClr val="tx1"/>
                  </a:solidFill>
                  <a:latin typeface="Bookman Old Style" panose="02050604050505020204" charset="0"/>
                  <a:sym typeface="+mn-ea"/>
                </a:endParaRPr>
              </a:p>
              <a:p>
                <a:pPr algn="ctr"/>
                <a:r>
                  <a:rPr lang="en-US" sz="3600" b="1">
                    <a:solidFill>
                      <a:schemeClr val="tx1"/>
                    </a:solidFill>
                    <a:latin typeface="Bookman Old Style" panose="02050604050505020204" charset="0"/>
                    <a:sym typeface="+mn-ea"/>
                  </a:rPr>
                  <a:t>FOR DATA MINING TASKS</a:t>
                </a:r>
                <a:endParaRPr lang="en-US" sz="3600" b="1">
                  <a:solidFill>
                    <a:schemeClr val="tx1"/>
                  </a:solidFill>
                  <a:latin typeface="Bookman Old Style" panose="02050604050505020204" charset="0"/>
                  <a:sym typeface="+mn-ea"/>
                </a:endParaRPr>
              </a:p>
              <a:p>
                <a:pPr algn="ctr"/>
                <a:endParaRPr lang="en-US" sz="3600" b="1">
                  <a:solidFill>
                    <a:schemeClr val="tx1"/>
                  </a:solidFill>
                  <a:latin typeface="Bookman Old Style" panose="02050604050505020204" charset="0"/>
                  <a:sym typeface="+mn-ea"/>
                </a:endParaRPr>
              </a:p>
              <a:p>
                <a:pPr algn="ctr"/>
                <a:r>
                  <a:rPr lang="en-US" sz="3600">
                    <a:latin typeface="Bookman Old Style" panose="02050604050505020204" charset="0"/>
                    <a:sym typeface="+mn-ea"/>
                  </a:rPr>
                  <a:t>8th Semester Major Project Report</a:t>
                </a:r>
                <a:endParaRPr lang="en-US" sz="3600">
                  <a:latin typeface="Bookman Old Style" panose="02050604050505020204" charset="0"/>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endParaRPr lang="en-US" sz="2800" b="1">
                  <a:latin typeface="Bookman Old Style" panose="02050604050505020204" charset="0"/>
                  <a:sym typeface="+mn-ea"/>
                </a:endParaRPr>
              </a:p>
              <a:p>
                <a:pPr algn="ctr"/>
                <a:r>
                  <a:rPr lang="en-US" sz="2800" b="1">
                    <a:latin typeface="Bookman Old Style" panose="02050604050505020204" charset="0"/>
                    <a:sym typeface="+mn-ea"/>
                  </a:rPr>
                  <a:t>Project Supervisor:</a:t>
                </a:r>
                <a:r>
                  <a:rPr lang="en-US" sz="2800">
                    <a:latin typeface="Bookman Old Style" panose="02050604050505020204" charset="0"/>
                    <a:sym typeface="+mn-ea"/>
                  </a:rPr>
                  <a:t>                                   </a:t>
                </a:r>
                <a:r>
                  <a:rPr lang="en-US" sz="2800" b="1">
                    <a:uFillTx/>
                    <a:latin typeface="Bookman Old Style" panose="02050604050505020204" charset="0"/>
                    <a:sym typeface="+mn-ea"/>
                  </a:rPr>
                  <a:t>Submitted By: </a:t>
                </a:r>
                <a:endParaRPr lang="en-US" sz="2800" b="1">
                  <a:solidFill>
                    <a:schemeClr val="tx1"/>
                  </a:solidFill>
                  <a:uFillTx/>
                  <a:latin typeface="Bookman Old Style" panose="02050604050505020204" charset="0"/>
                </a:endParaRPr>
              </a:p>
              <a:p>
                <a:pPr algn="ctr"/>
                <a:r>
                  <a:rPr lang="en-US" sz="2800">
                    <a:latin typeface="Bookman Old Style" panose="02050604050505020204" charset="0"/>
                    <a:sym typeface="+mn-ea"/>
                  </a:rPr>
                  <a:t>Prof. Himansu Das                     Shalini Jaiswal (1505062)</a:t>
                </a:r>
                <a:endParaRPr lang="en-US" sz="2800">
                  <a:latin typeface="Bookman Old Style" panose="02050604050505020204" charset="0"/>
                </a:endParaRPr>
              </a:p>
              <a:p>
                <a:pPr algn="ctr"/>
                <a:r>
                  <a:rPr lang="en-US" sz="2800">
                    <a:latin typeface="Bookman Old Style" panose="02050604050505020204" charset="0"/>
                    <a:sym typeface="+mn-ea"/>
                  </a:rPr>
                  <a:t> (KIIT University)                        Priyanka Mahato (1505049)</a:t>
                </a:r>
                <a:endParaRPr lang="en-US" sz="2800">
                  <a:latin typeface="Bookman Old Style" panose="02050604050505020204" charset="0"/>
                </a:endParaRPr>
              </a:p>
              <a:p>
                <a:pPr algn="ctr"/>
                <a:r>
                  <a:rPr lang="en-US" sz="2800">
                    <a:latin typeface="Bookman Old Style" panose="02050604050505020204" charset="0"/>
                    <a:sym typeface="+mn-ea"/>
                  </a:rPr>
                  <a:t>                                                (B.Tech (CSE))</a:t>
                </a:r>
                <a:endParaRPr lang="en-US" sz="3600" b="1">
                  <a:solidFill>
                    <a:schemeClr val="tx1"/>
                  </a:solidFill>
                  <a:latin typeface="Bookman Old Style" panose="02050604050505020204" charset="0"/>
                  <a:sym typeface="+mn-ea"/>
                </a:endParaRPr>
              </a:p>
              <a:p>
                <a:pPr algn="ctr"/>
                <a:endParaRPr lang="en-US" sz="3600" b="1">
                  <a:solidFill>
                    <a:schemeClr val="tx1"/>
                  </a:solidFill>
                  <a:latin typeface="Bookman Old Style" panose="02050604050505020204" charset="0"/>
                  <a:sym typeface="+mn-ea"/>
                </a:endParaRPr>
              </a:p>
            </p:txBody>
          </p:sp>
          <p:pic>
            <p:nvPicPr>
              <p:cNvPr id="10" name="Picture 9" descr="kiit"/>
              <p:cNvPicPr>
                <a:picLocks noChangeAspect="1"/>
              </p:cNvPicPr>
              <p:nvPr/>
            </p:nvPicPr>
            <p:blipFill>
              <a:blip r:embed="rId2"/>
              <a:stretch>
                <a:fillRect/>
              </a:stretch>
            </p:blipFill>
            <p:spPr>
              <a:xfrm>
                <a:off x="7654" y="4144"/>
                <a:ext cx="3641" cy="2826"/>
              </a:xfrm>
              <a:prstGeom prst="rect">
                <a:avLst/>
              </a:prstGeom>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1600" y="-62230"/>
            <a:ext cx="6633845" cy="1325880"/>
          </a:xfrm>
        </p:spPr>
        <p:txBody>
          <a:bodyPr/>
          <a:p>
            <a:r>
              <a:rPr lang="en-US" b="1">
                <a:solidFill>
                  <a:srgbClr val="4F0FBD"/>
                </a:solidFill>
                <a:latin typeface="Bookman Old Style" panose="02050604050505020204" charset="0"/>
              </a:rPr>
              <a:t>Neuro-Fuzzy Systems</a:t>
            </a:r>
            <a:endParaRPr lang="en-US" b="1">
              <a:solidFill>
                <a:srgbClr val="4F0FBD"/>
              </a:solidFill>
              <a:latin typeface="Bookman Old Style" panose="02050604050505020204" charset="0"/>
            </a:endParaRPr>
          </a:p>
        </p:txBody>
      </p:sp>
      <p:sp>
        <p:nvSpPr>
          <p:cNvPr id="4" name="Text Placeholder 3"/>
          <p:cNvSpPr>
            <a:spLocks noGrp="1"/>
          </p:cNvSpPr>
          <p:nvPr>
            <p:ph type="body" idx="1"/>
          </p:nvPr>
        </p:nvSpPr>
        <p:spPr>
          <a:xfrm>
            <a:off x="840105" y="1681480"/>
            <a:ext cx="5157470" cy="4434205"/>
          </a:xfrm>
        </p:spPr>
        <p:txBody>
          <a:bodyPr/>
          <a:p>
            <a:endParaRPr lang="en-US" sz="2000"/>
          </a:p>
          <a:p>
            <a:endParaRPr lang="en-US" sz="2000"/>
          </a:p>
          <a:p>
            <a:endParaRPr lang="en-US" sz="2000"/>
          </a:p>
        </p:txBody>
      </p:sp>
      <p:pic>
        <p:nvPicPr>
          <p:cNvPr id="8" name="Content Placeholder 7" descr="deep-learning-weight-paths"/>
          <p:cNvPicPr>
            <a:picLocks noChangeAspect="1"/>
          </p:cNvPicPr>
          <p:nvPr>
            <p:ph sz="quarter" idx="4"/>
          </p:nvPr>
        </p:nvPicPr>
        <p:blipFill>
          <a:blip r:embed="rId1"/>
          <a:stretch>
            <a:fillRect/>
          </a:stretch>
        </p:blipFill>
        <p:spPr>
          <a:xfrm>
            <a:off x="7378065" y="72390"/>
            <a:ext cx="4794885" cy="3050540"/>
          </a:xfrm>
          <a:prstGeom prst="rect">
            <a:avLst/>
          </a:prstGeom>
        </p:spPr>
      </p:pic>
      <p:sp>
        <p:nvSpPr>
          <p:cNvPr id="11" name="Plus 10"/>
          <p:cNvSpPr/>
          <p:nvPr/>
        </p:nvSpPr>
        <p:spPr>
          <a:xfrm>
            <a:off x="9398000" y="3051175"/>
            <a:ext cx="755015" cy="755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Content Placeholder 13" descr="fuzzy_logic"/>
          <p:cNvPicPr>
            <a:picLocks noChangeAspect="1"/>
          </p:cNvPicPr>
          <p:nvPr>
            <p:ph sz="half" idx="2"/>
          </p:nvPr>
        </p:nvPicPr>
        <p:blipFill>
          <a:blip r:embed="rId2"/>
          <a:stretch>
            <a:fillRect/>
          </a:stretch>
        </p:blipFill>
        <p:spPr>
          <a:xfrm>
            <a:off x="8916670" y="4210685"/>
            <a:ext cx="1905000" cy="1905000"/>
          </a:xfrm>
          <a:prstGeom prst="rect">
            <a:avLst/>
          </a:prstGeom>
        </p:spPr>
      </p:pic>
      <p:sp>
        <p:nvSpPr>
          <p:cNvPr id="16" name="Text Box 15"/>
          <p:cNvSpPr txBox="1"/>
          <p:nvPr/>
        </p:nvSpPr>
        <p:spPr>
          <a:xfrm>
            <a:off x="580390" y="944880"/>
            <a:ext cx="6797675" cy="5908040"/>
          </a:xfrm>
          <a:prstGeom prst="rect">
            <a:avLst/>
          </a:prstGeom>
          <a:noFill/>
        </p:spPr>
        <p:txBody>
          <a:bodyPr wrap="square" rtlCol="0">
            <a:spAutoFit/>
          </a:bodyPr>
          <a:p>
            <a:pPr>
              <a:lnSpc>
                <a:spcPct val="150000"/>
              </a:lnSpc>
            </a:pPr>
            <a:r>
              <a:rPr lang="en-US">
                <a:latin typeface="Bookman Old Style" panose="02050604050505020204" charset="0"/>
                <a:sym typeface="+mn-ea"/>
              </a:rPr>
              <a:t>Neuro-Fuzzy systems are a hybrid between Neural Networks and fuzzy logic in which the capability of fuzzy systems to adapt to problems in a way humans perceive and the fast learning ability of neural networks is utilized.</a:t>
            </a:r>
            <a:endParaRPr lang="en-US">
              <a:latin typeface="Bookman Old Style" panose="02050604050505020204" charset="0"/>
            </a:endParaRPr>
          </a:p>
          <a:p>
            <a:pPr>
              <a:lnSpc>
                <a:spcPct val="150000"/>
              </a:lnSpc>
            </a:pPr>
            <a:r>
              <a:rPr lang="en-US" b="1">
                <a:latin typeface="Bookman Old Style" panose="02050604050505020204" charset="0"/>
                <a:sym typeface="+mn-ea"/>
              </a:rPr>
              <a:t>The tasks for which FNN are  commonly used are:</a:t>
            </a:r>
            <a:endParaRPr lang="en-US">
              <a:latin typeface="Bookman Old Style" panose="02050604050505020204" charset="0"/>
            </a:endParaRPr>
          </a:p>
          <a:p>
            <a:pPr>
              <a:lnSpc>
                <a:spcPct val="150000"/>
              </a:lnSpc>
            </a:pPr>
            <a:r>
              <a:rPr lang="en-US">
                <a:latin typeface="Bookman Old Style" panose="02050604050505020204" charset="0"/>
                <a:sym typeface="+mn-ea"/>
              </a:rPr>
              <a:t>1)Automation and Control System Design</a:t>
            </a:r>
            <a:endParaRPr lang="en-US">
              <a:latin typeface="Bookman Old Style" panose="02050604050505020204" charset="0"/>
            </a:endParaRPr>
          </a:p>
          <a:p>
            <a:pPr>
              <a:lnSpc>
                <a:spcPct val="150000"/>
              </a:lnSpc>
            </a:pPr>
            <a:r>
              <a:rPr lang="en-US">
                <a:latin typeface="Bookman Old Style" panose="02050604050505020204" charset="0"/>
                <a:sym typeface="+mn-ea"/>
              </a:rPr>
              <a:t>2)Pattern recognition,classification and image processing</a:t>
            </a:r>
            <a:endParaRPr lang="en-US">
              <a:latin typeface="Bookman Old Style" panose="02050604050505020204" charset="0"/>
            </a:endParaRPr>
          </a:p>
          <a:p>
            <a:pPr>
              <a:lnSpc>
                <a:spcPct val="150000"/>
              </a:lnSpc>
            </a:pPr>
            <a:r>
              <a:rPr lang="en-US">
                <a:latin typeface="Bookman Old Style" panose="02050604050505020204" charset="0"/>
                <a:sym typeface="+mn-ea"/>
              </a:rPr>
              <a:t>3)Modelling and Forecasting:It is used in time series analysis,stock market index prediction,exchange rate prediction</a:t>
            </a:r>
            <a:endParaRPr lang="en-US">
              <a:latin typeface="Bookman Old Style" panose="02050604050505020204" charset="0"/>
            </a:endParaRPr>
          </a:p>
          <a:p>
            <a:pPr>
              <a:lnSpc>
                <a:spcPct val="150000"/>
              </a:lnSpc>
            </a:pPr>
            <a:r>
              <a:rPr lang="en-US">
                <a:latin typeface="Bookman Old Style" panose="02050604050505020204" charset="0"/>
                <a:sym typeface="+mn-ea"/>
              </a:rPr>
              <a:t>4)FNN are also used in being used for various typical disease diagnoses like brain disorder, cardiac disease, breast cancer,alzheimer, thyroid disorder, leukemia, hypotension, heart disease etc.</a:t>
            </a:r>
            <a:endParaRPr lang="en-US">
              <a:latin typeface="Bookman Old Style" panose="02050604050505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 name="Group 37"/>
          <p:cNvGrpSpPr/>
          <p:nvPr/>
        </p:nvGrpSpPr>
        <p:grpSpPr>
          <a:xfrm>
            <a:off x="661035" y="1093470"/>
            <a:ext cx="10577195" cy="3467735"/>
            <a:chOff x="391" y="2022"/>
            <a:chExt cx="16657" cy="5461"/>
          </a:xfrm>
        </p:grpSpPr>
        <p:sp>
          <p:nvSpPr>
            <p:cNvPr id="18" name="Rectangle 17"/>
            <p:cNvSpPr/>
            <p:nvPr/>
          </p:nvSpPr>
          <p:spPr>
            <a:xfrm>
              <a:off x="13863" y="2452"/>
              <a:ext cx="2984"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 19"/>
            <p:cNvSpPr/>
            <p:nvPr/>
          </p:nvSpPr>
          <p:spPr>
            <a:xfrm>
              <a:off x="13863" y="6017"/>
              <a:ext cx="2833"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 20"/>
            <p:cNvSpPr/>
            <p:nvPr/>
          </p:nvSpPr>
          <p:spPr>
            <a:xfrm>
              <a:off x="8419" y="2452"/>
              <a:ext cx="2833"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ectangle 21"/>
            <p:cNvSpPr/>
            <p:nvPr/>
          </p:nvSpPr>
          <p:spPr>
            <a:xfrm>
              <a:off x="2983" y="2452"/>
              <a:ext cx="2833" cy="1466"/>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3" name="Straight Arrow Connector 22"/>
            <p:cNvCxnSpPr>
              <a:stCxn id="22" idx="3"/>
              <a:endCxn id="21" idx="1"/>
            </p:cNvCxnSpPr>
            <p:nvPr/>
          </p:nvCxnSpPr>
          <p:spPr>
            <a:xfrm>
              <a:off x="5816" y="3185"/>
              <a:ext cx="2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1" y="3160"/>
              <a:ext cx="2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266" y="3160"/>
              <a:ext cx="26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20" idx="0"/>
            </p:cNvCxnSpPr>
            <p:nvPr/>
          </p:nvCxnSpPr>
          <p:spPr>
            <a:xfrm flipH="1">
              <a:off x="15280" y="3918"/>
              <a:ext cx="75" cy="2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 Box 28"/>
            <p:cNvSpPr txBox="1"/>
            <p:nvPr/>
          </p:nvSpPr>
          <p:spPr>
            <a:xfrm>
              <a:off x="505" y="2199"/>
              <a:ext cx="2074" cy="1016"/>
            </a:xfrm>
            <a:prstGeom prst="rect">
              <a:avLst/>
            </a:prstGeom>
            <a:noFill/>
          </p:spPr>
          <p:txBody>
            <a:bodyPr wrap="square" rtlCol="0">
              <a:spAutoFit/>
            </a:bodyPr>
            <a:p>
              <a:endParaRPr lang="en-US" b="1">
                <a:latin typeface="Bookman Old Style" panose="02050604050505020204" charset="0"/>
              </a:endParaRPr>
            </a:p>
            <a:p>
              <a:r>
                <a:rPr lang="en-US" b="1">
                  <a:latin typeface="Bookman Old Style" panose="02050604050505020204" charset="0"/>
                </a:rPr>
                <a:t>  Dataset</a:t>
              </a:r>
              <a:endParaRPr lang="en-US" b="1">
                <a:latin typeface="Bookman Old Style" panose="02050604050505020204" charset="0"/>
              </a:endParaRPr>
            </a:p>
          </p:txBody>
        </p:sp>
        <p:sp>
          <p:nvSpPr>
            <p:cNvPr id="31" name="Text Box 30"/>
            <p:cNvSpPr txBox="1"/>
            <p:nvPr/>
          </p:nvSpPr>
          <p:spPr>
            <a:xfrm>
              <a:off x="2994" y="2731"/>
              <a:ext cx="2822" cy="630"/>
            </a:xfrm>
            <a:prstGeom prst="rect">
              <a:avLst/>
            </a:prstGeom>
            <a:noFill/>
          </p:spPr>
          <p:txBody>
            <a:bodyPr wrap="square" lIns="0" tIns="0" rIns="0" bIns="0" rtlCol="0">
              <a:spAutoFit/>
            </a:bodyPr>
            <a:p>
              <a:r>
                <a:rPr lang="en-US" sz="800" b="1">
                  <a:latin typeface="Bookman Old Style" panose="02050604050505020204" charset="0"/>
                </a:rPr>
                <a:t> </a:t>
              </a:r>
              <a:endParaRPr lang="en-US" sz="800" b="1">
                <a:latin typeface="Bookman Old Style" panose="02050604050505020204" charset="0"/>
              </a:endParaRPr>
            </a:p>
            <a:p>
              <a:r>
                <a:rPr lang="en-US" b="1">
                  <a:latin typeface="Bookman Old Style" panose="02050604050505020204" charset="0"/>
                </a:rPr>
                <a:t> Preprocessing</a:t>
              </a:r>
              <a:endParaRPr lang="en-US" b="1">
                <a:latin typeface="Bookman Old Style" panose="02050604050505020204" charset="0"/>
              </a:endParaRPr>
            </a:p>
          </p:txBody>
        </p:sp>
        <p:sp>
          <p:nvSpPr>
            <p:cNvPr id="32" name="Text Box 31"/>
            <p:cNvSpPr txBox="1"/>
            <p:nvPr/>
          </p:nvSpPr>
          <p:spPr>
            <a:xfrm>
              <a:off x="5868" y="2022"/>
              <a:ext cx="2530" cy="1066"/>
            </a:xfrm>
            <a:prstGeom prst="rect">
              <a:avLst/>
            </a:prstGeom>
            <a:noFill/>
          </p:spPr>
          <p:txBody>
            <a:bodyPr wrap="square" lIns="0" tIns="0" rIns="0" bIns="0" rtlCol="0">
              <a:spAutoFit/>
            </a:bodyPr>
            <a:p>
              <a:endParaRPr lang="en-US" sz="800" b="1">
                <a:latin typeface="Bookman Old Style" panose="02050604050505020204" charset="0"/>
              </a:endParaRPr>
            </a:p>
            <a:p>
              <a:r>
                <a:rPr lang="en-US" b="1">
                  <a:latin typeface="Bookman Old Style" panose="02050604050505020204" charset="0"/>
                </a:rPr>
                <a:t>Preprocessed</a:t>
              </a:r>
              <a:endParaRPr lang="en-US" b="1">
                <a:latin typeface="Bookman Old Style" panose="02050604050505020204" charset="0"/>
              </a:endParaRPr>
            </a:p>
            <a:p>
              <a:r>
                <a:rPr lang="en-US" b="1">
                  <a:latin typeface="Bookman Old Style" panose="02050604050505020204" charset="0"/>
                </a:rPr>
                <a:t>       Data</a:t>
              </a:r>
              <a:endParaRPr lang="en-US" b="1">
                <a:latin typeface="Bookman Old Style" panose="02050604050505020204" charset="0"/>
              </a:endParaRPr>
            </a:p>
          </p:txBody>
        </p:sp>
        <p:sp>
          <p:nvSpPr>
            <p:cNvPr id="33" name="Text Box 32"/>
            <p:cNvSpPr txBox="1"/>
            <p:nvPr/>
          </p:nvSpPr>
          <p:spPr>
            <a:xfrm>
              <a:off x="8549" y="2680"/>
              <a:ext cx="2631" cy="654"/>
            </a:xfrm>
            <a:prstGeom prst="rect">
              <a:avLst/>
            </a:prstGeom>
            <a:noFill/>
          </p:spPr>
          <p:txBody>
            <a:bodyPr wrap="square" lIns="0" tIns="0" rIns="0" bIns="0" rtlCol="0">
              <a:spAutoFit/>
            </a:bodyPr>
            <a:p>
              <a:r>
                <a:rPr lang="en-US" sz="900" b="1">
                  <a:latin typeface="Bookman Old Style" panose="02050604050505020204" charset="0"/>
                </a:rPr>
                <a:t> </a:t>
              </a:r>
              <a:endParaRPr lang="en-US" sz="900" b="1">
                <a:latin typeface="Bookman Old Style" panose="02050604050505020204" charset="0"/>
              </a:endParaRPr>
            </a:p>
            <a:p>
              <a:r>
                <a:rPr lang="en-US" b="1">
                  <a:latin typeface="Bookman Old Style" panose="02050604050505020204" charset="0"/>
                </a:rPr>
                <a:t>Fuzzification</a:t>
              </a:r>
              <a:endParaRPr lang="en-US" b="1">
                <a:latin typeface="Bookman Old Style" panose="02050604050505020204" charset="0"/>
              </a:endParaRPr>
            </a:p>
          </p:txBody>
        </p:sp>
        <p:sp>
          <p:nvSpPr>
            <p:cNvPr id="34" name="Text Box 33"/>
            <p:cNvSpPr txBox="1"/>
            <p:nvPr/>
          </p:nvSpPr>
          <p:spPr>
            <a:xfrm>
              <a:off x="11383" y="2326"/>
              <a:ext cx="2327" cy="580"/>
            </a:xfrm>
            <a:prstGeom prst="rect">
              <a:avLst/>
            </a:prstGeom>
            <a:noFill/>
          </p:spPr>
          <p:txBody>
            <a:bodyPr wrap="square" rtlCol="0">
              <a:spAutoFit/>
            </a:bodyPr>
            <a:p>
              <a:r>
                <a:rPr lang="en-US" b="1">
                  <a:latin typeface="Bookman Old Style" panose="02050604050505020204" charset="0"/>
                </a:rPr>
                <a:t>Training</a:t>
              </a:r>
              <a:endParaRPr lang="en-US" b="1">
                <a:latin typeface="Bookman Old Style" panose="02050604050505020204" charset="0"/>
              </a:endParaRPr>
            </a:p>
          </p:txBody>
        </p:sp>
        <p:sp>
          <p:nvSpPr>
            <p:cNvPr id="35" name="Text Box 34"/>
            <p:cNvSpPr txBox="1"/>
            <p:nvPr/>
          </p:nvSpPr>
          <p:spPr>
            <a:xfrm>
              <a:off x="15430" y="4552"/>
              <a:ext cx="1619" cy="436"/>
            </a:xfrm>
            <a:prstGeom prst="rect">
              <a:avLst/>
            </a:prstGeom>
            <a:noFill/>
          </p:spPr>
          <p:txBody>
            <a:bodyPr wrap="square" lIns="0" tIns="0" rIns="0" bIns="0" rtlCol="0">
              <a:spAutoFit/>
            </a:bodyPr>
            <a:p>
              <a:r>
                <a:rPr lang="en-US" b="1">
                  <a:latin typeface="Bookman Old Style" panose="02050604050505020204" charset="0"/>
                </a:rPr>
                <a:t>Testing</a:t>
              </a:r>
              <a:endParaRPr lang="en-US" b="1">
                <a:latin typeface="Bookman Old Style" panose="02050604050505020204" charset="0"/>
              </a:endParaRPr>
            </a:p>
          </p:txBody>
        </p:sp>
        <p:sp>
          <p:nvSpPr>
            <p:cNvPr id="36" name="Text Box 35"/>
            <p:cNvSpPr txBox="1"/>
            <p:nvPr/>
          </p:nvSpPr>
          <p:spPr>
            <a:xfrm>
              <a:off x="13870" y="2906"/>
              <a:ext cx="2977" cy="436"/>
            </a:xfrm>
            <a:prstGeom prst="rect">
              <a:avLst/>
            </a:prstGeom>
            <a:noFill/>
          </p:spPr>
          <p:txBody>
            <a:bodyPr wrap="square" lIns="0" tIns="0" rIns="0" bIns="0" rtlCol="0">
              <a:spAutoFit/>
            </a:bodyPr>
            <a:p>
              <a:r>
                <a:rPr lang="en-US" b="1">
                  <a:latin typeface="Bookman Old Style" panose="02050604050505020204" charset="0"/>
                </a:rPr>
                <a:t>Neural Network</a:t>
              </a:r>
              <a:endParaRPr lang="en-US" b="1">
                <a:latin typeface="Bookman Old Style" panose="02050604050505020204" charset="0"/>
              </a:endParaRPr>
            </a:p>
          </p:txBody>
        </p:sp>
        <p:sp>
          <p:nvSpPr>
            <p:cNvPr id="37" name="Text Box 36"/>
            <p:cNvSpPr txBox="1"/>
            <p:nvPr/>
          </p:nvSpPr>
          <p:spPr>
            <a:xfrm>
              <a:off x="13870" y="6323"/>
              <a:ext cx="2825" cy="872"/>
            </a:xfrm>
            <a:prstGeom prst="rect">
              <a:avLst/>
            </a:prstGeom>
            <a:noFill/>
          </p:spPr>
          <p:txBody>
            <a:bodyPr wrap="square" lIns="0" tIns="0" rIns="0" bIns="0" rtlCol="0">
              <a:spAutoFit/>
            </a:bodyPr>
            <a:p>
              <a:pPr algn="ctr"/>
              <a:r>
                <a:rPr lang="en-US" b="1">
                  <a:latin typeface="Bookman Old Style" panose="02050604050505020204" charset="0"/>
                </a:rPr>
                <a:t>Performance   Matrix</a:t>
              </a:r>
              <a:endParaRPr lang="en-US" b="1">
                <a:latin typeface="Bookman Old Style" panose="02050604050505020204" charset="0"/>
              </a:endParaRPr>
            </a:p>
          </p:txBody>
        </p:sp>
      </p:grpSp>
      <p:sp>
        <p:nvSpPr>
          <p:cNvPr id="2" name="Text Box 1"/>
          <p:cNvSpPr txBox="1"/>
          <p:nvPr/>
        </p:nvSpPr>
        <p:spPr>
          <a:xfrm>
            <a:off x="1449705" y="4954270"/>
            <a:ext cx="6329680" cy="368300"/>
          </a:xfrm>
          <a:prstGeom prst="rect">
            <a:avLst/>
          </a:prstGeom>
          <a:noFill/>
        </p:spPr>
        <p:txBody>
          <a:bodyPr wrap="square" rtlCol="0">
            <a:spAutoFit/>
          </a:bodyPr>
          <a:p>
            <a:r>
              <a:rPr lang="en-US" b="1">
                <a:solidFill>
                  <a:schemeClr val="accent2"/>
                </a:solidFill>
                <a:latin typeface="Bookman Old Style" panose="02050604050505020204" charset="0"/>
              </a:rPr>
              <a:t>Figure : Block Diagram for Fuzzy Neural Network</a:t>
            </a:r>
            <a:endParaRPr lang="en-US" b="1">
              <a:solidFill>
                <a:schemeClr val="accent2"/>
              </a:solidFill>
              <a:latin typeface="Bookman Old Style" panose="02050604050505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a:hlinkClick r:id="" action="ppaction://ole?verb="/>
          </p:cNvPr>
          <p:cNvGraphicFramePr>
            <a:graphicFrameLocks noChangeAspect="1"/>
          </p:cNvGraphicFramePr>
          <p:nvPr>
            <p:ph sz="half" idx="1"/>
          </p:nvPr>
        </p:nvGraphicFramePr>
        <p:xfrm>
          <a:off x="2840736" y="3755232"/>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2840736" y="3755232"/>
                        <a:ext cx="914400" cy="215900"/>
                      </a:xfrm>
                      <a:prstGeom prst="rect">
                        <a:avLst/>
                      </a:prstGeom>
                    </p:spPr>
                  </p:pic>
                </p:oleObj>
              </mc:Fallback>
            </mc:AlternateContent>
          </a:graphicData>
        </a:graphic>
      </p:graphicFrame>
      <p:graphicFrame>
        <p:nvGraphicFramePr>
          <p:cNvPr id="7" name="Content Placeholder 6">
            <a:hlinkClick r:id="" action="ppaction://ole?verb="/>
          </p:cNvPr>
          <p:cNvGraphicFramePr>
            <a:graphicFrameLocks noChangeAspect="1"/>
          </p:cNvGraphicFramePr>
          <p:nvPr>
            <p:ph sz="half" idx="2"/>
          </p:nvPr>
        </p:nvGraphicFramePr>
        <p:xfrm>
          <a:off x="8436864" y="3755232"/>
          <a:ext cx="914400" cy="21590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Picture 1025"/>
                      <p:cNvPicPr/>
                      <p:nvPr/>
                    </p:nvPicPr>
                    <p:blipFill>
                      <a:blip r:embed="rId2"/>
                      <a:stretch>
                        <a:fillRect/>
                      </a:stretch>
                    </p:blipFill>
                    <p:spPr>
                      <a:xfrm>
                        <a:off x="8436864" y="3755232"/>
                        <a:ext cx="914400" cy="215900"/>
                      </a:xfrm>
                      <a:prstGeom prst="rect">
                        <a:avLst/>
                      </a:prstGeom>
                    </p:spPr>
                  </p:pic>
                </p:oleObj>
              </mc:Fallback>
            </mc:AlternateContent>
          </a:graphicData>
        </a:graphic>
      </p:graphicFrame>
      <p:grpSp>
        <p:nvGrpSpPr>
          <p:cNvPr id="2" name="Group 1"/>
          <p:cNvGrpSpPr/>
          <p:nvPr/>
        </p:nvGrpSpPr>
        <p:grpSpPr>
          <a:xfrm>
            <a:off x="551815" y="323850"/>
            <a:ext cx="11056620" cy="6242050"/>
            <a:chOff x="869" y="510"/>
            <a:chExt cx="17412" cy="9830"/>
          </a:xfrm>
        </p:grpSpPr>
        <p:grpSp>
          <p:nvGrpSpPr>
            <p:cNvPr id="1073743005" name="Group 154"/>
            <p:cNvGrpSpPr/>
            <p:nvPr/>
          </p:nvGrpSpPr>
          <p:grpSpPr>
            <a:xfrm>
              <a:off x="869" y="510"/>
              <a:ext cx="17412" cy="9831"/>
              <a:chOff x="2819" y="156463"/>
              <a:chExt cx="9060" cy="7132"/>
            </a:xfrm>
          </p:grpSpPr>
          <p:cxnSp>
            <p:nvCxnSpPr>
              <p:cNvPr id="1073742943" name="Straight Arrow Connector 143"/>
              <p:cNvCxnSpPr/>
              <p:nvPr/>
            </p:nvCxnSpPr>
            <p:spPr>
              <a:xfrm flipV="1">
                <a:off x="10001" y="158245"/>
                <a:ext cx="1582" cy="7"/>
              </a:xfrm>
              <a:prstGeom prst="straightConnector1">
                <a:avLst/>
              </a:prstGeom>
              <a:ln w="6350" cap="flat" cmpd="sng">
                <a:solidFill>
                  <a:srgbClr val="000000"/>
                </a:solidFill>
                <a:prstDash val="solid"/>
                <a:miter/>
                <a:headEnd type="none" w="med" len="med"/>
                <a:tailEnd type="arrow" w="med" len="med"/>
              </a:ln>
            </p:spPr>
          </p:cxnSp>
          <p:cxnSp>
            <p:nvCxnSpPr>
              <p:cNvPr id="1073742944" name="Straight Arrow Connector 144"/>
              <p:cNvCxnSpPr/>
              <p:nvPr/>
            </p:nvCxnSpPr>
            <p:spPr>
              <a:xfrm flipH="1">
                <a:off x="11541" y="160574"/>
                <a:ext cx="1" cy="2462"/>
              </a:xfrm>
              <a:prstGeom prst="straightConnector1">
                <a:avLst/>
              </a:prstGeom>
              <a:ln w="6350" cap="flat" cmpd="sng">
                <a:solidFill>
                  <a:srgbClr val="000000"/>
                </a:solidFill>
                <a:prstDash val="solid"/>
                <a:miter/>
                <a:headEnd type="none" w="med" len="med"/>
                <a:tailEnd type="arrow" w="med" len="med"/>
              </a:ln>
            </p:spPr>
          </p:cxnSp>
          <p:grpSp>
            <p:nvGrpSpPr>
              <p:cNvPr id="1073743004" name="Group 153"/>
              <p:cNvGrpSpPr/>
              <p:nvPr/>
            </p:nvGrpSpPr>
            <p:grpSpPr>
              <a:xfrm>
                <a:off x="2819" y="156463"/>
                <a:ext cx="9060" cy="7132"/>
                <a:chOff x="2819" y="156749"/>
                <a:chExt cx="9060" cy="7132"/>
              </a:xfrm>
            </p:grpSpPr>
            <p:sp>
              <p:nvSpPr>
                <p:cNvPr id="1073742945" name="Text Box 136"/>
                <p:cNvSpPr txBox="1"/>
                <p:nvPr/>
              </p:nvSpPr>
              <p:spPr>
                <a:xfrm>
                  <a:off x="6507" y="159923"/>
                  <a:ext cx="402" cy="354"/>
                </a:xfrm>
                <a:prstGeom prst="rect">
                  <a:avLst/>
                </a:prstGeom>
                <a:solidFill>
                  <a:srgbClr val="FFFFFF"/>
                </a:solidFill>
                <a:ln w="6350">
                  <a:noFill/>
                </a:ln>
              </p:spPr>
              <p:txBody>
                <a:bodyPr vert="horz" wrap="square" lIns="0" tIns="0" rIns="0" bIns="0" anchor="t"/>
                <a:p>
                  <a:r>
                    <a:rPr lang="en-US" b="1" i="1">
                      <a:latin typeface="Bookman Old Style" panose="02050604050505020204" charset="0"/>
                    </a:rPr>
                    <a:t>w2</a:t>
                  </a:r>
                  <a:endParaRPr lang="en-US" b="1" i="1">
                    <a:latin typeface="Bookman Old Style" panose="02050604050505020204" charset="0"/>
                  </a:endParaRPr>
                </a:p>
                <a:p>
                  <a:endParaRPr lang="en-US"/>
                </a:p>
              </p:txBody>
            </p:sp>
            <p:grpSp>
              <p:nvGrpSpPr>
                <p:cNvPr id="1073743003" name="Group 152"/>
                <p:cNvGrpSpPr/>
                <p:nvPr/>
              </p:nvGrpSpPr>
              <p:grpSpPr>
                <a:xfrm>
                  <a:off x="2819" y="156749"/>
                  <a:ext cx="9060" cy="7132"/>
                  <a:chOff x="2819" y="156749"/>
                  <a:chExt cx="9060" cy="7132"/>
                </a:xfrm>
              </p:grpSpPr>
              <p:sp>
                <p:nvSpPr>
                  <p:cNvPr id="1073742946" name="Text Box 135"/>
                  <p:cNvSpPr txBox="1"/>
                  <p:nvPr/>
                </p:nvSpPr>
                <p:spPr>
                  <a:xfrm>
                    <a:off x="6555" y="157298"/>
                    <a:ext cx="370" cy="368"/>
                  </a:xfrm>
                  <a:prstGeom prst="rect">
                    <a:avLst/>
                  </a:prstGeom>
                  <a:solidFill>
                    <a:srgbClr val="FFFFFF"/>
                  </a:solidFill>
                  <a:ln w="6350">
                    <a:noFill/>
                  </a:ln>
                </p:spPr>
                <p:txBody>
                  <a:bodyPr vert="horz" wrap="square" lIns="0" tIns="0" rIns="0" bIns="0" anchor="t"/>
                  <a:p>
                    <a:r>
                      <a:rPr lang="en-US" b="1" i="1">
                        <a:latin typeface="Bookman Old Style" panose="02050604050505020204" charset="0"/>
                      </a:rPr>
                      <a:t>w1</a:t>
                    </a:r>
                    <a:endParaRPr lang="en-US" b="1" i="1">
                      <a:latin typeface="Bookman Old Style" panose="02050604050505020204" charset="0"/>
                    </a:endParaRPr>
                  </a:p>
                </p:txBody>
              </p:sp>
              <p:grpSp>
                <p:nvGrpSpPr>
                  <p:cNvPr id="1073743002" name="Group 151"/>
                  <p:cNvGrpSpPr/>
                  <p:nvPr/>
                </p:nvGrpSpPr>
                <p:grpSpPr>
                  <a:xfrm>
                    <a:off x="2819" y="156749"/>
                    <a:ext cx="9060" cy="7132"/>
                    <a:chOff x="2819" y="156684"/>
                    <a:chExt cx="9060" cy="7132"/>
                  </a:xfrm>
                </p:grpSpPr>
                <p:grpSp>
                  <p:nvGrpSpPr>
                    <p:cNvPr id="1073742994" name="Group 150"/>
                    <p:cNvGrpSpPr/>
                    <p:nvPr/>
                  </p:nvGrpSpPr>
                  <p:grpSpPr>
                    <a:xfrm>
                      <a:off x="2819" y="156684"/>
                      <a:ext cx="9060" cy="7132"/>
                      <a:chOff x="2819" y="156684"/>
                      <a:chExt cx="9060" cy="7132"/>
                    </a:xfrm>
                  </p:grpSpPr>
                  <p:grpSp>
                    <p:nvGrpSpPr>
                      <p:cNvPr id="1073742991" name="Group 117"/>
                      <p:cNvGrpSpPr/>
                      <p:nvPr/>
                    </p:nvGrpSpPr>
                    <p:grpSpPr>
                      <a:xfrm>
                        <a:off x="2819" y="156684"/>
                        <a:ext cx="9060" cy="7132"/>
                        <a:chOff x="2819" y="156658"/>
                        <a:chExt cx="9060" cy="7132"/>
                      </a:xfrm>
                    </p:grpSpPr>
                    <p:sp>
                      <p:nvSpPr>
                        <p:cNvPr id="1073742947" name="Text Box 119"/>
                        <p:cNvSpPr txBox="1"/>
                        <p:nvPr/>
                      </p:nvSpPr>
                      <p:spPr>
                        <a:xfrm>
                          <a:off x="11000" y="159768"/>
                          <a:ext cx="444" cy="330"/>
                        </a:xfrm>
                        <a:prstGeom prst="rect">
                          <a:avLst/>
                        </a:prstGeom>
                        <a:solidFill>
                          <a:srgbClr val="FFFFFF"/>
                        </a:solidFill>
                        <a:ln w="6350">
                          <a:noFill/>
                        </a:ln>
                      </p:spPr>
                      <p:txBody>
                        <a:bodyPr vert="horz" wrap="square" lIns="0" tIns="0" rIns="0" bIns="0" anchor="t"/>
                        <a:p>
                          <a:pPr indent="209550"/>
                          <a:r>
                            <a:rPr lang="en-US"/>
                            <a:t>+</a:t>
                          </a:r>
                          <a:endParaRPr lang="en-US"/>
                        </a:p>
                        <a:p>
                          <a:pPr indent="139700"/>
                          <a:endParaRPr lang="en-US"/>
                        </a:p>
                        <a:p>
                          <a:endParaRPr lang="en-US"/>
                        </a:p>
                      </p:txBody>
                    </p:sp>
                    <p:sp>
                      <p:nvSpPr>
                        <p:cNvPr id="1073742948" name="Text Box 120"/>
                        <p:cNvSpPr txBox="1"/>
                        <p:nvPr/>
                      </p:nvSpPr>
                      <p:spPr>
                        <a:xfrm>
                          <a:off x="11638" y="159769"/>
                          <a:ext cx="241" cy="357"/>
                        </a:xfrm>
                        <a:prstGeom prst="rect">
                          <a:avLst/>
                        </a:prstGeom>
                        <a:solidFill>
                          <a:srgbClr val="FFFFFF"/>
                        </a:solidFill>
                        <a:ln w="6350">
                          <a:noFill/>
                        </a:ln>
                      </p:spPr>
                      <p:txBody>
                        <a:bodyPr vert="horz" wrap="square" lIns="0" tIns="0" rIns="0" bIns="0" anchor="t"/>
                        <a:p>
                          <a:r>
                            <a:rPr lang="en-US"/>
                            <a:t>-</a:t>
                          </a:r>
                          <a:endParaRPr lang="en-US"/>
                        </a:p>
                        <a:p>
                          <a:endParaRPr lang="en-US"/>
                        </a:p>
                      </p:txBody>
                    </p:sp>
                    <p:grpSp>
                      <p:nvGrpSpPr>
                        <p:cNvPr id="1073742990" name="Group 114"/>
                        <p:cNvGrpSpPr/>
                        <p:nvPr/>
                      </p:nvGrpSpPr>
                      <p:grpSpPr>
                        <a:xfrm>
                          <a:off x="2819" y="156658"/>
                          <a:ext cx="9041" cy="7132"/>
                          <a:chOff x="2819" y="156528"/>
                          <a:chExt cx="9041" cy="7132"/>
                        </a:xfrm>
                      </p:grpSpPr>
                      <p:sp>
                        <p:nvSpPr>
                          <p:cNvPr id="1073742949" name="Text Box 123"/>
                          <p:cNvSpPr txBox="1"/>
                          <p:nvPr/>
                        </p:nvSpPr>
                        <p:spPr>
                          <a:xfrm>
                            <a:off x="11208" y="161227"/>
                            <a:ext cx="232" cy="832"/>
                          </a:xfrm>
                          <a:prstGeom prst="rect">
                            <a:avLst/>
                          </a:prstGeom>
                          <a:solidFill>
                            <a:srgbClr val="FFFFFF"/>
                          </a:solidFill>
                          <a:ln w="6350">
                            <a:noFill/>
                          </a:ln>
                        </p:spPr>
                        <p:txBody>
                          <a:bodyPr vert="horz" wrap="square" lIns="0" tIns="0" rIns="0" bIns="0" anchor="t"/>
                          <a:p>
                            <a:endParaRPr lang="en-US" sz="2000" b="1" i="1">
                              <a:latin typeface="Bookman Old Style" panose="02050604050505020204" charset="0"/>
                            </a:endParaRPr>
                          </a:p>
                          <a:p>
                            <a:r>
                              <a:rPr lang="en-US" sz="2000" b="1" i="1">
                                <a:latin typeface="Bookman Old Style" panose="02050604050505020204" charset="0"/>
                              </a:rPr>
                              <a:t>e</a:t>
                            </a:r>
                            <a:endParaRPr lang="en-US" sz="2000" b="1" i="1">
                              <a:latin typeface="Bookman Old Style" panose="02050604050505020204" charset="0"/>
                            </a:endParaRPr>
                          </a:p>
                        </p:txBody>
                      </p:sp>
                      <p:grpSp>
                        <p:nvGrpSpPr>
                          <p:cNvPr id="1073742989" name="Group 54"/>
                          <p:cNvGrpSpPr/>
                          <p:nvPr/>
                        </p:nvGrpSpPr>
                        <p:grpSpPr>
                          <a:xfrm>
                            <a:off x="2819" y="156528"/>
                            <a:ext cx="9041" cy="7132"/>
                            <a:chOff x="2819" y="156528"/>
                            <a:chExt cx="9041" cy="7132"/>
                          </a:xfrm>
                        </p:grpSpPr>
                        <p:sp>
                          <p:nvSpPr>
                            <p:cNvPr id="1073742950" name="Text Box 110"/>
                            <p:cNvSpPr txBox="1"/>
                            <p:nvPr/>
                          </p:nvSpPr>
                          <p:spPr>
                            <a:xfrm>
                              <a:off x="9347" y="158129"/>
                              <a:ext cx="569" cy="401"/>
                            </a:xfrm>
                            <a:prstGeom prst="rect">
                              <a:avLst/>
                            </a:prstGeom>
                            <a:noFill/>
                            <a:ln w="6350">
                              <a:noFill/>
                            </a:ln>
                          </p:spPr>
                          <p:txBody>
                            <a:bodyPr vert="horz" wrap="square" lIns="0" tIns="0" rIns="0" bIns="0" anchor="t"/>
                            <a:p>
                              <a:pPr indent="69850"/>
                              <a:r>
                                <a:rPr lang="en-US"/>
                                <a:t>Σ</a:t>
                              </a:r>
                              <a:endParaRPr lang="en-US"/>
                            </a:p>
                            <a:p>
                              <a:endParaRPr lang="en-US"/>
                            </a:p>
                          </p:txBody>
                        </p:sp>
                        <p:sp>
                          <p:nvSpPr>
                            <p:cNvPr id="1073742951" name="Text Box 116"/>
                            <p:cNvSpPr txBox="1"/>
                            <p:nvPr/>
                          </p:nvSpPr>
                          <p:spPr>
                            <a:xfrm>
                              <a:off x="11333" y="160157"/>
                              <a:ext cx="403" cy="401"/>
                            </a:xfrm>
                            <a:prstGeom prst="rect">
                              <a:avLst/>
                            </a:prstGeom>
                            <a:noFill/>
                            <a:ln w="6350">
                              <a:noFill/>
                            </a:ln>
                          </p:spPr>
                          <p:txBody>
                            <a:bodyPr vert="horz" wrap="square" lIns="0" tIns="0" rIns="0" bIns="0" anchor="t"/>
                            <a:p>
                              <a:pPr indent="69850"/>
                              <a:r>
                                <a:rPr lang="en-US"/>
                                <a:t>Σ</a:t>
                              </a:r>
                              <a:endParaRPr lang="en-US"/>
                            </a:p>
                            <a:p>
                              <a:endParaRPr lang="en-US"/>
                            </a:p>
                            <a:p>
                              <a:endParaRPr lang="en-US"/>
                            </a:p>
                          </p:txBody>
                        </p:sp>
                        <p:grpSp>
                          <p:nvGrpSpPr>
                            <p:cNvPr id="1073742988" name="Group 109"/>
                            <p:cNvGrpSpPr/>
                            <p:nvPr/>
                          </p:nvGrpSpPr>
                          <p:grpSpPr>
                            <a:xfrm>
                              <a:off x="2819" y="156528"/>
                              <a:ext cx="9041" cy="7132"/>
                              <a:chOff x="2819" y="156671"/>
                              <a:chExt cx="9041" cy="7132"/>
                            </a:xfrm>
                          </p:grpSpPr>
                          <p:sp>
                            <p:nvSpPr>
                              <p:cNvPr id="1073742952" name="Oval 26"/>
                              <p:cNvSpPr/>
                              <p:nvPr/>
                            </p:nvSpPr>
                            <p:spPr>
                              <a:xfrm>
                                <a:off x="9236" y="158078"/>
                                <a:ext cx="765" cy="76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953" name="Oval 115"/>
                              <p:cNvSpPr/>
                              <p:nvPr/>
                            </p:nvSpPr>
                            <p:spPr>
                              <a:xfrm>
                                <a:off x="11223" y="160156"/>
                                <a:ext cx="637" cy="626"/>
                              </a:xfrm>
                              <a:prstGeom prst="ellipse">
                                <a:avLst/>
                              </a:prstGeom>
                              <a:noFill/>
                              <a:ln w="12700" cap="flat" cmpd="sng">
                                <a:solidFill>
                                  <a:srgbClr val="000000"/>
                                </a:solidFill>
                                <a:prstDash val="solid"/>
                                <a:miter/>
                                <a:headEnd type="none" w="med" len="med"/>
                                <a:tailEnd type="none" w="med" len="med"/>
                              </a:ln>
                            </p:spPr>
                            <p:txBody>
                              <a:bodyPr/>
                              <a:p>
                                <a:endParaRPr lang="en-US"/>
                              </a:p>
                            </p:txBody>
                          </p:sp>
                          <p:cxnSp>
                            <p:nvCxnSpPr>
                              <p:cNvPr id="1073742954" name="Straight Arrow Connector 118"/>
                              <p:cNvCxnSpPr/>
                              <p:nvPr/>
                            </p:nvCxnSpPr>
                            <p:spPr>
                              <a:xfrm>
                                <a:off x="11555" y="158477"/>
                                <a:ext cx="0" cy="1679"/>
                              </a:xfrm>
                              <a:prstGeom prst="straightConnector1">
                                <a:avLst/>
                              </a:prstGeom>
                              <a:ln w="12700" cap="flat" cmpd="sng">
                                <a:solidFill>
                                  <a:srgbClr val="000000"/>
                                </a:solidFill>
                                <a:prstDash val="solid"/>
                                <a:miter/>
                                <a:headEnd type="none" w="med" len="med"/>
                                <a:tailEnd type="arrow" w="med" len="med"/>
                              </a:ln>
                            </p:spPr>
                          </p:cxnSp>
                          <p:cxnSp>
                            <p:nvCxnSpPr>
                              <p:cNvPr id="1073742955" name="Straight Connector 127"/>
                              <p:cNvCxnSpPr/>
                              <p:nvPr/>
                            </p:nvCxnSpPr>
                            <p:spPr>
                              <a:xfrm flipH="1">
                                <a:off x="9736" y="163226"/>
                                <a:ext cx="1791" cy="0"/>
                              </a:xfrm>
                              <a:prstGeom prst="line">
                                <a:avLst/>
                              </a:prstGeom>
                              <a:ln w="6350" cap="flat" cmpd="sng">
                                <a:solidFill>
                                  <a:srgbClr val="000000"/>
                                </a:solidFill>
                                <a:prstDash val="solid"/>
                                <a:miter/>
                                <a:headEnd type="none" w="med" len="med"/>
                                <a:tailEnd type="none" w="med" len="med"/>
                              </a:ln>
                            </p:spPr>
                          </p:cxnSp>
                          <p:grpSp>
                            <p:nvGrpSpPr>
                              <p:cNvPr id="1073742987" name="Group 106"/>
                              <p:cNvGrpSpPr/>
                              <p:nvPr/>
                            </p:nvGrpSpPr>
                            <p:grpSpPr>
                              <a:xfrm>
                                <a:off x="2819" y="156671"/>
                                <a:ext cx="6917" cy="7132"/>
                                <a:chOff x="2819" y="156671"/>
                                <a:chExt cx="6917" cy="7132"/>
                              </a:xfrm>
                            </p:grpSpPr>
                            <p:sp>
                              <p:nvSpPr>
                                <p:cNvPr id="1073742956" name="Rectangle 13"/>
                                <p:cNvSpPr/>
                                <p:nvPr/>
                              </p:nvSpPr>
                              <p:spPr>
                                <a:xfrm>
                                  <a:off x="3486" y="157743"/>
                                  <a:ext cx="780" cy="2361"/>
                                </a:xfrm>
                                <a:prstGeom prst="rect">
                                  <a:avLst/>
                                </a:prstGeom>
                                <a:noFill/>
                                <a:ln w="12700" cap="flat" cmpd="sng">
                                  <a:solidFill>
                                    <a:srgbClr val="000000"/>
                                  </a:solidFill>
                                  <a:prstDash val="solid"/>
                                  <a:miter/>
                                  <a:headEnd type="none" w="med" len="med"/>
                                  <a:tailEnd type="none" w="med" len="med"/>
                                </a:ln>
                              </p:spPr>
                              <p:txBody>
                                <a:bodyPr/>
                                <a:p>
                                  <a:endParaRPr lang="en-US"/>
                                </a:p>
                              </p:txBody>
                            </p:sp>
                            <p:sp>
                              <p:nvSpPr>
                                <p:cNvPr id="1073742957" name="Rectangle 19"/>
                                <p:cNvSpPr/>
                                <p:nvPr/>
                              </p:nvSpPr>
                              <p:spPr>
                                <a:xfrm>
                                  <a:off x="4906" y="156886"/>
                                  <a:ext cx="1376" cy="3736"/>
                                </a:xfrm>
                                <a:prstGeom prst="rect">
                                  <a:avLst/>
                                </a:prstGeom>
                                <a:noFill/>
                                <a:ln w="12700" cap="flat" cmpd="sng">
                                  <a:solidFill>
                                    <a:srgbClr val="000000"/>
                                  </a:solidFill>
                                  <a:prstDash val="solid"/>
                                  <a:miter/>
                                  <a:headEnd type="none" w="med" len="med"/>
                                  <a:tailEnd type="none" w="med" len="med"/>
                                </a:ln>
                              </p:spPr>
                              <p:txBody>
                                <a:bodyPr/>
                                <a:p>
                                  <a:endParaRPr lang="en-US"/>
                                </a:p>
                              </p:txBody>
                            </p:sp>
                            <p:sp>
                              <p:nvSpPr>
                                <p:cNvPr id="1073742958" name="Oval 22"/>
                                <p:cNvSpPr/>
                                <p:nvPr/>
                              </p:nvSpPr>
                              <p:spPr>
                                <a:xfrm>
                                  <a:off x="7444" y="157384"/>
                                  <a:ext cx="765" cy="763"/>
                                </a:xfrm>
                                <a:prstGeom prst="ellipse">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59" name="Oval 23"/>
                                <p:cNvSpPr/>
                                <p:nvPr/>
                              </p:nvSpPr>
                              <p:spPr>
                                <a:xfrm>
                                  <a:off x="7448" y="158986"/>
                                  <a:ext cx="765" cy="763"/>
                                </a:xfrm>
                                <a:prstGeom prst="ellipse">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60" name="Text Box 37"/>
                                <p:cNvSpPr txBox="1"/>
                                <p:nvPr/>
                              </p:nvSpPr>
                              <p:spPr>
                                <a:xfrm>
                                  <a:off x="3529" y="157783"/>
                                  <a:ext cx="693" cy="2256"/>
                                </a:xfrm>
                                <a:prstGeom prst="rect">
                                  <a:avLst/>
                                </a:prstGeom>
                                <a:solidFill>
                                  <a:srgbClr val="FFFFFF"/>
                                </a:solidFill>
                                <a:ln w="12700" cap="flat" cmpd="sng">
                                  <a:solidFill>
                                    <a:srgbClr val="FFFFFF"/>
                                  </a:solidFill>
                                  <a:prstDash val="solid"/>
                                  <a:round/>
                                  <a:headEnd type="none" w="med" len="med"/>
                                  <a:tailEnd type="none" w="med" len="med"/>
                                </a:ln>
                              </p:spPr>
                              <p:txBody>
                                <a:bodyPr vert="horz" wrap="square" anchor="t"/>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Xi1</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a:t>
                                  </a:r>
                                  <a:endParaRPr lang="en-US"/>
                                </a:p>
                                <a:p>
                                  <a:pPr>
                                    <a:lnSpc>
                                      <a:spcPct val="2000"/>
                                    </a:lnSpc>
                                  </a:pPr>
                                  <a:r>
                                    <a:rPr lang="en-US"/>
                                    <a:t>  </a:t>
                                  </a:r>
                                  <a:endParaRPr lang="en-US"/>
                                </a:p>
                                <a:p>
                                  <a:pPr>
                                    <a:lnSpc>
                                      <a:spcPct val="2000"/>
                                    </a:lnSpc>
                                  </a:pPr>
                                  <a:endParaRPr lang="en-US"/>
                                </a:p>
                                <a:p>
                                  <a:pPr>
                                    <a:lnSpc>
                                      <a:spcPct val="2000"/>
                                    </a:lnSpc>
                                  </a:pPr>
                                  <a:r>
                                    <a:rPr lang="en-US"/>
                                    <a:t>   </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a:t>
                                  </a: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endParaRPr lang="en-US"/>
                                </a:p>
                                <a:p>
                                  <a:pPr>
                                    <a:lnSpc>
                                      <a:spcPct val="2000"/>
                                    </a:lnSpc>
                                  </a:pPr>
                                  <a:r>
                                    <a:rPr lang="en-US"/>
                                    <a:t>  Xi2</a:t>
                                  </a: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r>
                                    <a:rPr lang="en-US"/>
                                    <a:t>.</a:t>
                                  </a: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 </a:t>
                                  </a: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endParaRPr lang="en-US"/>
                                </a:p>
                                <a:p>
                                  <a:pPr algn="ctr">
                                    <a:lnSpc>
                                      <a:spcPct val="2000"/>
                                    </a:lnSpc>
                                  </a:pPr>
                                  <a:r>
                                    <a:rPr lang="en-US"/>
                                    <a:t>Xin</a:t>
                                  </a:r>
                                  <a:endParaRPr lang="en-US"/>
                                </a:p>
                              </p:txBody>
                            </p:sp>
                            <p:sp>
                              <p:nvSpPr>
                                <p:cNvPr id="1073742962" name="Text Box 72"/>
                                <p:cNvSpPr txBox="1"/>
                                <p:nvPr/>
                              </p:nvSpPr>
                              <p:spPr>
                                <a:xfrm>
                                  <a:off x="7638" y="157616"/>
                                  <a:ext cx="445" cy="330"/>
                                </a:xfrm>
                                <a:prstGeom prst="rect">
                                  <a:avLst/>
                                </a:prstGeom>
                                <a:solidFill>
                                  <a:srgbClr val="FFFFFF">
                                    <a:alpha val="95999"/>
                                  </a:srgbClr>
                                </a:solidFill>
                                <a:ln w="0" cap="flat" cmpd="sng">
                                  <a:solidFill>
                                    <a:srgbClr val="FFFFFF"/>
                                  </a:solidFill>
                                  <a:prstDash val="solid"/>
                                  <a:round/>
                                  <a:headEnd type="none" w="med" len="med"/>
                                  <a:tailEnd type="none" w="med" len="med"/>
                                </a:ln>
                              </p:spPr>
                              <p:txBody>
                                <a:bodyPr vert="horz" wrap="square" lIns="0" tIns="0" rIns="0" bIns="0" anchor="t"/>
                                <a:p>
                                  <a:pPr indent="69850"/>
                                  <a:r>
                                    <a:rPr lang="en-US"/>
                                    <a:t>Σ</a:t>
                                  </a:r>
                                  <a:endParaRPr lang="en-US"/>
                                </a:p>
                                <a:p>
                                  <a:endParaRPr lang="en-US"/>
                                </a:p>
                              </p:txBody>
                            </p:sp>
                            <p:sp>
                              <p:nvSpPr>
                                <p:cNvPr id="1073742963" name="Text Box 77"/>
                                <p:cNvSpPr txBox="1"/>
                                <p:nvPr/>
                              </p:nvSpPr>
                              <p:spPr>
                                <a:xfrm>
                                  <a:off x="7600" y="159161"/>
                                  <a:ext cx="445" cy="412"/>
                                </a:xfrm>
                                <a:prstGeom prst="rect">
                                  <a:avLst/>
                                </a:prstGeom>
                                <a:solidFill>
                                  <a:srgbClr val="FFFFFF"/>
                                </a:solidFill>
                                <a:ln w="6350" cap="flat" cmpd="sng">
                                  <a:solidFill>
                                    <a:srgbClr val="FFFFFF"/>
                                  </a:solidFill>
                                  <a:prstDash val="solid"/>
                                  <a:round/>
                                  <a:headEnd type="none" w="med" len="med"/>
                                  <a:tailEnd type="none" w="med" len="med"/>
                                </a:ln>
                              </p:spPr>
                              <p:txBody>
                                <a:bodyPr vert="horz" wrap="square" anchor="t"/>
                                <a:p>
                                  <a:r>
                                    <a:rPr lang="en-US"/>
                                    <a:t>Σ</a:t>
                                  </a:r>
                                  <a:endParaRPr lang="en-US"/>
                                </a:p>
                                <a:p>
                                  <a:endParaRPr lang="en-US"/>
                                </a:p>
                              </p:txBody>
                            </p:sp>
                            <p:cxnSp>
                              <p:nvCxnSpPr>
                                <p:cNvPr id="1073742964" name="Straight Arrow Connector 88"/>
                                <p:cNvCxnSpPr/>
                                <p:nvPr/>
                              </p:nvCxnSpPr>
                              <p:spPr>
                                <a:xfrm>
                                  <a:off x="6263" y="157685"/>
                                  <a:ext cx="1181" cy="81"/>
                                </a:xfrm>
                                <a:prstGeom prst="straightConnector1">
                                  <a:avLst/>
                                </a:prstGeom>
                                <a:ln w="6350" cap="flat" cmpd="sng">
                                  <a:solidFill>
                                    <a:srgbClr val="000000"/>
                                  </a:solidFill>
                                  <a:prstDash val="solid"/>
                                  <a:miter/>
                                  <a:headEnd type="none" w="med" len="med"/>
                                  <a:tailEnd type="arrow" w="med" len="med"/>
                                </a:ln>
                              </p:spPr>
                            </p:cxnSp>
                            <p:cxnSp>
                              <p:nvCxnSpPr>
                                <p:cNvPr id="1073742965" name="Straight Arrow Connector 89"/>
                                <p:cNvCxnSpPr/>
                                <p:nvPr/>
                              </p:nvCxnSpPr>
                              <p:spPr>
                                <a:xfrm>
                                  <a:off x="6250" y="157686"/>
                                  <a:ext cx="1198" cy="1669"/>
                                </a:xfrm>
                                <a:prstGeom prst="straightConnector1">
                                  <a:avLst/>
                                </a:prstGeom>
                                <a:ln w="6350" cap="flat" cmpd="sng">
                                  <a:solidFill>
                                    <a:srgbClr val="000000"/>
                                  </a:solidFill>
                                  <a:prstDash val="solid"/>
                                  <a:miter/>
                                  <a:headEnd type="none" w="med" len="med"/>
                                  <a:tailEnd type="arrow" w="med" len="med"/>
                                </a:ln>
                              </p:spPr>
                            </p:cxnSp>
                            <p:cxnSp>
                              <p:nvCxnSpPr>
                                <p:cNvPr id="1073742966" name="Straight Arrow Connector 90"/>
                                <p:cNvCxnSpPr/>
                                <p:nvPr/>
                              </p:nvCxnSpPr>
                              <p:spPr>
                                <a:xfrm flipV="1">
                                  <a:off x="6305" y="157755"/>
                                  <a:ext cx="1083" cy="222"/>
                                </a:xfrm>
                                <a:prstGeom prst="straightConnector1">
                                  <a:avLst/>
                                </a:prstGeom>
                                <a:ln w="6350" cap="flat" cmpd="sng">
                                  <a:solidFill>
                                    <a:srgbClr val="000000"/>
                                  </a:solidFill>
                                  <a:prstDash val="solid"/>
                                  <a:miter/>
                                  <a:headEnd type="none" w="med" len="med"/>
                                  <a:tailEnd type="arrow" w="med" len="med"/>
                                </a:ln>
                              </p:spPr>
                            </p:cxnSp>
                            <p:cxnSp>
                              <p:nvCxnSpPr>
                                <p:cNvPr id="1073742967" name="Straight Arrow Connector 91"/>
                                <p:cNvCxnSpPr/>
                                <p:nvPr/>
                              </p:nvCxnSpPr>
                              <p:spPr>
                                <a:xfrm>
                                  <a:off x="6305" y="157991"/>
                                  <a:ext cx="1125" cy="1389"/>
                                </a:xfrm>
                                <a:prstGeom prst="straightConnector1">
                                  <a:avLst/>
                                </a:prstGeom>
                                <a:ln w="6350" cap="flat" cmpd="sng">
                                  <a:solidFill>
                                    <a:srgbClr val="000000"/>
                                  </a:solidFill>
                                  <a:prstDash val="solid"/>
                                  <a:miter/>
                                  <a:headEnd type="none" w="med" len="med"/>
                                  <a:tailEnd type="arrow" w="med" len="med"/>
                                </a:ln>
                              </p:spPr>
                            </p:cxnSp>
                            <p:cxnSp>
                              <p:nvCxnSpPr>
                                <p:cNvPr id="1073742968" name="Straight Arrow Connector 92"/>
                                <p:cNvCxnSpPr/>
                                <p:nvPr/>
                              </p:nvCxnSpPr>
                              <p:spPr>
                                <a:xfrm flipV="1">
                                  <a:off x="6282" y="157783"/>
                                  <a:ext cx="1106" cy="971"/>
                                </a:xfrm>
                                <a:prstGeom prst="straightConnector1">
                                  <a:avLst/>
                                </a:prstGeom>
                                <a:ln w="6350" cap="flat" cmpd="sng">
                                  <a:solidFill>
                                    <a:srgbClr val="000000"/>
                                  </a:solidFill>
                                  <a:prstDash val="solid"/>
                                  <a:miter/>
                                  <a:headEnd type="none" w="med" len="med"/>
                                  <a:tailEnd type="arrow" w="med" len="med"/>
                                </a:ln>
                              </p:spPr>
                            </p:cxnSp>
                            <p:cxnSp>
                              <p:nvCxnSpPr>
                                <p:cNvPr id="1073742969" name="Straight Arrow Connector 93"/>
                                <p:cNvCxnSpPr/>
                                <p:nvPr/>
                              </p:nvCxnSpPr>
                              <p:spPr>
                                <a:xfrm>
                                  <a:off x="6278" y="158741"/>
                                  <a:ext cx="1124" cy="625"/>
                                </a:xfrm>
                                <a:prstGeom prst="straightConnector1">
                                  <a:avLst/>
                                </a:prstGeom>
                                <a:ln w="6350" cap="flat" cmpd="sng">
                                  <a:solidFill>
                                    <a:srgbClr val="000000"/>
                                  </a:solidFill>
                                  <a:prstDash val="solid"/>
                                  <a:miter/>
                                  <a:headEnd type="none" w="med" len="med"/>
                                  <a:tailEnd type="arrow" w="med" len="med"/>
                                </a:ln>
                              </p:spPr>
                            </p:cxnSp>
                            <p:cxnSp>
                              <p:nvCxnSpPr>
                                <p:cNvPr id="1073742970" name="Straight Arrow Connector 94"/>
                                <p:cNvCxnSpPr/>
                                <p:nvPr/>
                              </p:nvCxnSpPr>
                              <p:spPr>
                                <a:xfrm flipV="1">
                                  <a:off x="6291" y="157810"/>
                                  <a:ext cx="1125" cy="1348"/>
                                </a:xfrm>
                                <a:prstGeom prst="straightConnector1">
                                  <a:avLst/>
                                </a:prstGeom>
                                <a:ln w="6350" cap="flat" cmpd="sng">
                                  <a:solidFill>
                                    <a:srgbClr val="000000"/>
                                  </a:solidFill>
                                  <a:prstDash val="solid"/>
                                  <a:miter/>
                                  <a:headEnd type="none" w="med" len="med"/>
                                  <a:tailEnd type="arrow" w="med" len="med"/>
                                </a:ln>
                              </p:spPr>
                            </p:cxnSp>
                            <p:cxnSp>
                              <p:nvCxnSpPr>
                                <p:cNvPr id="1073742971" name="Straight Arrow Connector 95"/>
                                <p:cNvCxnSpPr/>
                                <p:nvPr/>
                              </p:nvCxnSpPr>
                              <p:spPr>
                                <a:xfrm>
                                  <a:off x="6291" y="159144"/>
                                  <a:ext cx="1157" cy="224"/>
                                </a:xfrm>
                                <a:prstGeom prst="straightConnector1">
                                  <a:avLst/>
                                </a:prstGeom>
                                <a:ln w="6350" cap="flat" cmpd="sng">
                                  <a:solidFill>
                                    <a:srgbClr val="000000"/>
                                  </a:solidFill>
                                  <a:prstDash val="solid"/>
                                  <a:miter/>
                                  <a:headEnd type="none" w="med" len="med"/>
                                  <a:tailEnd type="arrow" w="med" len="med"/>
                                </a:ln>
                              </p:spPr>
                            </p:cxnSp>
                            <p:cxnSp>
                              <p:nvCxnSpPr>
                                <p:cNvPr id="1073742972" name="Straight Arrow Connector 96"/>
                                <p:cNvCxnSpPr/>
                                <p:nvPr/>
                              </p:nvCxnSpPr>
                              <p:spPr>
                                <a:xfrm flipV="1">
                                  <a:off x="6263" y="157796"/>
                                  <a:ext cx="1153" cy="1639"/>
                                </a:xfrm>
                                <a:prstGeom prst="straightConnector1">
                                  <a:avLst/>
                                </a:prstGeom>
                                <a:ln w="6350" cap="flat" cmpd="sng">
                                  <a:solidFill>
                                    <a:srgbClr val="000000"/>
                                  </a:solidFill>
                                  <a:prstDash val="solid"/>
                                  <a:miter/>
                                  <a:headEnd type="none" w="med" len="med"/>
                                  <a:tailEnd type="arrow" w="med" len="med"/>
                                </a:ln>
                              </p:spPr>
                            </p:cxnSp>
                            <p:cxnSp>
                              <p:nvCxnSpPr>
                                <p:cNvPr id="1073742973" name="Straight Arrow Connector 97"/>
                                <p:cNvCxnSpPr/>
                                <p:nvPr/>
                              </p:nvCxnSpPr>
                              <p:spPr>
                                <a:xfrm flipV="1">
                                  <a:off x="6291" y="159338"/>
                                  <a:ext cx="1139" cy="111"/>
                                </a:xfrm>
                                <a:prstGeom prst="straightConnector1">
                                  <a:avLst/>
                                </a:prstGeom>
                                <a:ln w="6350" cap="flat" cmpd="sng">
                                  <a:solidFill>
                                    <a:srgbClr val="000000"/>
                                  </a:solidFill>
                                  <a:prstDash val="solid"/>
                                  <a:miter/>
                                  <a:headEnd type="none" w="med" len="med"/>
                                  <a:tailEnd type="arrow" w="med" len="med"/>
                                </a:ln>
                              </p:spPr>
                            </p:cxnSp>
                            <p:cxnSp>
                              <p:nvCxnSpPr>
                                <p:cNvPr id="1073742974" name="Straight Arrow Connector 98"/>
                                <p:cNvCxnSpPr/>
                                <p:nvPr/>
                              </p:nvCxnSpPr>
                              <p:spPr>
                                <a:xfrm flipV="1">
                                  <a:off x="6277" y="157824"/>
                                  <a:ext cx="1125" cy="2097"/>
                                </a:xfrm>
                                <a:prstGeom prst="straightConnector1">
                                  <a:avLst/>
                                </a:prstGeom>
                                <a:ln w="6350" cap="flat" cmpd="sng">
                                  <a:solidFill>
                                    <a:srgbClr val="000000"/>
                                  </a:solidFill>
                                  <a:prstDash val="solid"/>
                                  <a:miter/>
                                  <a:headEnd type="none" w="med" len="med"/>
                                  <a:tailEnd type="arrow" w="med" len="med"/>
                                </a:ln>
                              </p:spPr>
                            </p:cxnSp>
                            <p:cxnSp>
                              <p:nvCxnSpPr>
                                <p:cNvPr id="1073742975" name="Straight Arrow Connector 99"/>
                                <p:cNvCxnSpPr/>
                                <p:nvPr/>
                              </p:nvCxnSpPr>
                              <p:spPr>
                                <a:xfrm flipV="1">
                                  <a:off x="6277" y="159310"/>
                                  <a:ext cx="1153" cy="625"/>
                                </a:xfrm>
                                <a:prstGeom prst="straightConnector1">
                                  <a:avLst/>
                                </a:prstGeom>
                                <a:ln w="6350" cap="flat" cmpd="sng">
                                  <a:solidFill>
                                    <a:srgbClr val="000000"/>
                                  </a:solidFill>
                                  <a:prstDash val="solid"/>
                                  <a:miter/>
                                  <a:headEnd type="none" w="med" len="med"/>
                                  <a:tailEnd type="arrow" w="med" len="med"/>
                                </a:ln>
                              </p:spPr>
                            </p:cxnSp>
                            <p:cxnSp>
                              <p:nvCxnSpPr>
                                <p:cNvPr id="1073742976" name="Straight Arrow Connector 100"/>
                                <p:cNvCxnSpPr/>
                                <p:nvPr/>
                              </p:nvCxnSpPr>
                              <p:spPr>
                                <a:xfrm>
                                  <a:off x="8209" y="157766"/>
                                  <a:ext cx="1027" cy="694"/>
                                </a:xfrm>
                                <a:prstGeom prst="straightConnector1">
                                  <a:avLst/>
                                </a:prstGeom>
                                <a:ln w="6350" cap="flat" cmpd="sng">
                                  <a:solidFill>
                                    <a:srgbClr val="000000"/>
                                  </a:solidFill>
                                  <a:prstDash val="solid"/>
                                  <a:miter/>
                                  <a:headEnd type="none" w="med" len="med"/>
                                  <a:tailEnd type="arrow" w="med" len="med"/>
                                </a:ln>
                              </p:spPr>
                            </p:cxnSp>
                            <p:cxnSp>
                              <p:nvCxnSpPr>
                                <p:cNvPr id="1073742977" name="Straight Arrow Connector 101"/>
                                <p:cNvCxnSpPr/>
                                <p:nvPr/>
                              </p:nvCxnSpPr>
                              <p:spPr>
                                <a:xfrm flipV="1">
                                  <a:off x="8213" y="158435"/>
                                  <a:ext cx="1023" cy="933"/>
                                </a:xfrm>
                                <a:prstGeom prst="straightConnector1">
                                  <a:avLst/>
                                </a:prstGeom>
                                <a:ln w="6350" cap="flat" cmpd="sng">
                                  <a:solidFill>
                                    <a:srgbClr val="000000"/>
                                  </a:solidFill>
                                  <a:prstDash val="solid"/>
                                  <a:miter/>
                                  <a:headEnd type="none" w="med" len="med"/>
                                  <a:tailEnd type="arrow" w="med" len="med"/>
                                </a:ln>
                              </p:spPr>
                            </p:cxnSp>
                            <p:cxnSp>
                              <p:nvCxnSpPr>
                                <p:cNvPr id="1073742978" name="Straight Arrow Connector 103"/>
                                <p:cNvCxnSpPr/>
                                <p:nvPr/>
                              </p:nvCxnSpPr>
                              <p:spPr>
                                <a:xfrm>
                                  <a:off x="7819" y="156671"/>
                                  <a:ext cx="8" cy="713"/>
                                </a:xfrm>
                                <a:prstGeom prst="straightConnector1">
                                  <a:avLst/>
                                </a:prstGeom>
                                <a:ln w="6350" cap="flat" cmpd="sng">
                                  <a:solidFill>
                                    <a:srgbClr val="000000"/>
                                  </a:solidFill>
                                  <a:prstDash val="solid"/>
                                  <a:miter/>
                                  <a:headEnd type="none" w="med" len="med"/>
                                  <a:tailEnd type="arrow" w="med" len="med"/>
                                </a:ln>
                              </p:spPr>
                            </p:cxnSp>
                            <p:cxnSp>
                              <p:nvCxnSpPr>
                                <p:cNvPr id="1073742979" name="Straight Arrow Connector 105"/>
                                <p:cNvCxnSpPr/>
                                <p:nvPr/>
                              </p:nvCxnSpPr>
                              <p:spPr>
                                <a:xfrm flipV="1">
                                  <a:off x="7819" y="159749"/>
                                  <a:ext cx="12" cy="617"/>
                                </a:xfrm>
                                <a:prstGeom prst="straightConnector1">
                                  <a:avLst/>
                                </a:prstGeom>
                                <a:ln w="6350" cap="flat" cmpd="sng">
                                  <a:solidFill>
                                    <a:srgbClr val="000000"/>
                                  </a:solidFill>
                                  <a:prstDash val="solid"/>
                                  <a:miter/>
                                  <a:headEnd type="none" w="med" len="med"/>
                                  <a:tailEnd type="arrow" w="med" len="med"/>
                                </a:ln>
                              </p:spPr>
                            </p:cxnSp>
                            <p:sp>
                              <p:nvSpPr>
                                <p:cNvPr id="1073742980" name="Right Arrow 107"/>
                                <p:cNvSpPr/>
                                <p:nvPr/>
                              </p:nvSpPr>
                              <p:spPr>
                                <a:xfrm flipV="1">
                                  <a:off x="4290" y="158811"/>
                                  <a:ext cx="598" cy="277"/>
                                </a:xfrm>
                                <a:prstGeom prst="rightArrow">
                                  <a:avLst>
                                    <a:gd name="adj1" fmla="val 50000"/>
                                    <a:gd name="adj2" fmla="val 49993"/>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81" name="Right Arrow 108"/>
                                <p:cNvSpPr/>
                                <p:nvPr/>
                              </p:nvSpPr>
                              <p:spPr>
                                <a:xfrm flipV="1">
                                  <a:off x="3143" y="158829"/>
                                  <a:ext cx="333" cy="277"/>
                                </a:xfrm>
                                <a:prstGeom prst="rightArrow">
                                  <a:avLst>
                                    <a:gd name="adj1" fmla="val 50000"/>
                                    <a:gd name="adj2" fmla="val 49995"/>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982" name="Text Box 112"/>
                                <p:cNvSpPr txBox="1"/>
                                <p:nvPr/>
                              </p:nvSpPr>
                              <p:spPr>
                                <a:xfrm>
                                  <a:off x="2819" y="158824"/>
                                  <a:ext cx="278" cy="330"/>
                                </a:xfrm>
                                <a:prstGeom prst="rect">
                                  <a:avLst/>
                                </a:prstGeom>
                                <a:solidFill>
                                  <a:srgbClr val="FFFFFF"/>
                                </a:solidFill>
                                <a:ln w="6350">
                                  <a:noFill/>
                                </a:ln>
                              </p:spPr>
                              <p:txBody>
                                <a:bodyPr vert="horz" wrap="square" lIns="0" tIns="0" rIns="0" bIns="0" anchor="t"/>
                                <a:p>
                                  <a:endParaRPr lang="en-US"/>
                                </a:p>
                                <a:p>
                                  <a:endParaRPr lang="en-US"/>
                                </a:p>
                              </p:txBody>
                            </p:sp>
                            <p:sp>
                              <p:nvSpPr>
                                <p:cNvPr id="1073742983" name="Text Box 129"/>
                                <p:cNvSpPr txBox="1"/>
                                <p:nvPr/>
                              </p:nvSpPr>
                              <p:spPr>
                                <a:xfrm>
                                  <a:off x="8166" y="162763"/>
                                  <a:ext cx="1570" cy="1040"/>
                                </a:xfrm>
                                <a:prstGeom prst="rect">
                                  <a:avLst/>
                                </a:prstGeom>
                                <a:solidFill>
                                  <a:srgbClr val="FFFFFF"/>
                                </a:solidFill>
                                <a:ln w="6350" cap="flat" cmpd="sng">
                                  <a:solidFill>
                                    <a:srgbClr val="000000"/>
                                  </a:solidFill>
                                  <a:prstDash val="solid"/>
                                  <a:round/>
                                  <a:headEnd type="none" w="med" len="med"/>
                                  <a:tailEnd type="none" w="med" len="med"/>
                                </a:ln>
                              </p:spPr>
                              <p:txBody>
                                <a:bodyPr vert="horz" wrap="square" lIns="0" tIns="0" rIns="0" bIns="0" anchor="t"/>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r>
                                    <a:rPr lang="en-US"/>
                                    <a:t> </a:t>
                                  </a: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endParaRPr lang="en-US"/>
                                </a:p>
                                <a:p>
                                  <a:pPr indent="25400">
                                    <a:lnSpc>
                                      <a:spcPct val="2000"/>
                                    </a:lnSpc>
                                  </a:pPr>
                                  <a:r>
                                    <a:rPr lang="en-US"/>
                                    <a:t>Back Propagation</a:t>
                                  </a:r>
                                  <a:endParaRPr lang="en-US"/>
                                </a:p>
                                <a:p>
                                  <a:endParaRPr lang="en-US"/>
                                </a:p>
                              </p:txBody>
                            </p:sp>
                            <p:cxnSp>
                              <p:nvCxnSpPr>
                                <p:cNvPr id="1073742984" name="Straight Connector 28"/>
                                <p:cNvCxnSpPr/>
                                <p:nvPr/>
                              </p:nvCxnSpPr>
                              <p:spPr>
                                <a:xfrm flipH="1">
                                  <a:off x="7138" y="163296"/>
                                  <a:ext cx="1028" cy="1"/>
                                </a:xfrm>
                                <a:prstGeom prst="line">
                                  <a:avLst/>
                                </a:prstGeom>
                                <a:ln w="6350" cap="flat" cmpd="sng">
                                  <a:solidFill>
                                    <a:srgbClr val="000000"/>
                                  </a:solidFill>
                                  <a:prstDash val="solid"/>
                                  <a:miter/>
                                  <a:headEnd type="none" w="med" len="med"/>
                                  <a:tailEnd type="none" w="med" len="med"/>
                                </a:ln>
                              </p:spPr>
                            </p:cxnSp>
                            <p:cxnSp>
                              <p:nvCxnSpPr>
                                <p:cNvPr id="1073742985" name="Straight Arrow Connector 29"/>
                                <p:cNvCxnSpPr/>
                                <p:nvPr/>
                              </p:nvCxnSpPr>
                              <p:spPr>
                                <a:xfrm flipH="1" flipV="1">
                                  <a:off x="7111" y="156979"/>
                                  <a:ext cx="13" cy="6347"/>
                                </a:xfrm>
                                <a:prstGeom prst="straightConnector1">
                                  <a:avLst/>
                                </a:prstGeom>
                                <a:ln w="6350" cap="flat" cmpd="sng">
                                  <a:solidFill>
                                    <a:srgbClr val="000000"/>
                                  </a:solidFill>
                                  <a:prstDash val="solid"/>
                                  <a:miter/>
                                  <a:headEnd type="none" w="med" len="med"/>
                                  <a:tailEnd type="arrow" w="med" len="med"/>
                                </a:ln>
                              </p:spPr>
                            </p:cxnSp>
                            <p:cxnSp>
                              <p:nvCxnSpPr>
                                <p:cNvPr id="1073742986" name="Straight Arrow Connector 104"/>
                                <p:cNvCxnSpPr/>
                                <p:nvPr/>
                              </p:nvCxnSpPr>
                              <p:spPr>
                                <a:xfrm flipV="1">
                                  <a:off x="8666" y="156890"/>
                                  <a:ext cx="0" cy="5875"/>
                                </a:xfrm>
                                <a:prstGeom prst="straightConnector1">
                                  <a:avLst/>
                                </a:prstGeom>
                                <a:ln w="6350" cap="flat" cmpd="sng">
                                  <a:solidFill>
                                    <a:srgbClr val="000000"/>
                                  </a:solidFill>
                                  <a:prstDash val="solid"/>
                                  <a:miter/>
                                  <a:headEnd type="none" w="med" len="med"/>
                                  <a:tailEnd type="arrow" w="med" len="med"/>
                                </a:ln>
                              </p:spPr>
                            </p:cxnSp>
                          </p:grpSp>
                        </p:grpSp>
                      </p:grpSp>
                    </p:grpSp>
                  </p:grpSp>
                  <p:cxnSp>
                    <p:nvCxnSpPr>
                      <p:cNvPr id="1073742992" name="Elbow Connector 141"/>
                      <p:cNvCxnSpPr/>
                      <p:nvPr/>
                    </p:nvCxnSpPr>
                    <p:spPr>
                      <a:xfrm>
                        <a:off x="8277" y="159019"/>
                        <a:ext cx="389" cy="250"/>
                      </a:xfrm>
                      <a:prstGeom prst="bentConnector3">
                        <a:avLst>
                          <a:gd name="adj1" fmla="val 50130"/>
                        </a:avLst>
                      </a:prstGeom>
                      <a:ln w="6350" cap="flat" cmpd="sng">
                        <a:solidFill>
                          <a:srgbClr val="000000"/>
                        </a:solidFill>
                        <a:prstDash val="solid"/>
                        <a:miter/>
                        <a:headEnd type="none" w="med" len="med"/>
                        <a:tailEnd type="none" w="med" len="med"/>
                      </a:ln>
                    </p:spPr>
                  </p:cxnSp>
                  <p:cxnSp>
                    <p:nvCxnSpPr>
                      <p:cNvPr id="1073742993" name="Elbow Connector 142"/>
                      <p:cNvCxnSpPr/>
                      <p:nvPr/>
                    </p:nvCxnSpPr>
                    <p:spPr>
                      <a:xfrm>
                        <a:off x="8278" y="157826"/>
                        <a:ext cx="444" cy="263"/>
                      </a:xfrm>
                      <a:prstGeom prst="bentConnector3">
                        <a:avLst>
                          <a:gd name="adj1" fmla="val 50227"/>
                        </a:avLst>
                      </a:prstGeom>
                      <a:ln w="6350" cap="flat" cmpd="sng">
                        <a:solidFill>
                          <a:srgbClr val="000000"/>
                        </a:solidFill>
                        <a:prstDash val="solid"/>
                        <a:miter/>
                        <a:headEnd type="none" w="med" len="med"/>
                        <a:tailEnd type="none" w="med" len="med"/>
                      </a:ln>
                    </p:spPr>
                  </p:cxnSp>
                </p:grpSp>
                <p:grpSp>
                  <p:nvGrpSpPr>
                    <p:cNvPr id="1073743001" name="Group 148"/>
                    <p:cNvGrpSpPr/>
                    <p:nvPr/>
                  </p:nvGrpSpPr>
                  <p:grpSpPr>
                    <a:xfrm>
                      <a:off x="3028" y="159174"/>
                      <a:ext cx="7084" cy="2637"/>
                      <a:chOff x="3028" y="159174"/>
                      <a:chExt cx="7084" cy="2637"/>
                    </a:xfrm>
                  </p:grpSpPr>
                  <p:grpSp>
                    <p:nvGrpSpPr>
                      <p:cNvPr id="1073742999" name="Group 147"/>
                      <p:cNvGrpSpPr/>
                      <p:nvPr/>
                    </p:nvGrpSpPr>
                    <p:grpSpPr>
                      <a:xfrm>
                        <a:off x="3028" y="160381"/>
                        <a:ext cx="5541" cy="1430"/>
                        <a:chOff x="3028" y="160381"/>
                        <a:chExt cx="5541" cy="1430"/>
                      </a:xfrm>
                    </p:grpSpPr>
                    <p:grpSp>
                      <p:nvGrpSpPr>
                        <p:cNvPr id="1073742997" name="Group 146"/>
                        <p:cNvGrpSpPr/>
                        <p:nvPr/>
                      </p:nvGrpSpPr>
                      <p:grpSpPr>
                        <a:xfrm>
                          <a:off x="3028" y="160381"/>
                          <a:ext cx="3416" cy="1431"/>
                          <a:chOff x="3028" y="160381"/>
                          <a:chExt cx="3416" cy="1431"/>
                        </a:xfrm>
                      </p:grpSpPr>
                      <p:sp>
                        <p:nvSpPr>
                          <p:cNvPr id="1073742995" name="Text Box 121"/>
                          <p:cNvSpPr txBox="1"/>
                          <p:nvPr/>
                        </p:nvSpPr>
                        <p:spPr>
                          <a:xfrm>
                            <a:off x="3028" y="160381"/>
                            <a:ext cx="1678" cy="400"/>
                          </a:xfrm>
                          <a:prstGeom prst="rect">
                            <a:avLst/>
                          </a:prstGeom>
                          <a:noFill/>
                          <a:ln w="6350">
                            <a:noFill/>
                          </a:ln>
                        </p:spPr>
                        <p:txBody>
                          <a:bodyPr vert="horz" wrap="square" lIns="0" tIns="0" rIns="0" bIns="0" anchor="t"/>
                          <a:p>
                            <a:pPr indent="69850"/>
                            <a:r>
                              <a:rPr lang="en-US"/>
                              <a:t>Input Columns</a:t>
                            </a:r>
                            <a:endParaRPr lang="en-US"/>
                          </a:p>
                          <a:p>
                            <a:endParaRPr lang="en-US"/>
                          </a:p>
                        </p:txBody>
                      </p:sp>
                      <p:sp>
                        <p:nvSpPr>
                          <p:cNvPr id="1073742996" name="Text Box 128"/>
                          <p:cNvSpPr txBox="1"/>
                          <p:nvPr/>
                        </p:nvSpPr>
                        <p:spPr>
                          <a:xfrm>
                            <a:off x="4708" y="160896"/>
                            <a:ext cx="1736" cy="916"/>
                          </a:xfrm>
                          <a:prstGeom prst="rect">
                            <a:avLst/>
                          </a:prstGeom>
                          <a:solidFill>
                            <a:srgbClr val="FFFFFF"/>
                          </a:solidFill>
                          <a:ln w="6350">
                            <a:noFill/>
                          </a:ln>
                        </p:spPr>
                        <p:txBody>
                          <a:bodyPr vert="horz" wrap="square" lIns="0" tIns="0" rIns="0" bIns="0" anchor="t"/>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endParaRPr lang="en-US"/>
                          </a:p>
                          <a:p>
                            <a:pPr indent="69850">
                              <a:lnSpc>
                                <a:spcPct val="2000"/>
                              </a:lnSpc>
                            </a:pPr>
                            <a:r>
                              <a:rPr lang="en-US"/>
                              <a:t>Membership Values</a:t>
                            </a:r>
                            <a:endParaRPr lang="en-US"/>
                          </a:p>
                        </p:txBody>
                      </p:sp>
                    </p:grpSp>
                    <p:sp>
                      <p:nvSpPr>
                        <p:cNvPr id="1073742998" name="Text Box 134"/>
                        <p:cNvSpPr txBox="1"/>
                        <p:nvPr/>
                      </p:nvSpPr>
                      <p:spPr>
                        <a:xfrm>
                          <a:off x="7249" y="160840"/>
                          <a:ext cx="1320" cy="792"/>
                        </a:xfrm>
                        <a:prstGeom prst="rect">
                          <a:avLst/>
                        </a:prstGeom>
                        <a:solidFill>
                          <a:srgbClr val="FFFFFF"/>
                        </a:solidFill>
                        <a:ln w="6350">
                          <a:noFill/>
                        </a:ln>
                      </p:spPr>
                      <p:txBody>
                        <a:bodyPr vert="horz" wrap="square" lIns="0" tIns="0" rIns="0" bIns="0" anchor="t"/>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endParaRPr lang="en-US"/>
                        </a:p>
                        <a:p>
                          <a:pPr indent="209550" algn="just">
                            <a:lnSpc>
                              <a:spcPct val="2000"/>
                            </a:lnSpc>
                          </a:pPr>
                          <a:r>
                            <a:rPr lang="en-US"/>
                            <a:t>Hidden Layer</a:t>
                          </a:r>
                          <a:endParaRPr lang="en-US"/>
                        </a:p>
                        <a:p>
                          <a:endParaRPr lang="en-US"/>
                        </a:p>
                      </p:txBody>
                    </p:sp>
                  </p:grpSp>
                  <p:sp>
                    <p:nvSpPr>
                      <p:cNvPr id="1073743000" name="Text Box 145"/>
                      <p:cNvSpPr txBox="1"/>
                      <p:nvPr/>
                    </p:nvSpPr>
                    <p:spPr>
                      <a:xfrm>
                        <a:off x="9126" y="159174"/>
                        <a:ext cx="986" cy="528"/>
                      </a:xfrm>
                      <a:prstGeom prst="rect">
                        <a:avLst/>
                      </a:prstGeom>
                      <a:noFill/>
                      <a:ln w="6350">
                        <a:noFill/>
                      </a:ln>
                    </p:spPr>
                    <p:txBody>
                      <a:bodyPr vert="horz" wrap="square" lIns="0" tIns="0" rIns="0" bIns="0" anchor="t"/>
                      <a:p>
                        <a:r>
                          <a:rPr lang="en-US"/>
                          <a:t>Output</a:t>
                        </a:r>
                        <a:endParaRPr lang="en-US"/>
                      </a:p>
                      <a:p>
                        <a:endParaRPr lang="en-US"/>
                      </a:p>
                    </p:txBody>
                  </p:sp>
                </p:grpSp>
              </p:grpSp>
            </p:grpSp>
          </p:grpSp>
        </p:grpSp>
        <p:sp>
          <p:nvSpPr>
            <p:cNvPr id="4" name="Text Box 3"/>
            <p:cNvSpPr txBox="1"/>
            <p:nvPr/>
          </p:nvSpPr>
          <p:spPr>
            <a:xfrm>
              <a:off x="5084" y="1073"/>
              <a:ext cx="2251" cy="4942"/>
            </a:xfrm>
            <a:prstGeom prst="rect">
              <a:avLst/>
            </a:prstGeom>
            <a:noFill/>
          </p:spPr>
          <p:txBody>
            <a:bodyPr wrap="square" rtlCol="0">
              <a:spAutoFit/>
            </a:bodyPr>
            <a:p>
              <a:r>
                <a:rPr lang="en-US"/>
                <a:t>mf1,1(Xi1)</a:t>
              </a:r>
              <a:endParaRPr lang="en-US"/>
            </a:p>
            <a:p>
              <a:r>
                <a:rPr lang="en-US"/>
                <a:t>mf1,2(Xi1)</a:t>
              </a:r>
              <a:endParaRPr lang="en-US"/>
            </a:p>
            <a:p>
              <a:r>
                <a:rPr lang="en-US"/>
                <a:t>      .</a:t>
              </a:r>
              <a:endParaRPr lang="en-US"/>
            </a:p>
            <a:p>
              <a:r>
                <a:rPr lang="en-US"/>
                <a:t>      .</a:t>
              </a:r>
              <a:endParaRPr lang="en-US"/>
            </a:p>
            <a:p>
              <a:r>
                <a:rPr lang="en-US"/>
                <a:t>      .</a:t>
              </a:r>
              <a:endParaRPr lang="en-US"/>
            </a:p>
            <a:p>
              <a:r>
                <a:rPr lang="en-US"/>
                <a:t> mf1,m(Xi1)</a:t>
              </a:r>
              <a:endParaRPr lang="en-US"/>
            </a:p>
            <a:p>
              <a:r>
                <a:rPr lang="en-US"/>
                <a:t>      .</a:t>
              </a:r>
              <a:endParaRPr lang="en-US"/>
            </a:p>
            <a:p>
              <a:r>
                <a:rPr lang="en-US"/>
                <a:t>      .</a:t>
              </a:r>
              <a:endParaRPr lang="en-US"/>
            </a:p>
            <a:p>
              <a:r>
                <a:rPr lang="en-US"/>
                <a:t>mfn,2(Xi1)</a:t>
              </a:r>
              <a:endParaRPr lang="en-US"/>
            </a:p>
            <a:p>
              <a:r>
                <a:rPr lang="en-US"/>
                <a:t>mfn,2(Xi1)</a:t>
              </a:r>
              <a:endParaRPr lang="en-US"/>
            </a:p>
            <a:p>
              <a:r>
                <a:rPr lang="en-US"/>
                <a:t>       .</a:t>
              </a:r>
              <a:endParaRPr lang="en-US"/>
            </a:p>
          </p:txBody>
        </p:sp>
      </p:grpSp>
      <p:graphicFrame>
        <p:nvGraphicFramePr>
          <p:cNvPr id="9" name="Object 8">
            <a:hlinkClick r:id="" action="ppaction://ole?verb="/>
          </p:cNvPr>
          <p:cNvGraphicFramePr>
            <a:graphicFrameLocks noChangeAspect="1"/>
          </p:cNvGraphicFramePr>
          <p:nvPr/>
        </p:nvGraphicFramePr>
        <p:xfrm>
          <a:off x="6051868" y="3308350"/>
          <a:ext cx="88265" cy="241300"/>
        </p:xfrm>
        <a:graphic>
          <a:graphicData uri="http://schemas.openxmlformats.org/presentationml/2006/ole">
            <mc:AlternateContent xmlns:mc="http://schemas.openxmlformats.org/markup-compatibility/2006">
              <mc:Choice xmlns:v="urn:schemas-microsoft-com:vml" Requires="v">
                <p:oleObj spid="_x0000_s1027" name="" r:id="rId4" imgW="88265" imgH="241300" progId="Equation.KSEE3">
                  <p:embed/>
                </p:oleObj>
              </mc:Choice>
              <mc:Fallback>
                <p:oleObj name="" r:id="rId4" imgW="88265" imgH="241300" progId="Equation.KSEE3">
                  <p:embed/>
                  <p:pic>
                    <p:nvPicPr>
                      <p:cNvPr id="0" name="Picture 1026"/>
                      <p:cNvPicPr/>
                      <p:nvPr/>
                    </p:nvPicPr>
                    <p:blipFill>
                      <a:blip r:embed="rId5"/>
                      <a:stretch>
                        <a:fillRect/>
                      </a:stretch>
                    </p:blipFill>
                    <p:spPr>
                      <a:xfrm>
                        <a:off x="6051868" y="3308350"/>
                        <a:ext cx="88265" cy="241300"/>
                      </a:xfrm>
                      <a:prstGeom prst="rect">
                        <a:avLst/>
                      </a:prstGeom>
                    </p:spPr>
                  </p:pic>
                </p:oleObj>
              </mc:Fallback>
            </mc:AlternateContent>
          </a:graphicData>
        </a:graphic>
      </p:graphicFrame>
      <p:sp>
        <p:nvSpPr>
          <p:cNvPr id="3" name="Text Box 2"/>
          <p:cNvSpPr txBox="1"/>
          <p:nvPr/>
        </p:nvSpPr>
        <p:spPr>
          <a:xfrm>
            <a:off x="551815" y="5165090"/>
            <a:ext cx="4796155" cy="645160"/>
          </a:xfrm>
          <a:prstGeom prst="rect">
            <a:avLst/>
          </a:prstGeom>
          <a:noFill/>
        </p:spPr>
        <p:txBody>
          <a:bodyPr wrap="square" rtlCol="0">
            <a:spAutoFit/>
          </a:bodyPr>
          <a:p>
            <a:r>
              <a:rPr lang="en-US" b="1">
                <a:solidFill>
                  <a:schemeClr val="accent2"/>
                </a:solidFill>
              </a:rPr>
              <a:t>Figure : Step by Step Detail for implementation of  Fuzzy Neural Network</a:t>
            </a:r>
            <a:endParaRPr lang="en-US" b="1">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42595" y="120650"/>
            <a:ext cx="11306810" cy="3076575"/>
          </a:xfrm>
          <a:prstGeom prst="rect">
            <a:avLst/>
          </a:prstGeom>
          <a:noFill/>
        </p:spPr>
        <p:txBody>
          <a:bodyPr wrap="square" rtlCol="0">
            <a:spAutoFit/>
          </a:bodyPr>
          <a:p>
            <a:pPr>
              <a:lnSpc>
                <a:spcPct val="100000"/>
              </a:lnSpc>
            </a:pPr>
            <a:r>
              <a:rPr lang="en-US" sz="3200" b="1">
                <a:solidFill>
                  <a:srgbClr val="FF0000"/>
                </a:solidFill>
                <a:latin typeface="Bookman Old Style" panose="02050604050505020204" charset="0"/>
              </a:rPr>
              <a:t>Principal Component Analysis (PCA):</a:t>
            </a:r>
            <a:endParaRPr lang="en-US" sz="3200" b="1">
              <a:solidFill>
                <a:srgbClr val="FF0000"/>
              </a:solidFill>
              <a:latin typeface="Bookman Old Style" panose="02050604050505020204" charset="0"/>
            </a:endParaRPr>
          </a:p>
          <a:p>
            <a:pPr marL="285750" indent="-285750">
              <a:lnSpc>
                <a:spcPct val="150000"/>
              </a:lnSpc>
              <a:buFont typeface="Wingdings" panose="05000000000000000000" charset="0"/>
              <a:buChar char=""/>
            </a:pPr>
            <a:r>
              <a:rPr lang="en-US">
                <a:latin typeface="Bookman Old Style" panose="02050604050505020204" charset="0"/>
              </a:rPr>
              <a:t>PCA is a method of feature extraction which analyses the attributes and drops the least important attributes to use the most valuable attributes of the dataset without loosing the any information about the dataset . </a:t>
            </a:r>
            <a:endParaRPr lang="en-US">
              <a:latin typeface="Bookman Old Style" panose="02050604050505020204" charset="0"/>
            </a:endParaRPr>
          </a:p>
          <a:p>
            <a:pPr marL="285750" indent="-285750">
              <a:lnSpc>
                <a:spcPct val="150000"/>
              </a:lnSpc>
              <a:buFont typeface="Wingdings" panose="05000000000000000000" charset="0"/>
              <a:buChar char=""/>
            </a:pPr>
            <a:r>
              <a:rPr lang="en-US">
                <a:latin typeface="Bookman Old Style" panose="02050604050505020204" charset="0"/>
              </a:rPr>
              <a:t>PCA mainly used for dimensionality reduction in a model which reduces the noise and redundancy and increases the accuracy of the model. </a:t>
            </a:r>
            <a:endParaRPr lang="en-US">
              <a:latin typeface="Bookman Old Style" panose="02050604050505020204" charset="0"/>
            </a:endParaRPr>
          </a:p>
          <a:p>
            <a:pPr>
              <a:lnSpc>
                <a:spcPct val="150000"/>
              </a:lnSpc>
            </a:pPr>
            <a:endParaRPr lang="en-US">
              <a:latin typeface="Bookman Old Style" panose="02050604050505020204" charset="0"/>
            </a:endParaRPr>
          </a:p>
        </p:txBody>
      </p:sp>
      <p:pic>
        <p:nvPicPr>
          <p:cNvPr id="7" name="Content Placeholder 6" descr="PCAAnimation"/>
          <p:cNvPicPr>
            <a:picLocks noChangeAspect="1"/>
          </p:cNvPicPr>
          <p:nvPr>
            <p:ph sz="half" idx="2"/>
          </p:nvPr>
        </p:nvPicPr>
        <p:blipFill>
          <a:blip r:embed="rId1"/>
          <a:stretch>
            <a:fillRect/>
          </a:stretch>
        </p:blipFill>
        <p:spPr>
          <a:xfrm>
            <a:off x="1779905" y="2682240"/>
            <a:ext cx="8518525" cy="3282315"/>
          </a:xfrm>
          <a:prstGeom prst="rect">
            <a:avLst/>
          </a:prstGeom>
        </p:spPr>
      </p:pic>
      <p:sp>
        <p:nvSpPr>
          <p:cNvPr id="9" name="Text Box 8"/>
          <p:cNvSpPr txBox="1"/>
          <p:nvPr/>
        </p:nvSpPr>
        <p:spPr>
          <a:xfrm>
            <a:off x="2700020" y="6329045"/>
            <a:ext cx="6677660" cy="368300"/>
          </a:xfrm>
          <a:prstGeom prst="rect">
            <a:avLst/>
          </a:prstGeom>
          <a:noFill/>
        </p:spPr>
        <p:txBody>
          <a:bodyPr wrap="square" rtlCol="0">
            <a:spAutoFit/>
          </a:bodyPr>
          <a:p>
            <a:r>
              <a:rPr lang="en-US" b="1">
                <a:solidFill>
                  <a:schemeClr val="accent6"/>
                </a:solidFill>
                <a:latin typeface="Bookman Old Style" panose="02050604050505020204" charset="0"/>
                <a:sym typeface="+mn-ea"/>
              </a:rPr>
              <a:t>      Figure : Principal Component Analysis</a:t>
            </a:r>
            <a:endParaRPr lang="en-US" b="1">
              <a:solidFill>
                <a:schemeClr val="accent6"/>
              </a:solidFill>
              <a:latin typeface="Bookman Old Style" panose="020506040505050202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05740" y="86360"/>
            <a:ext cx="11663680" cy="4523105"/>
          </a:xfrm>
          <a:prstGeom prst="rect">
            <a:avLst/>
          </a:prstGeom>
          <a:noFill/>
        </p:spPr>
        <p:txBody>
          <a:bodyPr wrap="square" rtlCol="0">
            <a:spAutoFit/>
          </a:bodyPr>
          <a:p>
            <a:r>
              <a:rPr lang="en-US" sz="3600" b="1">
                <a:solidFill>
                  <a:srgbClr val="00B050"/>
                </a:solidFill>
                <a:latin typeface="Bookman Old Style" panose="02050604050505020204" charset="0"/>
              </a:rPr>
              <a:t>Model 3 - Artificial Neural Network with PCA :</a:t>
            </a:r>
            <a:endParaRPr lang="en-US" sz="3600" b="1">
              <a:solidFill>
                <a:srgbClr val="00B050"/>
              </a:solidFill>
              <a:latin typeface="Bookman Old Style" panose="02050604050505020204" charset="0"/>
            </a:endParaRPr>
          </a:p>
          <a:p>
            <a:endParaRPr lang="en-US" sz="2400" b="1">
              <a:solidFill>
                <a:srgbClr val="00B050"/>
              </a:solidFill>
              <a:latin typeface="Bookman Old Style" panose="02050604050505020204" charset="0"/>
            </a:endParaRPr>
          </a:p>
          <a:p>
            <a:pPr marL="457200" indent="-457200">
              <a:buFont typeface="Wingdings" panose="05000000000000000000" charset="0"/>
              <a:buChar char=""/>
            </a:pPr>
            <a:r>
              <a:rPr lang="en-US">
                <a:latin typeface="Bookman Old Style" panose="02050604050505020204" charset="0"/>
              </a:rPr>
              <a:t>PCA technique of feature reduction is used to reduce the number of input features given to the Artificial Neural Networks to include only those input features which have a maximum impact on the predicted output.</a:t>
            </a:r>
            <a:endParaRPr lang="en-US">
              <a:latin typeface="Bookman Old Style" panose="02050604050505020204" charset="0"/>
            </a:endParaRPr>
          </a:p>
          <a:p>
            <a:pPr>
              <a:lnSpc>
                <a:spcPct val="150000"/>
              </a:lnSpc>
            </a:pPr>
            <a:endParaRPr lang="en-US" sz="800" b="1">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a:p>
            <a:pPr>
              <a:lnSpc>
                <a:spcPct val="150000"/>
              </a:lnSpc>
            </a:pPr>
            <a:endParaRPr lang="en-US">
              <a:latin typeface="Bookman Old Style" panose="02050604050505020204" charset="0"/>
            </a:endParaRPr>
          </a:p>
        </p:txBody>
      </p:sp>
      <p:pic>
        <p:nvPicPr>
          <p:cNvPr id="29" name="Content Placeholder 28" descr="materials-08-02076-g005"/>
          <p:cNvPicPr>
            <a:picLocks noChangeAspect="1"/>
          </p:cNvPicPr>
          <p:nvPr>
            <p:ph idx="1"/>
          </p:nvPr>
        </p:nvPicPr>
        <p:blipFill>
          <a:blip r:embed="rId1"/>
          <a:stretch>
            <a:fillRect/>
          </a:stretch>
        </p:blipFill>
        <p:spPr>
          <a:xfrm>
            <a:off x="595630" y="2046605"/>
            <a:ext cx="11001375" cy="4039870"/>
          </a:xfrm>
          <a:prstGeom prst="rect">
            <a:avLst/>
          </a:prstGeom>
        </p:spPr>
      </p:pic>
      <p:sp>
        <p:nvSpPr>
          <p:cNvPr id="31" name="Text Box 30"/>
          <p:cNvSpPr txBox="1"/>
          <p:nvPr/>
        </p:nvSpPr>
        <p:spPr>
          <a:xfrm>
            <a:off x="1555750" y="6314440"/>
            <a:ext cx="7992110" cy="368300"/>
          </a:xfrm>
          <a:prstGeom prst="rect">
            <a:avLst/>
          </a:prstGeom>
          <a:noFill/>
        </p:spPr>
        <p:txBody>
          <a:bodyPr wrap="square" rtlCol="0">
            <a:spAutoFit/>
          </a:bodyPr>
          <a:p>
            <a:r>
              <a:rPr lang="en-US" b="1">
                <a:solidFill>
                  <a:schemeClr val="accent6">
                    <a:lumMod val="75000"/>
                  </a:schemeClr>
                </a:solidFill>
                <a:latin typeface="Bookman Old Style" panose="02050604050505020204" charset="0"/>
                <a:sym typeface="+mn-ea"/>
              </a:rPr>
              <a:t>          Figure :  Artificial Neural Network With PCA </a:t>
            </a:r>
            <a:endParaRPr lang="en-US" b="1">
              <a:solidFill>
                <a:schemeClr val="accent6">
                  <a:lumMod val="75000"/>
                </a:schemeClr>
              </a:solidFill>
              <a:latin typeface="Bookman Old Style" panose="020506040505050202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357505"/>
          </a:xfrm>
        </p:spPr>
        <p:txBody>
          <a:bodyPr/>
          <a:p>
            <a:br>
              <a:rPr lang="en-US" b="1">
                <a:solidFill>
                  <a:srgbClr val="4F0FBD"/>
                </a:solidFill>
                <a:latin typeface="Bookman Old Style" panose="02050604050505020204" charset="0"/>
              </a:rPr>
            </a:br>
            <a:r>
              <a:rPr lang="en-US" sz="3600" b="1">
                <a:solidFill>
                  <a:srgbClr val="4F0FBD"/>
                </a:solidFill>
                <a:latin typeface="Bookman Old Style" panose="02050604050505020204" charset="0"/>
              </a:rPr>
              <a:t>Model 4 -</a:t>
            </a:r>
            <a:r>
              <a:rPr lang="en-US" sz="3600">
                <a:latin typeface="Bookman Old Style" panose="02050604050505020204" charset="0"/>
              </a:rPr>
              <a:t> </a:t>
            </a:r>
            <a:r>
              <a:rPr lang="en-US" sz="3600" b="1">
                <a:solidFill>
                  <a:schemeClr val="accent6"/>
                </a:solidFill>
                <a:latin typeface="Bookman Old Style" panose="02050604050505020204" charset="0"/>
              </a:rPr>
              <a:t>Fuzzy Neural Networks with PCA</a:t>
            </a:r>
            <a:endParaRPr lang="en-US" sz="3600" b="1">
              <a:solidFill>
                <a:schemeClr val="accent6"/>
              </a:solidFill>
              <a:latin typeface="Bookman Old Style" panose="02050604050505020204" charset="0"/>
            </a:endParaRPr>
          </a:p>
        </p:txBody>
      </p:sp>
      <p:sp>
        <p:nvSpPr>
          <p:cNvPr id="3" name="Content Placeholder 2"/>
          <p:cNvSpPr>
            <a:spLocks noGrp="1"/>
          </p:cNvSpPr>
          <p:nvPr>
            <p:ph idx="1"/>
          </p:nvPr>
        </p:nvSpPr>
        <p:spPr>
          <a:xfrm>
            <a:off x="609600" y="935355"/>
            <a:ext cx="10972800" cy="5191125"/>
          </a:xfrm>
        </p:spPr>
        <p:txBody>
          <a:bodyPr/>
          <a:p>
            <a:endParaRPr lang="en-US"/>
          </a:p>
          <a:p>
            <a:pPr>
              <a:buFont typeface="Wingdings" panose="05000000000000000000" charset="0"/>
              <a:buChar char=""/>
            </a:pPr>
            <a:r>
              <a:rPr lang="en-US"/>
              <a:t>The dimension of input features increases when the inputs are converted into their corresponding membership values.</a:t>
            </a:r>
            <a:endParaRPr lang="en-US"/>
          </a:p>
          <a:p>
            <a:pPr>
              <a:buFont typeface="Wingdings" panose="05000000000000000000" charset="0"/>
              <a:buChar char=""/>
            </a:pPr>
            <a:r>
              <a:rPr lang="en-US"/>
              <a:t>Reduction of dimension of membership values is very important for fast and accurate computation of results.</a:t>
            </a:r>
            <a:endParaRPr lang="en-US"/>
          </a:p>
          <a:p>
            <a:pPr>
              <a:buFont typeface="Wingdings" panose="05000000000000000000" charset="0"/>
              <a:buChar char=""/>
            </a:pPr>
            <a:r>
              <a:rPr lang="en-US"/>
              <a:t>The membership values that have low belonging to the output class have not been considered for result computation.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Text Box 23"/>
          <p:cNvSpPr txBox="1"/>
          <p:nvPr/>
        </p:nvSpPr>
        <p:spPr>
          <a:xfrm>
            <a:off x="1464945" y="6162675"/>
            <a:ext cx="5756275" cy="368300"/>
          </a:xfrm>
          <a:prstGeom prst="rect">
            <a:avLst/>
          </a:prstGeom>
          <a:noFill/>
        </p:spPr>
        <p:txBody>
          <a:bodyPr wrap="square" rtlCol="0">
            <a:spAutoFit/>
          </a:bodyPr>
          <a:p>
            <a:r>
              <a:rPr lang="en-US">
                <a:latin typeface="Bookman Old Style" panose="02050604050505020204" charset="0"/>
              </a:rPr>
              <a:t>Figure: Block Diagram for FNN with PCA</a:t>
            </a:r>
            <a:endParaRPr lang="en-US">
              <a:latin typeface="Bookman Old Style" panose="02050604050505020204" charset="0"/>
            </a:endParaRPr>
          </a:p>
        </p:txBody>
      </p:sp>
      <p:pic>
        <p:nvPicPr>
          <p:cNvPr id="3" name="Content Placeholder 2" descr="f_pca"/>
          <p:cNvPicPr>
            <a:picLocks noChangeAspect="1"/>
          </p:cNvPicPr>
          <p:nvPr>
            <p:ph idx="1"/>
          </p:nvPr>
        </p:nvPicPr>
        <p:blipFill>
          <a:blip r:embed="rId1"/>
          <a:stretch>
            <a:fillRect/>
          </a:stretch>
        </p:blipFill>
        <p:spPr>
          <a:xfrm>
            <a:off x="780415" y="487045"/>
            <a:ext cx="10735310" cy="5030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0910" y="360045"/>
            <a:ext cx="7854315" cy="583565"/>
          </a:xfrm>
          <a:prstGeom prst="rect">
            <a:avLst/>
          </a:prstGeom>
          <a:noFill/>
        </p:spPr>
        <p:txBody>
          <a:bodyPr wrap="square" rtlCol="0">
            <a:spAutoFit/>
          </a:bodyPr>
          <a:p>
            <a:r>
              <a:rPr lang="en-US" sz="3200" b="1">
                <a:solidFill>
                  <a:srgbClr val="FF0000"/>
                </a:solidFill>
                <a:latin typeface="Bookman Old Style" panose="02050604050505020204" charset="0"/>
                <a:cs typeface="Bookman Old Style" panose="02050604050505020204" charset="0"/>
                <a:sym typeface="+mn-ea"/>
              </a:rPr>
              <a:t>Linear Discriminant Analysis(LDA)</a:t>
            </a:r>
            <a:endParaRPr lang="en-US" sz="3200" b="1">
              <a:solidFill>
                <a:srgbClr val="FF0000"/>
              </a:solidFill>
              <a:latin typeface="Bookman Old Style" panose="02050604050505020204" charset="0"/>
              <a:cs typeface="Bookman Old Style" panose="02050604050505020204" charset="0"/>
              <a:sym typeface="+mn-ea"/>
            </a:endParaRPr>
          </a:p>
        </p:txBody>
      </p:sp>
      <p:sp>
        <p:nvSpPr>
          <p:cNvPr id="3" name="Text Box 2"/>
          <p:cNvSpPr txBox="1"/>
          <p:nvPr/>
        </p:nvSpPr>
        <p:spPr>
          <a:xfrm>
            <a:off x="452755" y="943610"/>
            <a:ext cx="11287125" cy="3080385"/>
          </a:xfrm>
          <a:prstGeom prst="rect">
            <a:avLst/>
          </a:prstGeom>
          <a:noFill/>
        </p:spPr>
        <p:txBody>
          <a:bodyPr wrap="square" rtlCol="0">
            <a:spAutoFit/>
          </a:bodyPr>
          <a:p>
            <a:pPr>
              <a:lnSpc>
                <a:spcPct val="120000"/>
              </a:lnSpc>
            </a:pPr>
            <a:r>
              <a:rPr lang="en-US"/>
              <a:t>Linear Discriminant Analysis(LDA) is a very common technique used for supervised classification problems.</a:t>
            </a:r>
            <a:endParaRPr lang="en-US"/>
          </a:p>
          <a:p>
            <a:pPr>
              <a:lnSpc>
                <a:spcPct val="120000"/>
              </a:lnSpc>
            </a:pPr>
            <a:endParaRPr lang="en-US"/>
          </a:p>
          <a:p>
            <a:pPr>
              <a:lnSpc>
                <a:spcPct val="120000"/>
              </a:lnSpc>
            </a:pPr>
            <a:r>
              <a:rPr lang="en-US"/>
              <a:t>LDA is a dimensionality reduction technique used as a preprocessing step in Machine Learning and pattern classification applications.</a:t>
            </a:r>
            <a:endParaRPr lang="en-US"/>
          </a:p>
          <a:p>
            <a:pPr>
              <a:lnSpc>
                <a:spcPct val="120000"/>
              </a:lnSpc>
            </a:pPr>
            <a:r>
              <a:rPr lang="en-US"/>
              <a:t>The main goal of dimensionality reduction techinques is to reduce the dimensions by removing the reduntant and dependent features by transforming the features from higher dimensional space to a space with lower dimensions.</a:t>
            </a:r>
            <a:endParaRPr lang="en-US"/>
          </a:p>
          <a:p>
            <a:pPr>
              <a:lnSpc>
                <a:spcPct val="120000"/>
              </a:lnSpc>
            </a:pPr>
            <a:endParaRPr lang="en-US"/>
          </a:p>
          <a:p>
            <a:pPr>
              <a:lnSpc>
                <a:spcPct val="120000"/>
              </a:lnSpc>
            </a:pPr>
            <a:endParaRPr lang="en-US"/>
          </a:p>
        </p:txBody>
      </p:sp>
      <p:pic>
        <p:nvPicPr>
          <p:cNvPr id="4" name="Picture 3" descr="Linear-discriminant-analysis"/>
          <p:cNvPicPr>
            <a:picLocks noChangeAspect="1"/>
          </p:cNvPicPr>
          <p:nvPr/>
        </p:nvPicPr>
        <p:blipFill>
          <a:blip r:embed="rId1"/>
          <a:stretch>
            <a:fillRect/>
          </a:stretch>
        </p:blipFill>
        <p:spPr>
          <a:xfrm>
            <a:off x="2366010" y="3087370"/>
            <a:ext cx="8094980" cy="36760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300" y="194945"/>
            <a:ext cx="11255375" cy="2748280"/>
          </a:xfrm>
          <a:prstGeom prst="rect">
            <a:avLst/>
          </a:prstGeom>
          <a:noFill/>
        </p:spPr>
        <p:txBody>
          <a:bodyPr wrap="square" rtlCol="0">
            <a:spAutoFit/>
          </a:bodyPr>
          <a:p>
            <a:pPr>
              <a:lnSpc>
                <a:spcPct val="120000"/>
              </a:lnSpc>
            </a:pPr>
            <a:r>
              <a:rPr lang="en-US">
                <a:sym typeface="+mn-ea"/>
              </a:rPr>
              <a:t>This can be achieved in three steps :</a:t>
            </a:r>
            <a:endParaRPr lang="en-US"/>
          </a:p>
          <a:p>
            <a:pPr>
              <a:lnSpc>
                <a:spcPct val="120000"/>
              </a:lnSpc>
            </a:pPr>
            <a:endParaRPr lang="en-US"/>
          </a:p>
          <a:p>
            <a:pPr>
              <a:lnSpc>
                <a:spcPct val="120000"/>
              </a:lnSpc>
            </a:pPr>
            <a:r>
              <a:rPr lang="en-US">
                <a:sym typeface="+mn-ea"/>
              </a:rPr>
              <a:t>The first step is to calculate the separability between different classes(i.e the distance between the mean of different classes) also called as between-class variance</a:t>
            </a:r>
            <a:endParaRPr lang="en-US"/>
          </a:p>
          <a:p>
            <a:pPr>
              <a:lnSpc>
                <a:spcPct val="120000"/>
              </a:lnSpc>
            </a:pPr>
            <a:r>
              <a:rPr lang="en-US">
                <a:sym typeface="+mn-ea"/>
              </a:rPr>
              <a:t>Second Step is to calculate the distance between the mean and sample of each class,which is called the within class variance</a:t>
            </a:r>
            <a:endParaRPr lang="en-US"/>
          </a:p>
          <a:p>
            <a:pPr>
              <a:lnSpc>
                <a:spcPct val="120000"/>
              </a:lnSpc>
            </a:pPr>
            <a:r>
              <a:rPr lang="en-US">
                <a:sym typeface="+mn-ea"/>
              </a:rPr>
              <a:t>The third step is to construct the lower dimensional space which maximizes the between class variance and minimizes the within class variance.</a:t>
            </a:r>
            <a:endParaRPr lang="en-US"/>
          </a:p>
        </p:txBody>
      </p:sp>
      <p:pic>
        <p:nvPicPr>
          <p:cNvPr id="4" name="Picture 3" descr="Untitled-2"/>
          <p:cNvPicPr>
            <a:picLocks noChangeAspect="1"/>
          </p:cNvPicPr>
          <p:nvPr/>
        </p:nvPicPr>
        <p:blipFill>
          <a:blip r:embed="rId1"/>
          <a:stretch>
            <a:fillRect/>
          </a:stretch>
        </p:blipFill>
        <p:spPr>
          <a:xfrm>
            <a:off x="46990" y="3688715"/>
            <a:ext cx="5908040" cy="2590165"/>
          </a:xfrm>
          <a:prstGeom prst="rect">
            <a:avLst/>
          </a:prstGeom>
        </p:spPr>
      </p:pic>
      <p:pic>
        <p:nvPicPr>
          <p:cNvPr id="3" name="Picture 2" descr="lda"/>
          <p:cNvPicPr>
            <a:picLocks noChangeAspect="1"/>
          </p:cNvPicPr>
          <p:nvPr/>
        </p:nvPicPr>
        <p:blipFill>
          <a:blip r:embed="rId2"/>
          <a:stretch>
            <a:fillRect/>
          </a:stretch>
        </p:blipFill>
        <p:spPr>
          <a:xfrm>
            <a:off x="6757035" y="3370580"/>
            <a:ext cx="4739640" cy="32264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6230" y="466725"/>
            <a:ext cx="10152380" cy="583565"/>
          </a:xfrm>
          <a:prstGeom prst="rect">
            <a:avLst/>
          </a:prstGeom>
          <a:noFill/>
        </p:spPr>
        <p:txBody>
          <a:bodyPr wrap="square" rtlCol="0">
            <a:spAutoFit/>
          </a:bodyPr>
          <a:p>
            <a:r>
              <a:rPr lang="en-US" sz="3200" b="1">
                <a:solidFill>
                  <a:schemeClr val="accent1">
                    <a:lumMod val="50000"/>
                  </a:schemeClr>
                </a:solidFill>
                <a:latin typeface="Bookman Old Style" panose="02050604050505020204" charset="0"/>
                <a:cs typeface="Bookman Old Style" panose="02050604050505020204" charset="0"/>
              </a:rPr>
              <a:t>Difference between LDA and PCA</a:t>
            </a:r>
            <a:endParaRPr lang="en-US" sz="3200" b="1">
              <a:solidFill>
                <a:schemeClr val="accent1">
                  <a:lumMod val="50000"/>
                </a:schemeClr>
              </a:solidFill>
              <a:latin typeface="Bookman Old Style" panose="02050604050505020204" charset="0"/>
              <a:cs typeface="Bookman Old Style" panose="02050604050505020204" charset="0"/>
            </a:endParaRPr>
          </a:p>
        </p:txBody>
      </p:sp>
      <p:sp>
        <p:nvSpPr>
          <p:cNvPr id="5" name="Text Box 4"/>
          <p:cNvSpPr txBox="1"/>
          <p:nvPr/>
        </p:nvSpPr>
        <p:spPr>
          <a:xfrm>
            <a:off x="466725" y="1418590"/>
            <a:ext cx="11269980" cy="1753235"/>
          </a:xfrm>
          <a:prstGeom prst="rect">
            <a:avLst/>
          </a:prstGeom>
          <a:noFill/>
        </p:spPr>
        <p:txBody>
          <a:bodyPr wrap="square" rtlCol="0" anchor="t">
            <a:spAutoFit/>
          </a:bodyPr>
          <a:p>
            <a:r>
              <a:rPr lang="en-US"/>
              <a:t>The goal of LDA is to find the feature subspace that optimizes class separability (see figure below). Hence LDA is a supervised algorithm. </a:t>
            </a:r>
            <a:endParaRPr lang="en-US"/>
          </a:p>
          <a:p>
            <a:endParaRPr lang="en-US"/>
          </a:p>
          <a:p>
            <a:r>
              <a:rPr lang="en-US"/>
              <a:t>PCA is an unsupervised algorithm that is used for feature extraction in high-dimensional and correlated data. PCA achieves dimensionality reduction by transforming features into orthogonal component axes of maximum variance in a dataset.</a:t>
            </a:r>
            <a:endParaRPr lang="en-US"/>
          </a:p>
        </p:txBody>
      </p:sp>
      <p:pic>
        <p:nvPicPr>
          <p:cNvPr id="2" name="Picture 1" descr="1_C6PsWsoUCvm3sks680IMsw"/>
          <p:cNvPicPr>
            <a:picLocks noChangeAspect="1"/>
          </p:cNvPicPr>
          <p:nvPr/>
        </p:nvPicPr>
        <p:blipFill>
          <a:blip r:embed="rId1"/>
          <a:stretch>
            <a:fillRect/>
          </a:stretch>
        </p:blipFill>
        <p:spPr>
          <a:xfrm>
            <a:off x="2973070" y="3357245"/>
            <a:ext cx="6454775" cy="3334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5770" y="1098550"/>
            <a:ext cx="6557645" cy="5908040"/>
          </a:xfrm>
          <a:prstGeom prst="rect">
            <a:avLst/>
          </a:prstGeom>
          <a:noFill/>
        </p:spPr>
        <p:txBody>
          <a:bodyPr wrap="square" rtlCol="0">
            <a:spAutoFit/>
          </a:bodyPr>
          <a:p>
            <a:r>
              <a:rPr lang="en-US" sz="2100">
                <a:latin typeface="Bookman Old Style" panose="02050604050505020204" charset="0"/>
              </a:rPr>
              <a:t>Neuro-Fuzzy Systems which are a combination of soft computing and machine learning techniques are used in disease diagnoses like brain disorder, cardiac disease, breast cancer, alzheimer, thyroid disorder, leukemia, hypertension.It is also extensively used in medical image classification and recognition.</a:t>
            </a:r>
            <a:endParaRPr lang="en-US" sz="2100">
              <a:latin typeface="Bookman Old Style" panose="02050604050505020204" charset="0"/>
            </a:endParaRPr>
          </a:p>
          <a:p>
            <a:endParaRPr lang="en-US" sz="2100">
              <a:latin typeface="Bookman Old Style" panose="02050604050505020204" charset="0"/>
            </a:endParaRPr>
          </a:p>
          <a:p>
            <a:r>
              <a:rPr lang="en-US" sz="2100">
                <a:latin typeface="Bookman Old Style" panose="02050604050505020204" charset="0"/>
              </a:rPr>
              <a:t>One of the shortcomings of Fuzzy Logic is that it is very time consuming so feature reduction techniques such as Principal Component Analysis ,Linear Discriminant Analysis and Independent Component Analysis is used and the results are recorded.  </a:t>
            </a:r>
            <a:endParaRPr lang="en-US" sz="2100">
              <a:latin typeface="Bookman Old Style" panose="02050604050505020204" charset="0"/>
            </a:endParaRPr>
          </a:p>
          <a:p>
            <a:r>
              <a:rPr lang="en-US" sz="2100">
                <a:latin typeface="Bookman Old Style" panose="02050604050505020204" charset="0"/>
              </a:rPr>
              <a:t>Finally feature selection algorithm called Differential Evolution optimization algorithm is also used and the a comparative study is performed.</a:t>
            </a:r>
            <a:endParaRPr lang="en-US" sz="2100">
              <a:latin typeface="Bookman Old Style" panose="02050604050505020204" charset="0"/>
            </a:endParaRPr>
          </a:p>
        </p:txBody>
      </p:sp>
      <p:sp>
        <p:nvSpPr>
          <p:cNvPr id="5" name="Text Box 4"/>
          <p:cNvSpPr txBox="1"/>
          <p:nvPr/>
        </p:nvSpPr>
        <p:spPr>
          <a:xfrm>
            <a:off x="693420" y="268605"/>
            <a:ext cx="4227195" cy="829945"/>
          </a:xfrm>
          <a:prstGeom prst="rect">
            <a:avLst/>
          </a:prstGeom>
          <a:noFill/>
        </p:spPr>
        <p:txBody>
          <a:bodyPr wrap="none" rtlCol="0">
            <a:spAutoFit/>
          </a:bodyPr>
          <a:p>
            <a:r>
              <a:rPr lang="en-US" sz="4800" b="1">
                <a:solidFill>
                  <a:srgbClr val="0070C0"/>
                </a:solidFill>
                <a:latin typeface="Bookman Old Style" panose="02050604050505020204" charset="0"/>
              </a:rPr>
              <a:t>Introduction</a:t>
            </a:r>
            <a:endParaRPr lang="en-US" sz="4800" b="1">
              <a:solidFill>
                <a:srgbClr val="0070C0"/>
              </a:solidFill>
              <a:latin typeface="Bookman Old Style" panose="02050604050505020204" charset="0"/>
            </a:endParaRPr>
          </a:p>
        </p:txBody>
      </p:sp>
      <p:pic>
        <p:nvPicPr>
          <p:cNvPr id="8" name="Content Placeholder 7" descr="deep-learning-weight-paths"/>
          <p:cNvPicPr>
            <a:picLocks noChangeAspect="1"/>
          </p:cNvPicPr>
          <p:nvPr>
            <p:ph sz="quarter" idx="4"/>
          </p:nvPr>
        </p:nvPicPr>
        <p:blipFill>
          <a:blip r:embed="rId1"/>
          <a:stretch>
            <a:fillRect/>
          </a:stretch>
        </p:blipFill>
        <p:spPr>
          <a:xfrm>
            <a:off x="7378065" y="72390"/>
            <a:ext cx="4794885" cy="3050540"/>
          </a:xfrm>
          <a:prstGeom prst="rect">
            <a:avLst/>
          </a:prstGeom>
        </p:spPr>
      </p:pic>
      <p:sp>
        <p:nvSpPr>
          <p:cNvPr id="11" name="Plus 10"/>
          <p:cNvSpPr/>
          <p:nvPr/>
        </p:nvSpPr>
        <p:spPr>
          <a:xfrm>
            <a:off x="9398000" y="3051175"/>
            <a:ext cx="755015" cy="755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Content Placeholder 13" descr="fuzzy_logic"/>
          <p:cNvPicPr>
            <a:picLocks noChangeAspect="1"/>
          </p:cNvPicPr>
          <p:nvPr>
            <p:ph sz="half" idx="2"/>
          </p:nvPr>
        </p:nvPicPr>
        <p:blipFill>
          <a:blip r:embed="rId2"/>
          <a:stretch>
            <a:fillRect/>
          </a:stretch>
        </p:blipFill>
        <p:spPr>
          <a:xfrm>
            <a:off x="8916670" y="4210685"/>
            <a:ext cx="1905000" cy="1905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lda_1"/>
          <p:cNvPicPr>
            <a:picLocks noChangeAspect="1"/>
          </p:cNvPicPr>
          <p:nvPr/>
        </p:nvPicPr>
        <p:blipFill>
          <a:blip r:embed="rId1"/>
          <a:stretch>
            <a:fillRect/>
          </a:stretch>
        </p:blipFill>
        <p:spPr>
          <a:xfrm>
            <a:off x="1066800" y="868045"/>
            <a:ext cx="10058400" cy="51219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8195" y="538480"/>
            <a:ext cx="10077450" cy="706755"/>
          </a:xfrm>
          <a:prstGeom prst="rect">
            <a:avLst/>
          </a:prstGeom>
          <a:noFill/>
        </p:spPr>
        <p:txBody>
          <a:bodyPr wrap="square" rtlCol="0" anchor="t">
            <a:spAutoFit/>
          </a:bodyPr>
          <a:p>
            <a:r>
              <a:rPr lang="en-US" sz="4000" b="1">
                <a:solidFill>
                  <a:schemeClr val="accent1">
                    <a:lumMod val="50000"/>
                  </a:schemeClr>
                </a:solidFill>
                <a:latin typeface="Bookman Old Style" panose="02050604050505020204" charset="0"/>
                <a:cs typeface="Bookman Old Style" panose="02050604050505020204" charset="0"/>
                <a:sym typeface="+mn-ea"/>
              </a:rPr>
              <a:t>Application and Area of use</a:t>
            </a:r>
            <a:endParaRPr lang="en-US" sz="4000" b="1">
              <a:solidFill>
                <a:schemeClr val="accent1">
                  <a:lumMod val="50000"/>
                </a:schemeClr>
              </a:solidFill>
              <a:latin typeface="Bookman Old Style" panose="02050604050505020204" charset="0"/>
              <a:cs typeface="Bookman Old Style" panose="02050604050505020204" charset="0"/>
              <a:sym typeface="+mn-ea"/>
            </a:endParaRPr>
          </a:p>
        </p:txBody>
      </p:sp>
      <p:sp>
        <p:nvSpPr>
          <p:cNvPr id="4" name="Text Box 3"/>
          <p:cNvSpPr txBox="1"/>
          <p:nvPr/>
        </p:nvSpPr>
        <p:spPr>
          <a:xfrm>
            <a:off x="715645" y="1245235"/>
            <a:ext cx="10920095" cy="4799965"/>
          </a:xfrm>
          <a:prstGeom prst="rect">
            <a:avLst/>
          </a:prstGeom>
          <a:noFill/>
        </p:spPr>
        <p:txBody>
          <a:bodyPr wrap="square" rtlCol="0">
            <a:spAutoFit/>
          </a:bodyPr>
          <a:p>
            <a:pPr algn="l"/>
            <a:r>
              <a:rPr lang="en-US">
                <a:sym typeface="+mn-ea"/>
              </a:rPr>
              <a:t>Linear Discriminant Analysis  is applied in positioning and product management. Other applications are the following:</a:t>
            </a:r>
            <a:endParaRPr lang="en-US"/>
          </a:p>
          <a:p>
            <a:pPr algn="l"/>
            <a:r>
              <a:rPr lang="en-US" b="1">
                <a:sym typeface="+mn-ea"/>
              </a:rPr>
              <a:t>Bankruptcy prediction</a:t>
            </a:r>
            <a:endParaRPr lang="en-US"/>
          </a:p>
          <a:p>
            <a:pPr algn="l"/>
            <a:r>
              <a:rPr lang="en-US">
                <a:sym typeface="+mn-ea"/>
              </a:rPr>
              <a:t>In bankruptcy prediction based on accounting ratios and other financial variables, linear discriminant analysis was the first statistical method applied to systematically explain which firms entered bankruptcy vs. survived. </a:t>
            </a:r>
            <a:endParaRPr lang="en-US"/>
          </a:p>
          <a:p>
            <a:pPr algn="l"/>
            <a:r>
              <a:rPr lang="en-US" b="1">
                <a:sym typeface="+mn-ea"/>
              </a:rPr>
              <a:t>Face recognition</a:t>
            </a:r>
            <a:endParaRPr lang="en-US"/>
          </a:p>
          <a:p>
            <a:pPr algn="l"/>
            <a:r>
              <a:rPr lang="en-US">
                <a:sym typeface="+mn-ea"/>
              </a:rPr>
              <a:t>In computerized face recognition, each face is represented by a large number of pixel values. Linear discriminant analysis is primarily used here to reduce the number of features to a more manageable number before classification.</a:t>
            </a:r>
            <a:endParaRPr lang="en-US">
              <a:sym typeface="+mn-ea"/>
            </a:endParaRPr>
          </a:p>
          <a:p>
            <a:pPr algn="l"/>
            <a:r>
              <a:rPr lang="en-US">
                <a:sym typeface="+mn-ea"/>
              </a:rPr>
              <a:t> </a:t>
            </a:r>
            <a:r>
              <a:rPr lang="en-US" b="1">
                <a:sym typeface="+mn-ea"/>
              </a:rPr>
              <a:t>Marketing</a:t>
            </a:r>
            <a:endParaRPr lang="en-US"/>
          </a:p>
          <a:p>
            <a:pPr algn="l"/>
            <a:r>
              <a:rPr lang="en-US">
                <a:sym typeface="+mn-ea"/>
              </a:rPr>
              <a:t>In marketing, discriminant analysis was once often used to determine the factors which distinguish different types of customers and/or products on the basis of surveys or other forms of collected data. .</a:t>
            </a:r>
            <a:endParaRPr lang="en-US"/>
          </a:p>
          <a:p>
            <a:pPr algn="l"/>
            <a:r>
              <a:rPr lang="en-US" b="1">
                <a:sym typeface="+mn-ea"/>
              </a:rPr>
              <a:t>Biomedical studies</a:t>
            </a:r>
            <a:endParaRPr lang="en-US"/>
          </a:p>
          <a:p>
            <a:pPr algn="l"/>
            <a:r>
              <a:rPr lang="en-US">
                <a:sym typeface="+mn-ea"/>
              </a:rPr>
              <a:t>The main application of discriminant analysis in medicine is the assessment of severity state of a patient and prognosis of disease outcome.</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7355" y="385445"/>
            <a:ext cx="7493635" cy="583565"/>
          </a:xfrm>
          <a:prstGeom prst="rect">
            <a:avLst/>
          </a:prstGeom>
          <a:noFill/>
        </p:spPr>
        <p:txBody>
          <a:bodyPr wrap="none" rtlCol="0" anchor="t">
            <a:spAutoFit/>
          </a:bodyPr>
          <a:p>
            <a:r>
              <a:rPr lang="en-US" sz="3200" b="1">
                <a:solidFill>
                  <a:srgbClr val="FF0000"/>
                </a:solidFill>
                <a:latin typeface="Bookman Old Style" panose="02050604050505020204" charset="0"/>
                <a:cs typeface="Bookman Old Style" panose="02050604050505020204" charset="0"/>
              </a:rPr>
              <a:t>Independent Component Analysis:</a:t>
            </a:r>
            <a:endParaRPr lang="en-US" sz="3200" b="1">
              <a:solidFill>
                <a:srgbClr val="FF0000"/>
              </a:solidFill>
              <a:latin typeface="Bookman Old Style" panose="02050604050505020204" charset="0"/>
              <a:cs typeface="Bookman Old Style" panose="02050604050505020204" charset="0"/>
            </a:endParaRPr>
          </a:p>
        </p:txBody>
      </p:sp>
      <p:sp>
        <p:nvSpPr>
          <p:cNvPr id="100" name="Text Box 99"/>
          <p:cNvSpPr txBox="1"/>
          <p:nvPr/>
        </p:nvSpPr>
        <p:spPr>
          <a:xfrm>
            <a:off x="311150" y="1075055"/>
            <a:ext cx="11569065" cy="2399665"/>
          </a:xfrm>
          <a:prstGeom prst="rect">
            <a:avLst/>
          </a:prstGeom>
          <a:noFill/>
          <a:ln w="9525">
            <a:noFill/>
          </a:ln>
        </p:spPr>
        <p:txBody>
          <a:bodyPr wrap="square">
            <a:spAutoFit/>
          </a:bodyPr>
          <a:p>
            <a:pPr indent="0" algn="just">
              <a:lnSpc>
                <a:spcPct val="150000"/>
              </a:lnSpc>
            </a:pPr>
            <a:r>
              <a:rPr lang="en-US" sz="2000">
                <a:solidFill>
                  <a:srgbClr val="111111"/>
                </a:solidFill>
                <a:latin typeface="Times New Roman" panose="02020603050405020304" charset="0"/>
                <a:cs typeface="Helvetica" charset="0"/>
              </a:rPr>
              <a:t>In signal processing, independent component analysis (ICA) is a computational method for separating a multivariate signal into additive subcomponents. ICA is able to find the underlying components and sources mixed in the observed data in many cases where the classical methods fail. ICA is a special case of blind source separation. A common example application is the "cocktail party problem" of listening in on one person's speech in a noisy room.</a:t>
            </a:r>
            <a:endParaRPr lang="en-US" sz="2000">
              <a:solidFill>
                <a:srgbClr val="111111"/>
              </a:solidFill>
              <a:latin typeface="Times New Roman" panose="02020603050405020304" charset="0"/>
              <a:cs typeface="Helvetica" charset="0"/>
            </a:endParaRPr>
          </a:p>
        </p:txBody>
      </p:sp>
      <p:pic>
        <p:nvPicPr>
          <p:cNvPr id="238" name="Picture 238" descr="ica3"/>
          <p:cNvPicPr>
            <a:picLocks noChangeAspect="1"/>
          </p:cNvPicPr>
          <p:nvPr>
            <p:ph idx="1"/>
          </p:nvPr>
        </p:nvPicPr>
        <p:blipFill>
          <a:blip r:embed="rId1"/>
          <a:srcRect b="7491"/>
          <a:stretch>
            <a:fillRect/>
          </a:stretch>
        </p:blipFill>
        <p:spPr>
          <a:xfrm>
            <a:off x="311150" y="3474085"/>
            <a:ext cx="11271250" cy="31203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C00000"/>
                </a:solidFill>
                <a:latin typeface="Bookman Old Style" panose="02050604050505020204" charset="0"/>
                <a:cs typeface="Bookman Old Style" panose="02050604050505020204" charset="0"/>
              </a:rPr>
              <a:t>Application Of ICA:</a:t>
            </a:r>
            <a:endParaRPr lang="en-US" b="1">
              <a:solidFill>
                <a:srgbClr val="C00000"/>
              </a:solidFill>
              <a:latin typeface="Bookman Old Style" panose="02050604050505020204" charset="0"/>
              <a:cs typeface="Bookman Old Style" panose="02050604050505020204" charset="0"/>
            </a:endParaRPr>
          </a:p>
        </p:txBody>
      </p:sp>
      <p:sp>
        <p:nvSpPr>
          <p:cNvPr id="3" name="Content Placeholder 2"/>
          <p:cNvSpPr>
            <a:spLocks noGrp="1"/>
          </p:cNvSpPr>
          <p:nvPr>
            <p:ph idx="1"/>
          </p:nvPr>
        </p:nvSpPr>
        <p:spPr/>
        <p:txBody>
          <a:bodyPr/>
          <a:p>
            <a:r>
              <a:rPr lang="en-US">
                <a:latin typeface="Bookman Old Style" panose="02050604050505020204" charset="0"/>
                <a:cs typeface="Bookman Old Style" panose="02050604050505020204" charset="0"/>
              </a:rPr>
              <a:t>Astronomical data</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Text mining</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Finding Hidden Factors in Financial Data</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Reducing Noise in Natural Images</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Telecommunications</a:t>
            </a:r>
            <a:endParaRPr lang="en-US">
              <a:latin typeface="Bookman Old Style" panose="02050604050505020204" charset="0"/>
              <a:cs typeface="Bookman Old Style" panose="02050604050505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3090" y="537210"/>
            <a:ext cx="10617835" cy="4369435"/>
          </a:xfrm>
          <a:prstGeom prst="rect">
            <a:avLst/>
          </a:prstGeom>
          <a:noFill/>
        </p:spPr>
        <p:txBody>
          <a:bodyPr wrap="square" rtlCol="0">
            <a:spAutoFit/>
          </a:bodyPr>
          <a:p>
            <a:r>
              <a:rPr lang="en-US" sz="3200" b="1">
                <a:solidFill>
                  <a:srgbClr val="028458"/>
                </a:solidFill>
                <a:latin typeface="Bookman Old Style" panose="02050604050505020204" charset="0"/>
                <a:cs typeface="Bookman Old Style" panose="02050604050505020204" charset="0"/>
              </a:rPr>
              <a:t>Camparison between PCA , LDA and ICA</a:t>
            </a:r>
            <a:endParaRPr lang="en-US" sz="3200" b="1">
              <a:solidFill>
                <a:srgbClr val="028458"/>
              </a:solidFill>
              <a:latin typeface="Bookman Old Style" panose="02050604050505020204" charset="0"/>
              <a:cs typeface="Bookman Old Style" panose="02050604050505020204" charset="0"/>
            </a:endParaRPr>
          </a:p>
          <a:p>
            <a:endParaRPr lang="en-US" sz="3200" b="1">
              <a:solidFill>
                <a:srgbClr val="028458"/>
              </a:solidFill>
              <a:latin typeface="Bookman Old Style" panose="02050604050505020204" charset="0"/>
              <a:cs typeface="Bookman Old Style" panose="02050604050505020204" charset="0"/>
            </a:endParaRPr>
          </a:p>
          <a:p>
            <a:endParaRPr lang="en-US"/>
          </a:p>
          <a:p>
            <a:r>
              <a:rPr lang="en-US" sz="2800" b="1">
                <a:latin typeface="Bookman Old Style" panose="02050604050505020204" charset="0"/>
                <a:cs typeface="Bookman Old Style" panose="02050604050505020204" charset="0"/>
              </a:rPr>
              <a:t>PCA: Proper to dimension reduction</a:t>
            </a:r>
            <a:endParaRPr lang="en-US" sz="2800" b="1">
              <a:latin typeface="Bookman Old Style" panose="02050604050505020204" charset="0"/>
              <a:cs typeface="Bookman Old Style" panose="02050604050505020204" charset="0"/>
            </a:endParaRPr>
          </a:p>
          <a:p>
            <a:endParaRPr lang="en-US" sz="2800" b="1">
              <a:latin typeface="Bookman Old Style" panose="02050604050505020204" charset="0"/>
              <a:cs typeface="Bookman Old Style" panose="02050604050505020204" charset="0"/>
            </a:endParaRPr>
          </a:p>
          <a:p>
            <a:r>
              <a:rPr lang="en-US" sz="2800" b="1">
                <a:latin typeface="Bookman Old Style" panose="02050604050505020204" charset="0"/>
                <a:cs typeface="Bookman Old Style" panose="02050604050505020204" charset="0"/>
              </a:rPr>
              <a:t>LDA : Proper to pattern classification if the number of training sample of each class are large.</a:t>
            </a:r>
            <a:endParaRPr lang="en-US" sz="2800" b="1">
              <a:latin typeface="Bookman Old Style" panose="02050604050505020204" charset="0"/>
              <a:cs typeface="Bookman Old Style" panose="02050604050505020204" charset="0"/>
            </a:endParaRPr>
          </a:p>
          <a:p>
            <a:endParaRPr lang="en-US" sz="2800" b="1">
              <a:latin typeface="Bookman Old Style" panose="02050604050505020204" charset="0"/>
              <a:cs typeface="Bookman Old Style" panose="02050604050505020204" charset="0"/>
            </a:endParaRPr>
          </a:p>
          <a:p>
            <a:r>
              <a:rPr lang="en-US" sz="2800" b="1">
                <a:latin typeface="Bookman Old Style" panose="02050604050505020204" charset="0"/>
                <a:cs typeface="Bookman Old Style" panose="02050604050505020204" charset="0"/>
              </a:rPr>
              <a:t>ICA: Proper to blind source sepration or classification using ICs when class id of training data is not available.</a:t>
            </a:r>
            <a:endParaRPr lang="en-US" sz="2800" b="1">
              <a:latin typeface="Bookman Old Style" panose="02050604050505020204" charset="0"/>
              <a:cs typeface="Bookman Old Style" panose="02050604050505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995" y="321310"/>
            <a:ext cx="8114030" cy="583565"/>
          </a:xfrm>
          <a:prstGeom prst="rect">
            <a:avLst/>
          </a:prstGeom>
          <a:noFill/>
        </p:spPr>
        <p:txBody>
          <a:bodyPr wrap="square" rtlCol="0" anchor="t">
            <a:spAutoFit/>
          </a:bodyPr>
          <a:p>
            <a:r>
              <a:rPr lang="en-US" sz="3200" b="1">
                <a:solidFill>
                  <a:srgbClr val="574FC1"/>
                </a:solidFill>
                <a:latin typeface="Bookman Old Style" panose="02050604050505020204" charset="0"/>
                <a:cs typeface="Bookman Old Style" panose="02050604050505020204" charset="0"/>
              </a:rPr>
              <a:t>Differential Evolution Algorithm :</a:t>
            </a:r>
            <a:endParaRPr lang="en-US" sz="3200" b="1">
              <a:solidFill>
                <a:srgbClr val="574FC1"/>
              </a:solidFill>
              <a:latin typeface="Bookman Old Style" panose="02050604050505020204" charset="0"/>
              <a:cs typeface="Bookman Old Style" panose="02050604050505020204" charset="0"/>
            </a:endParaRPr>
          </a:p>
        </p:txBody>
      </p:sp>
      <p:pic>
        <p:nvPicPr>
          <p:cNvPr id="26" name="Picture 26" descr="dea"/>
          <p:cNvPicPr>
            <a:picLocks noChangeAspect="1"/>
          </p:cNvPicPr>
          <p:nvPr>
            <p:ph sz="half" idx="1"/>
          </p:nvPr>
        </p:nvPicPr>
        <p:blipFill>
          <a:blip r:embed="rId1"/>
          <a:stretch>
            <a:fillRect/>
          </a:stretch>
        </p:blipFill>
        <p:spPr>
          <a:xfrm>
            <a:off x="1805940" y="1600200"/>
            <a:ext cx="2983230" cy="4526280"/>
          </a:xfrm>
          <a:prstGeom prst="rect">
            <a:avLst/>
          </a:prstGeom>
        </p:spPr>
      </p:pic>
      <p:sp>
        <p:nvSpPr>
          <p:cNvPr id="6" name="Text Box 5"/>
          <p:cNvSpPr txBox="1"/>
          <p:nvPr/>
        </p:nvSpPr>
        <p:spPr>
          <a:xfrm>
            <a:off x="5941060" y="1371600"/>
            <a:ext cx="5246370" cy="5077460"/>
          </a:xfrm>
          <a:prstGeom prst="rect">
            <a:avLst/>
          </a:prstGeom>
          <a:noFill/>
        </p:spPr>
        <p:txBody>
          <a:bodyPr wrap="square" rtlCol="0" anchor="t">
            <a:spAutoFit/>
          </a:bodyPr>
          <a:p>
            <a:pPr indent="0" algn="just">
              <a:lnSpc>
                <a:spcPct val="150000"/>
              </a:lnSpc>
            </a:pPr>
            <a:r>
              <a:rPr lang="en-US" sz="2400" b="1">
                <a:latin typeface="Times New Roman" panose="02020603050405020304" charset="0"/>
                <a:cs typeface="sans-serif" charset="0"/>
                <a:sym typeface="+mn-ea"/>
              </a:rPr>
              <a:t>It is a stochastic, population-based optimization algorithm for solving nonlinear optimization problem. In evalutionary computation, differential evolution (DE) is a method that optimises a problem by itratively trying to improve a candidate solution with regard to a given measure of quality. </a:t>
            </a:r>
            <a:endParaRPr lang="en-US" sz="2400"/>
          </a:p>
        </p:txBody>
      </p:sp>
      <p:sp>
        <p:nvSpPr>
          <p:cNvPr id="3" name="Text Box 2"/>
          <p:cNvSpPr txBox="1"/>
          <p:nvPr/>
        </p:nvSpPr>
        <p:spPr>
          <a:xfrm>
            <a:off x="1348740" y="6367780"/>
            <a:ext cx="2939415" cy="275590"/>
          </a:xfrm>
          <a:prstGeom prst="rect">
            <a:avLst/>
          </a:prstGeom>
          <a:noFill/>
        </p:spPr>
        <p:txBody>
          <a:bodyPr wrap="square" rtlCol="0">
            <a:spAutoFit/>
          </a:bodyPr>
          <a:p>
            <a:r>
              <a:rPr lang="en-US" sz="1200">
                <a:latin typeface="Times New Roman" panose="02020603050405020304" charset="0"/>
                <a:cs typeface="Times New Roman" panose="02020603050405020304" charset="0"/>
              </a:rPr>
              <a:t>Figure : Flowchart of DE algorithm</a:t>
            </a:r>
            <a:endParaRPr lang="en-US" sz="12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rgbClr val="FF0000"/>
                </a:solidFill>
                <a:latin typeface="Bookman Old Style" panose="02050604050505020204" charset="0"/>
                <a:cs typeface="Bookman Old Style" panose="02050604050505020204" charset="0"/>
              </a:rPr>
              <a:t>Working of DE optimisation algorithm</a:t>
            </a:r>
            <a:endParaRPr lang="en-US" sz="3600" b="1">
              <a:solidFill>
                <a:srgbClr val="FF0000"/>
              </a:solidFill>
              <a:latin typeface="Bookman Old Style" panose="02050604050505020204" charset="0"/>
              <a:cs typeface="Bookman Old Style" panose="02050604050505020204" charset="0"/>
            </a:endParaRPr>
          </a:p>
        </p:txBody>
      </p:sp>
      <p:pic>
        <p:nvPicPr>
          <p:cNvPr id="27" name="Picture 27" descr="Feature-selection-based-on-neural-network-classification"/>
          <p:cNvPicPr>
            <a:picLocks noChangeAspect="1"/>
          </p:cNvPicPr>
          <p:nvPr>
            <p:ph idx="1"/>
          </p:nvPr>
        </p:nvPicPr>
        <p:blipFill>
          <a:blip r:embed="rId1"/>
          <a:stretch>
            <a:fillRect/>
          </a:stretch>
        </p:blipFill>
        <p:spPr>
          <a:xfrm>
            <a:off x="3527425" y="1600200"/>
            <a:ext cx="5135880" cy="4526280"/>
          </a:xfrm>
          <a:prstGeom prst="rect">
            <a:avLst/>
          </a:prstGeom>
        </p:spPr>
      </p:pic>
      <p:sp>
        <p:nvSpPr>
          <p:cNvPr id="3" name="Text Box 2"/>
          <p:cNvSpPr txBox="1"/>
          <p:nvPr/>
        </p:nvSpPr>
        <p:spPr>
          <a:xfrm>
            <a:off x="2960370" y="6297930"/>
            <a:ext cx="6285230" cy="368300"/>
          </a:xfrm>
          <a:prstGeom prst="rect">
            <a:avLst/>
          </a:prstGeom>
          <a:noFill/>
        </p:spPr>
        <p:txBody>
          <a:bodyPr wrap="square" rtlCol="0">
            <a:spAutoFit/>
          </a:bodyPr>
          <a:p>
            <a:r>
              <a:rPr lang="en-US">
                <a:latin typeface="Times New Roman" panose="02020603050405020304" charset="0"/>
                <a:cs typeface="Times New Roman" panose="02020603050405020304" charset="0"/>
              </a:rPr>
              <a:t>                Figure : Working of DE algorithm</a:t>
            </a: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w="6600">
                  <a:solidFill>
                    <a:schemeClr val="accent2"/>
                  </a:solidFill>
                  <a:prstDash val="solid"/>
                </a:ln>
                <a:solidFill>
                  <a:srgbClr val="FF0000"/>
                </a:solidFill>
                <a:effectLst>
                  <a:outerShdw dist="38100" dir="2700000" algn="tl" rotWithShape="0">
                    <a:schemeClr val="accent2"/>
                  </a:outerShdw>
                </a:effectLst>
                <a:latin typeface="Bookman Old Style" panose="02050604050505020204" charset="0"/>
                <a:cs typeface="Bookman Old Style" panose="02050604050505020204" charset="0"/>
                <a:sym typeface="+mn-ea"/>
              </a:rPr>
              <a:t>Result Analysis</a:t>
            </a:r>
            <a:br>
              <a:rPr lang="en-US" b="1">
                <a:ln w="6600">
                  <a:solidFill>
                    <a:schemeClr val="accent2"/>
                  </a:solidFill>
                  <a:prstDash val="solid"/>
                </a:ln>
                <a:solidFill>
                  <a:srgbClr val="FF0000"/>
                </a:solidFill>
                <a:effectLst>
                  <a:outerShdw dist="38100" dir="2700000" algn="tl" rotWithShape="0">
                    <a:schemeClr val="accent2"/>
                  </a:outerShdw>
                </a:effectLst>
                <a:latin typeface="Bookman Old Style" panose="02050604050505020204" charset="0"/>
                <a:cs typeface="Bookman Old Style" panose="02050604050505020204" charset="0"/>
              </a:rPr>
            </a:br>
            <a:endParaRPr lang="en-US"/>
          </a:p>
        </p:txBody>
      </p:sp>
      <p:sp>
        <p:nvSpPr>
          <p:cNvPr id="3" name="Content Placeholder 2"/>
          <p:cNvSpPr>
            <a:spLocks noGrp="1"/>
          </p:cNvSpPr>
          <p:nvPr>
            <p:ph sz="half" idx="1"/>
          </p:nvPr>
        </p:nvSpPr>
        <p:spPr/>
        <p:txBody>
          <a:bodyPr>
            <a:scene3d>
              <a:camera prst="orthographicFront"/>
              <a:lightRig rig="threePt" dir="t"/>
            </a:scene3d>
          </a:bodyPr>
          <a:p>
            <a:pPr marL="0" indent="0">
              <a:buNone/>
            </a:pPr>
            <a:endParaRPr lang="en-US" sz="6000" b="1">
              <a:ln w="6600">
                <a:solidFill>
                  <a:schemeClr val="accent2"/>
                </a:solidFill>
                <a:prstDash val="solid"/>
              </a:ln>
              <a:solidFill>
                <a:srgbClr val="FF0000"/>
              </a:solidFill>
              <a:effectLst>
                <a:outerShdw dist="38100" dir="2700000" algn="tl" rotWithShape="0">
                  <a:schemeClr val="accent2"/>
                </a:outerShdw>
              </a:effectLst>
              <a:latin typeface="Bookman Old Style" panose="02050604050505020204" charset="0"/>
              <a:cs typeface="Bookman Old Style" panose="02050604050505020204" charset="0"/>
            </a:endParaRPr>
          </a:p>
          <a:p>
            <a:pPr marL="0" indent="0">
              <a:buNone/>
            </a:pPr>
            <a:endParaRPr lang="en-US" sz="6000" b="1">
              <a:ln w="6600">
                <a:solidFill>
                  <a:schemeClr val="accent2"/>
                </a:solidFill>
                <a:prstDash val="solid"/>
              </a:ln>
              <a:solidFill>
                <a:srgbClr val="FF0000"/>
              </a:solidFill>
              <a:effectLst>
                <a:outerShdw dist="38100" dir="2700000" algn="tl" rotWithShape="0">
                  <a:schemeClr val="accent2"/>
                </a:outerShdw>
              </a:effectLst>
              <a:latin typeface="Bookman Old Style" panose="02050604050505020204" charset="0"/>
              <a:cs typeface="Bookman Old Style" panose="02050604050505020204" charset="0"/>
            </a:endParaRPr>
          </a:p>
        </p:txBody>
      </p:sp>
      <p:graphicFrame>
        <p:nvGraphicFramePr>
          <p:cNvPr id="4" name="Content Placeholder 3"/>
          <p:cNvGraphicFramePr/>
          <p:nvPr>
            <p:ph sz="half" idx="2"/>
          </p:nvPr>
        </p:nvGraphicFramePr>
        <p:xfrm>
          <a:off x="421005" y="1189990"/>
          <a:ext cx="11085830" cy="4803140"/>
        </p:xfrm>
        <a:graphic>
          <a:graphicData uri="http://schemas.openxmlformats.org/drawingml/2006/table">
            <a:tbl>
              <a:tblPr bandRow="1">
                <a:tableStyleId>{93296810-A885-4BE3-A3E7-6D5BEEA58F35}</a:tableStyleId>
              </a:tblPr>
              <a:tblGrid>
                <a:gridCol w="1146175"/>
                <a:gridCol w="1113155"/>
                <a:gridCol w="1247775"/>
                <a:gridCol w="1329690"/>
                <a:gridCol w="1219835"/>
                <a:gridCol w="1283970"/>
                <a:gridCol w="1298575"/>
                <a:gridCol w="1278255"/>
                <a:gridCol w="1168400"/>
              </a:tblGrid>
              <a:tr h="732790">
                <a:tc>
                  <a:txBody>
                    <a:bodyPr/>
                    <a:p>
                      <a:pPr>
                        <a:buNone/>
                      </a:pPr>
                      <a:endParaRPr lang="en-US"/>
                    </a:p>
                  </a:txBody>
                  <a:tcPr/>
                </a:tc>
                <a:tc>
                  <a:txBody>
                    <a:bodyPr/>
                    <a:p>
                      <a:pPr algn="l">
                        <a:buNone/>
                      </a:pPr>
                      <a:r>
                        <a:rPr lang="en-US"/>
                        <a:t>ANN</a:t>
                      </a:r>
                      <a:endParaRPr lang="en-US"/>
                    </a:p>
                  </a:txBody>
                  <a:tcPr vert="horz"/>
                </a:tc>
                <a:tc>
                  <a:txBody>
                    <a:bodyPr/>
                    <a:p>
                      <a:pPr algn="l">
                        <a:buNone/>
                      </a:pPr>
                      <a:r>
                        <a:rPr lang="en-US"/>
                        <a:t>NF</a:t>
                      </a:r>
                      <a:endParaRPr lang="en-US"/>
                    </a:p>
                  </a:txBody>
                  <a:tcPr vert="horz"/>
                </a:tc>
                <a:tc>
                  <a:txBody>
                    <a:bodyPr/>
                    <a:p>
                      <a:pPr algn="l">
                        <a:buNone/>
                      </a:pPr>
                      <a:r>
                        <a:rPr lang="en-US"/>
                        <a:t>ANN-PCA</a:t>
                      </a:r>
                      <a:endParaRPr lang="en-US"/>
                    </a:p>
                  </a:txBody>
                  <a:tcPr vert="horz"/>
                </a:tc>
                <a:tc>
                  <a:txBody>
                    <a:bodyPr/>
                    <a:p>
                      <a:pPr algn="l">
                        <a:buNone/>
                      </a:pPr>
                      <a:r>
                        <a:rPr lang="en-US"/>
                        <a:t>NF-PCA</a:t>
                      </a:r>
                      <a:endParaRPr lang="en-US"/>
                    </a:p>
                  </a:txBody>
                  <a:tcPr vert="horz"/>
                </a:tc>
                <a:tc>
                  <a:txBody>
                    <a:bodyPr/>
                    <a:p>
                      <a:pPr algn="l">
                        <a:buNone/>
                      </a:pPr>
                      <a:r>
                        <a:rPr lang="en-US"/>
                        <a:t>ANN-LDA</a:t>
                      </a:r>
                      <a:endParaRPr lang="en-US"/>
                    </a:p>
                  </a:txBody>
                  <a:tcPr vert="horz"/>
                </a:tc>
                <a:tc>
                  <a:txBody>
                    <a:bodyPr/>
                    <a:p>
                      <a:pPr algn="l">
                        <a:buNone/>
                      </a:pPr>
                      <a:r>
                        <a:rPr lang="en-US"/>
                        <a:t>NF-LDA</a:t>
                      </a:r>
                      <a:endParaRPr lang="en-US"/>
                    </a:p>
                  </a:txBody>
                  <a:tcPr vert="horz"/>
                </a:tc>
                <a:tc>
                  <a:txBody>
                    <a:bodyPr/>
                    <a:p>
                      <a:pPr>
                        <a:buNone/>
                      </a:pPr>
                      <a:r>
                        <a:rPr lang="en-US"/>
                        <a:t>ANN-ICA</a:t>
                      </a:r>
                      <a:endParaRPr lang="en-US"/>
                    </a:p>
                  </a:txBody>
                  <a:tcPr vert="horz"/>
                </a:tc>
                <a:tc>
                  <a:txBody>
                    <a:bodyPr/>
                    <a:p>
                      <a:pPr>
                        <a:buNone/>
                      </a:pPr>
                      <a:r>
                        <a:rPr lang="en-US"/>
                        <a:t>NF-ICA</a:t>
                      </a:r>
                      <a:endParaRPr lang="en-US"/>
                    </a:p>
                  </a:txBody>
                  <a:tcPr vert="horz"/>
                </a:tc>
              </a:tr>
              <a:tr h="813435">
                <a:tc>
                  <a:txBody>
                    <a:bodyPr/>
                    <a:p>
                      <a:pPr>
                        <a:buNone/>
                      </a:pPr>
                      <a:r>
                        <a:rPr lang="en-US"/>
                        <a:t>BCD</a:t>
                      </a:r>
                      <a:endParaRPr lang="en-US"/>
                    </a:p>
                  </a:txBody>
                  <a:tcPr vert="horz"/>
                </a:tc>
                <a:tc>
                  <a:txBody>
                    <a:bodyPr/>
                    <a:p>
                      <a:pPr indent="0">
                        <a:buNone/>
                      </a:pPr>
                      <a:r>
                        <a:rPr lang="en-US" sz="1800"/>
                        <a:t>90.6</a:t>
                      </a:r>
                      <a:endParaRPr lang="en-US" sz="1800"/>
                    </a:p>
                  </a:txBody>
                  <a:tcPr vert="horz" anchor="ctr"/>
                </a:tc>
                <a:tc>
                  <a:txBody>
                    <a:bodyPr/>
                    <a:p>
                      <a:pPr>
                        <a:buNone/>
                      </a:pPr>
                      <a:r>
                        <a:rPr lang="en-US"/>
                        <a:t>93.9</a:t>
                      </a:r>
                      <a:endParaRPr lang="en-US"/>
                    </a:p>
                  </a:txBody>
                  <a:tcPr/>
                </a:tc>
                <a:tc>
                  <a:txBody>
                    <a:bodyPr/>
                    <a:p>
                      <a:pPr>
                        <a:buNone/>
                      </a:pPr>
                      <a:r>
                        <a:rPr lang="en-US"/>
                        <a:t>93.6</a:t>
                      </a:r>
                      <a:endParaRPr lang="en-US"/>
                    </a:p>
                  </a:txBody>
                  <a:tcPr/>
                </a:tc>
                <a:tc>
                  <a:txBody>
                    <a:bodyPr/>
                    <a:p>
                      <a:pPr>
                        <a:buNone/>
                      </a:pPr>
                      <a:r>
                        <a:rPr lang="en-US"/>
                        <a:t>95.6</a:t>
                      </a:r>
                      <a:endParaRPr lang="en-US"/>
                    </a:p>
                  </a:txBody>
                  <a:tcPr/>
                </a:tc>
                <a:tc>
                  <a:txBody>
                    <a:bodyPr/>
                    <a:p>
                      <a:pPr>
                        <a:buNone/>
                      </a:pPr>
                      <a:r>
                        <a:rPr lang="en-US"/>
                        <a:t>97.2</a:t>
                      </a:r>
                      <a:endParaRPr lang="en-US"/>
                    </a:p>
                  </a:txBody>
                  <a:tcPr/>
                </a:tc>
                <a:tc>
                  <a:txBody>
                    <a:bodyPr/>
                    <a:p>
                      <a:pPr>
                        <a:buNone/>
                      </a:pPr>
                      <a:r>
                        <a:rPr lang="en-US"/>
                        <a:t>97.8</a:t>
                      </a:r>
                      <a:endParaRPr lang="en-US"/>
                    </a:p>
                  </a:txBody>
                  <a:tcPr/>
                </a:tc>
                <a:tc>
                  <a:txBody>
                    <a:bodyPr/>
                    <a:p>
                      <a:pPr>
                        <a:buNone/>
                      </a:pPr>
                      <a:r>
                        <a:rPr lang="en-US"/>
                        <a:t>95.2</a:t>
                      </a:r>
                      <a:endParaRPr lang="en-US"/>
                    </a:p>
                  </a:txBody>
                  <a:tcPr/>
                </a:tc>
                <a:tc>
                  <a:txBody>
                    <a:bodyPr/>
                    <a:p>
                      <a:pPr>
                        <a:buNone/>
                      </a:pPr>
                      <a:r>
                        <a:rPr lang="en-US"/>
                        <a:t>94.6</a:t>
                      </a:r>
                      <a:endParaRPr lang="en-US"/>
                    </a:p>
                  </a:txBody>
                  <a:tcPr/>
                </a:tc>
              </a:tr>
              <a:tr h="814070">
                <a:tc>
                  <a:txBody>
                    <a:bodyPr/>
                    <a:p>
                      <a:pPr>
                        <a:buNone/>
                      </a:pPr>
                      <a:r>
                        <a:rPr lang="en-US"/>
                        <a:t>Wine</a:t>
                      </a:r>
                      <a:endParaRPr lang="en-US"/>
                    </a:p>
                  </a:txBody>
                  <a:tcPr vert="horz"/>
                </a:tc>
                <a:tc>
                  <a:txBody>
                    <a:bodyPr/>
                    <a:p>
                      <a:pPr>
                        <a:buNone/>
                      </a:pPr>
                      <a:r>
                        <a:rPr lang="en-US"/>
                        <a:t>91.2</a:t>
                      </a:r>
                      <a:endParaRPr lang="en-US"/>
                    </a:p>
                  </a:txBody>
                  <a:tcPr/>
                </a:tc>
                <a:tc>
                  <a:txBody>
                    <a:bodyPr/>
                    <a:p>
                      <a:pPr>
                        <a:buNone/>
                      </a:pPr>
                      <a:r>
                        <a:rPr lang="en-US"/>
                        <a:t>93.1</a:t>
                      </a:r>
                      <a:endParaRPr lang="en-US"/>
                    </a:p>
                  </a:txBody>
                  <a:tcPr/>
                </a:tc>
                <a:tc>
                  <a:txBody>
                    <a:bodyPr/>
                    <a:p>
                      <a:pPr>
                        <a:buNone/>
                      </a:pPr>
                      <a:r>
                        <a:rPr lang="en-US"/>
                        <a:t>93.9</a:t>
                      </a:r>
                      <a:endParaRPr lang="en-US"/>
                    </a:p>
                  </a:txBody>
                  <a:tcPr/>
                </a:tc>
                <a:tc>
                  <a:txBody>
                    <a:bodyPr/>
                    <a:p>
                      <a:pPr>
                        <a:buNone/>
                      </a:pPr>
                      <a:r>
                        <a:rPr lang="en-US"/>
                        <a:t>95.5</a:t>
                      </a:r>
                      <a:endParaRPr lang="en-US"/>
                    </a:p>
                  </a:txBody>
                  <a:tcPr/>
                </a:tc>
                <a:tc>
                  <a:txBody>
                    <a:bodyPr/>
                    <a:p>
                      <a:pPr>
                        <a:buNone/>
                      </a:pPr>
                      <a:r>
                        <a:rPr lang="en-US"/>
                        <a:t>96.5</a:t>
                      </a:r>
                      <a:endParaRPr lang="en-US"/>
                    </a:p>
                  </a:txBody>
                  <a:tcPr/>
                </a:tc>
                <a:tc>
                  <a:txBody>
                    <a:bodyPr/>
                    <a:p>
                      <a:pPr>
                        <a:buNone/>
                      </a:pPr>
                      <a:r>
                        <a:rPr lang="en-US"/>
                        <a:t>96.8</a:t>
                      </a:r>
                      <a:endParaRPr lang="en-US"/>
                    </a:p>
                  </a:txBody>
                  <a:tcPr/>
                </a:tc>
                <a:tc>
                  <a:txBody>
                    <a:bodyPr/>
                    <a:p>
                      <a:pPr>
                        <a:buNone/>
                      </a:pPr>
                      <a:r>
                        <a:rPr lang="en-US"/>
                        <a:t>93.1</a:t>
                      </a:r>
                      <a:endParaRPr lang="en-US"/>
                    </a:p>
                  </a:txBody>
                  <a:tcPr/>
                </a:tc>
                <a:tc>
                  <a:txBody>
                    <a:bodyPr/>
                    <a:p>
                      <a:pPr>
                        <a:buNone/>
                      </a:pPr>
                      <a:r>
                        <a:rPr lang="en-US"/>
                        <a:t>93.2</a:t>
                      </a:r>
                      <a:endParaRPr lang="en-US"/>
                    </a:p>
                  </a:txBody>
                  <a:tcPr/>
                </a:tc>
              </a:tr>
              <a:tr h="815340">
                <a:tc>
                  <a:txBody>
                    <a:bodyPr/>
                    <a:p>
                      <a:pPr>
                        <a:buNone/>
                      </a:pPr>
                      <a:r>
                        <a:rPr lang="en-US"/>
                        <a:t>Hepatitis</a:t>
                      </a:r>
                      <a:endParaRPr lang="en-US"/>
                    </a:p>
                  </a:txBody>
                  <a:tcPr vert="horz"/>
                </a:tc>
                <a:tc>
                  <a:txBody>
                    <a:bodyPr/>
                    <a:p>
                      <a:pPr>
                        <a:buNone/>
                      </a:pPr>
                      <a:r>
                        <a:rPr lang="en-US"/>
                        <a:t>79.1</a:t>
                      </a:r>
                      <a:endParaRPr lang="en-US"/>
                    </a:p>
                  </a:txBody>
                  <a:tcPr/>
                </a:tc>
                <a:tc>
                  <a:txBody>
                    <a:bodyPr/>
                    <a:p>
                      <a:pPr>
                        <a:buNone/>
                      </a:pPr>
                      <a:r>
                        <a:rPr lang="en-US"/>
                        <a:t>81.5</a:t>
                      </a:r>
                      <a:endParaRPr lang="en-US"/>
                    </a:p>
                  </a:txBody>
                  <a:tcPr/>
                </a:tc>
                <a:tc>
                  <a:txBody>
                    <a:bodyPr/>
                    <a:p>
                      <a:pPr>
                        <a:buNone/>
                      </a:pPr>
                      <a:r>
                        <a:rPr lang="en-US"/>
                        <a:t>81.4</a:t>
                      </a:r>
                      <a:endParaRPr lang="en-US"/>
                    </a:p>
                  </a:txBody>
                  <a:tcPr/>
                </a:tc>
                <a:tc>
                  <a:txBody>
                    <a:bodyPr/>
                    <a:p>
                      <a:pPr>
                        <a:buNone/>
                      </a:pPr>
                      <a:r>
                        <a:rPr lang="en-US"/>
                        <a:t>85.6</a:t>
                      </a:r>
                      <a:endParaRPr lang="en-US"/>
                    </a:p>
                  </a:txBody>
                  <a:tcPr/>
                </a:tc>
                <a:tc>
                  <a:txBody>
                    <a:bodyPr/>
                    <a:p>
                      <a:pPr>
                        <a:buNone/>
                      </a:pPr>
                      <a:r>
                        <a:rPr lang="en-US"/>
                        <a:t>84.9</a:t>
                      </a:r>
                      <a:endParaRPr lang="en-US"/>
                    </a:p>
                  </a:txBody>
                  <a:tcPr/>
                </a:tc>
                <a:tc>
                  <a:txBody>
                    <a:bodyPr/>
                    <a:p>
                      <a:pPr>
                        <a:buNone/>
                      </a:pPr>
                      <a:r>
                        <a:rPr lang="en-US"/>
                        <a:t>88.0</a:t>
                      </a:r>
                      <a:endParaRPr lang="en-US"/>
                    </a:p>
                  </a:txBody>
                  <a:tcPr/>
                </a:tc>
                <a:tc>
                  <a:txBody>
                    <a:bodyPr/>
                    <a:p>
                      <a:pPr>
                        <a:buNone/>
                      </a:pPr>
                      <a:r>
                        <a:rPr lang="en-US"/>
                        <a:t>84.2</a:t>
                      </a:r>
                      <a:endParaRPr lang="en-US"/>
                    </a:p>
                  </a:txBody>
                  <a:tcPr/>
                </a:tc>
                <a:tc>
                  <a:txBody>
                    <a:bodyPr/>
                    <a:p>
                      <a:pPr>
                        <a:buNone/>
                      </a:pPr>
                      <a:r>
                        <a:rPr lang="en-US"/>
                        <a:t>88.6</a:t>
                      </a:r>
                      <a:endParaRPr lang="en-US"/>
                    </a:p>
                  </a:txBody>
                  <a:tcPr/>
                </a:tc>
              </a:tr>
              <a:tr h="813435">
                <a:tc>
                  <a:txBody>
                    <a:bodyPr/>
                    <a:p>
                      <a:pPr>
                        <a:buNone/>
                      </a:pPr>
                      <a:r>
                        <a:rPr lang="en-US"/>
                        <a:t>Thyroid</a:t>
                      </a:r>
                      <a:endParaRPr lang="en-US"/>
                    </a:p>
                  </a:txBody>
                  <a:tcPr vert="horz"/>
                </a:tc>
                <a:tc>
                  <a:txBody>
                    <a:bodyPr/>
                    <a:p>
                      <a:pPr>
                        <a:buNone/>
                      </a:pPr>
                      <a:r>
                        <a:rPr lang="en-US"/>
                        <a:t>86.7</a:t>
                      </a:r>
                      <a:endParaRPr lang="en-US"/>
                    </a:p>
                  </a:txBody>
                  <a:tcPr/>
                </a:tc>
                <a:tc>
                  <a:txBody>
                    <a:bodyPr/>
                    <a:p>
                      <a:pPr>
                        <a:buNone/>
                      </a:pPr>
                      <a:r>
                        <a:rPr lang="en-US"/>
                        <a:t>92.3</a:t>
                      </a:r>
                      <a:endParaRPr lang="en-US"/>
                    </a:p>
                  </a:txBody>
                  <a:tcPr/>
                </a:tc>
                <a:tc>
                  <a:txBody>
                    <a:bodyPr/>
                    <a:p>
                      <a:pPr>
                        <a:buNone/>
                      </a:pPr>
                      <a:r>
                        <a:rPr lang="en-US"/>
                        <a:t>92.5</a:t>
                      </a:r>
                      <a:endParaRPr lang="en-US"/>
                    </a:p>
                  </a:txBody>
                  <a:tcPr/>
                </a:tc>
                <a:tc>
                  <a:txBody>
                    <a:bodyPr/>
                    <a:p>
                      <a:pPr>
                        <a:buNone/>
                      </a:pPr>
                      <a:r>
                        <a:rPr lang="en-US"/>
                        <a:t>93.1</a:t>
                      </a:r>
                      <a:endParaRPr lang="en-US"/>
                    </a:p>
                  </a:txBody>
                  <a:tcPr/>
                </a:tc>
                <a:tc>
                  <a:txBody>
                    <a:bodyPr/>
                    <a:p>
                      <a:pPr>
                        <a:buNone/>
                      </a:pPr>
                      <a:r>
                        <a:rPr lang="en-US"/>
                        <a:t>96.2</a:t>
                      </a:r>
                      <a:endParaRPr lang="en-US"/>
                    </a:p>
                  </a:txBody>
                  <a:tcPr/>
                </a:tc>
                <a:tc>
                  <a:txBody>
                    <a:bodyPr/>
                    <a:p>
                      <a:pPr>
                        <a:buNone/>
                      </a:pPr>
                      <a:r>
                        <a:rPr lang="en-US"/>
                        <a:t>96.3</a:t>
                      </a:r>
                      <a:endParaRPr lang="en-US"/>
                    </a:p>
                  </a:txBody>
                  <a:tcPr/>
                </a:tc>
                <a:tc>
                  <a:txBody>
                    <a:bodyPr/>
                    <a:p>
                      <a:pPr>
                        <a:buNone/>
                      </a:pPr>
                      <a:r>
                        <a:rPr lang="en-US"/>
                        <a:t>92.8</a:t>
                      </a:r>
                      <a:endParaRPr lang="en-US"/>
                    </a:p>
                  </a:txBody>
                  <a:tcPr/>
                </a:tc>
                <a:tc>
                  <a:txBody>
                    <a:bodyPr/>
                    <a:p>
                      <a:pPr>
                        <a:buNone/>
                      </a:pPr>
                      <a:r>
                        <a:rPr lang="en-US"/>
                        <a:t>95.5</a:t>
                      </a:r>
                      <a:endParaRPr lang="en-US"/>
                    </a:p>
                  </a:txBody>
                  <a:tcPr/>
                </a:tc>
              </a:tr>
              <a:tr h="814070">
                <a:tc>
                  <a:txBody>
                    <a:bodyPr/>
                    <a:p>
                      <a:pPr>
                        <a:buNone/>
                      </a:pPr>
                      <a:r>
                        <a:rPr lang="en-US"/>
                        <a:t>Liver</a:t>
                      </a:r>
                      <a:endParaRPr lang="en-US"/>
                    </a:p>
                  </a:txBody>
                  <a:tcPr vert="horz"/>
                </a:tc>
                <a:tc>
                  <a:txBody>
                    <a:bodyPr/>
                    <a:p>
                      <a:pPr>
                        <a:buNone/>
                      </a:pPr>
                      <a:r>
                        <a:rPr lang="en-US"/>
                        <a:t>69.2</a:t>
                      </a:r>
                      <a:endParaRPr lang="en-US"/>
                    </a:p>
                  </a:txBody>
                  <a:tcPr/>
                </a:tc>
                <a:tc>
                  <a:txBody>
                    <a:bodyPr/>
                    <a:p>
                      <a:pPr>
                        <a:buNone/>
                      </a:pPr>
                      <a:r>
                        <a:rPr lang="en-US"/>
                        <a:t>73.7</a:t>
                      </a:r>
                      <a:endParaRPr lang="en-US"/>
                    </a:p>
                  </a:txBody>
                  <a:tcPr/>
                </a:tc>
                <a:tc>
                  <a:txBody>
                    <a:bodyPr/>
                    <a:p>
                      <a:pPr>
                        <a:buNone/>
                      </a:pPr>
                      <a:r>
                        <a:rPr lang="en-US"/>
                        <a:t>68.6</a:t>
                      </a:r>
                      <a:endParaRPr lang="en-US"/>
                    </a:p>
                  </a:txBody>
                  <a:tcPr/>
                </a:tc>
                <a:tc>
                  <a:txBody>
                    <a:bodyPr/>
                    <a:p>
                      <a:pPr>
                        <a:buNone/>
                      </a:pPr>
                      <a:r>
                        <a:rPr lang="en-US"/>
                        <a:t>73.9</a:t>
                      </a:r>
                      <a:endParaRPr lang="en-US"/>
                    </a:p>
                  </a:txBody>
                  <a:tcPr/>
                </a:tc>
                <a:tc>
                  <a:txBody>
                    <a:bodyPr/>
                    <a:p>
                      <a:pPr>
                        <a:buNone/>
                      </a:pPr>
                      <a:r>
                        <a:rPr lang="en-US"/>
                        <a:t>71.3</a:t>
                      </a:r>
                      <a:endParaRPr lang="en-US"/>
                    </a:p>
                  </a:txBody>
                  <a:tcPr/>
                </a:tc>
                <a:tc>
                  <a:txBody>
                    <a:bodyPr/>
                    <a:p>
                      <a:pPr>
                        <a:buNone/>
                      </a:pPr>
                      <a:r>
                        <a:rPr lang="en-US"/>
                        <a:t>73.9</a:t>
                      </a:r>
                      <a:endParaRPr lang="en-US"/>
                    </a:p>
                  </a:txBody>
                  <a:tcPr/>
                </a:tc>
                <a:tc>
                  <a:txBody>
                    <a:bodyPr/>
                    <a:p>
                      <a:pPr>
                        <a:buNone/>
                      </a:pPr>
                      <a:r>
                        <a:rPr lang="en-US"/>
                        <a:t>66.2</a:t>
                      </a:r>
                      <a:endParaRPr lang="en-US"/>
                    </a:p>
                  </a:txBody>
                  <a:tcPr/>
                </a:tc>
                <a:tc>
                  <a:txBody>
                    <a:bodyPr/>
                    <a:p>
                      <a:pPr>
                        <a:buNone/>
                      </a:pPr>
                      <a:r>
                        <a:rPr lang="en-US"/>
                        <a:t>64.8</a:t>
                      </a:r>
                      <a:endParaRPr lang="en-US"/>
                    </a:p>
                  </a:txBody>
                  <a:tcPr/>
                </a:tc>
              </a:tr>
            </a:tbl>
          </a:graphicData>
        </a:graphic>
      </p:graphicFrame>
      <p:sp>
        <p:nvSpPr>
          <p:cNvPr id="5" name="Text Box 4"/>
          <p:cNvSpPr txBox="1"/>
          <p:nvPr/>
        </p:nvSpPr>
        <p:spPr>
          <a:xfrm>
            <a:off x="4721225" y="6267450"/>
            <a:ext cx="7393940" cy="368300"/>
          </a:xfrm>
          <a:prstGeom prst="rect">
            <a:avLst/>
          </a:prstGeom>
          <a:noFill/>
        </p:spPr>
        <p:txBody>
          <a:bodyPr wrap="square" rtlCol="0">
            <a:spAutoFit/>
          </a:bodyPr>
          <a:p>
            <a:r>
              <a:rPr lang="en-US"/>
              <a:t>Table : Accuracy Comparison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49275" y="1739900"/>
            <a:ext cx="3745230" cy="5386705"/>
          </a:xfrm>
        </p:spPr>
        <p:txBody>
          <a:bodyPr/>
          <a:p>
            <a:pPr marL="0" indent="0">
              <a:lnSpc>
                <a:spcPct val="150000"/>
              </a:lnSpc>
              <a:buNone/>
            </a:pPr>
            <a:r>
              <a:rPr lang="en-US" sz="1800">
                <a:latin typeface="Bookman Old Style" panose="02050604050505020204" charset="0"/>
              </a:rPr>
              <a:t>Fuzzy Neural Network with PCA had accuracy of 88.88% is highest among all the implemented models (ANN give’s accuracy of 76.623% , FNN give’s accuracy of 79.012% and ANN with PCA give’s accuracy of 80.82%) .It was most efficient in terms  of execution time too.</a:t>
            </a:r>
            <a:endParaRPr lang="en-US">
              <a:latin typeface="Bookman Old Style" panose="02050604050505020204" charset="0"/>
            </a:endParaRPr>
          </a:p>
        </p:txBody>
      </p:sp>
      <p:sp>
        <p:nvSpPr>
          <p:cNvPr id="100" name="Text Box 99"/>
          <p:cNvSpPr txBox="1"/>
          <p:nvPr/>
        </p:nvSpPr>
        <p:spPr>
          <a:xfrm>
            <a:off x="1337310" y="274955"/>
            <a:ext cx="9436100" cy="1076325"/>
          </a:xfrm>
          <a:prstGeom prst="rect">
            <a:avLst/>
          </a:prstGeom>
          <a:noFill/>
          <a:ln w="9525">
            <a:noFill/>
          </a:ln>
        </p:spPr>
        <p:txBody>
          <a:bodyPr wrap="square">
            <a:spAutoFit/>
          </a:bodyPr>
          <a:p>
            <a:pPr indent="0"/>
            <a:r>
              <a:rPr lang="en-US" sz="3200" b="1">
                <a:solidFill>
                  <a:schemeClr val="accent5">
                    <a:lumMod val="50000"/>
                  </a:schemeClr>
                </a:solidFill>
                <a:latin typeface="Bookman Old Style" panose="02050604050505020204" charset="0"/>
                <a:sym typeface="+mn-ea"/>
              </a:rPr>
              <a:t>        Result and Analysis PCA</a:t>
            </a:r>
            <a:r>
              <a:rPr lang="en-US" sz="3200" b="1">
                <a:latin typeface="Bookman Old Style" panose="02050604050505020204" charset="0"/>
                <a:sym typeface="+mn-ea"/>
              </a:rPr>
              <a:t> </a:t>
            </a:r>
            <a:endParaRPr lang="en-US" sz="3200" b="1">
              <a:latin typeface="Bookman Old Style" panose="02050604050505020204" charset="0"/>
            </a:endParaRPr>
          </a:p>
          <a:p>
            <a:pPr indent="0"/>
            <a:r>
              <a:rPr sz="3200" b="1">
                <a:solidFill>
                  <a:srgbClr val="D2591E"/>
                </a:solidFill>
                <a:latin typeface="Bookman Old Style" panose="02050604050505020204" charset="0"/>
                <a:cs typeface="Times New Roman" panose="02020603050405020304" charset="0"/>
              </a:rPr>
              <a:t>     Pima Indian Diabetic Dataset</a:t>
            </a:r>
            <a:endParaRPr lang="en-US" sz="3200" b="1">
              <a:solidFill>
                <a:srgbClr val="D2591E"/>
              </a:solidFill>
              <a:latin typeface="Bookman Old Style" panose="02050604050505020204" charset="0"/>
              <a:cs typeface="Times New Roman" panose="02020603050405020304" charset="0"/>
            </a:endParaRPr>
          </a:p>
        </p:txBody>
      </p:sp>
      <p:pic>
        <p:nvPicPr>
          <p:cNvPr id="4" name="Picture 15" descr="20180407091747"/>
          <p:cNvPicPr>
            <a:picLocks noChangeAspect="1"/>
          </p:cNvPicPr>
          <p:nvPr>
            <p:ph sz="half" idx="2"/>
          </p:nvPr>
        </p:nvPicPr>
        <p:blipFill>
          <a:blip r:embed="rId1"/>
          <a:srcRect l="3827" t="4996" b="10423"/>
          <a:stretch>
            <a:fillRect/>
          </a:stretch>
        </p:blipFill>
        <p:spPr>
          <a:xfrm>
            <a:off x="4740910" y="1418590"/>
            <a:ext cx="6841490" cy="500189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Table -1"/>
          <p:cNvGraphicFramePr/>
          <p:nvPr/>
        </p:nvGraphicFramePr>
        <p:xfrm>
          <a:off x="1671320" y="289560"/>
          <a:ext cx="9079230" cy="1498600"/>
        </p:xfrm>
        <a:graphic>
          <a:graphicData uri="http://schemas.openxmlformats.org/drawingml/2006/table">
            <a:tbl>
              <a:tblPr firstRow="1" bandRow="1">
                <a:tableStyleId>{5940675A-B579-460E-94D1-54222C63F5DA}</a:tableStyleId>
              </a:tblPr>
              <a:tblGrid>
                <a:gridCol w="1984375"/>
                <a:gridCol w="1645285"/>
                <a:gridCol w="1817370"/>
                <a:gridCol w="1815465"/>
                <a:gridCol w="1816735"/>
              </a:tblGrid>
              <a:tr h="299720">
                <a:tc>
                  <a:txBody>
                    <a:bodyPr/>
                    <a:p>
                      <a:pPr>
                        <a:buNone/>
                      </a:pPr>
                      <a:r>
                        <a:rPr sz="1300" b="1">
                          <a:latin typeface="Times New Roman" panose="02020603050405020304" charset="0"/>
                          <a:cs typeface="Times New Roman" panose="02020603050405020304" charset="0"/>
                        </a:rPr>
                        <a:t> </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RMS Error</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Precision</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Recall</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b="1">
                          <a:solidFill>
                            <a:srgbClr val="574FC1"/>
                          </a:solidFill>
                          <a:latin typeface="Times New Roman" panose="02020603050405020304" charset="0"/>
                          <a:cs typeface="Times New Roman" panose="02020603050405020304" charset="0"/>
                        </a:rPr>
                        <a:t>F-Measure</a:t>
                      </a:r>
                      <a:endParaRPr lang="en-US" sz="1300" b="1">
                        <a:solidFill>
                          <a:srgbClr val="574FC1"/>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0.3612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0.6333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0.32203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0.4269</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0.3168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0.9038</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0.7343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0.8103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ANN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0.3465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0.1864</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0.2716</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a:buNone/>
                      </a:pPr>
                      <a:r>
                        <a:rPr sz="1300" b="1">
                          <a:solidFill>
                            <a:srgbClr val="39774A"/>
                          </a:solidFill>
                          <a:latin typeface="Times New Roman" panose="02020603050405020304" charset="0"/>
                          <a:cs typeface="Times New Roman" panose="02020603050405020304" charset="0"/>
                        </a:rPr>
                        <a:t>FNN with PCA</a:t>
                      </a:r>
                      <a:endParaRPr lang="en-US" sz="1300" b="1">
                        <a:solidFill>
                          <a:srgbClr val="39774A"/>
                        </a:solidFill>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  0.3188 </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0.9090</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0.8333</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sz="1300">
                          <a:latin typeface="Times New Roman" panose="02020603050405020304" charset="0"/>
                          <a:cs typeface="Times New Roman" panose="02020603050405020304" charset="0"/>
                        </a:rPr>
                        <a:t>0.8695</a:t>
                      </a:r>
                      <a:endParaRPr lang="en-US" sz="1300">
                        <a:latin typeface="Times New Roman" panose="02020603050405020304" charset="0"/>
                        <a:ea typeface="Times New Roman" panose="02020603050405020304" charset="0"/>
                        <a:cs typeface="Times New Roman" panose="02020603050405020304" charset="0"/>
                      </a:endParaRPr>
                    </a:p>
                  </a:txBody>
                  <a:tcPr marL="68580" marR="68580" marT="0" marB="1016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241300" y="1788160"/>
            <a:ext cx="10327640" cy="506730"/>
          </a:xfrm>
          <a:prstGeom prst="rect">
            <a:avLst/>
          </a:prstGeom>
          <a:noFill/>
          <a:ln w="9525">
            <a:noFill/>
          </a:ln>
        </p:spPr>
        <p:txBody>
          <a:bodyPr wrap="square">
            <a:spAutoFit/>
          </a:bodyPr>
          <a:p>
            <a:pPr indent="266700"/>
            <a:r>
              <a:rPr sz="900" b="0">
                <a:latin typeface="Times New Roman" panose="02020603050405020304" charset="0"/>
                <a:cs typeface="Times New Roman" panose="02020603050405020304" charset="0"/>
              </a:rPr>
              <a:t> </a:t>
            </a:r>
            <a:endParaRPr sz="900" b="0">
              <a:latin typeface="Times New Roman" panose="02020603050405020304" charset="0"/>
              <a:cs typeface="Times New Roman" panose="02020603050405020304" charset="0"/>
            </a:endParaRPr>
          </a:p>
          <a:p>
            <a:pPr indent="266700"/>
            <a:r>
              <a:rPr b="0">
                <a:solidFill>
                  <a:schemeClr val="accent6"/>
                </a:solidFill>
                <a:latin typeface="Bookman Old Style" panose="02050604050505020204" charset="0"/>
                <a:cs typeface="Times New Roman" panose="02020603050405020304" charset="0"/>
              </a:rPr>
              <a:t>             Table: Performance measures of Pima Indian Diabetic dataset for different models</a:t>
            </a:r>
            <a:endParaRPr lang="en-US" b="0">
              <a:solidFill>
                <a:schemeClr val="accent6"/>
              </a:solidFill>
              <a:latin typeface="Bookman Old Style" panose="02050604050505020204" charset="0"/>
              <a:cs typeface="Times New Roman" panose="02020603050405020304" charset="0"/>
            </a:endParaRPr>
          </a:p>
        </p:txBody>
      </p:sp>
      <p:pic>
        <p:nvPicPr>
          <p:cNvPr id="2" name="Picture 16" descr="20180407084110"/>
          <p:cNvPicPr>
            <a:picLocks noChangeAspect="1"/>
          </p:cNvPicPr>
          <p:nvPr/>
        </p:nvPicPr>
        <p:blipFill>
          <a:blip r:embed="rId1"/>
          <a:srcRect l="3677" t="4175" b="11894"/>
          <a:stretch>
            <a:fillRect/>
          </a:stretch>
        </p:blipFill>
        <p:spPr>
          <a:xfrm>
            <a:off x="1772285" y="2423160"/>
            <a:ext cx="8549005" cy="391477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Group 43"/>
          <p:cNvGrpSpPr/>
          <p:nvPr/>
        </p:nvGrpSpPr>
        <p:grpSpPr>
          <a:xfrm>
            <a:off x="331470" y="188595"/>
            <a:ext cx="11593195" cy="6262370"/>
            <a:chOff x="522" y="297"/>
            <a:chExt cx="18257" cy="9862"/>
          </a:xfrm>
        </p:grpSpPr>
        <p:sp>
          <p:nvSpPr>
            <p:cNvPr id="34" name="Text Box 33"/>
            <p:cNvSpPr txBox="1"/>
            <p:nvPr/>
          </p:nvSpPr>
          <p:spPr>
            <a:xfrm>
              <a:off x="522" y="297"/>
              <a:ext cx="18257" cy="9862"/>
            </a:xfrm>
            <a:prstGeom prst="rect">
              <a:avLst/>
            </a:prstGeom>
            <a:noFill/>
          </p:spPr>
          <p:txBody>
            <a:bodyPr wrap="square" rtlCol="0">
              <a:spAutoFit/>
            </a:bodyPr>
            <a:p>
              <a:endParaRPr lang="en-US">
                <a:latin typeface="Bookman Old Style" panose="02050604050505020204" charset="0"/>
              </a:endParaRPr>
            </a:p>
            <a:p>
              <a:endParaRPr lang="en-US">
                <a:latin typeface="Bookman Old Style" panose="02050604050505020204" charset="0"/>
              </a:endParaRPr>
            </a:p>
            <a:p>
              <a:r>
                <a:rPr lang="en-US">
                  <a:latin typeface="Bookman Old Style" panose="02050604050505020204" charset="0"/>
                </a:rPr>
                <a:t>                                                   </a:t>
              </a:r>
              <a:r>
                <a:rPr lang="en-US">
                  <a:solidFill>
                    <a:srgbClr val="FF0000"/>
                  </a:solidFill>
                  <a:latin typeface="Bookman Old Style" panose="02050604050505020204" charset="0"/>
                </a:rPr>
                <a:t> </a:t>
              </a:r>
              <a:r>
                <a:rPr lang="en-US" sz="2800">
                  <a:solidFill>
                    <a:srgbClr val="FF0000"/>
                  </a:solidFill>
                  <a:latin typeface="Bookman Old Style" panose="02050604050505020204" charset="0"/>
                </a:rPr>
                <a:t>   </a:t>
              </a:r>
              <a:r>
                <a:rPr lang="en-US" sz="2800" b="1">
                  <a:solidFill>
                    <a:srgbClr val="FF0000"/>
                  </a:solidFill>
                  <a:latin typeface="Bookman Old Style" panose="02050604050505020204" charset="0"/>
                </a:rPr>
                <a:t>Models Used</a:t>
              </a:r>
              <a:endParaRPr lang="en-US" sz="2800" b="1">
                <a:solidFill>
                  <a:srgbClr val="FF0000"/>
                </a:solidFill>
                <a:latin typeface="Bookman Old Style" panose="02050604050505020204" charset="0"/>
              </a:endParaRPr>
            </a:p>
            <a:p>
              <a:endParaRPr lang="en-US" sz="2800" b="1">
                <a:solidFill>
                  <a:srgbClr val="FF0000"/>
                </a:solidFill>
                <a:latin typeface="Bookman Old Style" panose="02050604050505020204" charset="0"/>
              </a:endParaRPr>
            </a:p>
            <a:p>
              <a:endParaRPr lang="en-US" sz="2800" b="1">
                <a:solidFill>
                  <a:srgbClr val="FF0000"/>
                </a:solidFill>
                <a:latin typeface="Bookman Old Style" panose="02050604050505020204" charset="0"/>
              </a:endParaRPr>
            </a:p>
            <a:p>
              <a:endParaRPr lang="en-US" sz="2800" b="1">
                <a:solidFill>
                  <a:schemeClr val="accent1">
                    <a:lumMod val="50000"/>
                  </a:schemeClr>
                </a:solidFill>
                <a:latin typeface="Bookman Old Style" panose="02050604050505020204" charset="0"/>
              </a:endParaRPr>
            </a:p>
            <a:p>
              <a:r>
                <a:rPr lang="en-US" sz="2400" b="1">
                  <a:solidFill>
                    <a:schemeClr val="accent1">
                      <a:lumMod val="50000"/>
                    </a:schemeClr>
                  </a:solidFill>
                  <a:latin typeface="Bookman Old Style" panose="02050604050505020204" charset="0"/>
                </a:rPr>
                <a:t>ANN   NF   ANN-PCA  NF-PCA  </a:t>
              </a:r>
              <a:r>
                <a:rPr lang="en-US" sz="2400" b="1">
                  <a:solidFill>
                    <a:schemeClr val="accent1">
                      <a:lumMod val="50000"/>
                    </a:schemeClr>
                  </a:solidFill>
                  <a:latin typeface="Bookman Old Style" panose="02050604050505020204" charset="0"/>
                  <a:sym typeface="+mn-ea"/>
                </a:rPr>
                <a:t>ANN-LDA  NF-LDA  ANN-ICA  NF-ICA  DEA</a:t>
              </a:r>
              <a:endParaRPr lang="en-US" sz="2400" b="1">
                <a:solidFill>
                  <a:schemeClr val="accent1">
                    <a:lumMod val="50000"/>
                  </a:schemeClr>
                </a:solidFill>
                <a:latin typeface="Bookman Old Style" panose="02050604050505020204" charset="0"/>
              </a:endParaRPr>
            </a:p>
            <a:p>
              <a:endParaRPr lang="en-US" sz="2800" b="1">
                <a:solidFill>
                  <a:schemeClr val="accent1">
                    <a:lumMod val="50000"/>
                  </a:schemeClr>
                </a:solidFill>
                <a:latin typeface="Bookman Old Style" panose="02050604050505020204" charset="0"/>
              </a:endParaRPr>
            </a:p>
            <a:p>
              <a:r>
                <a:rPr lang="en-US" b="1">
                  <a:solidFill>
                    <a:schemeClr val="tx1"/>
                  </a:solidFill>
                  <a:latin typeface="Bookman Old Style" panose="02050604050505020204" charset="0"/>
                </a:rPr>
                <a:t>Datasets Used  for the Data Mining Task </a:t>
              </a:r>
              <a:r>
                <a:rPr lang="en-US" b="1">
                  <a:latin typeface="Bookman Old Style" panose="02050604050505020204" charset="0"/>
                  <a:sym typeface="+mn-ea"/>
                </a:rPr>
                <a:t>in which one is iris data set and three disease classification datasets</a:t>
              </a:r>
              <a:r>
                <a:rPr lang="en-US" b="1">
                  <a:solidFill>
                    <a:schemeClr val="tx1"/>
                  </a:solidFill>
                  <a:latin typeface="Bookman Old Style" panose="02050604050505020204" charset="0"/>
                </a:rPr>
                <a:t>:</a:t>
              </a:r>
              <a:endParaRPr lang="en-US" b="1">
                <a:solidFill>
                  <a:schemeClr val="tx1"/>
                </a:solidFill>
                <a:latin typeface="Bookman Old Style" panose="02050604050505020204" charset="0"/>
              </a:endParaRPr>
            </a:p>
            <a:p>
              <a:endParaRPr lang="en-US" b="1">
                <a:solidFill>
                  <a:schemeClr val="tx1"/>
                </a:solidFill>
                <a:latin typeface="Bookman Old Style" panose="02050604050505020204" charset="0"/>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Pima Indian diabetes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Breast Cancer Wisconsin (Diagnosis)</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Breast-Cancer-Wisconsin</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Mammographic Mass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Thyroid</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Blood Tansfusion Service Center</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Heart-statlog </a:t>
              </a:r>
              <a:endParaRPr lang="en-US" sz="2400" b="1">
                <a:solidFill>
                  <a:schemeClr val="tx1"/>
                </a:solidFill>
                <a:latin typeface="Bookman Old Style" panose="02050604050505020204" charset="0"/>
              </a:endParaRPr>
            </a:p>
          </p:txBody>
        </p:sp>
        <p:grpSp>
          <p:nvGrpSpPr>
            <p:cNvPr id="43" name="Group 42"/>
            <p:cNvGrpSpPr/>
            <p:nvPr/>
          </p:nvGrpSpPr>
          <p:grpSpPr>
            <a:xfrm>
              <a:off x="961" y="1836"/>
              <a:ext cx="17479" cy="1944"/>
              <a:chOff x="961" y="4186"/>
              <a:chExt cx="17479" cy="1944"/>
            </a:xfrm>
          </p:grpSpPr>
          <p:cxnSp>
            <p:nvCxnSpPr>
              <p:cNvPr id="35" name="Straight Connector 34"/>
              <p:cNvCxnSpPr/>
              <p:nvPr/>
            </p:nvCxnSpPr>
            <p:spPr>
              <a:xfrm>
                <a:off x="8631" y="4186"/>
                <a:ext cx="21" cy="935"/>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961" y="5093"/>
                <a:ext cx="17479" cy="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629" y="5093"/>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063" y="5093"/>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961" y="5118"/>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704" y="5093"/>
                <a:ext cx="0" cy="10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 name="Straight Arrow Connector 1"/>
          <p:cNvCxnSpPr/>
          <p:nvPr/>
        </p:nvCxnSpPr>
        <p:spPr>
          <a:xfrm>
            <a:off x="5951855" y="1773555"/>
            <a:ext cx="0" cy="642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7436485" y="1741805"/>
            <a:ext cx="0" cy="642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8830310" y="1741805"/>
            <a:ext cx="0" cy="642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1709400" y="1773555"/>
            <a:ext cx="0" cy="642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0340340" y="1757680"/>
            <a:ext cx="0" cy="642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5951855" y="3898900"/>
            <a:ext cx="4038600" cy="289179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Lung-cancer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SPECTF heart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Haberman</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Liver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Hepatitis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Titanic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Wine </a:t>
            </a:r>
            <a:endParaRPr lang="en-US" sz="1400">
              <a:solidFill>
                <a:srgbClr val="000000"/>
              </a:solidFill>
              <a:latin typeface="Times New Roman" panose="02020603050405020304" charset="0"/>
              <a:cs typeface="Times New Roman" panose="02020603050405020304" charset="0"/>
              <a:sym typeface="+mn-ea"/>
            </a:endParaRPr>
          </a:p>
          <a:p>
            <a:pPr marL="285750" indent="-285750">
              <a:lnSpc>
                <a:spcPct val="150000"/>
              </a:lnSpc>
              <a:buFont typeface="Arial" panose="020B0604020202020204" pitchFamily="34" charset="0"/>
              <a:buChar char="•"/>
            </a:pPr>
            <a:r>
              <a:rPr lang="en-US" sz="1400">
                <a:solidFill>
                  <a:srgbClr val="000000"/>
                </a:solidFill>
                <a:latin typeface="Times New Roman" panose="02020603050405020304" charset="0"/>
                <a:cs typeface="Times New Roman" panose="02020603050405020304" charset="0"/>
                <a:sym typeface="+mn-ea"/>
              </a:rPr>
              <a:t>Hayes Roth</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p>
            <a:pPr marL="285750" indent="-285750"/>
            <a:endParaRPr 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13105" y="1717040"/>
          <a:ext cx="4162425" cy="4328795"/>
        </p:xfrm>
        <a:graphic>
          <a:graphicData uri="http://schemas.openxmlformats.org/drawingml/2006/table">
            <a:tbl>
              <a:tblPr firstRow="1" bandRow="1">
                <a:tableStyleId>{5C22544A-7EE6-4342-B048-85BDC9FD1C3A}</a:tableStyleId>
              </a:tblPr>
              <a:tblGrid>
                <a:gridCol w="918845"/>
                <a:gridCol w="641350"/>
                <a:gridCol w="641985"/>
                <a:gridCol w="641985"/>
                <a:gridCol w="642620"/>
                <a:gridCol w="675640"/>
              </a:tblGrid>
              <a:tr h="683260">
                <a:tc>
                  <a:txBody>
                    <a:bodyPr/>
                    <a:p>
                      <a:pPr>
                        <a:buNone/>
                      </a:pPr>
                      <a:r>
                        <a:rPr lang="en-US" sz="1100">
                          <a:solidFill>
                            <a:srgbClr val="000000"/>
                          </a:solidFill>
                          <a:latin typeface="Calibri" panose="020F0502020204030204" charset="0"/>
                        </a:rPr>
                        <a:t>Accuracy</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RMS ERROR</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Precision</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Recall</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F-Measure</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Time</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8145">
                <a:tc>
                  <a:txBody>
                    <a:bodyPr/>
                    <a:p>
                      <a:pPr>
                        <a:buNone/>
                      </a:pPr>
                      <a:r>
                        <a:rPr lang="en-US" sz="1100">
                          <a:solidFill>
                            <a:srgbClr val="000000"/>
                          </a:solidFill>
                          <a:latin typeface="Calibri" panose="020F0502020204030204" charset="0"/>
                        </a:rPr>
                        <a:t>96.36%</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0.569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14.018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9415">
                <a:tc>
                  <a:txBody>
                    <a:bodyPr/>
                    <a:p>
                      <a:pPr>
                        <a:buNone/>
                      </a:pPr>
                      <a:r>
                        <a:rPr lang="en-US" sz="1100">
                          <a:solidFill>
                            <a:srgbClr val="000000"/>
                          </a:solidFill>
                          <a:latin typeface="Calibri" panose="020F0502020204030204" charset="0"/>
                        </a:rPr>
                        <a:t>97.90%</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0.088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0.951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0.278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0.43</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14.65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8145">
                <a:tc>
                  <a:txBody>
                    <a:bodyPr/>
                    <a:p>
                      <a:pPr>
                        <a:buNone/>
                      </a:pPr>
                      <a:r>
                        <a:rPr lang="en-US" sz="1100">
                          <a:solidFill>
                            <a:srgbClr val="000000"/>
                          </a:solidFill>
                          <a:latin typeface="Calibri" panose="020F0502020204030204" charset="0"/>
                        </a:rPr>
                        <a:t>97.67%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0.951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0.314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0.472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14.16</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9415">
                <a:tc>
                  <a:txBody>
                    <a:bodyPr/>
                    <a:p>
                      <a:pPr>
                        <a:buNone/>
                      </a:pPr>
                      <a:r>
                        <a:rPr lang="en-US" sz="1100">
                          <a:solidFill>
                            <a:srgbClr val="000000"/>
                          </a:solidFill>
                          <a:latin typeface="Calibri" panose="020F0502020204030204" charset="0"/>
                        </a:rPr>
                        <a:t>97.52%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0.065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0.93</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0.353</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0.449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8780">
                <a:tc>
                  <a:txBody>
                    <a:bodyPr/>
                    <a:p>
                      <a:pPr>
                        <a:buNone/>
                      </a:pPr>
                      <a:r>
                        <a:rPr lang="en-US" sz="1100">
                          <a:solidFill>
                            <a:srgbClr val="000000"/>
                          </a:solidFill>
                          <a:latin typeface="Calibri" panose="020F0502020204030204" charset="0"/>
                        </a:rPr>
                        <a:t>96.72%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0.081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0.534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14.002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9415">
                <a:tc>
                  <a:txBody>
                    <a:bodyPr/>
                    <a:p>
                      <a:pPr>
                        <a:buNone/>
                      </a:pPr>
                      <a:r>
                        <a:rPr lang="en-US" sz="1100">
                          <a:solidFill>
                            <a:srgbClr val="000000"/>
                          </a:solidFill>
                          <a:latin typeface="Calibri" panose="020F0502020204030204" charset="0"/>
                        </a:rPr>
                        <a:t>97.02%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0.327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0.439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14.15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8145">
                <a:tc>
                  <a:txBody>
                    <a:bodyPr/>
                    <a:p>
                      <a:pPr>
                        <a:buNone/>
                      </a:pPr>
                      <a:r>
                        <a:rPr lang="en-US" sz="1100">
                          <a:solidFill>
                            <a:srgbClr val="000000"/>
                          </a:solidFill>
                          <a:latin typeface="Calibri" panose="020F0502020204030204" charset="0"/>
                        </a:rPr>
                        <a:t>96.89%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0.082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0.442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99415">
                <a:tc>
                  <a:txBody>
                    <a:bodyPr/>
                    <a:p>
                      <a:pPr>
                        <a:buNone/>
                      </a:pPr>
                      <a:r>
                        <a:rPr lang="en-US" sz="1100">
                          <a:solidFill>
                            <a:srgbClr val="000000"/>
                          </a:solidFill>
                          <a:latin typeface="Calibri" panose="020F0502020204030204" charset="0"/>
                        </a:rPr>
                        <a:t>97.17%</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0.96</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14.05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54660">
                <a:tc>
                  <a:txBody>
                    <a:bodyPr/>
                    <a:p>
                      <a:pPr>
                        <a:buNone/>
                      </a:pPr>
                      <a:r>
                        <a:rPr lang="en-US" sz="1100">
                          <a:solidFill>
                            <a:srgbClr val="000000"/>
                          </a:solidFill>
                          <a:latin typeface="Calibri" panose="020F0502020204030204" charset="0"/>
                        </a:rPr>
                        <a:t>96.14%</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0.071</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0.389</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0.48</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0.42</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rPr>
                        <a:t>13.45</a:t>
                      </a:r>
                      <a:endParaRPr lang="en-US" sz="1100">
                        <a:solidFill>
                          <a:srgbClr val="000000"/>
                        </a:solidFill>
                        <a:latin typeface="Calibri" panose="020F0502020204030204" charset="0"/>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5" name="Picture 4" descr="figure_1"/>
          <p:cNvPicPr>
            <a:picLocks noChangeAspect="1"/>
          </p:cNvPicPr>
          <p:nvPr/>
        </p:nvPicPr>
        <p:blipFill>
          <a:blip r:embed="rId1"/>
          <a:stretch>
            <a:fillRect/>
          </a:stretch>
        </p:blipFill>
        <p:spPr>
          <a:xfrm>
            <a:off x="5208270" y="1116330"/>
            <a:ext cx="6704965" cy="5486400"/>
          </a:xfrm>
          <a:prstGeom prst="rect">
            <a:avLst/>
          </a:prstGeom>
        </p:spPr>
      </p:pic>
      <p:sp>
        <p:nvSpPr>
          <p:cNvPr id="6" name="Text Box 5"/>
          <p:cNvSpPr txBox="1"/>
          <p:nvPr/>
        </p:nvSpPr>
        <p:spPr>
          <a:xfrm>
            <a:off x="5798185" y="553085"/>
            <a:ext cx="2056130" cy="922020"/>
          </a:xfrm>
          <a:prstGeom prst="rect">
            <a:avLst/>
          </a:prstGeom>
          <a:noFill/>
        </p:spPr>
        <p:txBody>
          <a:bodyPr wrap="square" rtlCol="0">
            <a:spAutoFit/>
          </a:bodyPr>
          <a:p>
            <a:r>
              <a:rPr lang="en-US"/>
              <a:t>      </a:t>
            </a:r>
            <a:endParaRPr lang="en-US"/>
          </a:p>
          <a:p>
            <a:endParaRPr lang="en-US"/>
          </a:p>
          <a:p>
            <a:r>
              <a:rPr lang="en-US"/>
              <a:t>Error plot</a:t>
            </a:r>
            <a:endParaRPr lang="en-US"/>
          </a:p>
        </p:txBody>
      </p:sp>
      <p:sp>
        <p:nvSpPr>
          <p:cNvPr id="7" name="Text Box 6"/>
          <p:cNvSpPr txBox="1"/>
          <p:nvPr/>
        </p:nvSpPr>
        <p:spPr>
          <a:xfrm>
            <a:off x="835025" y="681355"/>
            <a:ext cx="2747010" cy="645160"/>
          </a:xfrm>
          <a:prstGeom prst="rect">
            <a:avLst/>
          </a:prstGeom>
          <a:noFill/>
        </p:spPr>
        <p:txBody>
          <a:bodyPr wrap="square" rtlCol="0">
            <a:spAutoFit/>
          </a:bodyPr>
          <a:p>
            <a:endParaRPr lang="en-US"/>
          </a:p>
          <a:p>
            <a:r>
              <a:rPr lang="en-US"/>
              <a:t>Result Table</a:t>
            </a:r>
            <a:endParaRPr lang="en-US"/>
          </a:p>
        </p:txBody>
      </p:sp>
      <p:sp>
        <p:nvSpPr>
          <p:cNvPr id="2" name="Text Box 1"/>
          <p:cNvSpPr txBox="1"/>
          <p:nvPr/>
        </p:nvSpPr>
        <p:spPr>
          <a:xfrm>
            <a:off x="712470" y="1116330"/>
            <a:ext cx="4053840" cy="460375"/>
          </a:xfrm>
          <a:prstGeom prst="rect">
            <a:avLst/>
          </a:prstGeom>
          <a:noFill/>
        </p:spPr>
        <p:txBody>
          <a:bodyPr wrap="square" rtlCol="0">
            <a:spAutoFit/>
          </a:bodyPr>
          <a:p>
            <a:endParaRPr lang="en-US" sz="1200"/>
          </a:p>
          <a:p>
            <a:r>
              <a:rPr lang="en-US" sz="1200"/>
              <a:t>Breast-Cancer Wisconsin Dataset</a:t>
            </a:r>
            <a:endParaRPr lang="en-US" sz="1200"/>
          </a:p>
        </p:txBody>
      </p:sp>
      <p:sp>
        <p:nvSpPr>
          <p:cNvPr id="3" name="Text Box 2"/>
          <p:cNvSpPr txBox="1"/>
          <p:nvPr/>
        </p:nvSpPr>
        <p:spPr>
          <a:xfrm>
            <a:off x="3082925" y="172720"/>
            <a:ext cx="3928110" cy="521970"/>
          </a:xfrm>
          <a:prstGeom prst="rect">
            <a:avLst/>
          </a:prstGeom>
          <a:noFill/>
        </p:spPr>
        <p:txBody>
          <a:bodyPr wrap="none" rtlCol="0" anchor="t">
            <a:spAutoFit/>
          </a:bodyPr>
          <a:p>
            <a:r>
              <a:rPr lang="en-US" sz="2800" b="1">
                <a:solidFill>
                  <a:schemeClr val="accent6">
                    <a:lumMod val="75000"/>
                  </a:schemeClr>
                </a:solidFill>
                <a:latin typeface="Bookman Old Style" panose="02050604050505020204" charset="0"/>
                <a:cs typeface="Bookman Old Style" panose="02050604050505020204" charset="0"/>
                <a:sym typeface="+mn-ea"/>
              </a:rPr>
              <a:t>Result Analysis LDA</a:t>
            </a:r>
            <a:endParaRPr 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30120" y="725805"/>
            <a:ext cx="8289925" cy="368300"/>
          </a:xfrm>
          <a:prstGeom prst="rect">
            <a:avLst/>
          </a:prstGeom>
          <a:noFill/>
        </p:spPr>
        <p:txBody>
          <a:bodyPr wrap="square" rtlCol="0">
            <a:spAutoFit/>
          </a:bodyPr>
          <a:p>
            <a:r>
              <a:rPr lang="en-US"/>
              <a:t>Table:RMSE Error Plot for ANN,ANN-PCA,ANN-LDA,NF,NF-PCA,NF-LDA </a:t>
            </a:r>
            <a:endParaRPr lang="en-US"/>
          </a:p>
        </p:txBody>
      </p:sp>
      <p:sp>
        <p:nvSpPr>
          <p:cNvPr id="100" name="Text Box 99"/>
          <p:cNvSpPr txBox="1"/>
          <p:nvPr/>
        </p:nvSpPr>
        <p:spPr>
          <a:xfrm>
            <a:off x="3057525" y="7171055"/>
            <a:ext cx="5080000" cy="521970"/>
          </a:xfrm>
          <a:prstGeom prst="rect">
            <a:avLst/>
          </a:prstGeom>
          <a:noFill/>
          <a:ln w="9525">
            <a:noFill/>
          </a:ln>
        </p:spPr>
        <p:txBody>
          <a:bodyPr>
            <a:spAutoFit/>
          </a:bodyPr>
          <a:p>
            <a:pPr indent="0"/>
            <a:r>
              <a:rPr lang="en-US" sz="1400" b="0">
                <a:latin typeface="Calibri" panose="020F0502020204030204" charset="0"/>
                <a:ea typeface="SimSun" panose="02010600030101010101" pitchFamily="2" charset="-122"/>
                <a:cs typeface="Times New Roman" panose="02020603050405020304" charset="0"/>
              </a:rPr>
              <a:t>                                   </a:t>
            </a:r>
            <a:endParaRPr lang="en-US"/>
          </a:p>
        </p:txBody>
      </p:sp>
      <p:graphicFrame>
        <p:nvGraphicFramePr>
          <p:cNvPr id="6" name="Table 5"/>
          <p:cNvGraphicFramePr/>
          <p:nvPr/>
        </p:nvGraphicFramePr>
        <p:xfrm>
          <a:off x="2882265" y="1212215"/>
          <a:ext cx="7005955" cy="5516880"/>
        </p:xfrm>
        <a:graphic>
          <a:graphicData uri="http://schemas.openxmlformats.org/drawingml/2006/table">
            <a:tbl>
              <a:tblPr firstRow="1" bandRow="1">
                <a:tableStyleId>{5940675A-B579-460E-94D1-54222C63F5DA}</a:tableStyleId>
              </a:tblPr>
              <a:tblGrid>
                <a:gridCol w="2112010"/>
                <a:gridCol w="890270"/>
                <a:gridCol w="742315"/>
                <a:gridCol w="734695"/>
                <a:gridCol w="871855"/>
                <a:gridCol w="734695"/>
                <a:gridCol w="920115"/>
              </a:tblGrid>
              <a:tr h="853440">
                <a:tc>
                  <a:txBody>
                    <a:bodyPr/>
                    <a:p>
                      <a:pPr>
                        <a:buNone/>
                      </a:pPr>
                      <a:r>
                        <a:rPr lang="en-US" sz="1400">
                          <a:solidFill>
                            <a:srgbClr val="111111"/>
                          </a:solidFill>
                          <a:latin typeface="Times New Roman" panose="02020603050405020304" charset="0"/>
                          <a:cs typeface="Times New Roman" panose="02020603050405020304" charset="0"/>
                        </a:rPr>
                        <a:t>Dataset</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RMSE of ANN </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RMSE of ANN-PCA</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RMSE ofANN-LDA</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RMSE of NF</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RMSE ofNF-PCA</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RMSE of NF-LDA</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Pima Indian diabetes</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0.41819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0.28248</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0.25462</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0.29887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0.30353</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0.305590</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a:buNone/>
                      </a:pPr>
                      <a:r>
                        <a:rPr lang="en-US" sz="1400">
                          <a:solidFill>
                            <a:srgbClr val="000000"/>
                          </a:solidFill>
                          <a:latin typeface="Times New Roman" panose="02020603050405020304" charset="0"/>
                          <a:cs typeface="Times New Roman" panose="02020603050405020304" charset="0"/>
                        </a:rPr>
                        <a:t>Breast Cancer Wisconsin (Diagnosis)</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0.0809876</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0.01082</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0.05601</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0.0451097</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0.0669</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0.067951</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Breast-Cancer-Wisconsin</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0.41819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0.21637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0.07655</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0.17052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0.02546</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0.06669</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Mammographic Mass</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0.30163</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0.26163</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0.24898</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0.1914</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0.18031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0.23288</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Thyroid</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0.19373</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0.07685</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0.04365</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0.28599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0.34237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0.02402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a:buNone/>
                      </a:pPr>
                      <a:r>
                        <a:rPr lang="en-US" sz="1400">
                          <a:solidFill>
                            <a:srgbClr val="000000"/>
                          </a:solidFill>
                          <a:latin typeface="Times New Roman" panose="02020603050405020304" charset="0"/>
                          <a:cs typeface="Times New Roman" panose="02020603050405020304" charset="0"/>
                        </a:rPr>
                        <a:t>Blood Transfusion Service Center</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0.31176</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0.31284</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0.170960628</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0.13597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0.29339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0.30307</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Heart-statlog</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0.17989</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0.22469</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0.20753</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0.2253</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0.1985</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0.240866</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Lung-cancer</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0.03312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0.5406</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0.1671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0.04837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0.08123</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0.2181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a:buNone/>
                      </a:pPr>
                      <a:r>
                        <a:rPr lang="en-US" sz="1400">
                          <a:solidFill>
                            <a:srgbClr val="000000"/>
                          </a:solidFill>
                          <a:latin typeface="Times New Roman" panose="02020603050405020304" charset="0"/>
                          <a:cs typeface="Times New Roman" panose="02020603050405020304" charset="0"/>
                        </a:rPr>
                        <a:t>SPECTF heart</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0.291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0.1211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0.199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0.129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0.169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0.059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Haberman</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0.25329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0.35470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0.3358</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0.33007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0.35749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0.33005</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a:buNone/>
                      </a:pPr>
                      <a:r>
                        <a:rPr lang="en-US" sz="1400">
                          <a:solidFill>
                            <a:srgbClr val="000000"/>
                          </a:solidFill>
                          <a:latin typeface="Times New Roman" panose="02020603050405020304" charset="0"/>
                          <a:cs typeface="Times New Roman" panose="02020603050405020304" charset="0"/>
                        </a:rPr>
                        <a:t>Liver</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0.33576</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0.4430</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0.4039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0.41518</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0.40686</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0.35402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a:buNone/>
                      </a:pPr>
                      <a:r>
                        <a:rPr lang="en-US" sz="1400">
                          <a:solidFill>
                            <a:srgbClr val="000000"/>
                          </a:solidFill>
                          <a:latin typeface="Times New Roman" panose="02020603050405020304" charset="0"/>
                          <a:cs typeface="Times New Roman" panose="02020603050405020304" charset="0"/>
                        </a:rPr>
                        <a:t>Hepatitis</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0.03701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0.060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0.1860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0.172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0.178</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0.2100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Titanic</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0.19373</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0.07685</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0.270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0.28599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0.34237</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0.2385</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Wine</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0.05249</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0.35470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0.04920</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0.03854</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0.10774</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0.082694</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a:buNone/>
                      </a:pPr>
                      <a:r>
                        <a:rPr lang="en-US" sz="1400">
                          <a:solidFill>
                            <a:srgbClr val="000000"/>
                          </a:solidFill>
                          <a:latin typeface="Times New Roman" panose="02020603050405020304" charset="0"/>
                          <a:cs typeface="Times New Roman" panose="02020603050405020304" charset="0"/>
                        </a:rPr>
                        <a:t>Iris</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0.18721</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0.38248</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0.08524</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0.10258</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0.1170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0.10645</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a:buNone/>
                      </a:pPr>
                      <a:r>
                        <a:rPr lang="en-US" sz="1400">
                          <a:solidFill>
                            <a:srgbClr val="000000"/>
                          </a:solidFill>
                          <a:latin typeface="Times New Roman" panose="02020603050405020304" charset="0"/>
                          <a:cs typeface="Times New Roman" panose="02020603050405020304" charset="0"/>
                        </a:rPr>
                        <a:t>Hayes Roth</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0.32242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0.35525</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0.2824</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0.14770</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Times New Roman" panose="02020603050405020304" charset="0"/>
                          <a:cs typeface="Times New Roman" panose="02020603050405020304" charset="0"/>
                        </a:rPr>
                        <a:t>0.1622</a:t>
                      </a:r>
                      <a:endParaRPr lang="en-US" sz="14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Times New Roman" panose="02020603050405020304" charset="0"/>
                          <a:cs typeface="Times New Roman" panose="02020603050405020304" charset="0"/>
                        </a:rPr>
                        <a:t>0.1369</a:t>
                      </a:r>
                      <a:endParaRPr lang="en-US" sz="14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3057525" y="7171055"/>
            <a:ext cx="5080000" cy="521970"/>
          </a:xfrm>
          <a:prstGeom prst="rect">
            <a:avLst/>
          </a:prstGeom>
          <a:noFill/>
          <a:ln w="9525">
            <a:noFill/>
          </a:ln>
        </p:spPr>
        <p:txBody>
          <a:bodyPr>
            <a:spAutoFit/>
          </a:bodyPr>
          <a:p>
            <a:pPr indent="0"/>
            <a:r>
              <a:rPr lang="en-US" sz="1400" b="0">
                <a:latin typeface="Calibri" panose="020F0502020204030204" charset="0"/>
                <a:ea typeface="SimSun" panose="02010600030101010101" pitchFamily="2" charset="-122"/>
                <a:cs typeface="Times New Roman" panose="02020603050405020304" charset="0"/>
              </a:rPr>
              <a:t>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Picture 18" descr="Screenshot (237)"/>
          <p:cNvPicPr>
            <a:picLocks noChangeAspect="1"/>
          </p:cNvPicPr>
          <p:nvPr/>
        </p:nvPicPr>
        <p:blipFill>
          <a:blip r:embed="rId1"/>
          <a:stretch>
            <a:fillRect/>
          </a:stretch>
        </p:blipFill>
        <p:spPr>
          <a:xfrm>
            <a:off x="307340" y="624205"/>
            <a:ext cx="5495290" cy="6217285"/>
          </a:xfrm>
          <a:prstGeom prst="rect">
            <a:avLst/>
          </a:prstGeom>
        </p:spPr>
      </p:pic>
      <p:pic>
        <p:nvPicPr>
          <p:cNvPr id="20" name="Picture 19" descr="Screenshot (238)"/>
          <p:cNvPicPr>
            <a:picLocks noChangeAspect="1"/>
          </p:cNvPicPr>
          <p:nvPr/>
        </p:nvPicPr>
        <p:blipFill>
          <a:blip r:embed="rId2"/>
          <a:stretch>
            <a:fillRect/>
          </a:stretch>
        </p:blipFill>
        <p:spPr>
          <a:xfrm>
            <a:off x="5948680" y="820420"/>
            <a:ext cx="5584825" cy="6023610"/>
          </a:xfrm>
          <a:prstGeom prst="rect">
            <a:avLst/>
          </a:prstGeom>
        </p:spPr>
      </p:pic>
      <p:sp>
        <p:nvSpPr>
          <p:cNvPr id="21" name="Text Box 20"/>
          <p:cNvSpPr txBox="1"/>
          <p:nvPr/>
        </p:nvSpPr>
        <p:spPr>
          <a:xfrm>
            <a:off x="4690745" y="255905"/>
            <a:ext cx="2141855" cy="368300"/>
          </a:xfrm>
          <a:prstGeom prst="rect">
            <a:avLst/>
          </a:prstGeom>
          <a:noFill/>
        </p:spPr>
        <p:txBody>
          <a:bodyPr wrap="square" rtlCol="0">
            <a:spAutoFit/>
          </a:bodyPr>
          <a:p>
            <a:r>
              <a:rPr lang="en-US"/>
              <a:t> Error Plots of LDA</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2788285" y="1663065"/>
          <a:ext cx="6975475" cy="4615815"/>
        </p:xfrm>
        <a:graphic>
          <a:graphicData uri="http://schemas.openxmlformats.org/drawingml/2006/table">
            <a:tbl>
              <a:tblPr firstRow="1" bandRow="1">
                <a:tableStyleId>{5940675A-B579-460E-94D1-54222C63F5DA}</a:tableStyleId>
              </a:tblPr>
              <a:tblGrid>
                <a:gridCol w="1642745"/>
                <a:gridCol w="1007110"/>
                <a:gridCol w="842645"/>
                <a:gridCol w="833120"/>
                <a:gridCol w="988060"/>
                <a:gridCol w="832485"/>
                <a:gridCol w="829310"/>
              </a:tblGrid>
              <a:tr h="343535">
                <a:tc>
                  <a:txBody>
                    <a:bodyPr/>
                    <a:p>
                      <a:pPr>
                        <a:buNone/>
                      </a:pPr>
                      <a:endParaRPr lang="en-US" sz="12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900">
                          <a:solidFill>
                            <a:srgbClr val="111111"/>
                          </a:solidFill>
                          <a:latin typeface="Times New Roman" panose="02020603050405020304" charset="0"/>
                          <a:cs typeface="Times New Roman" panose="02020603050405020304" charset="0"/>
                        </a:rPr>
                        <a:t> ANN </a:t>
                      </a:r>
                      <a:endParaRPr lang="en-US" sz="9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ANN-PCA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ANN-LDA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NF</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NF-PCA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NF-LDA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270">
                <a:tc>
                  <a:txBody>
                    <a:bodyPr/>
                    <a:p>
                      <a:pPr>
                        <a:buNone/>
                      </a:pPr>
                      <a:r>
                        <a:rPr lang="en-US" sz="1000">
                          <a:solidFill>
                            <a:srgbClr val="000000"/>
                          </a:solidFill>
                          <a:latin typeface="Times New Roman" panose="02020603050405020304" charset="0"/>
                          <a:cs typeface="Times New Roman" panose="02020603050405020304" charset="0"/>
                        </a:rPr>
                        <a:t>Pima Indian diabetes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0.393 </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0.566</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0.903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0.936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0.8</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p>
                      <a:pPr>
                        <a:buNone/>
                      </a:pPr>
                      <a:r>
                        <a:rPr lang="en-US" sz="1000">
                          <a:solidFill>
                            <a:srgbClr val="000000"/>
                          </a:solidFill>
                          <a:latin typeface="Times New Roman" panose="02020603050405020304" charset="0"/>
                          <a:cs typeface="Times New Roman" panose="02020603050405020304" charset="0"/>
                        </a:rPr>
                        <a:t>Breast Cancer Wisconsin (Diagnosis)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0.95712</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0.9649</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0.9628</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0.9810</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0.9465</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0.9808</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6070">
                <a:tc>
                  <a:txBody>
                    <a:bodyPr/>
                    <a:p>
                      <a:pPr>
                        <a:buNone/>
                      </a:pPr>
                      <a:r>
                        <a:rPr lang="en-US" sz="1000">
                          <a:solidFill>
                            <a:srgbClr val="000000"/>
                          </a:solidFill>
                          <a:latin typeface="Times New Roman" panose="02020603050405020304" charset="0"/>
                          <a:cs typeface="Times New Roman" panose="02020603050405020304" charset="0"/>
                        </a:rPr>
                        <a:t>Breast-Cancer-Wisconsin</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0.972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0.942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0.934</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0.925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0.920</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0195">
                <a:tc>
                  <a:txBody>
                    <a:bodyPr/>
                    <a:p>
                      <a:pPr>
                        <a:buNone/>
                      </a:pPr>
                      <a:r>
                        <a:rPr lang="en-US" sz="1000">
                          <a:solidFill>
                            <a:srgbClr val="000000"/>
                          </a:solidFill>
                          <a:latin typeface="Times New Roman" panose="02020603050405020304" charset="0"/>
                          <a:cs typeface="Times New Roman" panose="02020603050405020304" charset="0"/>
                        </a:rPr>
                        <a:t>Mammographic Mass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0.808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0.787</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0.846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0.8505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Thyroid</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0.953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0.95098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0.932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0.95833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p>
                      <a:pPr>
                        <a:buNone/>
                      </a:pPr>
                      <a:r>
                        <a:rPr lang="en-US" sz="1000">
                          <a:solidFill>
                            <a:srgbClr val="000000"/>
                          </a:solidFill>
                          <a:latin typeface="Times New Roman" panose="02020603050405020304" charset="0"/>
                          <a:cs typeface="Times New Roman" panose="02020603050405020304" charset="0"/>
                        </a:rPr>
                        <a:t>Blood Transfusion Service Center</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0.5015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0.129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0.486</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0.7283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0.8105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0.781</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a:buNone/>
                      </a:pPr>
                      <a:r>
                        <a:rPr lang="en-US" sz="1000">
                          <a:solidFill>
                            <a:srgbClr val="000000"/>
                          </a:solidFill>
                          <a:latin typeface="Times New Roman" panose="02020603050405020304" charset="0"/>
                          <a:cs typeface="Times New Roman" panose="02020603050405020304" charset="0"/>
                        </a:rPr>
                        <a:t>Heart-statlog</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0.5480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0.6182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0.8354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0.79003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0.8142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0.8647</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Lung-cancer</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0.599206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0.54605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0.6671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0.60837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0.5993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0.6676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SPECTF heart</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0.9011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0.8713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0.8507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0.797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0.7623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0.6913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Haberman</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0.6233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0.7014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0.7333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0.6335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0.5233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Liver</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0.7365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0.72086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0.63461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0.70422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0.765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0.6724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Hepatitis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0.8427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0.9184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0.8996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0.596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0.5261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0.5364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Titanic</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0.762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0.840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0.7356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0.718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0.816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0.7878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Wine</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0.9155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0.8512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0.9135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0.9361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0.9629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0.764</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p>
                      <a:pPr>
                        <a:buNone/>
                      </a:pPr>
                      <a:r>
                        <a:rPr lang="en-US" sz="1000">
                          <a:solidFill>
                            <a:srgbClr val="000000"/>
                          </a:solidFill>
                          <a:latin typeface="Times New Roman" panose="02020603050405020304" charset="0"/>
                          <a:cs typeface="Times New Roman" panose="02020603050405020304" charset="0"/>
                        </a:rPr>
                        <a:t>Iris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0.942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0.8583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0.926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0.950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0.9111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a:buNone/>
                      </a:pPr>
                      <a:r>
                        <a:rPr lang="en-US" sz="1000">
                          <a:solidFill>
                            <a:srgbClr val="000000"/>
                          </a:solidFill>
                          <a:latin typeface="Times New Roman" panose="02020603050405020304" charset="0"/>
                          <a:cs typeface="Times New Roman" panose="02020603050405020304" charset="0"/>
                        </a:rPr>
                        <a:t>Hayes Roth</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0.683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0.557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0.781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0.801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0.8055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3433445" y="6782435"/>
          <a:ext cx="204470" cy="137160"/>
        </p:xfrm>
        <a:graphic>
          <a:graphicData uri="http://schemas.openxmlformats.org/drawingml/2006/table">
            <a:tbl>
              <a:tblPr firstRow="1" bandRow="1">
                <a:tableStyleId>{5940675A-B579-460E-94D1-54222C63F5DA}</a:tableStyleId>
              </a:tblPr>
              <a:tblGrid>
                <a:gridCol w="204470"/>
              </a:tblGrid>
              <a:tr h="137160">
                <a:tc>
                  <a:txBody>
                    <a:bodyPr/>
                    <a:p>
                      <a:pPr>
                        <a:buNone/>
                      </a:pPr>
                      <a:r>
                        <a:rPr lang="en-US" sz="900">
                          <a:solidFill>
                            <a:srgbClr val="000000"/>
                          </a:solidFill>
                          <a:latin typeface="Times New Roman" panose="02020603050405020304" charset="0"/>
                          <a:cs typeface="Times New Roman" panose="02020603050405020304" charset="0"/>
                        </a:rPr>
                        <a:t> </a:t>
                      </a:r>
                      <a:endParaRPr lang="en-US" sz="9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100" name="Text Box 99"/>
          <p:cNvSpPr txBox="1"/>
          <p:nvPr/>
        </p:nvSpPr>
        <p:spPr>
          <a:xfrm>
            <a:off x="1064260" y="513715"/>
            <a:ext cx="10505440" cy="368300"/>
          </a:xfrm>
          <a:prstGeom prst="rect">
            <a:avLst/>
          </a:prstGeom>
          <a:noFill/>
          <a:ln w="9525">
            <a:noFill/>
          </a:ln>
        </p:spPr>
        <p:txBody>
          <a:bodyPr wrap="square">
            <a:spAutoFit/>
          </a:bodyPr>
          <a:p>
            <a:pPr indent="457200"/>
            <a:r>
              <a:rPr lang="en-US" b="0">
                <a:latin typeface="Times New Roman" panose="02020603050405020304" charset="0"/>
                <a:ea typeface="SimSun" panose="02010600030101010101" pitchFamily="2" charset="-122"/>
              </a:rPr>
              <a:t>Table 6:  Comparison between precision of ANN,ANN-PCA,ANN-LDA,NF,NF-PCA,NF-LDA models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3067685" y="1577340"/>
          <a:ext cx="6812280" cy="4716780"/>
        </p:xfrm>
        <a:graphic>
          <a:graphicData uri="http://schemas.openxmlformats.org/drawingml/2006/table">
            <a:tbl>
              <a:tblPr firstRow="1" bandRow="1">
                <a:tableStyleId>{5940675A-B579-460E-94D1-54222C63F5DA}</a:tableStyleId>
              </a:tblPr>
              <a:tblGrid>
                <a:gridCol w="2014220"/>
                <a:gridCol w="906780"/>
                <a:gridCol w="757555"/>
                <a:gridCol w="748030"/>
                <a:gridCol w="889635"/>
                <a:gridCol w="749935"/>
                <a:gridCol w="746125"/>
              </a:tblGrid>
              <a:tr h="408305">
                <a:tc>
                  <a:txBody>
                    <a:bodyPr/>
                    <a:p>
                      <a:pPr>
                        <a:buNone/>
                      </a:pPr>
                      <a:r>
                        <a:rPr lang="en-US" sz="1200">
                          <a:solidFill>
                            <a:srgbClr val="111111"/>
                          </a:solidFill>
                          <a:latin typeface="Times New Roman" panose="02020603050405020304" charset="0"/>
                          <a:cs typeface="Times New Roman" panose="02020603050405020304" charset="0"/>
                        </a:rPr>
                        <a:t> </a:t>
                      </a:r>
                      <a:endParaRPr lang="en-US" sz="12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900">
                          <a:solidFill>
                            <a:srgbClr val="111111"/>
                          </a:solidFill>
                          <a:latin typeface="Times New Roman" panose="02020603050405020304" charset="0"/>
                          <a:cs typeface="Times New Roman" panose="02020603050405020304" charset="0"/>
                        </a:rPr>
                        <a:t> ANN </a:t>
                      </a:r>
                      <a:endParaRPr lang="en-US" sz="9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ANN-PCA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ANN-LDA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NF</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NF-PCA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NF-LDA</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9580">
                <a:tc>
                  <a:txBody>
                    <a:bodyPr/>
                    <a:p>
                      <a:pPr>
                        <a:buNone/>
                      </a:pPr>
                      <a:r>
                        <a:rPr lang="en-US" sz="1000">
                          <a:solidFill>
                            <a:srgbClr val="000000"/>
                          </a:solidFill>
                          <a:latin typeface="Times New Roman" panose="02020603050405020304" charset="0"/>
                          <a:cs typeface="Times New Roman" panose="02020603050405020304" charset="0"/>
                        </a:rPr>
                        <a:t>Pima Indian diabetes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0.181 </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0.263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0.2654</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0.723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0.684</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a:buNone/>
                      </a:pPr>
                      <a:r>
                        <a:rPr lang="en-US" sz="1000">
                          <a:solidFill>
                            <a:srgbClr val="000000"/>
                          </a:solidFill>
                          <a:latin typeface="Times New Roman" panose="02020603050405020304" charset="0"/>
                          <a:cs typeface="Times New Roman" panose="02020603050405020304" charset="0"/>
                        </a:rPr>
                        <a:t>Breast-Cancer-Wisconsin</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0.359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0.327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0.366</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0.343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0.324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0.330</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a:buNone/>
                      </a:pPr>
                      <a:r>
                        <a:rPr lang="en-US" sz="1000">
                          <a:solidFill>
                            <a:srgbClr val="000000"/>
                          </a:solidFill>
                          <a:latin typeface="Times New Roman" panose="02020603050405020304" charset="0"/>
                          <a:cs typeface="Times New Roman" panose="02020603050405020304" charset="0"/>
                        </a:rPr>
                        <a:t>Mammographic Mass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0.523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0.491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0.545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0.532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0.5068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a:buNone/>
                      </a:pPr>
                      <a:r>
                        <a:rPr lang="en-US" sz="1000">
                          <a:solidFill>
                            <a:srgbClr val="000000"/>
                          </a:solidFill>
                          <a:latin typeface="Times New Roman" panose="02020603050405020304" charset="0"/>
                          <a:cs typeface="Times New Roman" panose="02020603050405020304" charset="0"/>
                        </a:rPr>
                        <a:t>Thyroid</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0.831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0.7555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0.868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0.944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0.9333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990">
                <a:tc>
                  <a:txBody>
                    <a:bodyPr/>
                    <a:p>
                      <a:pPr>
                        <a:buNone/>
                      </a:pPr>
                      <a:r>
                        <a:rPr lang="en-US" sz="1000">
                          <a:solidFill>
                            <a:srgbClr val="000000"/>
                          </a:solidFill>
                          <a:latin typeface="Times New Roman" panose="02020603050405020304" charset="0"/>
                          <a:cs typeface="Times New Roman" panose="02020603050405020304" charset="0"/>
                        </a:rPr>
                        <a:t>Blood Transfusion Service Center</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0.0839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0.1015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0.8996</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0.9923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0.97414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0.9255</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a:buNone/>
                      </a:pPr>
                      <a:r>
                        <a:rPr lang="en-US" sz="1000">
                          <a:solidFill>
                            <a:srgbClr val="000000"/>
                          </a:solidFill>
                          <a:latin typeface="Times New Roman" panose="02020603050405020304" charset="0"/>
                          <a:cs typeface="Times New Roman" panose="02020603050405020304" charset="0"/>
                        </a:rPr>
                        <a:t>Heart-statlog</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0.74658</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0.7908</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0.79509</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0.2525</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0.2307</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0.3005</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a:buNone/>
                      </a:pPr>
                      <a:r>
                        <a:rPr lang="en-US" sz="1000">
                          <a:solidFill>
                            <a:srgbClr val="000000"/>
                          </a:solidFill>
                          <a:latin typeface="Times New Roman" panose="02020603050405020304" charset="0"/>
                          <a:cs typeface="Times New Roman" panose="02020603050405020304" charset="0"/>
                        </a:rPr>
                        <a:t>Lung-cancer</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0.6190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0.5992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0.666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0.65833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0.5701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0.6444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a:buNone/>
                      </a:pPr>
                      <a:r>
                        <a:rPr lang="en-US" sz="1000">
                          <a:solidFill>
                            <a:srgbClr val="000000"/>
                          </a:solidFill>
                          <a:latin typeface="Times New Roman" panose="02020603050405020304" charset="0"/>
                          <a:cs typeface="Times New Roman" panose="02020603050405020304" charset="0"/>
                        </a:rPr>
                        <a:t>SPECTF heart</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0.74658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0.7908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0.8507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0.797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0.7623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0.6913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a:buNone/>
                      </a:pPr>
                      <a:r>
                        <a:rPr lang="en-US" sz="1000">
                          <a:solidFill>
                            <a:srgbClr val="000000"/>
                          </a:solidFill>
                          <a:latin typeface="Times New Roman" panose="02020603050405020304" charset="0"/>
                          <a:cs typeface="Times New Roman" panose="02020603050405020304" charset="0"/>
                        </a:rPr>
                        <a:t>Haberman</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0.0807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0.074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0.2291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0.0699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0.0308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0.0416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a:buNone/>
                      </a:pPr>
                      <a:r>
                        <a:rPr lang="en-US" sz="1000">
                          <a:solidFill>
                            <a:srgbClr val="000000"/>
                          </a:solidFill>
                          <a:latin typeface="Times New Roman" panose="02020603050405020304" charset="0"/>
                          <a:cs typeface="Times New Roman" panose="02020603050405020304" charset="0"/>
                        </a:rPr>
                        <a:t>Liver</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0.64022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0.70594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0.7346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Calibri" panose="020F0502020204030204" charset="0"/>
                          <a:cs typeface="Calibri" panose="020F0502020204030204" charset="0"/>
                        </a:rPr>
                        <a:t>0.6349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0.6393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a:buNone/>
                      </a:pPr>
                      <a:r>
                        <a:rPr lang="en-US" sz="1000">
                          <a:solidFill>
                            <a:srgbClr val="000000"/>
                          </a:solidFill>
                          <a:latin typeface="Times New Roman" panose="02020603050405020304" charset="0"/>
                          <a:cs typeface="Times New Roman" panose="02020603050405020304" charset="0"/>
                        </a:rPr>
                        <a:t>Hepatitis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0.885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0.9002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0.8391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0.0784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0.0683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0.0986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a:buNone/>
                      </a:pPr>
                      <a:r>
                        <a:rPr lang="en-US" sz="1000">
                          <a:solidFill>
                            <a:srgbClr val="000000"/>
                          </a:solidFill>
                          <a:latin typeface="Times New Roman" panose="02020603050405020304" charset="0"/>
                          <a:cs typeface="Times New Roman" panose="02020603050405020304" charset="0"/>
                        </a:rPr>
                        <a:t>Titanic</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0.389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0.324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0.3926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0.681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0.686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0.62275</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a:buNone/>
                      </a:pPr>
                      <a:r>
                        <a:rPr lang="en-US" sz="1000">
                          <a:solidFill>
                            <a:srgbClr val="000000"/>
                          </a:solidFill>
                          <a:latin typeface="Times New Roman" panose="02020603050405020304" charset="0"/>
                          <a:cs typeface="Times New Roman" panose="02020603050405020304" charset="0"/>
                        </a:rPr>
                        <a:t>Wine</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0.9289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0.9437</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0.9299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0.9419</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0.9544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solidFill>
                            <a:srgbClr val="000000"/>
                          </a:solidFill>
                          <a:latin typeface="Times New Roman" panose="02020603050405020304" charset="0"/>
                          <a:cs typeface="Times New Roman" panose="02020603050405020304" charset="0"/>
                        </a:rPr>
                        <a:t>0.943</a:t>
                      </a:r>
                      <a:endParaRPr lang="en-US" sz="11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a:buNone/>
                      </a:pPr>
                      <a:r>
                        <a:rPr lang="en-US" sz="1000">
                          <a:solidFill>
                            <a:srgbClr val="000000"/>
                          </a:solidFill>
                          <a:latin typeface="Times New Roman" panose="02020603050405020304" charset="0"/>
                          <a:cs typeface="Times New Roman" panose="02020603050405020304" charset="0"/>
                        </a:rPr>
                        <a:t>Iris</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0.910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0.942</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0.85833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0.928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0.953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0.88690</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6385">
                <a:tc>
                  <a:txBody>
                    <a:bodyPr/>
                    <a:p>
                      <a:pPr>
                        <a:buNone/>
                      </a:pPr>
                      <a:r>
                        <a:rPr lang="en-US" sz="1000">
                          <a:solidFill>
                            <a:srgbClr val="000000"/>
                          </a:solidFill>
                          <a:latin typeface="Times New Roman" panose="02020603050405020304" charset="0"/>
                          <a:cs typeface="Times New Roman" panose="02020603050405020304" charset="0"/>
                        </a:rPr>
                        <a:t>Hayes Roth</a:t>
                      </a:r>
                      <a:endParaRPr lang="en-US" sz="10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0.706</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0.751</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0.7103</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0.754</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0.758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000">
                          <a:solidFill>
                            <a:srgbClr val="111111"/>
                          </a:solidFill>
                          <a:latin typeface="Times New Roman" panose="02020603050405020304" charset="0"/>
                          <a:cs typeface="Times New Roman" panose="02020603050405020304" charset="0"/>
                        </a:rPr>
                        <a:t>0.6338</a:t>
                      </a:r>
                      <a:endParaRPr lang="en-US" sz="10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3067685" y="6258560"/>
          <a:ext cx="191135" cy="172720"/>
        </p:xfrm>
        <a:graphic>
          <a:graphicData uri="http://schemas.openxmlformats.org/drawingml/2006/table">
            <a:tbl>
              <a:tblPr firstRow="1" bandRow="1">
                <a:tableStyleId>{5940675A-B579-460E-94D1-54222C63F5DA}</a:tableStyleId>
              </a:tblPr>
              <a:tblGrid>
                <a:gridCol w="191135"/>
              </a:tblGrid>
              <a:tr h="172720">
                <a:tc>
                  <a:txBody>
                    <a:bodyPr/>
                    <a:p>
                      <a:pPr>
                        <a:buNone/>
                      </a:pPr>
                      <a:r>
                        <a:rPr lang="en-US" sz="900">
                          <a:solidFill>
                            <a:srgbClr val="000000"/>
                          </a:solidFill>
                          <a:latin typeface="Times New Roman" panose="02020603050405020304" charset="0"/>
                          <a:cs typeface="Times New Roman" panose="02020603050405020304" charset="0"/>
                        </a:rPr>
                        <a:t> </a:t>
                      </a:r>
                      <a:endParaRPr lang="en-US" sz="9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sp>
        <p:nvSpPr>
          <p:cNvPr id="100" name="Text Box 99"/>
          <p:cNvSpPr txBox="1"/>
          <p:nvPr/>
        </p:nvSpPr>
        <p:spPr>
          <a:xfrm>
            <a:off x="538480" y="749935"/>
            <a:ext cx="11115675" cy="537210"/>
          </a:xfrm>
          <a:prstGeom prst="rect">
            <a:avLst/>
          </a:prstGeom>
          <a:noFill/>
          <a:ln w="9525">
            <a:noFill/>
          </a:ln>
        </p:spPr>
        <p:txBody>
          <a:bodyPr wrap="square">
            <a:spAutoFit/>
          </a:bodyPr>
          <a:p>
            <a:pPr indent="457200"/>
            <a:r>
              <a:rPr lang="en-US" sz="2000" b="0">
                <a:latin typeface="Times New Roman" panose="02020603050405020304" charset="0"/>
                <a:ea typeface="SimSun" panose="02010600030101010101" pitchFamily="2" charset="-122"/>
              </a:rPr>
              <a:t>Table:  Comparison between Recall of ANN,ANN-PCA,ANN-LDA,NF,NF-PCA,NF-LDA models</a:t>
            </a:r>
            <a:endParaRPr lang="en-US" sz="2000" b="0">
              <a:latin typeface="Times New Roman" panose="02020603050405020304" charset="0"/>
              <a:ea typeface="SimSun" panose="02010600030101010101" pitchFamily="2" charset="-122"/>
            </a:endParaRPr>
          </a:p>
          <a:p>
            <a:pPr indent="457200"/>
            <a:r>
              <a:rPr lang="en-US" sz="900" b="0">
                <a:latin typeface="Times New Roman" panose="02020603050405020304" charset="0"/>
                <a:ea typeface="SimSun" panose="02010600030101010101" pitchFamily="2" charset="-122"/>
              </a:rPr>
              <a:t>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2005330" y="1713230"/>
          <a:ext cx="8577580" cy="4639310"/>
        </p:xfrm>
        <a:graphic>
          <a:graphicData uri="http://schemas.openxmlformats.org/drawingml/2006/table">
            <a:tbl>
              <a:tblPr firstRow="1" bandRow="1">
                <a:tableStyleId>{5940675A-B579-460E-94D1-54222C63F5DA}</a:tableStyleId>
              </a:tblPr>
              <a:tblGrid>
                <a:gridCol w="2306955"/>
                <a:gridCol w="871855"/>
                <a:gridCol w="1214755"/>
                <a:gridCol w="1176655"/>
                <a:gridCol w="982980"/>
                <a:gridCol w="961390"/>
                <a:gridCol w="1062990"/>
              </a:tblGrid>
              <a:tr h="392430">
                <a:tc>
                  <a:txBody>
                    <a:bodyPr/>
                    <a:p>
                      <a:pPr>
                        <a:buNone/>
                      </a:pPr>
                      <a:r>
                        <a:rPr lang="en-US" sz="700">
                          <a:solidFill>
                            <a:srgbClr val="222222"/>
                          </a:solidFill>
                          <a:latin typeface="Helvetica" charset="0"/>
                          <a:cs typeface="Helvetica" charset="0"/>
                        </a:rPr>
                        <a:t> </a:t>
                      </a:r>
                      <a:endParaRPr lang="en-US" sz="700">
                        <a:solidFill>
                          <a:srgbClr val="222222"/>
                        </a:solidFill>
                        <a:latin typeface="Helvetica" charset="0"/>
                        <a:ea typeface="Helvetica" charset="0"/>
                        <a:cs typeface="Helvetica"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600">
                          <a:solidFill>
                            <a:srgbClr val="111111"/>
                          </a:solidFill>
                          <a:latin typeface="Times New Roman" panose="02020603050405020304" charset="0"/>
                          <a:cs typeface="Times New Roman" panose="02020603050405020304" charset="0"/>
                        </a:rPr>
                        <a:t> ANN</a:t>
                      </a:r>
                      <a:endParaRPr lang="en-US" sz="6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ANN-PCA</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ANN-LDA</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NF</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NF-PCA</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NF-LDA</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19100">
                <a:tc>
                  <a:txBody>
                    <a:bodyPr/>
                    <a:p>
                      <a:pPr>
                        <a:buNone/>
                      </a:pPr>
                      <a:r>
                        <a:rPr lang="en-US" sz="700">
                          <a:solidFill>
                            <a:srgbClr val="000000"/>
                          </a:solidFill>
                          <a:latin typeface="Times New Roman" panose="02020603050405020304" charset="0"/>
                          <a:cs typeface="Times New Roman" panose="02020603050405020304" charset="0"/>
                        </a:rPr>
                        <a:t>Pima Indian diabetes</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0.2457</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0.36807</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0.361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0.8172</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0.8147</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0.720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35915">
                <a:tc>
                  <a:txBody>
                    <a:bodyPr/>
                    <a:p>
                      <a:pPr>
                        <a:buNone/>
                      </a:pPr>
                      <a:r>
                        <a:rPr lang="en-US" sz="700">
                          <a:solidFill>
                            <a:srgbClr val="000000"/>
                          </a:solidFill>
                          <a:latin typeface="Times New Roman" panose="02020603050405020304" charset="0"/>
                          <a:cs typeface="Times New Roman" panose="02020603050405020304" charset="0"/>
                        </a:rPr>
                        <a:t>Breast Cancer Wisconsin (Diagnosis)</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0.7441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0.7590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0.7723</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0.766</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0.7766</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0.7576</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7650">
                <a:tc>
                  <a:txBody>
                    <a:bodyPr/>
                    <a:p>
                      <a:pPr>
                        <a:buNone/>
                      </a:pPr>
                      <a:r>
                        <a:rPr lang="en-US" sz="700">
                          <a:solidFill>
                            <a:srgbClr val="000000"/>
                          </a:solidFill>
                          <a:latin typeface="Times New Roman" panose="02020603050405020304" charset="0"/>
                          <a:cs typeface="Times New Roman" panose="02020603050405020304" charset="0"/>
                        </a:rPr>
                        <a:t>Breast-Cancer-Wisconsin</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0.5005</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0.49876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0.4997</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0.485</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0.4796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0.4361</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5745">
                <a:tc>
                  <a:txBody>
                    <a:bodyPr/>
                    <a:p>
                      <a:pPr>
                        <a:buNone/>
                      </a:pPr>
                      <a:r>
                        <a:rPr lang="en-US" sz="700">
                          <a:solidFill>
                            <a:srgbClr val="000000"/>
                          </a:solidFill>
                          <a:latin typeface="Times New Roman" panose="02020603050405020304" charset="0"/>
                          <a:cs typeface="Times New Roman" panose="02020603050405020304" charset="0"/>
                        </a:rPr>
                        <a:t>Mammographic Mass</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0.498</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0.532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0.549</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0.532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0.660</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0.6351</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6380">
                <a:tc>
                  <a:txBody>
                    <a:bodyPr/>
                    <a:p>
                      <a:pPr>
                        <a:buNone/>
                      </a:pPr>
                      <a:r>
                        <a:rPr lang="en-US" sz="700">
                          <a:solidFill>
                            <a:srgbClr val="000000"/>
                          </a:solidFill>
                          <a:latin typeface="Times New Roman" panose="02020603050405020304" charset="0"/>
                          <a:cs typeface="Times New Roman" panose="02020603050405020304" charset="0"/>
                        </a:rPr>
                        <a:t>Thyroid</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0.8060</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0.856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0.82544</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0.904</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0.9116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0.9407</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36550">
                <a:tc>
                  <a:txBody>
                    <a:bodyPr/>
                    <a:p>
                      <a:pPr>
                        <a:buNone/>
                      </a:pPr>
                      <a:r>
                        <a:rPr lang="en-US" sz="700">
                          <a:solidFill>
                            <a:srgbClr val="000000"/>
                          </a:solidFill>
                          <a:latin typeface="Times New Roman" panose="02020603050405020304" charset="0"/>
                          <a:cs typeface="Times New Roman" panose="02020603050405020304" charset="0"/>
                        </a:rPr>
                        <a:t>Blood Transfusion Service Center</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0.535</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0.532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0.675</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0.746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0.668</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0.712</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00025">
                <a:tc>
                  <a:txBody>
                    <a:bodyPr/>
                    <a:p>
                      <a:pPr>
                        <a:buNone/>
                      </a:pPr>
                      <a:r>
                        <a:rPr lang="en-US" sz="700">
                          <a:solidFill>
                            <a:srgbClr val="000000"/>
                          </a:solidFill>
                          <a:latin typeface="Times New Roman" panose="02020603050405020304" charset="0"/>
                          <a:cs typeface="Times New Roman" panose="02020603050405020304" charset="0"/>
                        </a:rPr>
                        <a:t>Heart-statlog</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0.806</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0.8281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0.820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0.38011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0.3545</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Times New Roman" panose="02020603050405020304" charset="0"/>
                          <a:cs typeface="Times New Roman" panose="02020603050405020304" charset="0"/>
                        </a:rPr>
                        <a:t>0.4167</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7015">
                <a:tc>
                  <a:txBody>
                    <a:bodyPr/>
                    <a:p>
                      <a:pPr>
                        <a:buNone/>
                      </a:pPr>
                      <a:r>
                        <a:rPr lang="en-US" sz="700">
                          <a:solidFill>
                            <a:srgbClr val="000000"/>
                          </a:solidFill>
                          <a:latin typeface="Times New Roman" panose="02020603050405020304" charset="0"/>
                          <a:cs typeface="Times New Roman" panose="02020603050405020304" charset="0"/>
                        </a:rPr>
                        <a:t>Lung-cancer</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0.5202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0.5837</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0.592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0.5796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0.577</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0.6099</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5110">
                <a:tc>
                  <a:txBody>
                    <a:bodyPr/>
                    <a:p>
                      <a:pPr>
                        <a:buNone/>
                      </a:pPr>
                      <a:r>
                        <a:rPr lang="en-US" sz="700">
                          <a:solidFill>
                            <a:srgbClr val="000000"/>
                          </a:solidFill>
                          <a:latin typeface="Times New Roman" panose="02020603050405020304" charset="0"/>
                          <a:cs typeface="Times New Roman" panose="02020603050405020304" charset="0"/>
                        </a:rPr>
                        <a:t>SPECTF heart</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0.8623</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0.9068</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0.8665</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0.1354</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0.1117</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0.1652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6380">
                <a:tc>
                  <a:txBody>
                    <a:bodyPr/>
                    <a:p>
                      <a:pPr>
                        <a:buNone/>
                      </a:pPr>
                      <a:r>
                        <a:rPr lang="en-US" sz="700">
                          <a:solidFill>
                            <a:srgbClr val="000000"/>
                          </a:solidFill>
                          <a:latin typeface="Times New Roman" panose="02020603050405020304" charset="0"/>
                          <a:cs typeface="Times New Roman" panose="02020603050405020304" charset="0"/>
                        </a:rPr>
                        <a:t>Haberman</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0.432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0.883</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0.3492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0.503</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0.231</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0.0754</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5745">
                <a:tc>
                  <a:txBody>
                    <a:bodyPr/>
                    <a:p>
                      <a:pPr>
                        <a:buNone/>
                      </a:pPr>
                      <a:r>
                        <a:rPr lang="en-US" sz="700">
                          <a:solidFill>
                            <a:srgbClr val="000000"/>
                          </a:solidFill>
                          <a:latin typeface="Times New Roman" panose="02020603050405020304" charset="0"/>
                          <a:cs typeface="Times New Roman" panose="02020603050405020304" charset="0"/>
                        </a:rPr>
                        <a:t>Liver</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0.6816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0.71286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0.64705</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0.71804</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0.6904</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0.65546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7015">
                <a:tc>
                  <a:txBody>
                    <a:bodyPr/>
                    <a:p>
                      <a:pPr>
                        <a:buNone/>
                      </a:pPr>
                      <a:r>
                        <a:rPr lang="en-US" sz="700">
                          <a:solidFill>
                            <a:srgbClr val="000000"/>
                          </a:solidFill>
                          <a:latin typeface="Times New Roman" panose="02020603050405020304" charset="0"/>
                          <a:cs typeface="Times New Roman" panose="02020603050405020304" charset="0"/>
                        </a:rPr>
                        <a:t>Hepatitis</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0.8623</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0.9068</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0.8665</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0.1354</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0.117</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0.165</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7015">
                <a:tc>
                  <a:txBody>
                    <a:bodyPr/>
                    <a:p>
                      <a:pPr>
                        <a:buNone/>
                      </a:pPr>
                      <a:r>
                        <a:rPr lang="en-US" sz="700">
                          <a:solidFill>
                            <a:srgbClr val="000000"/>
                          </a:solidFill>
                          <a:latin typeface="Times New Roman" panose="02020603050405020304" charset="0"/>
                          <a:cs typeface="Times New Roman" panose="02020603050405020304" charset="0"/>
                        </a:rPr>
                        <a:t>Titanic</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0.492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0.486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0.512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0.601</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0.655</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0.6956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5110">
                <a:tc>
                  <a:txBody>
                    <a:bodyPr/>
                    <a:p>
                      <a:pPr>
                        <a:buNone/>
                      </a:pPr>
                      <a:r>
                        <a:rPr lang="en-US" sz="700">
                          <a:solidFill>
                            <a:srgbClr val="000000"/>
                          </a:solidFill>
                          <a:latin typeface="Times New Roman" panose="02020603050405020304" charset="0"/>
                          <a:cs typeface="Times New Roman" panose="02020603050405020304" charset="0"/>
                        </a:rPr>
                        <a:t>Wine</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0.9186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0.936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0.9202</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0.9352</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0.956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0.9240</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6380">
                <a:tc>
                  <a:txBody>
                    <a:bodyPr/>
                    <a:p>
                      <a:pPr>
                        <a:buNone/>
                      </a:pPr>
                      <a:r>
                        <a:rPr lang="en-US" sz="700">
                          <a:solidFill>
                            <a:srgbClr val="000000"/>
                          </a:solidFill>
                          <a:latin typeface="Times New Roman" panose="02020603050405020304" charset="0"/>
                          <a:cs typeface="Times New Roman" panose="02020603050405020304" charset="0"/>
                        </a:rPr>
                        <a:t>Iris</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0.91057</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0.9401</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0.8518</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0.923</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0.9481</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0.886</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45745">
                <a:tc>
                  <a:txBody>
                    <a:bodyPr/>
                    <a:p>
                      <a:pPr>
                        <a:buNone/>
                      </a:pPr>
                      <a:r>
                        <a:rPr lang="en-US" sz="700">
                          <a:solidFill>
                            <a:srgbClr val="000000"/>
                          </a:solidFill>
                          <a:latin typeface="Times New Roman" panose="02020603050405020304" charset="0"/>
                          <a:cs typeface="Times New Roman" panose="02020603050405020304" charset="0"/>
                        </a:rPr>
                        <a:t>Hayes Roth</a:t>
                      </a:r>
                      <a:endParaRPr lang="en-US" sz="7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0.6726</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0.73354</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0.5643</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0.751</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800">
                          <a:solidFill>
                            <a:srgbClr val="000000"/>
                          </a:solidFill>
                          <a:latin typeface="Calibri" panose="020F0502020204030204" charset="0"/>
                          <a:cs typeface="Calibri" panose="020F0502020204030204" charset="0"/>
                        </a:rPr>
                        <a:t>0.7558</a:t>
                      </a:r>
                      <a:endParaRPr lang="en-US" sz="8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a:buNone/>
                      </a:pPr>
                      <a:r>
                        <a:rPr lang="en-US" sz="700">
                          <a:solidFill>
                            <a:srgbClr val="111111"/>
                          </a:solidFill>
                          <a:latin typeface="Times New Roman" panose="02020603050405020304" charset="0"/>
                          <a:cs typeface="Times New Roman" panose="02020603050405020304" charset="0"/>
                        </a:rPr>
                        <a:t>0.6628</a:t>
                      </a:r>
                      <a:endParaRPr lang="en-US" sz="700">
                        <a:solidFill>
                          <a:srgbClr val="11111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
        <p:nvSpPr>
          <p:cNvPr id="3" name="Text Box 2"/>
          <p:cNvSpPr txBox="1"/>
          <p:nvPr/>
        </p:nvSpPr>
        <p:spPr>
          <a:xfrm>
            <a:off x="1058545" y="874395"/>
            <a:ext cx="10471150" cy="645160"/>
          </a:xfrm>
          <a:prstGeom prst="rect">
            <a:avLst/>
          </a:prstGeom>
          <a:noFill/>
        </p:spPr>
        <p:txBody>
          <a:bodyPr wrap="square" rtlCol="0" anchor="t">
            <a:spAutoFit/>
          </a:bodyPr>
          <a:p>
            <a:r>
              <a:rPr lang="en-US">
                <a:latin typeface="Times New Roman" panose="02020603050405020304" charset="0"/>
                <a:ea typeface="SimSun" panose="02010600030101010101" pitchFamily="2" charset="-122"/>
                <a:sym typeface="+mn-ea"/>
              </a:rPr>
              <a:t>Table:  Comparison between Fmeasure of ANN,ANN-PCA,ANN-LDA,NF,NF-PCA,NF-LDA models</a:t>
            </a:r>
            <a:endParaRPr lang="en-US">
              <a:latin typeface="Times New Roman" panose="02020603050405020304" charset="0"/>
              <a:ea typeface="SimSun" panose="02010600030101010101" pitchFamily="2" charset="-122"/>
              <a:sym typeface="+mn-ea"/>
            </a:endParaRP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7145" y="387350"/>
            <a:ext cx="4441825" cy="583565"/>
          </a:xfrm>
          <a:prstGeom prst="rect">
            <a:avLst/>
          </a:prstGeom>
          <a:noFill/>
        </p:spPr>
        <p:txBody>
          <a:bodyPr wrap="square" rtlCol="0" anchor="t">
            <a:spAutoFit/>
          </a:bodyPr>
          <a:p>
            <a:r>
              <a:rPr lang="en-US" sz="3200" b="1">
                <a:solidFill>
                  <a:schemeClr val="accent6">
                    <a:lumMod val="75000"/>
                  </a:schemeClr>
                </a:solidFill>
                <a:latin typeface="Bookman Old Style" panose="02050604050505020204" charset="0"/>
                <a:cs typeface="Bookman Old Style" panose="02050604050505020204" charset="0"/>
                <a:sym typeface="+mn-ea"/>
              </a:rPr>
              <a:t>Result Analysis ICA</a:t>
            </a:r>
            <a:endParaRPr lang="en-US" sz="3200"/>
          </a:p>
        </p:txBody>
      </p:sp>
      <p:graphicFrame>
        <p:nvGraphicFramePr>
          <p:cNvPr id="3" name="Table 2"/>
          <p:cNvGraphicFramePr/>
          <p:nvPr/>
        </p:nvGraphicFramePr>
        <p:xfrm>
          <a:off x="2344420" y="1161415"/>
          <a:ext cx="7432040" cy="4880610"/>
        </p:xfrm>
        <a:graphic>
          <a:graphicData uri="http://schemas.openxmlformats.org/drawingml/2006/table">
            <a:tbl>
              <a:tblPr firstRow="1" bandRow="1">
                <a:tableStyleId>{5940675A-B579-460E-94D1-54222C63F5DA}</a:tableStyleId>
              </a:tblPr>
              <a:tblGrid>
                <a:gridCol w="3528695"/>
                <a:gridCol w="1970405"/>
                <a:gridCol w="1932940"/>
              </a:tblGrid>
              <a:tr h="408305">
                <a:tc>
                  <a:txBody>
                    <a:bodyPr/>
                    <a:p>
                      <a:pPr>
                        <a:buNone/>
                      </a:pPr>
                      <a:endParaRPr lang="en-US" sz="1200">
                        <a:solidFill>
                          <a:srgbClr val="111111"/>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Bookman Old Style" panose="02050604050505020204" charset="0"/>
                          <a:cs typeface="Bookman Old Style" panose="02050604050505020204" charset="0"/>
                        </a:rPr>
                        <a:t>ANN-ICA</a:t>
                      </a:r>
                      <a:endParaRPr lang="en-US" sz="1400">
                        <a:solidFill>
                          <a:srgbClr val="111111"/>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Bookman Old Style" panose="02050604050505020204" charset="0"/>
                          <a:cs typeface="Bookman Old Style" panose="02050604050505020204" charset="0"/>
                        </a:rPr>
                        <a:t>NF-ICA</a:t>
                      </a:r>
                      <a:endParaRPr lang="en-US" sz="1400">
                        <a:solidFill>
                          <a:srgbClr val="111111"/>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4520">
                <a:tc>
                  <a:txBody>
                    <a:bodyPr/>
                    <a:p>
                      <a:pPr>
                        <a:buNone/>
                      </a:pPr>
                      <a:r>
                        <a:rPr lang="en-US" sz="1400">
                          <a:solidFill>
                            <a:srgbClr val="000000"/>
                          </a:solidFill>
                          <a:latin typeface="Bookman Old Style" panose="02050604050505020204" charset="0"/>
                          <a:cs typeface="Bookman Old Style" panose="02050604050505020204" charset="0"/>
                        </a:rPr>
                        <a:t>Breast Cancer Wisconsin (Diagnosis)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0.351896944</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0.212544297</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3715">
                <a:tc>
                  <a:txBody>
                    <a:bodyPr/>
                    <a:p>
                      <a:pPr>
                        <a:buNone/>
                      </a:pPr>
                      <a:r>
                        <a:rPr lang="en-US" sz="1400">
                          <a:solidFill>
                            <a:srgbClr val="000000"/>
                          </a:solidFill>
                          <a:latin typeface="Bookman Old Style" panose="02050604050505020204" charset="0"/>
                          <a:cs typeface="Bookman Old Style" panose="02050604050505020204" charset="0"/>
                        </a:rPr>
                        <a:t>Breast-Cancer-Wisconsin</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0.090416162</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0.126503211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buNone/>
                      </a:pPr>
                      <a:r>
                        <a:rPr lang="en-US" sz="1400">
                          <a:solidFill>
                            <a:srgbClr val="000000"/>
                          </a:solidFill>
                          <a:latin typeface="Bookman Old Style" panose="02050604050505020204" charset="0"/>
                          <a:cs typeface="Bookman Old Style" panose="02050604050505020204" charset="0"/>
                        </a:rPr>
                        <a:t>Mammographic Mass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0.486073001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0.318301849</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buNone/>
                      </a:pPr>
                      <a:r>
                        <a:rPr lang="en-US" sz="1400">
                          <a:solidFill>
                            <a:srgbClr val="000000"/>
                          </a:solidFill>
                          <a:latin typeface="Bookman Old Style" panose="02050604050505020204" charset="0"/>
                          <a:cs typeface="Bookman Old Style" panose="02050604050505020204" charset="0"/>
                        </a:rPr>
                        <a:t>Thyroid</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0.152491631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0.193272043</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5790">
                <a:tc>
                  <a:txBody>
                    <a:bodyPr/>
                    <a:p>
                      <a:pPr>
                        <a:buNone/>
                      </a:pPr>
                      <a:r>
                        <a:rPr lang="en-US" sz="1400">
                          <a:solidFill>
                            <a:srgbClr val="000000"/>
                          </a:solidFill>
                          <a:latin typeface="Bookman Old Style" panose="02050604050505020204" charset="0"/>
                          <a:cs typeface="Bookman Old Style" panose="02050604050505020204" charset="0"/>
                        </a:rPr>
                        <a:t>Blood Transfusion Service Center</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0.314975183</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0.25635183</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buNone/>
                      </a:pPr>
                      <a:r>
                        <a:rPr lang="en-US" sz="1400">
                          <a:solidFill>
                            <a:srgbClr val="000000"/>
                          </a:solidFill>
                          <a:latin typeface="Bookman Old Style" panose="02050604050505020204" charset="0"/>
                          <a:cs typeface="Bookman Old Style" panose="02050604050505020204" charset="0"/>
                        </a:rPr>
                        <a:t>SPECTF heart</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0.283452936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0.339696851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1625">
                <a:tc>
                  <a:txBody>
                    <a:bodyPr/>
                    <a:p>
                      <a:pPr>
                        <a:buNone/>
                      </a:pPr>
                      <a:r>
                        <a:rPr lang="en-US" sz="1400">
                          <a:solidFill>
                            <a:srgbClr val="000000"/>
                          </a:solidFill>
                          <a:latin typeface="Bookman Old Style" panose="02050604050505020204" charset="0"/>
                          <a:cs typeface="Bookman Old Style" panose="02050604050505020204" charset="0"/>
                        </a:rPr>
                        <a:t>Liver</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0.471867005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0.481731111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895">
                <a:tc>
                  <a:txBody>
                    <a:bodyPr/>
                    <a:p>
                      <a:pPr>
                        <a:buNone/>
                      </a:pPr>
                      <a:r>
                        <a:rPr lang="en-US" sz="1400">
                          <a:solidFill>
                            <a:srgbClr val="000000"/>
                          </a:solidFill>
                          <a:latin typeface="Bookman Old Style" panose="02050604050505020204" charset="0"/>
                          <a:cs typeface="Bookman Old Style" panose="02050604050505020204" charset="0"/>
                        </a:rPr>
                        <a:t>Hepatitis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0.21330813</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0.176598428</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buNone/>
                      </a:pPr>
                      <a:r>
                        <a:rPr lang="en-US" sz="1400">
                          <a:solidFill>
                            <a:srgbClr val="000000"/>
                          </a:solidFill>
                          <a:latin typeface="Bookman Old Style" panose="02050604050505020204" charset="0"/>
                          <a:cs typeface="Bookman Old Style" panose="02050604050505020204" charset="0"/>
                        </a:rPr>
                        <a:t>Titanic</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0.356606866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0.29955751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a:buNone/>
                      </a:pPr>
                      <a:r>
                        <a:rPr lang="en-US" sz="1400">
                          <a:solidFill>
                            <a:srgbClr val="000000"/>
                          </a:solidFill>
                          <a:latin typeface="Bookman Old Style" panose="02050604050505020204" charset="0"/>
                          <a:cs typeface="Bookman Old Style" panose="02050604050505020204" charset="0"/>
                        </a:rPr>
                        <a:t>Wine</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0.078640561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0.212026417</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buNone/>
                      </a:pPr>
                      <a:r>
                        <a:rPr lang="en-US" sz="1400">
                          <a:solidFill>
                            <a:srgbClr val="000000"/>
                          </a:solidFill>
                          <a:latin typeface="Bookman Old Style" panose="02050604050505020204" charset="0"/>
                          <a:cs typeface="Bookman Old Style" panose="02050604050505020204" charset="0"/>
                        </a:rPr>
                        <a:t>Iris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0.141162016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0.15947706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8930">
                <a:tc>
                  <a:txBody>
                    <a:bodyPr/>
                    <a:p>
                      <a:pPr>
                        <a:buNone/>
                      </a:pPr>
                      <a:r>
                        <a:rPr lang="en-US" sz="1400">
                          <a:solidFill>
                            <a:srgbClr val="000000"/>
                          </a:solidFill>
                          <a:latin typeface="Bookman Old Style" panose="02050604050505020204" charset="0"/>
                          <a:cs typeface="Bookman Old Style" panose="02050604050505020204" charset="0"/>
                        </a:rPr>
                        <a:t>Hayes Roth</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0.377100898</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0.172625415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2887980" y="6327140"/>
            <a:ext cx="5080000" cy="306705"/>
          </a:xfrm>
          <a:prstGeom prst="rect">
            <a:avLst/>
          </a:prstGeom>
          <a:noFill/>
          <a:ln w="9525">
            <a:noFill/>
          </a:ln>
        </p:spPr>
        <p:txBody>
          <a:bodyPr>
            <a:spAutoFit/>
          </a:bodyPr>
          <a:p>
            <a:pPr indent="2114550"/>
            <a:r>
              <a:rPr lang="en-US" sz="1400" b="0">
                <a:latin typeface="Times New Roman" panose="02020603050405020304" charset="0"/>
                <a:ea typeface="SimSun" panose="02010600030101010101" pitchFamily="2" charset="-122"/>
              </a:rPr>
              <a:t>Table 9 : RMS Error comparison</a:t>
            </a:r>
            <a:r>
              <a:rPr lang="en-US" sz="900" b="0">
                <a:latin typeface="Times New Roman" panose="02020603050405020304" charset="0"/>
                <a:ea typeface="SimSun" panose="02010600030101010101" pitchFamily="2" charset="-122"/>
              </a:rPr>
              <a:t>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3613785" y="654685"/>
          <a:ext cx="6711315" cy="5003800"/>
        </p:xfrm>
        <a:graphic>
          <a:graphicData uri="http://schemas.openxmlformats.org/drawingml/2006/table">
            <a:tbl>
              <a:tblPr firstRow="1" bandRow="1">
                <a:tableStyleId>{5940675A-B579-460E-94D1-54222C63F5DA}</a:tableStyleId>
              </a:tblPr>
              <a:tblGrid>
                <a:gridCol w="3959860"/>
                <a:gridCol w="1374775"/>
                <a:gridCol w="1376680"/>
              </a:tblGrid>
              <a:tr h="331470">
                <a:tc>
                  <a:txBody>
                    <a:bodyPr/>
                    <a:p>
                      <a:pPr>
                        <a:buNone/>
                      </a:pPr>
                      <a:r>
                        <a:rPr lang="en-US" sz="1400">
                          <a:solidFill>
                            <a:srgbClr val="111111"/>
                          </a:solidFill>
                          <a:latin typeface="Bookman Old Style" panose="02050604050505020204" charset="0"/>
                          <a:cs typeface="Bookman Old Style" panose="02050604050505020204" charset="0"/>
                        </a:rPr>
                        <a:t> </a:t>
                      </a:r>
                      <a:endParaRPr lang="en-US" sz="1400">
                        <a:solidFill>
                          <a:srgbClr val="111111"/>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Bookman Old Style" panose="02050604050505020204" charset="0"/>
                          <a:cs typeface="Bookman Old Style" panose="02050604050505020204" charset="0"/>
                        </a:rPr>
                        <a:t> ANN-ICA</a:t>
                      </a:r>
                      <a:endParaRPr lang="en-US" sz="1400">
                        <a:solidFill>
                          <a:srgbClr val="111111"/>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111111"/>
                          </a:solidFill>
                          <a:latin typeface="Bookman Old Style" panose="02050604050505020204" charset="0"/>
                          <a:cs typeface="Bookman Old Style" panose="02050604050505020204" charset="0"/>
                        </a:rPr>
                        <a:t>NF-ICA</a:t>
                      </a:r>
                      <a:endParaRPr lang="en-US" sz="1400">
                        <a:solidFill>
                          <a:srgbClr val="111111"/>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1355">
                <a:tc>
                  <a:txBody>
                    <a:bodyPr/>
                    <a:p>
                      <a:pPr>
                        <a:buNone/>
                      </a:pPr>
                      <a:r>
                        <a:rPr lang="en-US" sz="1400">
                          <a:solidFill>
                            <a:srgbClr val="000000"/>
                          </a:solidFill>
                          <a:latin typeface="Bookman Old Style" panose="02050604050505020204" charset="0"/>
                          <a:cs typeface="Bookman Old Style" panose="02050604050505020204" charset="0"/>
                        </a:rPr>
                        <a:t>Breast Cancer Wisconsin (Diagnosis)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0.901846523</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0.955765657</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a:buNone/>
                      </a:pPr>
                      <a:r>
                        <a:rPr lang="en-US" sz="1400">
                          <a:solidFill>
                            <a:srgbClr val="000000"/>
                          </a:solidFill>
                          <a:latin typeface="Bookman Old Style" panose="02050604050505020204" charset="0"/>
                          <a:cs typeface="Bookman Old Style" panose="02050604050505020204" charset="0"/>
                        </a:rPr>
                        <a:t>Breast-Cancer-Wisconsin</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0.937619345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0.938488256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buNone/>
                      </a:pPr>
                      <a:r>
                        <a:rPr lang="en-US" sz="1400">
                          <a:solidFill>
                            <a:srgbClr val="000000"/>
                          </a:solidFill>
                          <a:latin typeface="Bookman Old Style" panose="02050604050505020204" charset="0"/>
                          <a:cs typeface="Bookman Old Style" panose="02050604050505020204" charset="0"/>
                        </a:rPr>
                        <a:t>Mammographic Mass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0.768499224</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0.83299485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a:buNone/>
                      </a:pPr>
                      <a:r>
                        <a:rPr lang="en-US" sz="1400">
                          <a:solidFill>
                            <a:srgbClr val="000000"/>
                          </a:solidFill>
                          <a:latin typeface="Bookman Old Style" panose="02050604050505020204" charset="0"/>
                          <a:cs typeface="Bookman Old Style" panose="02050604050505020204" charset="0"/>
                        </a:rPr>
                        <a:t>Thyroid</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0.963502533</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0.97979</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buNone/>
                      </a:pPr>
                      <a:r>
                        <a:rPr lang="en-US" sz="1400">
                          <a:solidFill>
                            <a:srgbClr val="000000"/>
                          </a:solidFill>
                          <a:latin typeface="Bookman Old Style" panose="02050604050505020204" charset="0"/>
                          <a:cs typeface="Bookman Old Style" panose="02050604050505020204" charset="0"/>
                        </a:rPr>
                        <a:t>Blood Transfusion Service Center</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0.696825397</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0.813082905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a:buNone/>
                      </a:pPr>
                      <a:r>
                        <a:rPr lang="en-US" sz="1400">
                          <a:solidFill>
                            <a:srgbClr val="000000"/>
                          </a:solidFill>
                          <a:latin typeface="Bookman Old Style" panose="02050604050505020204" charset="0"/>
                          <a:cs typeface="Bookman Old Style" panose="02050604050505020204" charset="0"/>
                        </a:rPr>
                        <a:t>SPECTF heart</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0.866018928</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0.867646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buNone/>
                      </a:pPr>
                      <a:r>
                        <a:rPr lang="en-US" sz="1400">
                          <a:solidFill>
                            <a:srgbClr val="000000"/>
                          </a:solidFill>
                          <a:latin typeface="Bookman Old Style" panose="02050604050505020204" charset="0"/>
                          <a:cs typeface="Bookman Old Style" panose="02050604050505020204" charset="0"/>
                        </a:rPr>
                        <a:t>Liver</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Calibri" panose="020F0502020204030204" charset="0"/>
                          <a:cs typeface="Calibri" panose="020F0502020204030204" charset="0"/>
                        </a:rPr>
                        <a:t>0.637609306</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0.639341111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a:buNone/>
                      </a:pPr>
                      <a:r>
                        <a:rPr lang="en-US" sz="1400">
                          <a:solidFill>
                            <a:srgbClr val="000000"/>
                          </a:solidFill>
                          <a:latin typeface="Bookman Old Style" panose="02050604050505020204" charset="0"/>
                          <a:cs typeface="Bookman Old Style" panose="02050604050505020204" charset="0"/>
                        </a:rPr>
                        <a:t>Hepatitis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0.87416035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0.72047619</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buNone/>
                      </a:pPr>
                      <a:r>
                        <a:rPr lang="en-US" sz="1400">
                          <a:solidFill>
                            <a:srgbClr val="000000"/>
                          </a:solidFill>
                          <a:latin typeface="Bookman Old Style" panose="02050604050505020204" charset="0"/>
                          <a:cs typeface="Bookman Old Style" panose="02050604050505020204" charset="0"/>
                        </a:rPr>
                        <a:t>Titanic</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0.86072925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0.802584922</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buNone/>
                      </a:pPr>
                      <a:r>
                        <a:rPr lang="en-US" sz="1400">
                          <a:solidFill>
                            <a:srgbClr val="000000"/>
                          </a:solidFill>
                          <a:latin typeface="Bookman Old Style" panose="02050604050505020204" charset="0"/>
                          <a:cs typeface="Bookman Old Style" panose="02050604050505020204" charset="0"/>
                        </a:rPr>
                        <a:t>Wine</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0.938173591</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0.938495389</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a:buNone/>
                      </a:pPr>
                      <a:r>
                        <a:rPr lang="en-US" sz="1400">
                          <a:solidFill>
                            <a:srgbClr val="000000"/>
                          </a:solidFill>
                          <a:latin typeface="Bookman Old Style" panose="02050604050505020204" charset="0"/>
                          <a:cs typeface="Bookman Old Style" panose="02050604050505020204" charset="0"/>
                        </a:rPr>
                        <a:t>Iris</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0.916395965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0.92781074</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a:txBody>
                    <a:bodyPr/>
                    <a:p>
                      <a:pPr>
                        <a:buNone/>
                      </a:pPr>
                      <a:r>
                        <a:rPr lang="en-US" sz="1400">
                          <a:solidFill>
                            <a:srgbClr val="000000"/>
                          </a:solidFill>
                          <a:latin typeface="Bookman Old Style" panose="02050604050505020204" charset="0"/>
                          <a:cs typeface="Bookman Old Style" panose="02050604050505020204" charset="0"/>
                        </a:rPr>
                        <a:t>Hayes Roth</a:t>
                      </a:r>
                      <a:endParaRPr lang="en-US" sz="1400">
                        <a:solidFill>
                          <a:srgbClr val="000000"/>
                        </a:solidFill>
                        <a:latin typeface="Bookman Old Style" panose="02050604050505020204" charset="0"/>
                        <a:ea typeface="Bookman Old Style" panose="02050604050505020204" charset="0"/>
                        <a:cs typeface="Bookman Old Style" panose="02050604050505020204"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0.61715815</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a:solidFill>
                            <a:srgbClr val="000000"/>
                          </a:solidFill>
                          <a:latin typeface="Calibri" panose="020F0502020204030204" charset="0"/>
                          <a:cs typeface="Calibri" panose="020F0502020204030204" charset="0"/>
                        </a:rPr>
                        <a:t>0.779251304</a:t>
                      </a:r>
                      <a:endParaRPr lang="en-US" sz="140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Text Box 2"/>
          <p:cNvSpPr txBox="1"/>
          <p:nvPr/>
        </p:nvSpPr>
        <p:spPr>
          <a:xfrm>
            <a:off x="3726180" y="6157595"/>
            <a:ext cx="6032500" cy="306705"/>
          </a:xfrm>
          <a:prstGeom prst="rect">
            <a:avLst/>
          </a:prstGeom>
          <a:noFill/>
          <a:ln w="9525">
            <a:noFill/>
          </a:ln>
        </p:spPr>
        <p:txBody>
          <a:bodyPr wrap="square">
            <a:spAutoFit/>
          </a:bodyPr>
          <a:p>
            <a:pPr indent="266700"/>
            <a:r>
              <a:rPr lang="en-US" sz="1400" b="0">
                <a:latin typeface="Times New Roman" panose="02020603050405020304" charset="0"/>
                <a:ea typeface="SimSun" panose="02010600030101010101" pitchFamily="2" charset="-122"/>
              </a:rPr>
              <a:t>Table : Precision Comparison between ANN - ICA and FNN - ICA</a:t>
            </a:r>
            <a:endParaRPr 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55270"/>
            <a:ext cx="11548745" cy="6585585"/>
          </a:xfrm>
          <a:prstGeom prst="rect">
            <a:avLst/>
          </a:prstGeom>
          <a:noFill/>
        </p:spPr>
        <p:txBody>
          <a:bodyPr wrap="square" rtlCol="0" anchor="t">
            <a:spAutoFit/>
          </a:bodyPr>
          <a:p>
            <a:endParaRPr lang="en-US" sz="3600" b="1">
              <a:solidFill>
                <a:srgbClr val="FF0000"/>
              </a:solidFill>
              <a:latin typeface="Times New Roman" panose="02020603050405020304" charset="0"/>
              <a:cs typeface="Times New Roman" panose="02020603050405020304" charset="0"/>
            </a:endParaRPr>
          </a:p>
          <a:p>
            <a:r>
              <a:rPr lang="en-US" sz="3600" b="1">
                <a:solidFill>
                  <a:srgbClr val="FF0000"/>
                </a:solidFill>
                <a:latin typeface="Times New Roman" panose="02020603050405020304" charset="0"/>
                <a:cs typeface="Times New Roman" panose="02020603050405020304" charset="0"/>
              </a:rPr>
              <a:t>Conclusion:</a:t>
            </a:r>
            <a:endParaRPr lang="en-US" sz="3600" b="1">
              <a:solidFill>
                <a:srgbClr val="FF0000"/>
              </a:solidFill>
              <a:latin typeface="Times New Roman" panose="02020603050405020304" charset="0"/>
              <a:cs typeface="Times New Roman" panose="02020603050405020304" charset="0"/>
            </a:endParaRPr>
          </a:p>
          <a:p>
            <a:endParaRPr lang="en-US" sz="2000" b="1">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From this research it was concluded that</a:t>
            </a:r>
            <a:endParaRPr lang="en-US" sz="2000" b="1">
              <a:latin typeface="Times New Roman" panose="02020603050405020304" charset="0"/>
              <a:cs typeface="Times New Roman" panose="02020603050405020304" charset="0"/>
            </a:endParaRPr>
          </a:p>
          <a:p>
            <a:pPr algn="just">
              <a:lnSpc>
                <a:spcPct val="150000"/>
              </a:lnSpc>
            </a:pPr>
            <a:r>
              <a:rPr lang="en-US" sz="2000" b="1">
                <a:latin typeface="Times New Roman" panose="02020603050405020304" charset="0"/>
                <a:cs typeface="Times New Roman" panose="02020603050405020304" charset="0"/>
              </a:rPr>
              <a:t>1. NF model performed better than ANN model (Accuracy). </a:t>
            </a:r>
            <a:endParaRPr lang="en-US" sz="2000" b="1">
              <a:latin typeface="Times New Roman" panose="02020603050405020304" charset="0"/>
              <a:cs typeface="Times New Roman" panose="02020603050405020304" charset="0"/>
            </a:endParaRPr>
          </a:p>
          <a:p>
            <a:pPr algn="just">
              <a:lnSpc>
                <a:spcPct val="150000"/>
              </a:lnSpc>
            </a:pPr>
            <a:r>
              <a:rPr lang="en-US" sz="2000" b="1">
                <a:latin typeface="Times New Roman" panose="02020603050405020304" charset="0"/>
                <a:cs typeface="Times New Roman" panose="02020603050405020304" charset="0"/>
              </a:rPr>
              <a:t>2. Among the feature reduction techniques (PCA,LDA,ICA) the LDA and ICA model had better perfomance than PCA both in terms of accuracy and execution time. </a:t>
            </a:r>
            <a:endParaRPr lang="en-US" sz="2000" b="1">
              <a:latin typeface="Times New Roman" panose="02020603050405020304" charset="0"/>
              <a:cs typeface="Times New Roman" panose="02020603050405020304" charset="0"/>
            </a:endParaRPr>
          </a:p>
          <a:p>
            <a:pPr algn="just">
              <a:lnSpc>
                <a:spcPct val="150000"/>
              </a:lnSpc>
            </a:pPr>
            <a:r>
              <a:rPr lang="en-US" sz="2000" b="1">
                <a:latin typeface="Times New Roman" panose="02020603050405020304" charset="0"/>
                <a:cs typeface="Times New Roman" panose="02020603050405020304" charset="0"/>
              </a:rPr>
              <a:t>3. The DE optimization algorithm (feature selection technique) perforns better than feature reduction technique for large dataset</a:t>
            </a:r>
            <a:endParaRPr lang="en-US" sz="2000" b="1">
              <a:latin typeface="Times New Roman" panose="02020603050405020304" charset="0"/>
              <a:cs typeface="Times New Roman" panose="02020603050405020304" charset="0"/>
            </a:endParaRPr>
          </a:p>
          <a:p>
            <a:pPr algn="just">
              <a:lnSpc>
                <a:spcPct val="150000"/>
              </a:lnSpc>
            </a:pPr>
            <a:endParaRPr lang="en-US" sz="2000" b="1">
              <a:solidFill>
                <a:srgbClr val="FF0000"/>
              </a:solidFill>
              <a:latin typeface="Times New Roman" panose="02020603050405020304" charset="0"/>
              <a:cs typeface="Times New Roman" panose="02020603050405020304" charset="0"/>
            </a:endParaRPr>
          </a:p>
          <a:p>
            <a:pPr algn="just">
              <a:lnSpc>
                <a:spcPct val="150000"/>
              </a:lnSpc>
            </a:pPr>
            <a:r>
              <a:rPr lang="en-US" sz="2000" b="1">
                <a:solidFill>
                  <a:srgbClr val="FF0000"/>
                </a:solidFill>
                <a:latin typeface="Times New Roman" panose="02020603050405020304" charset="0"/>
                <a:cs typeface="Times New Roman" panose="02020603050405020304" charset="0"/>
              </a:rPr>
              <a:t>Future Scope:</a:t>
            </a:r>
            <a:endParaRPr kumimoji="0" lang="en-US" altLang="en-GB" sz="2000" b="1" i="0" u="none" strike="noStrike" kern="1200" cap="none" spc="0" normalizeH="0" baseline="0" noProof="0">
              <a:ln>
                <a:noFill/>
              </a:ln>
              <a:solidFill>
                <a:srgbClr val="CC33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50000"/>
              </a:lnSpc>
              <a:spcBef>
                <a:spcPct val="50000"/>
              </a:spcBef>
              <a:spcAft>
                <a:spcPct val="0"/>
              </a:spcAft>
              <a:buClrTx/>
              <a:buSzTx/>
              <a:buFontTx/>
              <a:buNone/>
              <a:defRPr/>
            </a:pPr>
            <a:r>
              <a:rPr lang="en-US" sz="2000" b="1">
                <a:latin typeface="Times New Roman" panose="02020603050405020304" charset="0"/>
                <a:cs typeface="Times New Roman" panose="02020603050405020304" charset="0"/>
                <a:sym typeface="+mn-ea"/>
              </a:rPr>
              <a:t>Neuro-Fuzzy Systems which are a combination of soft computing and machine learning techniques are used in disease diagnoses like brain disorder, cardiac disease, breast cancer, alzheimer, thyroid disorder, leukemia, hypertension.It is also extensively used in medical image classification and recognition.</a:t>
            </a:r>
            <a:endParaRPr lang="en-US" altLang="en-GB" sz="2000" b="1" noProof="0">
              <a:ln>
                <a:noFill/>
              </a:ln>
              <a:effectLst/>
              <a:uLnTx/>
              <a:uFillTx/>
              <a:latin typeface="Times New Roman" panose="02020603050405020304" charset="0"/>
              <a:cs typeface="Times New Roman" panose="02020603050405020304"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62925130-thank-you-wallpapers"/>
          <p:cNvPicPr>
            <a:picLocks noChangeAspect="1"/>
          </p:cNvPicPr>
          <p:nvPr/>
        </p:nvPicPr>
        <p:blipFill>
          <a:blip r:embed="rId1"/>
          <a:stretch>
            <a:fillRect/>
          </a:stretch>
        </p:blipFill>
        <p:spPr>
          <a:xfrm>
            <a:off x="100330" y="132715"/>
            <a:ext cx="11901170" cy="6623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images (1)"/>
          <p:cNvPicPr>
            <a:picLocks noChangeAspect="1"/>
          </p:cNvPicPr>
          <p:nvPr>
            <p:ph sz="half" idx="2"/>
          </p:nvPr>
        </p:nvPicPr>
        <p:blipFill>
          <a:blip r:embed="rId1">
            <a:lum bright="64000" contrast="-70000"/>
          </a:blip>
          <a:stretch>
            <a:fillRect/>
          </a:stretch>
        </p:blipFill>
        <p:spPr>
          <a:xfrm>
            <a:off x="66040" y="-139700"/>
            <a:ext cx="12476480" cy="6992620"/>
          </a:xfrm>
          <a:prstGeom prst="rect">
            <a:avLst/>
          </a:prstGeom>
        </p:spPr>
      </p:pic>
      <p:sp>
        <p:nvSpPr>
          <p:cNvPr id="2" name="Title 1"/>
          <p:cNvSpPr>
            <a:spLocks noGrp="1"/>
          </p:cNvSpPr>
          <p:nvPr>
            <p:ph type="title"/>
          </p:nvPr>
        </p:nvSpPr>
        <p:spPr>
          <a:xfrm>
            <a:off x="609600" y="63818"/>
            <a:ext cx="10972800" cy="1143000"/>
          </a:xfrm>
        </p:spPr>
        <p:txBody>
          <a:bodyPr/>
          <a:p>
            <a:r>
              <a:rPr lang="en-US" b="1">
                <a:solidFill>
                  <a:srgbClr val="C00000"/>
                </a:solidFill>
                <a:latin typeface="Bookman Old Style" panose="02050604050505020204" charset="0"/>
              </a:rPr>
              <a:t>Literature Survey</a:t>
            </a:r>
            <a:endParaRPr lang="en-US" b="1">
              <a:solidFill>
                <a:srgbClr val="C00000"/>
              </a:solidFill>
              <a:latin typeface="Bookman Old Style" panose="02050604050505020204" charset="0"/>
            </a:endParaRPr>
          </a:p>
        </p:txBody>
      </p:sp>
      <p:sp>
        <p:nvSpPr>
          <p:cNvPr id="3" name="Content Placeholder 2"/>
          <p:cNvSpPr>
            <a:spLocks noGrp="1"/>
          </p:cNvSpPr>
          <p:nvPr>
            <p:ph sz="half" idx="1"/>
          </p:nvPr>
        </p:nvSpPr>
        <p:spPr>
          <a:xfrm>
            <a:off x="609600" y="1207135"/>
            <a:ext cx="10800080" cy="5295900"/>
          </a:xfrm>
        </p:spPr>
        <p:txBody>
          <a:bodyPr/>
          <a:p>
            <a:r>
              <a:rPr lang="en-US" sz="2000"/>
              <a:t>According to the works of Jack V.Tu , Neural Networks provide better statistical modelling than logistic regression,  less formal statistical training, implicitly detect complex nonlinear relationships between dependent and independent variables. </a:t>
            </a:r>
            <a:endParaRPr lang="en-US" sz="2000"/>
          </a:p>
          <a:p>
            <a:r>
              <a:rPr lang="en-US" sz="2000"/>
              <a:t>The disadvantages of neural network were also stated in his paper which included need of a large large dataset, “black box” nature, greater computational burden, proneness to overfitting.</a:t>
            </a:r>
            <a:endParaRPr lang="en-US" sz="2000"/>
          </a:p>
          <a:p>
            <a:endParaRPr lang="en-US" sz="2000"/>
          </a:p>
          <a:p>
            <a:r>
              <a:rPr lang="en-US" sz="2000"/>
              <a:t>According to Pal, S. K., &amp; Ghosh, A the main advantages of  FNN are (1) the ability to learn from experience, (2) a high computation rate, (3) the easily understandable manner in which knowledge acquired is expressed and (4) a high degree of robustness and fault tolerance. </a:t>
            </a:r>
            <a:endParaRPr lang="en-US" sz="2000"/>
          </a:p>
          <a:p>
            <a:endParaRPr lang="en-US" sz="2000"/>
          </a:p>
          <a:p>
            <a:r>
              <a:rPr lang="en-US" sz="2000"/>
              <a:t>According to the works of Hervé Abdi the goal of PCA is to extract the important information from the data table and to express this information as a set of new orthogonal variables called principal components.So it removes the unwanted data which reduces the analysis time.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259715" y="109855"/>
            <a:ext cx="11672570" cy="6612255"/>
            <a:chOff x="409" y="173"/>
            <a:chExt cx="18382" cy="10413"/>
          </a:xfrm>
        </p:grpSpPr>
        <p:sp>
          <p:nvSpPr>
            <p:cNvPr id="4" name="Text Box 3"/>
            <p:cNvSpPr txBox="1"/>
            <p:nvPr/>
          </p:nvSpPr>
          <p:spPr>
            <a:xfrm>
              <a:off x="409" y="173"/>
              <a:ext cx="18382" cy="2761"/>
            </a:xfrm>
            <a:prstGeom prst="rect">
              <a:avLst/>
            </a:prstGeom>
            <a:noFill/>
          </p:spPr>
          <p:txBody>
            <a:bodyPr wrap="square" rtlCol="0">
              <a:spAutoFit/>
            </a:bodyPr>
            <a:p>
              <a:pPr>
                <a:lnSpc>
                  <a:spcPct val="150000"/>
                </a:lnSpc>
              </a:pPr>
              <a:r>
                <a:rPr lang="en-US" sz="3200" b="1">
                  <a:solidFill>
                    <a:schemeClr val="accent6">
                      <a:lumMod val="75000"/>
                    </a:schemeClr>
                  </a:solidFill>
                  <a:latin typeface="Bookman Old Style" panose="02050604050505020204" charset="0"/>
                </a:rPr>
                <a:t>Artificial Neural Network :</a:t>
              </a:r>
              <a:r>
                <a:rPr lang="en-US" sz="3200">
                  <a:latin typeface="Bookman Old Style" panose="02050604050505020204" charset="0"/>
                </a:rPr>
                <a:t> </a:t>
              </a:r>
              <a:endParaRPr lang="en-US" sz="3200">
                <a:latin typeface="Bookman Old Style" panose="02050604050505020204" charset="0"/>
              </a:endParaRPr>
            </a:p>
            <a:p>
              <a:pPr>
                <a:lnSpc>
                  <a:spcPct val="150000"/>
                </a:lnSpc>
              </a:pPr>
              <a:r>
                <a:rPr lang="en-US" sz="2000">
                  <a:solidFill>
                    <a:schemeClr val="tx1"/>
                  </a:solidFill>
                  <a:latin typeface="Bookman Old Style" panose="02050604050505020204" charset="0"/>
                </a:rPr>
                <a:t>An artificial neural network is data processing methodology whose basic building block is a neuron whose name/property /behaviour is adopted from the neurons in the human brain.</a:t>
              </a:r>
              <a:endParaRPr lang="en-US" sz="2000">
                <a:solidFill>
                  <a:schemeClr val="tx1"/>
                </a:solidFill>
                <a:latin typeface="Bookman Old Style" panose="02050604050505020204" charset="0"/>
              </a:endParaRPr>
            </a:p>
          </p:txBody>
        </p:sp>
        <p:grpSp>
          <p:nvGrpSpPr>
            <p:cNvPr id="1073742893" name="Group 78"/>
            <p:cNvGrpSpPr/>
            <p:nvPr/>
          </p:nvGrpSpPr>
          <p:grpSpPr>
            <a:xfrm rot="0">
              <a:off x="3346" y="3382"/>
              <a:ext cx="12458" cy="6424"/>
              <a:chOff x="3636" y="210647"/>
              <a:chExt cx="6554" cy="5377"/>
            </a:xfrm>
          </p:grpSpPr>
          <p:grpSp>
            <p:nvGrpSpPr>
              <p:cNvPr id="1073742874" name="Group 55"/>
              <p:cNvGrpSpPr/>
              <p:nvPr/>
            </p:nvGrpSpPr>
            <p:grpSpPr>
              <a:xfrm>
                <a:off x="4138" y="211277"/>
                <a:ext cx="5819" cy="3555"/>
                <a:chOff x="3346" y="210689"/>
                <a:chExt cx="5819" cy="3555"/>
              </a:xfrm>
            </p:grpSpPr>
            <p:sp>
              <p:nvSpPr>
                <p:cNvPr id="1073742852" name="Oval 8"/>
                <p:cNvSpPr/>
                <p:nvPr/>
              </p:nvSpPr>
              <p:spPr>
                <a:xfrm>
                  <a:off x="5221" y="210689"/>
                  <a:ext cx="598" cy="574"/>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3" name="Oval 25"/>
                <p:cNvSpPr/>
                <p:nvPr/>
              </p:nvSpPr>
              <p:spPr>
                <a:xfrm>
                  <a:off x="3413" y="213196"/>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4" name="Oval 30"/>
                <p:cNvSpPr/>
                <p:nvPr/>
              </p:nvSpPr>
              <p:spPr>
                <a:xfrm>
                  <a:off x="3386" y="212292"/>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5" name="Oval 31"/>
                <p:cNvSpPr/>
                <p:nvPr/>
              </p:nvSpPr>
              <p:spPr>
                <a:xfrm>
                  <a:off x="5218" y="211634"/>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6" name="Oval 32"/>
                <p:cNvSpPr/>
                <p:nvPr/>
              </p:nvSpPr>
              <p:spPr>
                <a:xfrm>
                  <a:off x="5255" y="212583"/>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7" name="Oval 33"/>
                <p:cNvSpPr/>
                <p:nvPr/>
              </p:nvSpPr>
              <p:spPr>
                <a:xfrm>
                  <a:off x="3346" y="211450"/>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8" name="Oval 34"/>
                <p:cNvSpPr/>
                <p:nvPr/>
              </p:nvSpPr>
              <p:spPr>
                <a:xfrm>
                  <a:off x="5252" y="213662"/>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sp>
              <p:nvSpPr>
                <p:cNvPr id="1073742859" name="Oval 35"/>
                <p:cNvSpPr/>
                <p:nvPr/>
              </p:nvSpPr>
              <p:spPr>
                <a:xfrm>
                  <a:off x="7304" y="212031"/>
                  <a:ext cx="625" cy="583"/>
                </a:xfrm>
                <a:prstGeom prst="ellipse">
                  <a:avLst/>
                </a:prstGeom>
                <a:noFill/>
                <a:ln w="12700" cap="flat" cmpd="sng">
                  <a:solidFill>
                    <a:srgbClr val="000000"/>
                  </a:solidFill>
                  <a:prstDash val="solid"/>
                  <a:miter/>
                  <a:headEnd type="none" w="med" len="med"/>
                  <a:tailEnd type="none" w="med" len="med"/>
                </a:ln>
              </p:spPr>
              <p:txBody>
                <a:bodyPr/>
                <a:p>
                  <a:endParaRPr lang="en-US"/>
                </a:p>
              </p:txBody>
            </p:sp>
            <p:cxnSp>
              <p:nvCxnSpPr>
                <p:cNvPr id="1073742860" name="Straight Arrow Connector 36"/>
                <p:cNvCxnSpPr>
                  <a:stCxn id="1073742853" idx="7"/>
                </p:cNvCxnSpPr>
                <p:nvPr/>
              </p:nvCxnSpPr>
              <p:spPr>
                <a:xfrm flipV="1">
                  <a:off x="3955" y="211091"/>
                  <a:ext cx="1342" cy="521"/>
                </a:xfrm>
                <a:prstGeom prst="straightConnector1">
                  <a:avLst/>
                </a:prstGeom>
                <a:ln w="6350" cap="flat" cmpd="sng">
                  <a:solidFill>
                    <a:srgbClr val="000000"/>
                  </a:solidFill>
                  <a:prstDash val="solid"/>
                  <a:miter/>
                  <a:headEnd type="none" w="med" len="med"/>
                  <a:tailEnd type="arrow" w="med" len="med"/>
                </a:ln>
              </p:spPr>
            </p:cxnSp>
            <p:cxnSp>
              <p:nvCxnSpPr>
                <p:cNvPr id="1073742861" name="Straight Arrow Connector 38"/>
                <p:cNvCxnSpPr>
                  <a:stCxn id="1073742853" idx="7"/>
                </p:cNvCxnSpPr>
                <p:nvPr/>
              </p:nvCxnSpPr>
              <p:spPr>
                <a:xfrm>
                  <a:off x="3916" y="211600"/>
                  <a:ext cx="1309" cy="420"/>
                </a:xfrm>
                <a:prstGeom prst="straightConnector1">
                  <a:avLst/>
                </a:prstGeom>
                <a:ln w="6350" cap="flat" cmpd="sng">
                  <a:solidFill>
                    <a:srgbClr val="000000"/>
                  </a:solidFill>
                  <a:prstDash val="solid"/>
                  <a:miter/>
                  <a:headEnd type="none" w="med" len="med"/>
                  <a:tailEnd type="arrow" w="med" len="med"/>
                </a:ln>
              </p:spPr>
            </p:cxnSp>
            <p:cxnSp>
              <p:nvCxnSpPr>
                <p:cNvPr id="1073742862" name="Straight Arrow Connector 39"/>
                <p:cNvCxnSpPr>
                  <a:stCxn id="1073742853" idx="7"/>
                  <a:endCxn id="1073742856" idx="2"/>
                </p:cNvCxnSpPr>
                <p:nvPr/>
              </p:nvCxnSpPr>
              <p:spPr>
                <a:xfrm>
                  <a:off x="3903" y="211575"/>
                  <a:ext cx="1352" cy="1300"/>
                </a:xfrm>
                <a:prstGeom prst="straightConnector1">
                  <a:avLst/>
                </a:prstGeom>
                <a:ln w="6350" cap="flat" cmpd="sng">
                  <a:solidFill>
                    <a:srgbClr val="000000"/>
                  </a:solidFill>
                  <a:prstDash val="solid"/>
                  <a:miter/>
                  <a:headEnd type="none" w="med" len="med"/>
                  <a:tailEnd type="arrow" w="med" len="med"/>
                </a:ln>
              </p:spPr>
            </p:cxnSp>
            <p:cxnSp>
              <p:nvCxnSpPr>
                <p:cNvPr id="1073742863" name="Straight Arrow Connector 40"/>
                <p:cNvCxnSpPr>
                  <a:stCxn id="1073742853" idx="7"/>
                  <a:endCxn id="1073742856" idx="2"/>
                </p:cNvCxnSpPr>
                <p:nvPr/>
              </p:nvCxnSpPr>
              <p:spPr>
                <a:xfrm>
                  <a:off x="3968" y="211636"/>
                  <a:ext cx="1295" cy="2240"/>
                </a:xfrm>
                <a:prstGeom prst="straightConnector1">
                  <a:avLst/>
                </a:prstGeom>
                <a:ln w="6350" cap="flat" cmpd="sng">
                  <a:solidFill>
                    <a:srgbClr val="000000"/>
                  </a:solidFill>
                  <a:prstDash val="solid"/>
                  <a:miter/>
                  <a:headEnd type="none" w="med" len="med"/>
                  <a:tailEnd type="arrow" w="med" len="med"/>
                </a:ln>
              </p:spPr>
            </p:cxnSp>
            <p:cxnSp>
              <p:nvCxnSpPr>
                <p:cNvPr id="1073742864" name="Straight Arrow Connector 41"/>
                <p:cNvCxnSpPr>
                  <a:stCxn id="1073742854" idx="6"/>
                  <a:endCxn id="1073742856" idx="2"/>
                </p:cNvCxnSpPr>
                <p:nvPr/>
              </p:nvCxnSpPr>
              <p:spPr>
                <a:xfrm flipV="1">
                  <a:off x="4011" y="211130"/>
                  <a:ext cx="1227" cy="1454"/>
                </a:xfrm>
                <a:prstGeom prst="straightConnector1">
                  <a:avLst/>
                </a:prstGeom>
                <a:ln w="6350" cap="flat" cmpd="sng">
                  <a:solidFill>
                    <a:srgbClr val="000000"/>
                  </a:solidFill>
                  <a:prstDash val="solid"/>
                  <a:miter/>
                  <a:headEnd type="none" w="med" len="med"/>
                  <a:tailEnd type="arrow" w="med" len="med"/>
                </a:ln>
              </p:spPr>
            </p:cxnSp>
            <p:cxnSp>
              <p:nvCxnSpPr>
                <p:cNvPr id="1073742865" name="Straight Arrow Connector 42"/>
                <p:cNvCxnSpPr>
                  <a:stCxn id="1073742854" idx="6"/>
                  <a:endCxn id="1073742856" idx="2"/>
                </p:cNvCxnSpPr>
                <p:nvPr/>
              </p:nvCxnSpPr>
              <p:spPr>
                <a:xfrm flipV="1">
                  <a:off x="4011" y="212020"/>
                  <a:ext cx="1151" cy="564"/>
                </a:xfrm>
                <a:prstGeom prst="straightConnector1">
                  <a:avLst/>
                </a:prstGeom>
                <a:ln w="6350" cap="flat" cmpd="sng">
                  <a:solidFill>
                    <a:srgbClr val="000000"/>
                  </a:solidFill>
                  <a:prstDash val="solid"/>
                  <a:miter/>
                  <a:headEnd type="none" w="med" len="med"/>
                  <a:tailEnd type="arrow" w="med" len="med"/>
                </a:ln>
              </p:spPr>
            </p:cxnSp>
            <p:cxnSp>
              <p:nvCxnSpPr>
                <p:cNvPr id="1073742866" name="Straight Arrow Connector 44"/>
                <p:cNvCxnSpPr>
                  <a:stCxn id="1073742854" idx="6"/>
                  <a:endCxn id="1073742856" idx="2"/>
                </p:cNvCxnSpPr>
                <p:nvPr/>
              </p:nvCxnSpPr>
              <p:spPr>
                <a:xfrm>
                  <a:off x="4017" y="212554"/>
                  <a:ext cx="1221" cy="1284"/>
                </a:xfrm>
                <a:prstGeom prst="straightConnector1">
                  <a:avLst/>
                </a:prstGeom>
                <a:ln w="6350" cap="flat" cmpd="sng">
                  <a:solidFill>
                    <a:srgbClr val="000000"/>
                  </a:solidFill>
                  <a:prstDash val="solid"/>
                  <a:miter/>
                  <a:headEnd type="none" w="med" len="med"/>
                  <a:tailEnd type="arrow" w="med" len="med"/>
                </a:ln>
              </p:spPr>
            </p:cxnSp>
            <p:cxnSp>
              <p:nvCxnSpPr>
                <p:cNvPr id="1073742867" name="Straight Arrow Connector 46"/>
                <p:cNvCxnSpPr>
                  <a:stCxn id="1073742854" idx="6"/>
                  <a:endCxn id="1073742856" idx="2"/>
                </p:cNvCxnSpPr>
                <p:nvPr/>
              </p:nvCxnSpPr>
              <p:spPr>
                <a:xfrm flipV="1">
                  <a:off x="3941" y="212020"/>
                  <a:ext cx="1246" cy="1246"/>
                </a:xfrm>
                <a:prstGeom prst="straightConnector1">
                  <a:avLst/>
                </a:prstGeom>
                <a:ln w="6350" cap="flat" cmpd="sng">
                  <a:solidFill>
                    <a:srgbClr val="000000"/>
                  </a:solidFill>
                  <a:prstDash val="solid"/>
                  <a:miter/>
                  <a:headEnd type="none" w="med" len="med"/>
                  <a:tailEnd type="arrow" w="med" len="med"/>
                </a:ln>
              </p:spPr>
            </p:cxnSp>
            <p:cxnSp>
              <p:nvCxnSpPr>
                <p:cNvPr id="1073742868" name="Straight Arrow Connector 47"/>
                <p:cNvCxnSpPr>
                  <a:stCxn id="1073742853" idx="7"/>
                  <a:endCxn id="1073742856" idx="2"/>
                </p:cNvCxnSpPr>
                <p:nvPr/>
              </p:nvCxnSpPr>
              <p:spPr>
                <a:xfrm flipV="1">
                  <a:off x="3946" y="212871"/>
                  <a:ext cx="1292" cy="410"/>
                </a:xfrm>
                <a:prstGeom prst="straightConnector1">
                  <a:avLst/>
                </a:prstGeom>
                <a:ln w="6350" cap="flat" cmpd="sng">
                  <a:solidFill>
                    <a:srgbClr val="000000"/>
                  </a:solidFill>
                  <a:prstDash val="solid"/>
                  <a:miter/>
                  <a:headEnd type="none" w="med" len="med"/>
                  <a:tailEnd type="arrow" w="med" len="med"/>
                </a:ln>
              </p:spPr>
            </p:cxnSp>
            <p:cxnSp>
              <p:nvCxnSpPr>
                <p:cNvPr id="1073742869" name="Straight Arrow Connector 48"/>
                <p:cNvCxnSpPr>
                  <a:stCxn id="1073742853" idx="7"/>
                  <a:endCxn id="1073742856" idx="2"/>
                </p:cNvCxnSpPr>
                <p:nvPr/>
              </p:nvCxnSpPr>
              <p:spPr>
                <a:xfrm>
                  <a:off x="3946" y="213281"/>
                  <a:ext cx="1279" cy="557"/>
                </a:xfrm>
                <a:prstGeom prst="straightConnector1">
                  <a:avLst/>
                </a:prstGeom>
                <a:ln w="6350" cap="flat" cmpd="sng">
                  <a:solidFill>
                    <a:srgbClr val="000000"/>
                  </a:solidFill>
                  <a:prstDash val="solid"/>
                  <a:miter/>
                  <a:headEnd type="none" w="med" len="med"/>
                  <a:tailEnd type="arrow" w="med" len="med"/>
                </a:ln>
              </p:spPr>
            </p:cxnSp>
            <p:cxnSp>
              <p:nvCxnSpPr>
                <p:cNvPr id="1073742870" name="Straight Arrow Connector 50"/>
                <p:cNvCxnSpPr>
                  <a:stCxn id="1073742855" idx="6"/>
                  <a:endCxn id="1073742859" idx="2"/>
                </p:cNvCxnSpPr>
                <p:nvPr/>
              </p:nvCxnSpPr>
              <p:spPr>
                <a:xfrm>
                  <a:off x="5843" y="211926"/>
                  <a:ext cx="1461" cy="397"/>
                </a:xfrm>
                <a:prstGeom prst="straightConnector1">
                  <a:avLst/>
                </a:prstGeom>
                <a:ln w="6350" cap="flat" cmpd="sng">
                  <a:solidFill>
                    <a:srgbClr val="000000"/>
                  </a:solidFill>
                  <a:prstDash val="solid"/>
                  <a:miter/>
                  <a:headEnd type="none" w="med" len="med"/>
                  <a:tailEnd type="arrow" w="med" len="med"/>
                </a:ln>
              </p:spPr>
            </p:cxnSp>
            <p:cxnSp>
              <p:nvCxnSpPr>
                <p:cNvPr id="1073742871" name="Straight Arrow Connector 51"/>
                <p:cNvCxnSpPr>
                  <a:stCxn id="1073742856" idx="6"/>
                  <a:endCxn id="1073742859" idx="2"/>
                </p:cNvCxnSpPr>
                <p:nvPr/>
              </p:nvCxnSpPr>
              <p:spPr>
                <a:xfrm flipV="1">
                  <a:off x="5880" y="212323"/>
                  <a:ext cx="1424" cy="552"/>
                </a:xfrm>
                <a:prstGeom prst="straightConnector1">
                  <a:avLst/>
                </a:prstGeom>
                <a:ln w="6350" cap="flat" cmpd="sng">
                  <a:solidFill>
                    <a:srgbClr val="000000"/>
                  </a:solidFill>
                  <a:prstDash val="solid"/>
                  <a:miter/>
                  <a:headEnd type="none" w="med" len="med"/>
                  <a:tailEnd type="arrow" w="med" len="med"/>
                </a:ln>
              </p:spPr>
            </p:cxnSp>
            <p:cxnSp>
              <p:nvCxnSpPr>
                <p:cNvPr id="1073742872" name="Straight Arrow Connector 52"/>
                <p:cNvCxnSpPr>
                  <a:stCxn id="1073742858" idx="6"/>
                  <a:endCxn id="1073742859" idx="2"/>
                </p:cNvCxnSpPr>
                <p:nvPr/>
              </p:nvCxnSpPr>
              <p:spPr>
                <a:xfrm flipV="1">
                  <a:off x="5877" y="212350"/>
                  <a:ext cx="1407" cy="1604"/>
                </a:xfrm>
                <a:prstGeom prst="straightConnector1">
                  <a:avLst/>
                </a:prstGeom>
                <a:ln w="6350" cap="flat" cmpd="sng">
                  <a:solidFill>
                    <a:srgbClr val="000000"/>
                  </a:solidFill>
                  <a:prstDash val="solid"/>
                  <a:miter/>
                  <a:headEnd type="none" w="med" len="med"/>
                  <a:tailEnd type="arrow" w="med" len="med"/>
                </a:ln>
              </p:spPr>
            </p:cxnSp>
            <p:cxnSp>
              <p:nvCxnSpPr>
                <p:cNvPr id="1073742873" name="Straight Arrow Connector 53"/>
                <p:cNvCxnSpPr>
                  <a:stCxn id="1073742859" idx="6"/>
                  <a:endCxn id="1073742859" idx="2"/>
                </p:cNvCxnSpPr>
                <p:nvPr/>
              </p:nvCxnSpPr>
              <p:spPr>
                <a:xfrm>
                  <a:off x="7929" y="212323"/>
                  <a:ext cx="1237" cy="1"/>
                </a:xfrm>
                <a:prstGeom prst="straightConnector1">
                  <a:avLst/>
                </a:prstGeom>
                <a:ln w="6350" cap="flat" cmpd="sng">
                  <a:solidFill>
                    <a:srgbClr val="000000"/>
                  </a:solidFill>
                  <a:prstDash val="solid"/>
                  <a:miter/>
                  <a:headEnd type="none" w="med" len="med"/>
                  <a:tailEnd type="arrow" w="med" len="med"/>
                </a:ln>
              </p:spPr>
            </p:cxnSp>
          </p:grpSp>
          <p:grpSp>
            <p:nvGrpSpPr>
              <p:cNvPr id="1073742892" name="Group 76"/>
              <p:cNvGrpSpPr/>
              <p:nvPr/>
            </p:nvGrpSpPr>
            <p:grpSpPr>
              <a:xfrm>
                <a:off x="3636" y="210647"/>
                <a:ext cx="6554" cy="5377"/>
                <a:chOff x="3636" y="210587"/>
                <a:chExt cx="6554" cy="5377"/>
              </a:xfrm>
            </p:grpSpPr>
            <p:cxnSp>
              <p:nvCxnSpPr>
                <p:cNvPr id="1073742875" name="Straight Arrow Connector 49"/>
                <p:cNvCxnSpPr>
                  <a:stCxn id="1073742852" idx="6"/>
                  <a:endCxn id="1073742859" idx="2"/>
                </p:cNvCxnSpPr>
                <p:nvPr/>
              </p:nvCxnSpPr>
              <p:spPr>
                <a:xfrm>
                  <a:off x="6611" y="211564"/>
                  <a:ext cx="1485" cy="1347"/>
                </a:xfrm>
                <a:prstGeom prst="straightConnector1">
                  <a:avLst/>
                </a:prstGeom>
                <a:ln w="6350" cap="flat" cmpd="sng">
                  <a:solidFill>
                    <a:srgbClr val="000000"/>
                  </a:solidFill>
                  <a:prstDash val="solid"/>
                  <a:miter/>
                  <a:headEnd type="none" w="med" len="med"/>
                  <a:tailEnd type="arrow" w="med" len="med"/>
                </a:ln>
              </p:spPr>
            </p:cxnSp>
            <p:grpSp>
              <p:nvGrpSpPr>
                <p:cNvPr id="1073742891" name="Group 75"/>
                <p:cNvGrpSpPr/>
                <p:nvPr/>
              </p:nvGrpSpPr>
              <p:grpSpPr>
                <a:xfrm>
                  <a:off x="3636" y="210587"/>
                  <a:ext cx="6554" cy="5377"/>
                  <a:chOff x="3636" y="210599"/>
                  <a:chExt cx="6554" cy="5377"/>
                </a:xfrm>
              </p:grpSpPr>
              <p:sp>
                <p:nvSpPr>
                  <p:cNvPr id="1073742876" name="Right Arrow 56"/>
                  <p:cNvSpPr/>
                  <p:nvPr/>
                </p:nvSpPr>
                <p:spPr>
                  <a:xfrm>
                    <a:off x="4119" y="210990"/>
                    <a:ext cx="5300" cy="154"/>
                  </a:xfrm>
                  <a:prstGeom prst="rightArrow">
                    <a:avLst>
                      <a:gd name="adj1" fmla="val 50000"/>
                      <a:gd name="adj2" fmla="val 49870"/>
                    </a:avLst>
                  </a:prstGeom>
                  <a:solidFill>
                    <a:srgbClr val="FFFFFF"/>
                  </a:solidFill>
                  <a:ln w="12700" cap="flat" cmpd="sng">
                    <a:solidFill>
                      <a:srgbClr val="000000"/>
                    </a:solidFill>
                    <a:prstDash val="solid"/>
                    <a:miter/>
                    <a:headEnd type="none" w="med" len="med"/>
                    <a:tailEnd type="none" w="med" len="med"/>
                  </a:ln>
                </p:spPr>
                <p:txBody>
                  <a:bodyPr/>
                  <a:p>
                    <a:endParaRPr lang="en-US"/>
                  </a:p>
                </p:txBody>
              </p:sp>
              <p:sp>
                <p:nvSpPr>
                  <p:cNvPr id="1073742877" name="Right Arrow 57"/>
                  <p:cNvSpPr/>
                  <p:nvPr/>
                </p:nvSpPr>
                <p:spPr>
                  <a:xfrm flipH="1">
                    <a:off x="3927" y="215439"/>
                    <a:ext cx="5300" cy="154"/>
                  </a:xfrm>
                  <a:prstGeom prst="rightArrow">
                    <a:avLst>
                      <a:gd name="adj1" fmla="val 50000"/>
                      <a:gd name="adj2" fmla="val 49870"/>
                    </a:avLst>
                  </a:prstGeom>
                  <a:solidFill>
                    <a:srgbClr val="FFFFFF"/>
                  </a:solidFill>
                  <a:ln w="12700" cap="flat" cmpd="sng">
                    <a:solidFill>
                      <a:srgbClr val="000000"/>
                    </a:solidFill>
                    <a:prstDash val="solid"/>
                    <a:miter/>
                    <a:headEnd type="none" w="med" len="med"/>
                    <a:tailEnd type="none" w="med" len="med"/>
                  </a:ln>
                </p:spPr>
                <p:txBody>
                  <a:bodyPr vert="horz" wrap="square" anchor="ctr"/>
                  <a:p>
                    <a:pPr algn="ctr"/>
                    <a:endParaRPr lang="en-US"/>
                  </a:p>
                  <a:p>
                    <a:pPr algn="ctr"/>
                    <a:endParaRPr lang="en-US"/>
                  </a:p>
                  <a:p>
                    <a:pPr algn="ctr"/>
                    <a:endParaRPr lang="en-US"/>
                  </a:p>
                  <a:p>
                    <a:pPr algn="ctr"/>
                    <a:endParaRPr lang="en-US"/>
                  </a:p>
                  <a:p>
                    <a:endParaRPr lang="en-US"/>
                  </a:p>
                </p:txBody>
              </p:sp>
              <p:sp>
                <p:nvSpPr>
                  <p:cNvPr id="1073742878" name="Text Box 58"/>
                  <p:cNvSpPr txBox="1"/>
                  <p:nvPr/>
                </p:nvSpPr>
                <p:spPr>
                  <a:xfrm>
                    <a:off x="4909" y="210599"/>
                    <a:ext cx="4034" cy="392"/>
                  </a:xfrm>
                  <a:prstGeom prst="rect">
                    <a:avLst/>
                  </a:prstGeom>
                  <a:noFill/>
                  <a:ln w="12700" cap="flat" cmpd="sng">
                    <a:noFill/>
                    <a:prstDash val="solid"/>
                    <a:round/>
                    <a:headEnd type="none" w="med" len="med"/>
                    <a:tailEnd type="none" w="med" len="med"/>
                  </a:ln>
                </p:spPr>
                <p:txBody>
                  <a:bodyPr vert="horz" wrap="none" anchor="t"/>
                  <a:p>
                    <a:r>
                      <a:rPr lang="en-US" b="1">
                        <a:solidFill>
                          <a:srgbClr val="C00000"/>
                        </a:solidFill>
                        <a:latin typeface="Bookman Old Style" panose="02050604050505020204" charset="0"/>
                      </a:rPr>
                      <a:t>Feed Forward Propagation of Information </a:t>
                    </a:r>
                    <a:endParaRPr lang="en-US" b="1">
                      <a:solidFill>
                        <a:srgbClr val="C00000"/>
                      </a:solidFill>
                      <a:latin typeface="Bookman Old Style" panose="02050604050505020204" charset="0"/>
                    </a:endParaRPr>
                  </a:p>
                  <a:p>
                    <a:endParaRPr lang="en-US" b="1">
                      <a:solidFill>
                        <a:srgbClr val="C00000"/>
                      </a:solidFill>
                      <a:latin typeface="Bookman Old Style" panose="02050604050505020204" charset="0"/>
                    </a:endParaRPr>
                  </a:p>
                </p:txBody>
              </p:sp>
              <p:sp>
                <p:nvSpPr>
                  <p:cNvPr id="1073742879" name="Text Box 59"/>
                  <p:cNvSpPr txBox="1"/>
                  <p:nvPr/>
                </p:nvSpPr>
                <p:spPr>
                  <a:xfrm>
                    <a:off x="4336" y="215570"/>
                    <a:ext cx="4487" cy="406"/>
                  </a:xfrm>
                  <a:prstGeom prst="rect">
                    <a:avLst/>
                  </a:prstGeom>
                  <a:noFill/>
                  <a:ln w="6350" cap="flat" cmpd="sng">
                    <a:noFill/>
                    <a:prstDash val="solid"/>
                    <a:round/>
                    <a:headEnd type="none" w="med" len="med"/>
                    <a:tailEnd type="none" w="med" len="med"/>
                  </a:ln>
                </p:spPr>
                <p:txBody>
                  <a:bodyPr vert="horz" wrap="square" anchor="t"/>
                  <a:p>
                    <a:pPr indent="558800"/>
                    <a:r>
                      <a:rPr lang="en-US" b="1">
                        <a:solidFill>
                          <a:srgbClr val="C00000"/>
                        </a:solidFill>
                        <a:latin typeface="Bookman Old Style" panose="02050604050505020204" charset="0"/>
                      </a:rPr>
                      <a:t>Back propagation of error</a:t>
                    </a:r>
                    <a:endParaRPr lang="en-US" b="1">
                      <a:solidFill>
                        <a:srgbClr val="C00000"/>
                      </a:solidFill>
                      <a:latin typeface="Bookman Old Style" panose="02050604050505020204" charset="0"/>
                    </a:endParaRPr>
                  </a:p>
                  <a:p>
                    <a:endParaRPr lang="en-US" b="1">
                      <a:solidFill>
                        <a:srgbClr val="C00000"/>
                      </a:solidFill>
                      <a:latin typeface="Bookman Old Style" panose="02050604050505020204" charset="0"/>
                    </a:endParaRPr>
                  </a:p>
                </p:txBody>
              </p:sp>
              <p:sp>
                <p:nvSpPr>
                  <p:cNvPr id="1073742880" name="Text Box 60"/>
                  <p:cNvSpPr txBox="1"/>
                  <p:nvPr/>
                </p:nvSpPr>
                <p:spPr>
                  <a:xfrm>
                    <a:off x="4255" y="212144"/>
                    <a:ext cx="326" cy="285"/>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solidFill>
                          <a:schemeClr val="tx1"/>
                        </a:solidFill>
                      </a:rPr>
                      <a:t>X1</a:t>
                    </a:r>
                    <a:endParaRPr lang="en-US">
                      <a:solidFill>
                        <a:schemeClr val="tx1"/>
                      </a:solidFill>
                    </a:endParaRPr>
                  </a:p>
                  <a:p>
                    <a:endParaRPr lang="en-US">
                      <a:solidFill>
                        <a:schemeClr val="tx1"/>
                      </a:solidFill>
                    </a:endParaRPr>
                  </a:p>
                </p:txBody>
              </p:sp>
              <p:sp>
                <p:nvSpPr>
                  <p:cNvPr id="1073742881" name="Text Box 63"/>
                  <p:cNvSpPr txBox="1"/>
                  <p:nvPr/>
                </p:nvSpPr>
                <p:spPr>
                  <a:xfrm>
                    <a:off x="4361" y="212982"/>
                    <a:ext cx="336" cy="286"/>
                  </a:xfrm>
                  <a:prstGeom prst="rect">
                    <a:avLst/>
                  </a:prstGeom>
                  <a:noFill/>
                  <a:ln w="6350" cap="flat" cmpd="sng">
                    <a:noFill/>
                    <a:prstDash val="solid"/>
                    <a:round/>
                    <a:headEnd type="none" w="med" len="med"/>
                    <a:tailEnd type="none" w="med" len="med"/>
                  </a:ln>
                </p:spPr>
                <p:txBody>
                  <a:bodyPr vert="horz" wrap="square" lIns="0" tIns="0" rIns="0" bIns="0" anchor="t"/>
                  <a:p>
                    <a:r>
                      <a:rPr lang="en-US"/>
                      <a:t>X2</a:t>
                    </a:r>
                    <a:endParaRPr lang="en-US"/>
                  </a:p>
                  <a:p>
                    <a:endParaRPr lang="en-US"/>
                  </a:p>
                </p:txBody>
              </p:sp>
              <p:sp>
                <p:nvSpPr>
                  <p:cNvPr id="1073742882" name="Text Box 65"/>
                  <p:cNvSpPr txBox="1"/>
                  <p:nvPr/>
                </p:nvSpPr>
                <p:spPr>
                  <a:xfrm>
                    <a:off x="4294" y="213886"/>
                    <a:ext cx="349" cy="235"/>
                  </a:xfrm>
                  <a:prstGeom prst="rect">
                    <a:avLst/>
                  </a:prstGeom>
                  <a:noFill/>
                  <a:ln w="6350" cap="flat" cmpd="sng">
                    <a:noFill/>
                    <a:prstDash val="solid"/>
                    <a:round/>
                    <a:headEnd type="none" w="med" len="med"/>
                    <a:tailEnd type="none" w="med" len="med"/>
                  </a:ln>
                </p:spPr>
                <p:txBody>
                  <a:bodyPr vert="horz" wrap="square" lIns="0" tIns="0" rIns="0" bIns="0" anchor="t"/>
                  <a:p>
                    <a:r>
                      <a:rPr lang="en-US"/>
                      <a:t> X3</a:t>
                    </a:r>
                    <a:endParaRPr lang="en-US"/>
                  </a:p>
                  <a:p>
                    <a:endParaRPr lang="en-US"/>
                  </a:p>
                </p:txBody>
              </p:sp>
              <p:sp>
                <p:nvSpPr>
                  <p:cNvPr id="1073742883" name="Text Box 66"/>
                  <p:cNvSpPr txBox="1"/>
                  <p:nvPr/>
                </p:nvSpPr>
                <p:spPr>
                  <a:xfrm>
                    <a:off x="6113" y="211379"/>
                    <a:ext cx="389" cy="261"/>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h1</a:t>
                    </a:r>
                    <a:endParaRPr lang="en-US"/>
                  </a:p>
                  <a:p>
                    <a:endParaRPr lang="en-US"/>
                  </a:p>
                </p:txBody>
              </p:sp>
              <p:sp>
                <p:nvSpPr>
                  <p:cNvPr id="1073742884" name="Text Box 67"/>
                  <p:cNvSpPr txBox="1"/>
                  <p:nvPr/>
                </p:nvSpPr>
                <p:spPr>
                  <a:xfrm>
                    <a:off x="6115" y="212346"/>
                    <a:ext cx="426" cy="235"/>
                  </a:xfrm>
                  <a:prstGeom prst="rect">
                    <a:avLst/>
                  </a:prstGeom>
                  <a:noFill/>
                  <a:ln w="6350" cap="flat" cmpd="sng">
                    <a:noFill/>
                    <a:prstDash val="solid"/>
                    <a:round/>
                    <a:headEnd type="none" w="med" len="med"/>
                    <a:tailEnd type="none" w="med" len="med"/>
                  </a:ln>
                </p:spPr>
                <p:txBody>
                  <a:bodyPr vert="horz" wrap="square" lIns="0" tIns="0" rIns="0" bIns="0" anchor="t"/>
                  <a:p>
                    <a:pPr indent="76200"/>
                    <a:r>
                      <a:rPr lang="en-US"/>
                      <a:t>h2</a:t>
                    </a:r>
                    <a:endParaRPr lang="en-US"/>
                  </a:p>
                  <a:p>
                    <a:endParaRPr lang="en-US"/>
                  </a:p>
                </p:txBody>
              </p:sp>
              <p:sp>
                <p:nvSpPr>
                  <p:cNvPr id="1073742885" name="Text Box 68"/>
                  <p:cNvSpPr txBox="1"/>
                  <p:nvPr/>
                </p:nvSpPr>
                <p:spPr>
                  <a:xfrm>
                    <a:off x="6127" y="213311"/>
                    <a:ext cx="426" cy="212"/>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h3</a:t>
                    </a:r>
                    <a:endParaRPr lang="en-US"/>
                  </a:p>
                  <a:p>
                    <a:endParaRPr lang="en-US"/>
                  </a:p>
                </p:txBody>
              </p:sp>
              <p:sp>
                <p:nvSpPr>
                  <p:cNvPr id="1073742886" name="Text Box 69"/>
                  <p:cNvSpPr txBox="1"/>
                  <p:nvPr/>
                </p:nvSpPr>
                <p:spPr>
                  <a:xfrm>
                    <a:off x="6127" y="214342"/>
                    <a:ext cx="326" cy="260"/>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h4</a:t>
                    </a:r>
                    <a:endParaRPr lang="en-US"/>
                  </a:p>
                  <a:p>
                    <a:endParaRPr lang="en-US"/>
                  </a:p>
                </p:txBody>
              </p:sp>
              <p:sp>
                <p:nvSpPr>
                  <p:cNvPr id="1073742887" name="Text Box 70"/>
                  <p:cNvSpPr txBox="1"/>
                  <p:nvPr/>
                </p:nvSpPr>
                <p:spPr>
                  <a:xfrm>
                    <a:off x="8199" y="212727"/>
                    <a:ext cx="299" cy="260"/>
                  </a:xfrm>
                  <a:prstGeom prst="rect">
                    <a:avLst/>
                  </a:prstGeom>
                  <a:noFill/>
                  <a:ln w="6350" cap="flat" cmpd="sng">
                    <a:noFill/>
                    <a:prstDash val="solid"/>
                    <a:round/>
                    <a:headEnd type="none" w="med" len="med"/>
                    <a:tailEnd type="none" w="med" len="med"/>
                  </a:ln>
                </p:spPr>
                <p:txBody>
                  <a:bodyPr vert="horz" wrap="square" lIns="0" tIns="0" rIns="0" bIns="0" anchor="t"/>
                  <a:p>
                    <a:pPr indent="88900"/>
                    <a:r>
                      <a:rPr lang="en-US"/>
                      <a:t>y</a:t>
                    </a:r>
                    <a:endParaRPr lang="en-US"/>
                  </a:p>
                  <a:p>
                    <a:endParaRPr lang="en-US"/>
                  </a:p>
                </p:txBody>
              </p:sp>
              <p:sp>
                <p:nvSpPr>
                  <p:cNvPr id="1073742888" name="Text Box 71"/>
                  <p:cNvSpPr txBox="1"/>
                  <p:nvPr/>
                </p:nvSpPr>
                <p:spPr>
                  <a:xfrm>
                    <a:off x="3636" y="214710"/>
                    <a:ext cx="1791" cy="456"/>
                  </a:xfrm>
                  <a:prstGeom prst="rect">
                    <a:avLst/>
                  </a:prstGeom>
                  <a:noFill/>
                  <a:ln w="6350" cap="flat" cmpd="sng">
                    <a:noFill/>
                    <a:prstDash val="solid"/>
                    <a:round/>
                    <a:headEnd type="none" w="med" len="med"/>
                    <a:tailEnd type="none" w="med" len="med"/>
                  </a:ln>
                </p:spPr>
                <p:txBody>
                  <a:bodyPr vert="horz" wrap="square" anchor="t"/>
                  <a:p>
                    <a:pPr indent="139700"/>
                    <a:r>
                      <a:rPr lang="en-US">
                        <a:solidFill>
                          <a:schemeClr val="accent5">
                            <a:lumMod val="25000"/>
                          </a:schemeClr>
                        </a:solidFill>
                      </a:rPr>
                      <a:t>Input Layer</a:t>
                    </a:r>
                    <a:endParaRPr lang="en-US">
                      <a:solidFill>
                        <a:schemeClr val="accent5">
                          <a:lumMod val="25000"/>
                        </a:schemeClr>
                      </a:solidFill>
                    </a:endParaRPr>
                  </a:p>
                  <a:p>
                    <a:endParaRPr lang="en-US">
                      <a:solidFill>
                        <a:schemeClr val="accent5">
                          <a:lumMod val="25000"/>
                        </a:schemeClr>
                      </a:solidFill>
                    </a:endParaRPr>
                  </a:p>
                </p:txBody>
              </p:sp>
              <p:sp>
                <p:nvSpPr>
                  <p:cNvPr id="1073742889" name="Text Box 73"/>
                  <p:cNvSpPr txBox="1"/>
                  <p:nvPr/>
                </p:nvSpPr>
                <p:spPr>
                  <a:xfrm>
                    <a:off x="5338" y="214912"/>
                    <a:ext cx="2412" cy="456"/>
                  </a:xfrm>
                  <a:prstGeom prst="rect">
                    <a:avLst/>
                  </a:prstGeom>
                  <a:noFill/>
                  <a:ln w="6350" cap="flat" cmpd="sng">
                    <a:noFill/>
                    <a:prstDash val="solid"/>
                    <a:round/>
                    <a:headEnd type="none" w="med" len="med"/>
                    <a:tailEnd type="none" w="med" len="med"/>
                  </a:ln>
                </p:spPr>
                <p:txBody>
                  <a:bodyPr vert="horz" wrap="square" anchor="t"/>
                  <a:p>
                    <a:pPr indent="139700"/>
                    <a:r>
                      <a:rPr lang="en-US">
                        <a:solidFill>
                          <a:schemeClr val="accent5">
                            <a:lumMod val="25000"/>
                          </a:schemeClr>
                        </a:solidFill>
                      </a:rPr>
                      <a:t>Hidden Layer</a:t>
                    </a:r>
                    <a:endParaRPr lang="en-US">
                      <a:solidFill>
                        <a:schemeClr val="accent5">
                          <a:lumMod val="25000"/>
                        </a:schemeClr>
                      </a:solidFill>
                    </a:endParaRPr>
                  </a:p>
                  <a:p>
                    <a:endParaRPr lang="en-US">
                      <a:solidFill>
                        <a:schemeClr val="accent5">
                          <a:lumMod val="25000"/>
                        </a:schemeClr>
                      </a:solidFill>
                    </a:endParaRPr>
                  </a:p>
                </p:txBody>
              </p:sp>
              <p:sp>
                <p:nvSpPr>
                  <p:cNvPr id="1073742890" name="Text Box 74"/>
                  <p:cNvSpPr txBox="1"/>
                  <p:nvPr/>
                </p:nvSpPr>
                <p:spPr>
                  <a:xfrm>
                    <a:off x="7778" y="213423"/>
                    <a:ext cx="2412" cy="456"/>
                  </a:xfrm>
                  <a:prstGeom prst="rect">
                    <a:avLst/>
                  </a:prstGeom>
                  <a:noFill/>
                  <a:ln w="6350" cap="flat" cmpd="sng">
                    <a:noFill/>
                    <a:prstDash val="solid"/>
                    <a:round/>
                    <a:headEnd type="none" w="med" len="med"/>
                    <a:tailEnd type="none" w="med" len="med"/>
                  </a:ln>
                </p:spPr>
                <p:txBody>
                  <a:bodyPr vert="horz" wrap="square" anchor="t"/>
                  <a:p>
                    <a:pPr indent="139700"/>
                    <a:r>
                      <a:rPr lang="en-US">
                        <a:solidFill>
                          <a:schemeClr val="accent5">
                            <a:lumMod val="25000"/>
                          </a:schemeClr>
                        </a:solidFill>
                      </a:rPr>
                      <a:t>Output Layer</a:t>
                    </a:r>
                    <a:endParaRPr lang="en-US">
                      <a:solidFill>
                        <a:schemeClr val="accent5">
                          <a:lumMod val="25000"/>
                        </a:schemeClr>
                      </a:solidFill>
                    </a:endParaRPr>
                  </a:p>
                  <a:p>
                    <a:endParaRPr lang="en-US">
                      <a:solidFill>
                        <a:schemeClr val="accent5">
                          <a:lumMod val="25000"/>
                        </a:schemeClr>
                      </a:solidFill>
                    </a:endParaRPr>
                  </a:p>
                </p:txBody>
              </p:sp>
            </p:grpSp>
          </p:grpSp>
        </p:grpSp>
        <p:sp>
          <p:nvSpPr>
            <p:cNvPr id="8" name="Text Box 7"/>
            <p:cNvSpPr txBox="1"/>
            <p:nvPr/>
          </p:nvSpPr>
          <p:spPr>
            <a:xfrm>
              <a:off x="3845" y="10056"/>
              <a:ext cx="10181" cy="531"/>
            </a:xfrm>
            <a:prstGeom prst="rect">
              <a:avLst/>
            </a:prstGeom>
            <a:noFill/>
          </p:spPr>
          <p:txBody>
            <a:bodyPr wrap="square" rtlCol="0">
              <a:spAutoFit/>
            </a:bodyPr>
            <a:p>
              <a:r>
                <a:rPr lang="en-US" sz="1600" b="1">
                  <a:latin typeface="Bookman Old Style" panose="02050604050505020204" charset="0"/>
                </a:rPr>
                <a:t>           Figure : The Artificial Neural Network </a:t>
              </a:r>
              <a:endParaRPr lang="en-US" sz="1600" b="1">
                <a:latin typeface="Bookman Old Style" panose="0205060405050502020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Group 8"/>
          <p:cNvGrpSpPr/>
          <p:nvPr/>
        </p:nvGrpSpPr>
        <p:grpSpPr>
          <a:xfrm>
            <a:off x="339090" y="197959"/>
            <a:ext cx="11527790" cy="6462491"/>
            <a:chOff x="534" y="452"/>
            <a:chExt cx="18154" cy="9805"/>
          </a:xfrm>
        </p:grpSpPr>
        <p:sp>
          <p:nvSpPr>
            <p:cNvPr id="6" name="Text Box 5"/>
            <p:cNvSpPr txBox="1"/>
            <p:nvPr/>
          </p:nvSpPr>
          <p:spPr>
            <a:xfrm>
              <a:off x="534" y="452"/>
              <a:ext cx="18154" cy="9805"/>
            </a:xfrm>
            <a:prstGeom prst="rect">
              <a:avLst/>
            </a:prstGeom>
            <a:noFill/>
          </p:spPr>
          <p:txBody>
            <a:bodyPr wrap="square" rtlCol="0">
              <a:spAutoFit/>
            </a:bodyPr>
            <a:p>
              <a:r>
                <a:rPr lang="en-US" b="1">
                  <a:solidFill>
                    <a:schemeClr val="accent5">
                      <a:lumMod val="25000"/>
                    </a:schemeClr>
                  </a:solidFill>
                  <a:latin typeface="Bookman Old Style" panose="02050604050505020204" charset="0"/>
                </a:rPr>
                <a:t>Transfer Function :</a:t>
              </a:r>
              <a:r>
                <a:rPr lang="en-US">
                  <a:solidFill>
                    <a:schemeClr val="accent5">
                      <a:lumMod val="25000"/>
                    </a:schemeClr>
                  </a:solidFill>
                  <a:latin typeface="Bookman Old Style" panose="02050604050505020204" charset="0"/>
                </a:rPr>
                <a:t>   </a:t>
              </a:r>
              <a:r>
                <a:rPr lang="en-US">
                  <a:latin typeface="Bookman Old Style" panose="02050604050505020204" charset="0"/>
                </a:rPr>
                <a:t>			 	</a:t>
              </a:r>
              <a:endParaRPr lang="en-US">
                <a:latin typeface="Bookman Old Style" panose="02050604050505020204" charset="0"/>
              </a:endParaRPr>
            </a:p>
            <a:p>
              <a:r>
                <a:rPr lang="en-US">
                  <a:latin typeface="Bookman Old Style" panose="02050604050505020204" charset="0"/>
                </a:rPr>
                <a:t>                                                                                                                     </a:t>
              </a:r>
              <a:endParaRPr lang="en-US">
                <a:latin typeface="Bookman Old Style" panose="02050604050505020204" charset="0"/>
              </a:endParaRPr>
            </a:p>
            <a:p>
              <a:endParaRPr lang="en-US">
                <a:latin typeface="Bookman Old Style" panose="02050604050505020204" charset="0"/>
              </a:endParaRPr>
            </a:p>
            <a:p>
              <a:endParaRPr lang="en-US">
                <a:latin typeface="Bookman Old Style" panose="02050604050505020204" charset="0"/>
              </a:endParaRPr>
            </a:p>
            <a:p>
              <a:r>
                <a:rPr lang="en-US" b="1">
                  <a:solidFill>
                    <a:schemeClr val="accent5">
                      <a:lumMod val="25000"/>
                    </a:schemeClr>
                  </a:solidFill>
                  <a:latin typeface="Bookman Old Style" panose="02050604050505020204" charset="0"/>
                </a:rPr>
                <a:t>Activation Function :</a:t>
              </a:r>
              <a:endParaRPr lang="en-US" b="1">
                <a:solidFill>
                  <a:schemeClr val="accent5">
                    <a:lumMod val="25000"/>
                  </a:schemeClr>
                </a:solidFill>
                <a:latin typeface="Bookman Old Style" panose="02050604050505020204" charset="0"/>
              </a:endParaRPr>
            </a:p>
            <a:p>
              <a:endParaRPr lang="en-US" b="1">
                <a:solidFill>
                  <a:schemeClr val="accent5">
                    <a:lumMod val="25000"/>
                  </a:schemeClr>
                </a:solidFill>
                <a:latin typeface="Bookman Old Style" panose="02050604050505020204" charset="0"/>
              </a:endParaRPr>
            </a:p>
            <a:p>
              <a:r>
                <a:rPr lang="en-US">
                  <a:latin typeface="Bookman Old Style" panose="02050604050505020204" charset="0"/>
                </a:rPr>
                <a:t>             </a:t>
              </a:r>
              <a:endParaRPr lang="en-US">
                <a:latin typeface="Bookman Old Style" panose="02050604050505020204" charset="0"/>
              </a:endParaRPr>
            </a:p>
            <a:p>
              <a:endParaRPr lang="en-US">
                <a:latin typeface="Bookman Old Style" panose="02050604050505020204" charset="0"/>
              </a:endParaRPr>
            </a:p>
            <a:p>
              <a:endParaRPr lang="en-US">
                <a:latin typeface="Bookman Old Style" panose="02050604050505020204" charset="0"/>
              </a:endParaRPr>
            </a:p>
            <a:p>
              <a:endParaRPr lang="en-US">
                <a:latin typeface="Bookman Old Style" panose="02050604050505020204" charset="0"/>
              </a:endParaRPr>
            </a:p>
            <a:p>
              <a:r>
                <a:rPr lang="en-US" b="1">
                  <a:solidFill>
                    <a:schemeClr val="accent5">
                      <a:lumMod val="25000"/>
                    </a:schemeClr>
                  </a:solidFill>
                  <a:latin typeface="Bookman Old Style" panose="02050604050505020204" charset="0"/>
                </a:rPr>
                <a:t>Working Principles</a:t>
              </a:r>
              <a:endParaRPr lang="en-US" b="1">
                <a:solidFill>
                  <a:schemeClr val="accent5">
                    <a:lumMod val="25000"/>
                  </a:schemeClr>
                </a:solidFill>
                <a:latin typeface="Bookman Old Style" panose="02050604050505020204" charset="0"/>
              </a:endParaRPr>
            </a:p>
            <a:p>
              <a:pPr marL="285750" indent="-285750">
                <a:lnSpc>
                  <a:spcPct val="150000"/>
                </a:lnSpc>
                <a:buFont typeface="Arial" panose="020B0604020202020204" pitchFamily="34" charset="0"/>
                <a:buChar char="•"/>
              </a:pPr>
              <a:r>
                <a:rPr lang="en-US">
                  <a:solidFill>
                    <a:schemeClr val="tx1"/>
                  </a:solidFill>
                  <a:latin typeface="Bookman Old Style" panose="02050604050505020204" charset="0"/>
                </a:rPr>
                <a:t>Assign Weights </a:t>
              </a:r>
              <a:r>
                <a:rPr lang="en-US">
                  <a:latin typeface="Bookman Old Style" panose="02050604050505020204" charset="0"/>
                  <a:sym typeface="+mn-ea"/>
                </a:rPr>
                <a:t>to the linkages between the input layer and the hidden layer.</a:t>
              </a:r>
              <a:endParaRPr lang="en-US">
                <a:solidFill>
                  <a:schemeClr val="tx1"/>
                </a:solidFill>
                <a:latin typeface="Bookman Old Style" panose="02050604050505020204" charset="0"/>
              </a:endParaRPr>
            </a:p>
            <a:p>
              <a:pPr marL="285750" indent="-285750">
                <a:lnSpc>
                  <a:spcPct val="150000"/>
                </a:lnSpc>
                <a:buFont typeface="Arial" panose="020B0604020202020204" pitchFamily="34" charset="0"/>
                <a:buChar char="•"/>
              </a:pPr>
              <a:r>
                <a:rPr lang="en-US">
                  <a:latin typeface="Bookman Old Style" panose="02050604050505020204" charset="0"/>
                  <a:sym typeface="+mn-ea"/>
                </a:rPr>
                <a:t>Use the input nodes and linkages to find the activation rates of the hidden layer after which the activation of the output nodes can be found. This entire process is called feed-forward  in Neural Network.</a:t>
              </a:r>
              <a:endParaRPr lang="en-US">
                <a:latin typeface="Bookman Old Style" panose="02050604050505020204" charset="0"/>
                <a:sym typeface="+mn-ea"/>
              </a:endParaRPr>
            </a:p>
            <a:p>
              <a:pPr marL="285750" indent="-285750">
                <a:lnSpc>
                  <a:spcPct val="150000"/>
                </a:lnSpc>
                <a:buFont typeface="Arial" panose="020B0604020202020204" pitchFamily="34" charset="0"/>
                <a:buChar char="•"/>
              </a:pPr>
              <a:r>
                <a:rPr lang="en-US">
                  <a:latin typeface="Bookman Old Style" panose="02050604050505020204" charset="0"/>
                  <a:sym typeface="+mn-ea"/>
                </a:rPr>
                <a:t>The error rate at the output node is found and thus the values of the hidden layer nodes ,output nodes and linkages are adjusted to reduce the output error rate.This is called Backpropagation.</a:t>
              </a:r>
              <a:endParaRPr lang="en-US">
                <a:latin typeface="Bookman Old Style" panose="02050604050505020204" charset="0"/>
                <a:sym typeface="+mn-ea"/>
              </a:endParaRPr>
            </a:p>
            <a:p>
              <a:pPr marL="285750" indent="-285750">
                <a:lnSpc>
                  <a:spcPct val="150000"/>
                </a:lnSpc>
                <a:buFont typeface="Arial" panose="020B0604020202020204" pitchFamily="34" charset="0"/>
                <a:buChar char="•"/>
              </a:pPr>
              <a:r>
                <a:rPr lang="en-US">
                  <a:latin typeface="Bookman Old Style" panose="02050604050505020204" charset="0"/>
                  <a:sym typeface="+mn-ea"/>
                </a:rPr>
                <a:t>The process of feed-forward and backpropagation are repeated till the required criteria is met and the error is minimised.</a:t>
              </a:r>
              <a:endParaRPr lang="en-US">
                <a:solidFill>
                  <a:schemeClr val="tx1"/>
                </a:solidFill>
                <a:latin typeface="Bookman Old Style" panose="02050604050505020204" charset="0"/>
              </a:endParaRPr>
            </a:p>
          </p:txBody>
        </p:sp>
        <p:pic>
          <p:nvPicPr>
            <p:cNvPr id="2" name="Picture 6"/>
            <p:cNvPicPr>
              <a:picLocks noChangeAspect="1"/>
            </p:cNvPicPr>
            <p:nvPr/>
          </p:nvPicPr>
          <p:blipFill>
            <a:blip r:embed="rId1"/>
            <a:stretch>
              <a:fillRect/>
            </a:stretch>
          </p:blipFill>
          <p:spPr>
            <a:xfrm>
              <a:off x="4665" y="2742"/>
              <a:ext cx="8762" cy="1236"/>
            </a:xfrm>
            <a:prstGeom prst="rect">
              <a:avLst/>
            </a:prstGeom>
            <a:noFill/>
            <a:ln w="9525">
              <a:noFill/>
            </a:ln>
          </p:spPr>
        </p:pic>
        <p:pic>
          <p:nvPicPr>
            <p:cNvPr id="3" name="Picture 3"/>
            <p:cNvPicPr>
              <a:picLocks noChangeAspect="1"/>
            </p:cNvPicPr>
            <p:nvPr/>
          </p:nvPicPr>
          <p:blipFill>
            <a:blip r:embed="rId2"/>
            <a:stretch>
              <a:fillRect/>
            </a:stretch>
          </p:blipFill>
          <p:spPr>
            <a:xfrm>
              <a:off x="4700" y="751"/>
              <a:ext cx="8693" cy="1374"/>
            </a:xfrm>
            <a:prstGeom prst="rect">
              <a:avLst/>
            </a:prstGeom>
            <a:noFill/>
            <a:ln w="9525">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giphy"/>
          <p:cNvPicPr>
            <a:picLocks noChangeAspect="1"/>
          </p:cNvPicPr>
          <p:nvPr>
            <p:ph idx="1"/>
          </p:nvPr>
        </p:nvPicPr>
        <p:blipFill>
          <a:blip r:embed="rId1"/>
          <a:stretch>
            <a:fillRect/>
          </a:stretch>
        </p:blipFill>
        <p:spPr>
          <a:xfrm>
            <a:off x="433070" y="154305"/>
            <a:ext cx="11189970" cy="6225540"/>
          </a:xfrm>
          <a:prstGeom prst="rect">
            <a:avLst/>
          </a:prstGeom>
        </p:spPr>
      </p:pic>
      <p:sp>
        <p:nvSpPr>
          <p:cNvPr id="6" name="Text Box 5"/>
          <p:cNvSpPr txBox="1"/>
          <p:nvPr/>
        </p:nvSpPr>
        <p:spPr>
          <a:xfrm>
            <a:off x="860425" y="384175"/>
            <a:ext cx="10001250" cy="645160"/>
          </a:xfrm>
          <a:prstGeom prst="rect">
            <a:avLst/>
          </a:prstGeom>
          <a:noFill/>
        </p:spPr>
        <p:txBody>
          <a:bodyPr wrap="square" rtlCol="0">
            <a:spAutoFit/>
          </a:bodyPr>
          <a:p>
            <a:r>
              <a:rPr lang="en-US" sz="3600" b="1">
                <a:solidFill>
                  <a:srgbClr val="FFC000"/>
                </a:solidFill>
                <a:latin typeface="Bookman Old Style" panose="02050604050505020204" charset="0"/>
              </a:rPr>
              <a:t>Working of Artificial Neural Network</a:t>
            </a:r>
            <a:endParaRPr lang="en-US" sz="3600" b="1">
              <a:solidFill>
                <a:srgbClr val="FFC000"/>
              </a:solidFill>
              <a:latin typeface="Bookman Old Style" panose="02050604050505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Placeholder 10"/>
          <p:cNvSpPr>
            <a:spLocks noGrp="1"/>
          </p:cNvSpPr>
          <p:nvPr>
            <p:ph type="body" sz="half" idx="2"/>
          </p:nvPr>
        </p:nvSpPr>
        <p:spPr>
          <a:xfrm>
            <a:off x="589280" y="1798955"/>
            <a:ext cx="5407025" cy="4151630"/>
          </a:xfrm>
        </p:spPr>
        <p:txBody>
          <a:bodyPr/>
          <a:p>
            <a:pPr marL="342900" indent="-342900">
              <a:lnSpc>
                <a:spcPct val="150000"/>
              </a:lnSpc>
              <a:buFont typeface="Wingdings" panose="05000000000000000000" charset="0"/>
              <a:buChar char=""/>
            </a:pPr>
            <a:r>
              <a:rPr lang="en-US" sz="1800">
                <a:latin typeface="Bookman Old Style" panose="02050604050505020204" charset="0"/>
                <a:sym typeface="+mn-ea"/>
              </a:rPr>
              <a:t>Fuzzy logic is a form of many valued logic.</a:t>
            </a:r>
            <a:endParaRPr lang="en-US" sz="1800">
              <a:latin typeface="Bookman Old Style" panose="02050604050505020204" charset="0"/>
              <a:sym typeface="+mn-ea"/>
            </a:endParaRPr>
          </a:p>
          <a:p>
            <a:pPr marL="342900" indent="-342900">
              <a:lnSpc>
                <a:spcPct val="150000"/>
              </a:lnSpc>
              <a:buFont typeface="Wingdings" panose="05000000000000000000" charset="0"/>
              <a:buChar char=""/>
            </a:pPr>
            <a:r>
              <a:rPr lang="en-US" sz="1800">
                <a:latin typeface="Bookman Old Style" panose="02050604050505020204" charset="0"/>
                <a:sym typeface="+mn-ea"/>
              </a:rPr>
              <a:t>Fuzzy logic has rapidly become one of the most successful of today's technologies for developing sophisticated control systems. </a:t>
            </a:r>
            <a:endParaRPr lang="en-US" sz="1800">
              <a:latin typeface="Bookman Old Style" panose="02050604050505020204" charset="0"/>
              <a:sym typeface="+mn-ea"/>
            </a:endParaRPr>
          </a:p>
          <a:p>
            <a:pPr marL="342900" indent="-342900">
              <a:lnSpc>
                <a:spcPct val="150000"/>
              </a:lnSpc>
              <a:buFont typeface="Wingdings" panose="05000000000000000000" charset="0"/>
              <a:buChar char=""/>
            </a:pPr>
            <a:r>
              <a:rPr lang="en-US" sz="1800">
                <a:latin typeface="Bookman Old Style" panose="02050604050505020204" charset="0"/>
                <a:sym typeface="+mn-ea"/>
              </a:rPr>
              <a:t>Fuzzy logic addresses such applications perfectly as it resembles human decision making with an ability to generate precise solutions from certain or approximate information.</a:t>
            </a:r>
            <a:endParaRPr lang="en-US" sz="1800">
              <a:latin typeface="Bookman Old Style" panose="02050604050505020204" charset="0"/>
              <a:sym typeface="+mn-ea"/>
            </a:endParaRPr>
          </a:p>
          <a:p>
            <a:pPr>
              <a:lnSpc>
                <a:spcPct val="150000"/>
              </a:lnSpc>
            </a:pPr>
            <a:endParaRPr lang="en-US" sz="1800">
              <a:latin typeface="Bookman Old Style" panose="02050604050505020204" charset="0"/>
            </a:endParaRPr>
          </a:p>
        </p:txBody>
      </p:sp>
      <p:sp>
        <p:nvSpPr>
          <p:cNvPr id="5" name="Text Box 4"/>
          <p:cNvSpPr txBox="1"/>
          <p:nvPr/>
        </p:nvSpPr>
        <p:spPr>
          <a:xfrm>
            <a:off x="840105" y="454025"/>
            <a:ext cx="5156200" cy="768350"/>
          </a:xfrm>
          <a:prstGeom prst="rect">
            <a:avLst/>
          </a:prstGeom>
          <a:noFill/>
        </p:spPr>
        <p:txBody>
          <a:bodyPr wrap="square" rtlCol="0">
            <a:spAutoFit/>
          </a:bodyPr>
          <a:p>
            <a:r>
              <a:rPr lang="en-US" sz="4400" b="1">
                <a:solidFill>
                  <a:srgbClr val="7030A0"/>
                </a:solidFill>
                <a:latin typeface="Bookman Old Style" panose="02050604050505020204" charset="0"/>
              </a:rPr>
              <a:t>Fuzzy Logic:</a:t>
            </a:r>
            <a:endParaRPr lang="en-US" sz="4400" b="1">
              <a:solidFill>
                <a:srgbClr val="7030A0"/>
              </a:solidFill>
              <a:latin typeface="Bookman Old Style" panose="02050604050505020204" charset="0"/>
            </a:endParaRPr>
          </a:p>
        </p:txBody>
      </p:sp>
      <p:pic>
        <p:nvPicPr>
          <p:cNvPr id="12" name="Picture Placeholder 11" descr="maxresdefault"/>
          <p:cNvPicPr>
            <a:picLocks noChangeAspect="1"/>
          </p:cNvPicPr>
          <p:nvPr>
            <p:ph type="pic" idx="1"/>
          </p:nvPr>
        </p:nvPicPr>
        <p:blipFill>
          <a:blip r:embed="rId1"/>
          <a:stretch>
            <a:fillRect/>
          </a:stretch>
        </p:blipFill>
        <p:spPr>
          <a:xfrm>
            <a:off x="6304915" y="454025"/>
            <a:ext cx="4859020" cy="2733040"/>
          </a:xfrm>
          <a:prstGeom prst="rect">
            <a:avLst/>
          </a:prstGeom>
        </p:spPr>
      </p:pic>
      <p:pic>
        <p:nvPicPr>
          <p:cNvPr id="13" name="Picture 12"/>
          <p:cNvPicPr>
            <a:picLocks noChangeAspect="1"/>
          </p:cNvPicPr>
          <p:nvPr/>
        </p:nvPicPr>
        <p:blipFill>
          <a:blip r:embed="rId2"/>
          <a:stretch>
            <a:fillRect/>
          </a:stretch>
        </p:blipFill>
        <p:spPr>
          <a:xfrm>
            <a:off x="6305550" y="3546475"/>
            <a:ext cx="4858385" cy="2954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1310" y="304800"/>
            <a:ext cx="11629390" cy="583565"/>
          </a:xfrm>
          <a:prstGeom prst="rect">
            <a:avLst/>
          </a:prstGeom>
          <a:noFill/>
        </p:spPr>
        <p:txBody>
          <a:bodyPr wrap="square" rtlCol="0">
            <a:spAutoFit/>
          </a:bodyPr>
          <a:p>
            <a:r>
              <a:rPr lang="en-US" sz="3200" b="1">
                <a:solidFill>
                  <a:srgbClr val="FF8810"/>
                </a:solidFill>
                <a:latin typeface="Bookman Old Style" panose="02050604050505020204" charset="0"/>
              </a:rPr>
              <a:t>Bell  Membership Function :</a:t>
            </a:r>
            <a:r>
              <a:rPr lang="en-US" sz="3200" b="1">
                <a:latin typeface="Bookman Old Style" panose="02050604050505020204" charset="0"/>
              </a:rPr>
              <a:t> </a:t>
            </a:r>
            <a:endParaRPr lang="en-US" b="1">
              <a:latin typeface="Bookman Old Style" panose="02050604050505020204" charset="0"/>
            </a:endParaRPr>
          </a:p>
        </p:txBody>
      </p:sp>
      <p:pic>
        <p:nvPicPr>
          <p:cNvPr id="2" name="Picture 208" descr="fungaus1"/>
          <p:cNvPicPr>
            <a:picLocks noChangeAspect="1"/>
          </p:cNvPicPr>
          <p:nvPr>
            <p:ph sz="half" idx="1"/>
          </p:nvPr>
        </p:nvPicPr>
        <p:blipFill>
          <a:blip r:embed="rId1"/>
          <a:srcRect b="11340"/>
          <a:stretch>
            <a:fillRect/>
          </a:stretch>
        </p:blipFill>
        <p:spPr>
          <a:xfrm>
            <a:off x="758825" y="2315845"/>
            <a:ext cx="4410075" cy="1633220"/>
          </a:xfrm>
          <a:prstGeom prst="rect">
            <a:avLst/>
          </a:prstGeom>
          <a:solidFill>
            <a:srgbClr val="FFFFFF"/>
          </a:solidFill>
          <a:ln w="9525">
            <a:noFill/>
          </a:ln>
        </p:spPr>
      </p:pic>
      <p:grpSp>
        <p:nvGrpSpPr>
          <p:cNvPr id="1073743013" name="Group 216"/>
          <p:cNvGrpSpPr/>
          <p:nvPr/>
        </p:nvGrpSpPr>
        <p:grpSpPr>
          <a:xfrm>
            <a:off x="490538" y="1891983"/>
            <a:ext cx="4798060" cy="2343785"/>
            <a:chOff x="3625" y="193266"/>
            <a:chExt cx="7556" cy="3691"/>
          </a:xfrm>
        </p:grpSpPr>
        <p:cxnSp>
          <p:nvCxnSpPr>
            <p:cNvPr id="1073743007" name="Straight Arrow Connector 105"/>
            <p:cNvCxnSpPr/>
            <p:nvPr/>
          </p:nvCxnSpPr>
          <p:spPr>
            <a:xfrm flipV="1">
              <a:off x="4085" y="193266"/>
              <a:ext cx="0" cy="3210"/>
            </a:xfrm>
            <a:prstGeom prst="straightConnector1">
              <a:avLst/>
            </a:prstGeom>
            <a:ln w="12700" cap="flat" cmpd="sng">
              <a:solidFill>
                <a:srgbClr val="000000"/>
              </a:solidFill>
              <a:prstDash val="solid"/>
              <a:miter/>
              <a:headEnd type="none" w="med" len="med"/>
              <a:tailEnd type="arrow" w="med" len="med"/>
            </a:ln>
          </p:spPr>
        </p:cxnSp>
        <p:cxnSp>
          <p:nvCxnSpPr>
            <p:cNvPr id="1073743008" name="Straight Arrow Connector 210"/>
            <p:cNvCxnSpPr/>
            <p:nvPr/>
          </p:nvCxnSpPr>
          <p:spPr>
            <a:xfrm>
              <a:off x="4070" y="196474"/>
              <a:ext cx="7056" cy="0"/>
            </a:xfrm>
            <a:prstGeom prst="straightConnector1">
              <a:avLst/>
            </a:prstGeom>
            <a:ln w="6350" cap="flat" cmpd="sng">
              <a:solidFill>
                <a:srgbClr val="000000"/>
              </a:solidFill>
              <a:prstDash val="solid"/>
              <a:miter/>
              <a:headEnd type="none" w="med" len="med"/>
              <a:tailEnd type="arrow" w="med" len="med"/>
            </a:ln>
          </p:spPr>
        </p:cxnSp>
        <p:sp>
          <p:nvSpPr>
            <p:cNvPr id="1073743009" name="Text Box 211"/>
            <p:cNvSpPr txBox="1"/>
            <p:nvPr/>
          </p:nvSpPr>
          <p:spPr>
            <a:xfrm>
              <a:off x="4070" y="196545"/>
              <a:ext cx="7111" cy="412"/>
            </a:xfrm>
            <a:prstGeom prst="rect">
              <a:avLst/>
            </a:prstGeom>
            <a:noFill/>
            <a:ln w="6350">
              <a:noFill/>
            </a:ln>
          </p:spPr>
          <p:txBody>
            <a:bodyPr vert="horz" wrap="square" lIns="0" tIns="0" rIns="0" bIns="0" anchor="t"/>
            <a:p>
              <a:r>
                <a:rPr lang="en-US"/>
                <a:t>    a                 p        r        q                b</a:t>
              </a:r>
              <a:endParaRPr lang="en-US"/>
            </a:p>
            <a:p>
              <a:endParaRPr lang="en-US"/>
            </a:p>
          </p:txBody>
        </p:sp>
        <p:cxnSp>
          <p:nvCxnSpPr>
            <p:cNvPr id="1073743010" name="Straight Connector 213"/>
            <p:cNvCxnSpPr/>
            <p:nvPr/>
          </p:nvCxnSpPr>
          <p:spPr>
            <a:xfrm flipH="1">
              <a:off x="4070" y="195095"/>
              <a:ext cx="4444" cy="0"/>
            </a:xfrm>
            <a:prstGeom prst="line">
              <a:avLst/>
            </a:prstGeom>
            <a:ln w="6350" cap="flat" cmpd="sng">
              <a:solidFill>
                <a:srgbClr val="000000"/>
              </a:solidFill>
              <a:prstDash val="sysDash"/>
              <a:miter/>
              <a:headEnd type="none" w="med" len="med"/>
              <a:tailEnd type="none" w="med" len="med"/>
            </a:ln>
          </p:spPr>
        </p:cxnSp>
        <p:sp>
          <p:nvSpPr>
            <p:cNvPr id="1073743011" name="Text Box 214"/>
            <p:cNvSpPr txBox="1"/>
            <p:nvPr/>
          </p:nvSpPr>
          <p:spPr>
            <a:xfrm>
              <a:off x="3625" y="194099"/>
              <a:ext cx="417" cy="330"/>
            </a:xfrm>
            <a:prstGeom prst="rect">
              <a:avLst/>
            </a:prstGeom>
            <a:noFill/>
            <a:ln w="6350">
              <a:noFill/>
            </a:ln>
          </p:spPr>
          <p:txBody>
            <a:bodyPr vert="horz" wrap="square" lIns="0" tIns="0" rIns="0" bIns="0" anchor="t"/>
            <a:p>
              <a:pPr indent="69850"/>
              <a:r>
                <a:rPr lang="en-US"/>
                <a:t>1</a:t>
              </a:r>
              <a:endParaRPr lang="en-US"/>
            </a:p>
            <a:p>
              <a:endParaRPr lang="en-US"/>
            </a:p>
          </p:txBody>
        </p:sp>
        <p:sp>
          <p:nvSpPr>
            <p:cNvPr id="1073743012" name="Text Box 215"/>
            <p:cNvSpPr txBox="1"/>
            <p:nvPr/>
          </p:nvSpPr>
          <p:spPr>
            <a:xfrm>
              <a:off x="3695" y="195030"/>
              <a:ext cx="292" cy="330"/>
            </a:xfrm>
            <a:prstGeom prst="rect">
              <a:avLst/>
            </a:prstGeom>
            <a:noFill/>
            <a:ln w="6350">
              <a:noFill/>
            </a:ln>
          </p:spPr>
          <p:txBody>
            <a:bodyPr vert="horz" wrap="square" lIns="0" tIns="0" rIns="0" bIns="0" anchor="t"/>
            <a:p>
              <a:r>
                <a:rPr lang="en-US"/>
                <a:t>0.5</a:t>
              </a:r>
              <a:endParaRPr lang="en-US"/>
            </a:p>
            <a:p>
              <a:endParaRPr lang="en-US"/>
            </a:p>
          </p:txBody>
        </p:sp>
      </p:grpSp>
      <p:pic>
        <p:nvPicPr>
          <p:cNvPr id="3" name="Picture 7"/>
          <p:cNvPicPr>
            <a:picLocks noChangeAspect="1"/>
          </p:cNvPicPr>
          <p:nvPr>
            <p:ph sz="half" idx="2"/>
          </p:nvPr>
        </p:nvPicPr>
        <p:blipFill>
          <a:blip r:embed="rId2"/>
          <a:stretch>
            <a:fillRect/>
          </a:stretch>
        </p:blipFill>
        <p:spPr>
          <a:xfrm>
            <a:off x="5958840" y="1644015"/>
            <a:ext cx="5836920" cy="2285365"/>
          </a:xfrm>
          <a:prstGeom prst="rect">
            <a:avLst/>
          </a:prstGeom>
          <a:noFill/>
          <a:ln w="9525">
            <a:noFill/>
          </a:ln>
        </p:spPr>
      </p:pic>
      <p:sp>
        <p:nvSpPr>
          <p:cNvPr id="100" name="Text Box 99"/>
          <p:cNvSpPr txBox="1"/>
          <p:nvPr/>
        </p:nvSpPr>
        <p:spPr>
          <a:xfrm>
            <a:off x="6715760" y="4510723"/>
            <a:ext cx="5080000" cy="1753235"/>
          </a:xfrm>
          <a:prstGeom prst="rect">
            <a:avLst/>
          </a:prstGeom>
          <a:noFill/>
          <a:ln w="9525">
            <a:noFill/>
          </a:ln>
        </p:spPr>
        <p:txBody>
          <a:bodyPr>
            <a:spAutoFit/>
          </a:bodyPr>
          <a:p>
            <a:pPr indent="0"/>
            <a:r>
              <a:rPr b="0">
                <a:solidFill>
                  <a:srgbClr val="222222"/>
                </a:solidFill>
                <a:latin typeface="Times New Roman" panose="02020603050405020304" charset="0"/>
                <a:cs typeface="Times New Roman" panose="02020603050405020304" charset="0"/>
              </a:rPr>
              <a:t>p = mean(n) - [max(n)-min(n)]/2  </a:t>
            </a:r>
            <a:endParaRPr b="0">
              <a:solidFill>
                <a:srgbClr val="222222"/>
              </a:solidFill>
              <a:latin typeface="Times New Roman" panose="02020603050405020304" charset="0"/>
              <a:cs typeface="Times New Roman" panose="02020603050405020304" charset="0"/>
            </a:endParaRPr>
          </a:p>
          <a:p>
            <a:pPr indent="0"/>
            <a:r>
              <a:rPr b="0">
                <a:solidFill>
                  <a:srgbClr val="222222"/>
                </a:solidFill>
                <a:latin typeface="Times New Roman" panose="02020603050405020304" charset="0"/>
                <a:cs typeface="Times New Roman" panose="02020603050405020304" charset="0"/>
              </a:rPr>
              <a:t>q = mean(n) + [max(n)-min(n)]/2</a:t>
            </a:r>
            <a:endParaRPr b="0">
              <a:solidFill>
                <a:srgbClr val="222222"/>
              </a:solidFill>
              <a:latin typeface="Times New Roman" panose="02020603050405020304" charset="0"/>
              <a:cs typeface="Times New Roman" panose="02020603050405020304" charset="0"/>
            </a:endParaRPr>
          </a:p>
          <a:p>
            <a:pPr indent="0"/>
            <a:r>
              <a:rPr b="0">
                <a:solidFill>
                  <a:srgbClr val="222222"/>
                </a:solidFill>
                <a:latin typeface="Times New Roman" panose="02020603050405020304" charset="0"/>
                <a:cs typeface="Times New Roman" panose="02020603050405020304" charset="0"/>
              </a:rPr>
              <a:t>r = (p+q)/2</a:t>
            </a:r>
            <a:endParaRPr b="0">
              <a:solidFill>
                <a:srgbClr val="222222"/>
              </a:solidFill>
              <a:latin typeface="Times New Roman" panose="02020603050405020304" charset="0"/>
              <a:cs typeface="Times New Roman" panose="02020603050405020304" charset="0"/>
            </a:endParaRPr>
          </a:p>
          <a:p>
            <a:pPr indent="0"/>
            <a:r>
              <a:rPr lang="en-US" b="0">
                <a:solidFill>
                  <a:srgbClr val="222222"/>
                </a:solidFill>
                <a:latin typeface="Times New Roman" panose="02020603050405020304" charset="0"/>
                <a:cs typeface="Times New Roman" panose="02020603050405020304" charset="0"/>
              </a:rPr>
              <a:t>N=2</a:t>
            </a:r>
            <a:endParaRPr lang="en-US" b="0">
              <a:solidFill>
                <a:srgbClr val="222222"/>
              </a:solidFill>
              <a:latin typeface="Times New Roman" panose="02020603050405020304" charset="0"/>
              <a:cs typeface="Times New Roman" panose="02020603050405020304" charset="0"/>
            </a:endParaRPr>
          </a:p>
          <a:p>
            <a:pPr indent="0"/>
            <a:r>
              <a:rPr b="1">
                <a:solidFill>
                  <a:srgbClr val="000000"/>
                </a:solidFill>
                <a:latin typeface="Times New Roman" panose="02020603050405020304" charset="0"/>
                <a:cs typeface="Times New Roman" panose="02020603050405020304" charset="0"/>
              </a:rPr>
              <a:t> </a:t>
            </a:r>
            <a:endParaRPr b="1">
              <a:solidFill>
                <a:srgbClr val="000000"/>
              </a:solidFill>
              <a:latin typeface="Times New Roman" panose="02020603050405020304" charset="0"/>
              <a:cs typeface="Times New Roman" panose="02020603050405020304" charset="0"/>
            </a:endParaRPr>
          </a:p>
          <a:p>
            <a:endParaRPr lang="en-US"/>
          </a:p>
        </p:txBody>
      </p:sp>
      <p:sp>
        <p:nvSpPr>
          <p:cNvPr id="5" name="Text Box 4"/>
          <p:cNvSpPr txBox="1"/>
          <p:nvPr/>
        </p:nvSpPr>
        <p:spPr>
          <a:xfrm>
            <a:off x="1617345" y="5057775"/>
            <a:ext cx="1968500" cy="368300"/>
          </a:xfrm>
          <a:prstGeom prst="rect">
            <a:avLst/>
          </a:prstGeom>
          <a:noFill/>
        </p:spPr>
        <p:txBody>
          <a:bodyPr wrap="none" rtlCol="0" anchor="t">
            <a:spAutoFit/>
          </a:bodyPr>
          <a:p>
            <a:r>
              <a:rPr lang="en-US">
                <a:latin typeface="Bookman Old Style" panose="02050604050505020204" charset="0"/>
                <a:sym typeface="+mn-ea"/>
              </a:rPr>
              <a:t>Figure : Bell MF</a:t>
            </a:r>
            <a:endParaRPr lang="en-US"/>
          </a:p>
        </p:txBody>
      </p:sp>
      <p:cxnSp>
        <p:nvCxnSpPr>
          <p:cNvPr id="6" name="Straight Connector 213"/>
          <p:cNvCxnSpPr/>
          <p:nvPr/>
        </p:nvCxnSpPr>
        <p:spPr>
          <a:xfrm flipH="1">
            <a:off x="783590" y="2317750"/>
            <a:ext cx="2312670" cy="1270"/>
          </a:xfrm>
          <a:prstGeom prst="line">
            <a:avLst/>
          </a:prstGeom>
          <a:ln w="6350" cap="flat" cmpd="sng">
            <a:solidFill>
              <a:srgbClr val="000000"/>
            </a:solidFill>
            <a:prstDash val="sysDash"/>
            <a:miter/>
            <a:headEnd type="none" w="med" len="med"/>
            <a:tailEnd type="none" w="med" len="med"/>
          </a:ln>
        </p:spPr>
      </p:cxnSp>
      <p:sp>
        <p:nvSpPr>
          <p:cNvPr id="7" name="Text Box 6"/>
          <p:cNvSpPr txBox="1"/>
          <p:nvPr/>
        </p:nvSpPr>
        <p:spPr>
          <a:xfrm>
            <a:off x="80010" y="5789295"/>
            <a:ext cx="11934825" cy="922020"/>
          </a:xfrm>
          <a:prstGeom prst="rect">
            <a:avLst/>
          </a:prstGeom>
          <a:noFill/>
        </p:spPr>
        <p:txBody>
          <a:bodyPr wrap="square" rtlCol="0">
            <a:spAutoFit/>
          </a:bodyPr>
          <a:p>
            <a:r>
              <a:rPr lang="en-US" b="1">
                <a:latin typeface="Bookman Old Style" panose="02050604050505020204" charset="0"/>
                <a:sym typeface="+mn-ea"/>
              </a:rPr>
              <a:t>Membership functions is a curve that defines the feature of a fuzzy set by assigning to each element the corresponding membership values or degree of membership .The value µ(x)=1 represents complete belonging to a class and  µ(x)=0 indicates complete absence from the class.</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17239</Words>
  <Application>WPS Presentation</Application>
  <PresentationFormat>Widescreen</PresentationFormat>
  <Paragraphs>2342</Paragraphs>
  <Slides>39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5" baseType="lpstr">
      <vt:lpstr>Arial</vt:lpstr>
      <vt:lpstr>SimSun</vt:lpstr>
      <vt:lpstr>Wingdings</vt:lpstr>
      <vt:lpstr>Bookman Old Style</vt:lpstr>
      <vt:lpstr>Times New Roman</vt:lpstr>
      <vt:lpstr>Wingdings</vt:lpstr>
      <vt:lpstr>Microsoft YaHei</vt:lpstr>
      <vt:lpstr>Arial Unicode MS</vt:lpstr>
      <vt:lpstr>Calibri</vt:lpstr>
      <vt:lpstr>Helvetica</vt:lpstr>
      <vt:lpstr>sans-serif</vt:lpstr>
      <vt:lpstr>Chocolate Dealer</vt:lpstr>
      <vt:lpstr>Default Design</vt:lpstr>
      <vt:lpstr>Equation.KSEE3</vt:lpstr>
      <vt:lpstr>Equation.KSEE3</vt:lpstr>
      <vt:lpstr>Equation.KSEE3</vt:lpstr>
      <vt:lpstr>PowerPoint 演示文稿</vt:lpstr>
      <vt:lpstr>PowerPoint 演示文稿</vt:lpstr>
      <vt:lpstr>PowerPoint 演示文稿</vt:lpstr>
      <vt:lpstr>Literature Survey</vt:lpstr>
      <vt:lpstr>PowerPoint 演示文稿</vt:lpstr>
      <vt:lpstr>PowerPoint 演示文稿</vt:lpstr>
      <vt:lpstr>PowerPoint 演示文稿</vt:lpstr>
      <vt:lpstr>PowerPoint 演示文稿</vt:lpstr>
      <vt:lpstr>PowerPoint 演示文稿</vt:lpstr>
      <vt:lpstr>Neuro-Fuzzy Systems</vt:lpstr>
      <vt:lpstr>PowerPoint 演示文稿</vt:lpstr>
      <vt:lpstr>PowerPoint 演示文稿</vt:lpstr>
      <vt:lpstr>PowerPoint 演示文稿</vt:lpstr>
      <vt:lpstr>PowerPoint 演示文稿</vt:lpstr>
      <vt:lpstr> Model 4 - Fuzzy Neural Networks with PCA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Application Of ICA:</vt:lpstr>
      <vt:lpstr>PowerPoint 演示文稿</vt:lpstr>
      <vt:lpstr>PowerPoint 演示文稿</vt:lpstr>
      <vt:lpstr>Working of DE optimisation algorithm</vt:lpstr>
      <vt:lpstr>Result Analysis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kiit1</dc:creator>
  <cp:lastModifiedBy>kiit1</cp:lastModifiedBy>
  <cp:revision>56</cp:revision>
  <dcterms:created xsi:type="dcterms:W3CDTF">2018-04-24T18:29:00Z</dcterms:created>
  <dcterms:modified xsi:type="dcterms:W3CDTF">2019-04-02T02:01:04Z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