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Pacifico"/>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9B43591-59DE-41A9-808C-A67816A56331}">
  <a:tblStyle styleId="{C9B43591-59DE-41A9-808C-A67816A563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Pacific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cf87c8b88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cf87c8b88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cf87c8b88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cf87c8b88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cf87c8b88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cf87c8b88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cf87c8b88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cf87c8b88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cf87c8b88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cf87c8b88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cf87c8b88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cf87c8b88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cf87c8b88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cf87c8b88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cf87c8b88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cf87c8b88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cfdcae47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cfdcae47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cf87c8b88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cf87c8b88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d20d32ee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d20d32ee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cfdcae47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cfdcae47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cf87c8b88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cf87c8b88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cfdcae47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cfdcae47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cf87c8b88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cf87c8b88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cf87c8b88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f87c8b88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f87c8b88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f87c8b88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cf87c8b88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cf87c8b88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cf87c8b88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cf87c8b88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cf87c8b88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cf87c8b88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cf87c8b88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cf87c8b88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ieeexplore.ieee.org/document/8776850" TargetMode="External"/><Relationship Id="rId4" Type="http://schemas.openxmlformats.org/officeDocument/2006/relationships/hyperlink" Target="https://itsusync.com/different-types-of-brain-waves-delta-theta-alpha-beta-gamma" TargetMode="External"/><Relationship Id="rId5" Type="http://schemas.openxmlformats.org/officeDocument/2006/relationships/hyperlink" Target="https://www.virtualcasemanagement.com/bio.aspx"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36150" y="1674125"/>
            <a:ext cx="8103600" cy="167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TWO LEVEL AUTHENTICATION  USING BRAIN WAVES</a:t>
            </a:r>
            <a:endParaRPr/>
          </a:p>
        </p:txBody>
      </p:sp>
      <p:sp>
        <p:nvSpPr>
          <p:cNvPr id="86" name="Google Shape;86;p13"/>
          <p:cNvSpPr txBox="1"/>
          <p:nvPr/>
        </p:nvSpPr>
        <p:spPr>
          <a:xfrm>
            <a:off x="6592400" y="3974225"/>
            <a:ext cx="1847400" cy="83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Shalini Kothuru</a:t>
            </a:r>
            <a:endParaRPr sz="1800">
              <a:solidFill>
                <a:srgbClr val="FFFFFF"/>
              </a:solidFill>
              <a:latin typeface="Roboto"/>
              <a:ea typeface="Roboto"/>
              <a:cs typeface="Roboto"/>
              <a:sym typeface="Roboto"/>
            </a:endParaRPr>
          </a:p>
          <a:p>
            <a:pPr indent="0" lvl="0" marL="0" rtl="0" algn="l">
              <a:spcBef>
                <a:spcPts val="0"/>
              </a:spcBef>
              <a:spcAft>
                <a:spcPts val="0"/>
              </a:spcAft>
              <a:buNone/>
            </a:pPr>
            <a:r>
              <a:rPr lang="en" sz="1800">
                <a:solidFill>
                  <a:srgbClr val="FFFFFF"/>
                </a:solidFill>
                <a:latin typeface="Roboto"/>
                <a:ea typeface="Roboto"/>
                <a:cs typeface="Roboto"/>
                <a:sym typeface="Roboto"/>
              </a:rPr>
              <a:t>160116733013</a:t>
            </a:r>
            <a:endParaRPr sz="18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Scheme of Implementation</a:t>
            </a:r>
            <a:endParaRPr/>
          </a:p>
        </p:txBody>
      </p:sp>
      <p:sp>
        <p:nvSpPr>
          <p:cNvPr id="140" name="Google Shape;140;p22"/>
          <p:cNvSpPr txBox="1"/>
          <p:nvPr>
            <p:ph idx="1" type="body"/>
          </p:nvPr>
        </p:nvSpPr>
        <p:spPr>
          <a:xfrm>
            <a:off x="311700" y="1125825"/>
            <a:ext cx="8520600" cy="36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system is divided in three main blocks</a:t>
            </a:r>
            <a:endParaRPr/>
          </a:p>
          <a:p>
            <a:pPr indent="-342900" lvl="0" marL="457200" rtl="0" algn="l">
              <a:spcBef>
                <a:spcPts val="1600"/>
              </a:spcBef>
              <a:spcAft>
                <a:spcPts val="0"/>
              </a:spcAft>
              <a:buSzPts val="1800"/>
              <a:buChar char="●"/>
            </a:pPr>
            <a:r>
              <a:rPr lang="en"/>
              <a:t>Brain computer interface (BCI)</a:t>
            </a:r>
            <a:endParaRPr/>
          </a:p>
          <a:p>
            <a:pPr indent="-342900" lvl="0" marL="457200" rtl="0" algn="l">
              <a:spcBef>
                <a:spcPts val="0"/>
              </a:spcBef>
              <a:spcAft>
                <a:spcPts val="0"/>
              </a:spcAft>
              <a:buSzPts val="1800"/>
              <a:buChar char="●"/>
            </a:pPr>
            <a:r>
              <a:rPr lang="en"/>
              <a:t>Level </a:t>
            </a:r>
            <a:r>
              <a:rPr lang="en"/>
              <a:t>differentiator </a:t>
            </a:r>
            <a:r>
              <a:rPr lang="en"/>
              <a:t>unit (LDU)</a:t>
            </a:r>
            <a:endParaRPr/>
          </a:p>
          <a:p>
            <a:pPr indent="-342900" lvl="0" marL="457200" rtl="0" algn="l">
              <a:spcBef>
                <a:spcPts val="0"/>
              </a:spcBef>
              <a:spcAft>
                <a:spcPts val="0"/>
              </a:spcAft>
              <a:buSzPts val="1800"/>
              <a:buChar char="●"/>
            </a:pPr>
            <a:r>
              <a:rPr lang="en"/>
              <a:t>Checker module.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41" name="Google Shape;141;p22"/>
          <p:cNvSpPr/>
          <p:nvPr/>
        </p:nvSpPr>
        <p:spPr>
          <a:xfrm>
            <a:off x="615375" y="2996625"/>
            <a:ext cx="1509300" cy="8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BCI</a:t>
            </a:r>
            <a:endParaRPr/>
          </a:p>
        </p:txBody>
      </p:sp>
      <p:sp>
        <p:nvSpPr>
          <p:cNvPr id="142" name="Google Shape;142;p22"/>
          <p:cNvSpPr/>
          <p:nvPr/>
        </p:nvSpPr>
        <p:spPr>
          <a:xfrm>
            <a:off x="3815488" y="2996625"/>
            <a:ext cx="1509300" cy="8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LDU</a:t>
            </a:r>
            <a:endParaRPr/>
          </a:p>
        </p:txBody>
      </p:sp>
      <p:sp>
        <p:nvSpPr>
          <p:cNvPr id="143" name="Google Shape;143;p22"/>
          <p:cNvSpPr/>
          <p:nvPr/>
        </p:nvSpPr>
        <p:spPr>
          <a:xfrm>
            <a:off x="5348575" y="3348350"/>
            <a:ext cx="1648500" cy="11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7020850" y="2996625"/>
            <a:ext cx="1426800" cy="8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Checker</a:t>
            </a:r>
            <a:endParaRPr/>
          </a:p>
          <a:p>
            <a:pPr indent="0" lvl="0" marL="0" rtl="0" algn="ctr">
              <a:spcBef>
                <a:spcPts val="0"/>
              </a:spcBef>
              <a:spcAft>
                <a:spcPts val="0"/>
              </a:spcAft>
              <a:buNone/>
            </a:pPr>
            <a:r>
              <a:rPr lang="en"/>
              <a:t>module</a:t>
            </a:r>
            <a:endParaRPr/>
          </a:p>
        </p:txBody>
      </p:sp>
      <p:sp>
        <p:nvSpPr>
          <p:cNvPr id="145" name="Google Shape;145;p22"/>
          <p:cNvSpPr txBox="1"/>
          <p:nvPr/>
        </p:nvSpPr>
        <p:spPr>
          <a:xfrm>
            <a:off x="2282400" y="2736525"/>
            <a:ext cx="1509300" cy="56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wireless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communication</a:t>
            </a:r>
            <a:endParaRPr>
              <a:latin typeface="Roboto"/>
              <a:ea typeface="Roboto"/>
              <a:cs typeface="Roboto"/>
              <a:sym typeface="Roboto"/>
            </a:endParaRPr>
          </a:p>
        </p:txBody>
      </p:sp>
      <p:sp>
        <p:nvSpPr>
          <p:cNvPr id="146" name="Google Shape;146;p22"/>
          <p:cNvSpPr txBox="1"/>
          <p:nvPr/>
        </p:nvSpPr>
        <p:spPr>
          <a:xfrm>
            <a:off x="5451225" y="2736525"/>
            <a:ext cx="15093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serial</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communication</a:t>
            </a:r>
            <a:endParaRPr>
              <a:latin typeface="Roboto"/>
              <a:ea typeface="Roboto"/>
              <a:cs typeface="Roboto"/>
              <a:sym typeface="Roboto"/>
            </a:endParaRPr>
          </a:p>
        </p:txBody>
      </p:sp>
      <p:sp>
        <p:nvSpPr>
          <p:cNvPr id="147" name="Google Shape;147;p22"/>
          <p:cNvSpPr/>
          <p:nvPr/>
        </p:nvSpPr>
        <p:spPr>
          <a:xfrm>
            <a:off x="2143125" y="3348375"/>
            <a:ext cx="1648500" cy="11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txBox="1"/>
          <p:nvPr/>
        </p:nvSpPr>
        <p:spPr>
          <a:xfrm>
            <a:off x="2282400" y="4036650"/>
            <a:ext cx="34290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Simplified block diagram of system</a:t>
            </a:r>
            <a:endParaRPr sz="16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idx="1" type="body"/>
          </p:nvPr>
        </p:nvSpPr>
        <p:spPr>
          <a:xfrm>
            <a:off x="311700" y="307725"/>
            <a:ext cx="8520600" cy="4261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a:solidFill>
                  <a:schemeClr val="dk1"/>
                </a:solidFill>
              </a:rPr>
              <a:t>Brain Computer Interface</a:t>
            </a:r>
            <a:endParaRPr b="1">
              <a:solidFill>
                <a:schemeClr val="dk1"/>
              </a:solidFill>
            </a:endParaRPr>
          </a:p>
          <a:p>
            <a:pPr indent="-342900" lvl="0" marL="457200" rtl="0" algn="just">
              <a:spcBef>
                <a:spcPts val="1600"/>
              </a:spcBef>
              <a:spcAft>
                <a:spcPts val="0"/>
              </a:spcAft>
              <a:buSzPts val="1800"/>
              <a:buChar char="●"/>
            </a:pPr>
            <a:r>
              <a:rPr lang="en"/>
              <a:t>This block has the responsibility to connect human brain to the computer system.</a:t>
            </a:r>
            <a:endParaRPr/>
          </a:p>
          <a:p>
            <a:pPr indent="-342900" lvl="0" marL="457200" rtl="0" algn="just">
              <a:spcBef>
                <a:spcPts val="1000"/>
              </a:spcBef>
              <a:spcAft>
                <a:spcPts val="0"/>
              </a:spcAft>
              <a:buSzPts val="1800"/>
              <a:buChar char="●"/>
            </a:pPr>
            <a:r>
              <a:rPr lang="en"/>
              <a:t>Brain computer interface system uses brain wave sensors.</a:t>
            </a:r>
            <a:endParaRPr/>
          </a:p>
          <a:p>
            <a:pPr indent="-342900" lvl="0" marL="457200" rtl="0" algn="just">
              <a:spcBef>
                <a:spcPts val="1000"/>
              </a:spcBef>
              <a:spcAft>
                <a:spcPts val="0"/>
              </a:spcAft>
              <a:buSzPts val="1800"/>
              <a:buChar char="●"/>
            </a:pPr>
            <a:r>
              <a:rPr lang="en"/>
              <a:t>Brain wave sensor consists of dry electrodes and a reference electrode.</a:t>
            </a:r>
            <a:endParaRPr/>
          </a:p>
          <a:p>
            <a:pPr indent="-342900" lvl="0" marL="457200" rtl="0" algn="just">
              <a:spcBef>
                <a:spcPts val="1000"/>
              </a:spcBef>
              <a:spcAft>
                <a:spcPts val="0"/>
              </a:spcAft>
              <a:buSzPts val="1800"/>
              <a:buChar char="●"/>
            </a:pPr>
            <a:r>
              <a:rPr lang="en"/>
              <a:t>The captured raw data is then converted in the form of packets. These data packets are then transmitted to level </a:t>
            </a:r>
            <a:r>
              <a:rPr lang="en"/>
              <a:t>differentiator</a:t>
            </a:r>
            <a:r>
              <a:rPr lang="en"/>
              <a:t> unit using wireless Bluetooth transmission. </a:t>
            </a:r>
            <a:endParaRPr/>
          </a:p>
          <a:p>
            <a:pPr indent="0" lvl="0" marL="0" rtl="0" algn="l">
              <a:spcBef>
                <a:spcPts val="10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idx="1" type="body"/>
          </p:nvPr>
        </p:nvSpPr>
        <p:spPr>
          <a:xfrm>
            <a:off x="311700" y="329725"/>
            <a:ext cx="8520600" cy="455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4"/>
          <p:cNvPicPr preferRelativeResize="0"/>
          <p:nvPr/>
        </p:nvPicPr>
        <p:blipFill>
          <a:blip r:embed="rId3">
            <a:alphaModFix/>
          </a:blip>
          <a:stretch>
            <a:fillRect/>
          </a:stretch>
        </p:blipFill>
        <p:spPr>
          <a:xfrm>
            <a:off x="311700" y="329725"/>
            <a:ext cx="6819576" cy="3791500"/>
          </a:xfrm>
          <a:prstGeom prst="rect">
            <a:avLst/>
          </a:prstGeom>
          <a:noFill/>
          <a:ln>
            <a:noFill/>
          </a:ln>
        </p:spPr>
      </p:pic>
      <p:sp>
        <p:nvSpPr>
          <p:cNvPr id="160" name="Google Shape;160;p24"/>
          <p:cNvSpPr txBox="1"/>
          <p:nvPr/>
        </p:nvSpPr>
        <p:spPr>
          <a:xfrm>
            <a:off x="1881050" y="4312275"/>
            <a:ext cx="23514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Brain Computer Interface</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idx="1" type="body"/>
          </p:nvPr>
        </p:nvSpPr>
        <p:spPr>
          <a:xfrm>
            <a:off x="311700" y="382100"/>
            <a:ext cx="8520600" cy="4350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a:solidFill>
                  <a:schemeClr val="dk1"/>
                </a:solidFill>
              </a:rPr>
              <a:t>Level </a:t>
            </a:r>
            <a:r>
              <a:rPr b="1" lang="en">
                <a:solidFill>
                  <a:schemeClr val="dk1"/>
                </a:solidFill>
              </a:rPr>
              <a:t>Differentiator</a:t>
            </a:r>
            <a:r>
              <a:rPr b="1" lang="en">
                <a:solidFill>
                  <a:schemeClr val="dk1"/>
                </a:solidFill>
              </a:rPr>
              <a:t> uni</a:t>
            </a:r>
            <a:r>
              <a:rPr b="1" lang="en">
                <a:solidFill>
                  <a:schemeClr val="dk1"/>
                </a:solidFill>
              </a:rPr>
              <a:t>t (LDU)</a:t>
            </a:r>
            <a:endParaRPr b="1">
              <a:solidFill>
                <a:schemeClr val="dk1"/>
              </a:solidFill>
            </a:endParaRPr>
          </a:p>
          <a:p>
            <a:pPr indent="-342900" lvl="0" marL="457200" rtl="0" algn="just">
              <a:spcBef>
                <a:spcPts val="1600"/>
              </a:spcBef>
              <a:spcAft>
                <a:spcPts val="0"/>
              </a:spcAft>
              <a:buSzPts val="1800"/>
              <a:buChar char="●"/>
            </a:pPr>
            <a:r>
              <a:rPr lang="en"/>
              <a:t>This block receives wireless data and performs data extraction from raw data that is captured. This block uses Matlab platform for data extraction and interpretation from brain waves that are received.</a:t>
            </a:r>
            <a:endParaRPr/>
          </a:p>
          <a:p>
            <a:pPr indent="-342900" lvl="0" marL="457200" rtl="0" algn="just">
              <a:spcBef>
                <a:spcPts val="1000"/>
              </a:spcBef>
              <a:spcAft>
                <a:spcPts val="0"/>
              </a:spcAft>
              <a:buSzPts val="1800"/>
              <a:buChar char="●"/>
            </a:pPr>
            <a:r>
              <a:rPr lang="en"/>
              <a:t>A specific pattern of brain waves is pre-defined in level </a:t>
            </a:r>
            <a:r>
              <a:rPr lang="en"/>
              <a:t>differentiator</a:t>
            </a:r>
            <a:r>
              <a:rPr lang="en"/>
              <a:t> unit as an unlock pattern of brain waves for authentication. User needs to generate the authentic pattern to get the access.</a:t>
            </a:r>
            <a:endParaRPr/>
          </a:p>
          <a:p>
            <a:pPr indent="-342900" lvl="0" marL="457200" rtl="0" algn="just">
              <a:spcBef>
                <a:spcPts val="1000"/>
              </a:spcBef>
              <a:spcAft>
                <a:spcPts val="0"/>
              </a:spcAft>
              <a:buSzPts val="1800"/>
              <a:buChar char="●"/>
            </a:pPr>
            <a:r>
              <a:rPr lang="en"/>
              <a:t>Level </a:t>
            </a:r>
            <a:r>
              <a:rPr lang="en"/>
              <a:t>differentiator</a:t>
            </a:r>
            <a:r>
              <a:rPr lang="en"/>
              <a:t> unit receives the brain waves in real-time and checks whether the pattern generated now matches with the </a:t>
            </a:r>
            <a:r>
              <a:rPr lang="en"/>
              <a:t>predefined</a:t>
            </a:r>
            <a:r>
              <a:rPr lang="en"/>
              <a:t> pattern. It then sends ASCII keys to the checker module accordingly. Level </a:t>
            </a:r>
            <a:r>
              <a:rPr lang="en"/>
              <a:t>differentiator</a:t>
            </a:r>
            <a:r>
              <a:rPr lang="en"/>
              <a:t> unit uses serial communication for connection to checker module. </a:t>
            </a:r>
            <a:endParaRPr/>
          </a:p>
          <a:p>
            <a:pPr indent="0" lvl="0" marL="0" rtl="0" algn="just">
              <a:spcBef>
                <a:spcPts val="10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idx="1" type="body"/>
          </p:nvPr>
        </p:nvSpPr>
        <p:spPr>
          <a:xfrm>
            <a:off x="497750" y="322500"/>
            <a:ext cx="7715100" cy="424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1" name="Google Shape;171;p26"/>
          <p:cNvPicPr preferRelativeResize="0"/>
          <p:nvPr/>
        </p:nvPicPr>
        <p:blipFill rotWithShape="1">
          <a:blip r:embed="rId3">
            <a:alphaModFix/>
          </a:blip>
          <a:srcRect b="8654" l="0" r="0" t="8522"/>
          <a:stretch/>
        </p:blipFill>
        <p:spPr>
          <a:xfrm>
            <a:off x="605400" y="1095075"/>
            <a:ext cx="7195874" cy="2256500"/>
          </a:xfrm>
          <a:prstGeom prst="rect">
            <a:avLst/>
          </a:prstGeom>
          <a:noFill/>
          <a:ln>
            <a:noFill/>
          </a:ln>
        </p:spPr>
      </p:pic>
      <p:sp>
        <p:nvSpPr>
          <p:cNvPr id="172" name="Google Shape;172;p26"/>
          <p:cNvSpPr txBox="1"/>
          <p:nvPr/>
        </p:nvSpPr>
        <p:spPr>
          <a:xfrm>
            <a:off x="2033400" y="3799575"/>
            <a:ext cx="25386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Level differentiator unit</a:t>
            </a:r>
            <a:endParaRPr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idx="1" type="body"/>
          </p:nvPr>
        </p:nvSpPr>
        <p:spPr>
          <a:xfrm>
            <a:off x="311700" y="123000"/>
            <a:ext cx="8520600" cy="4446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a:solidFill>
                  <a:schemeClr val="dk1"/>
                </a:solidFill>
              </a:rPr>
              <a:t>Checker Module</a:t>
            </a:r>
            <a:endParaRPr b="1">
              <a:solidFill>
                <a:schemeClr val="dk1"/>
              </a:solidFill>
            </a:endParaRPr>
          </a:p>
          <a:p>
            <a:pPr indent="-342900" lvl="0" marL="457200" rtl="0" algn="just">
              <a:spcBef>
                <a:spcPts val="1600"/>
              </a:spcBef>
              <a:spcAft>
                <a:spcPts val="0"/>
              </a:spcAft>
              <a:buSzPts val="1800"/>
              <a:buChar char="●"/>
            </a:pPr>
            <a:r>
              <a:rPr lang="en"/>
              <a:t>This block is used to provide two-level authentication.</a:t>
            </a:r>
            <a:endParaRPr/>
          </a:p>
          <a:p>
            <a:pPr indent="-342900" lvl="0" marL="457200" rtl="0" algn="just">
              <a:spcBef>
                <a:spcPts val="1000"/>
              </a:spcBef>
              <a:spcAft>
                <a:spcPts val="0"/>
              </a:spcAft>
              <a:buSzPts val="1800"/>
              <a:buChar char="●"/>
            </a:pPr>
            <a:r>
              <a:rPr lang="en"/>
              <a:t>It receives ASCII key from level </a:t>
            </a:r>
            <a:r>
              <a:rPr lang="en"/>
              <a:t>differentiator</a:t>
            </a:r>
            <a:r>
              <a:rPr lang="en"/>
              <a:t> unit if authorized pattern of brain waves is generated. After satisfying brain wave condition checker module asks for a pass-key which is second level of authentication.</a:t>
            </a:r>
            <a:endParaRPr/>
          </a:p>
          <a:p>
            <a:pPr indent="-342900" lvl="0" marL="457200" rtl="0" algn="just">
              <a:spcBef>
                <a:spcPts val="1000"/>
              </a:spcBef>
              <a:spcAft>
                <a:spcPts val="1000"/>
              </a:spcAft>
              <a:buSzPts val="1800"/>
              <a:buChar char="●"/>
            </a:pPr>
            <a:r>
              <a:rPr lang="en"/>
              <a:t>Checker module consists of an ARM processor interfaced with a touch panel and a LCD.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idx="1" type="body"/>
          </p:nvPr>
        </p:nvSpPr>
        <p:spPr>
          <a:xfrm>
            <a:off x="311700" y="611925"/>
            <a:ext cx="8520600" cy="395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3" name="Google Shape;183;p28"/>
          <p:cNvSpPr txBox="1"/>
          <p:nvPr/>
        </p:nvSpPr>
        <p:spPr>
          <a:xfrm>
            <a:off x="3373875" y="3704650"/>
            <a:ext cx="1835700" cy="4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Checker Module</a:t>
            </a:r>
            <a:endParaRPr sz="1800">
              <a:latin typeface="Roboto"/>
              <a:ea typeface="Roboto"/>
              <a:cs typeface="Roboto"/>
              <a:sym typeface="Roboto"/>
            </a:endParaRPr>
          </a:p>
        </p:txBody>
      </p:sp>
      <p:pic>
        <p:nvPicPr>
          <p:cNvPr id="184" name="Google Shape;184;p28"/>
          <p:cNvPicPr preferRelativeResize="0"/>
          <p:nvPr/>
        </p:nvPicPr>
        <p:blipFill>
          <a:blip r:embed="rId3">
            <a:alphaModFix/>
          </a:blip>
          <a:stretch>
            <a:fillRect/>
          </a:stretch>
        </p:blipFill>
        <p:spPr>
          <a:xfrm>
            <a:off x="311700" y="1180475"/>
            <a:ext cx="7849900" cy="2477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EEG over other biometrics</a:t>
            </a:r>
            <a:endParaRPr/>
          </a:p>
        </p:txBody>
      </p:sp>
      <p:sp>
        <p:nvSpPr>
          <p:cNvPr id="190" name="Google Shape;190;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EEG is much more confidential due to the fact that it corresponds to a secret mental task created from a stimulus, which in no way is observable</a:t>
            </a:r>
            <a:endParaRPr/>
          </a:p>
          <a:p>
            <a:pPr indent="-342900" lvl="0" marL="457200" rtl="0" algn="l">
              <a:spcBef>
                <a:spcPts val="1000"/>
              </a:spcBef>
              <a:spcAft>
                <a:spcPts val="0"/>
              </a:spcAft>
              <a:buSzPts val="1800"/>
              <a:buChar char="●"/>
            </a:pPr>
            <a:r>
              <a:rPr lang="en"/>
              <a:t>EEG  are very difficult to mimic.</a:t>
            </a:r>
            <a:endParaRPr/>
          </a:p>
          <a:p>
            <a:pPr indent="-342900" lvl="0" marL="457200" rtl="0" algn="l">
              <a:spcBef>
                <a:spcPts val="1000"/>
              </a:spcBef>
              <a:spcAft>
                <a:spcPts val="0"/>
              </a:spcAft>
              <a:buSzPts val="1800"/>
              <a:buChar char="●"/>
            </a:pPr>
            <a:r>
              <a:rPr lang="en"/>
              <a:t>R</a:t>
            </a:r>
            <a:r>
              <a:rPr lang="en"/>
              <a:t>equires a living individual.</a:t>
            </a:r>
            <a:endParaRPr/>
          </a:p>
          <a:p>
            <a:pPr indent="0" lvl="0" marL="45720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1497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 of EEG</a:t>
            </a:r>
            <a:endParaRPr/>
          </a:p>
        </p:txBody>
      </p:sp>
      <p:sp>
        <p:nvSpPr>
          <p:cNvPr id="196" name="Google Shape;196;p30"/>
          <p:cNvSpPr txBox="1"/>
          <p:nvPr>
            <p:ph idx="1" type="body"/>
          </p:nvPr>
        </p:nvSpPr>
        <p:spPr>
          <a:xfrm>
            <a:off x="311700" y="924125"/>
            <a:ext cx="8520600" cy="38226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a:t>I</a:t>
            </a:r>
            <a:r>
              <a:rPr lang="en"/>
              <a:t>t has poor spatial resolution.</a:t>
            </a:r>
            <a:endParaRPr/>
          </a:p>
          <a:p>
            <a:pPr indent="-342900" lvl="0" marL="457200" rtl="0" algn="just">
              <a:spcBef>
                <a:spcPts val="1000"/>
              </a:spcBef>
              <a:spcAft>
                <a:spcPts val="0"/>
              </a:spcAft>
              <a:buSzPts val="1800"/>
              <a:buChar char="●"/>
            </a:pPr>
            <a:r>
              <a:rPr lang="en"/>
              <a:t>EEG is particularly ineffective when it comes to differentiating regions or circuits specifically within the brain, in hindsight, this means that EEG is unable to produce a good image of the processed neurons at work within the brain.</a:t>
            </a:r>
            <a:endParaRPr/>
          </a:p>
          <a:p>
            <a:pPr indent="-342900" lvl="0" marL="457200" rtl="0" algn="just">
              <a:spcBef>
                <a:spcPts val="1000"/>
              </a:spcBef>
              <a:spcAft>
                <a:spcPts val="0"/>
              </a:spcAft>
              <a:buSzPts val="1800"/>
              <a:buChar char="●"/>
            </a:pPr>
            <a:r>
              <a:rPr lang="en"/>
              <a:t>The different possible types of mental tasks also plays a role in their usability within the system.Doesn’t work when drunk .</a:t>
            </a:r>
            <a:endParaRPr/>
          </a:p>
          <a:p>
            <a:pPr indent="0" lvl="0" marL="457200" rtl="0" algn="just">
              <a:spcBef>
                <a:spcPts val="1000"/>
              </a:spcBef>
              <a:spcAft>
                <a:spcPts val="0"/>
              </a:spcAft>
              <a:buNone/>
            </a:pPr>
            <a:r>
              <a:t/>
            </a:r>
            <a:endParaRPr/>
          </a:p>
          <a:p>
            <a:pPr indent="0" lvl="0" marL="457200" rtl="0" algn="just">
              <a:spcBef>
                <a:spcPts val="1000"/>
              </a:spcBef>
              <a:spcAft>
                <a:spcPts val="10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02" name="Google Shape;202;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a:t>It is a two-level authentication system, in which brain wave condition needs to be cracked first before traditional pass key system.</a:t>
            </a:r>
            <a:endParaRPr/>
          </a:p>
          <a:p>
            <a:pPr indent="-342900" lvl="0" marL="457200" rtl="0" algn="just">
              <a:spcBef>
                <a:spcPts val="1000"/>
              </a:spcBef>
              <a:spcAft>
                <a:spcPts val="0"/>
              </a:spcAft>
              <a:buSzPts val="1800"/>
              <a:buChar char="●"/>
            </a:pPr>
            <a:r>
              <a:rPr lang="en"/>
              <a:t>Once brain sensor passes the brain signals to the LDU through Bluetooth, the LDU matches it with predefined pattern defined in Matlab program.</a:t>
            </a:r>
            <a:endParaRPr/>
          </a:p>
          <a:p>
            <a:pPr indent="-342900" lvl="0" marL="457200" rtl="0" algn="just">
              <a:spcBef>
                <a:spcPts val="1000"/>
              </a:spcBef>
              <a:spcAft>
                <a:spcPts val="1000"/>
              </a:spcAft>
              <a:buSzPts val="1800"/>
              <a:buChar char="●"/>
            </a:pPr>
            <a:r>
              <a:rPr lang="en"/>
              <a:t>Then user has to enter password if predefined pattern matches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 name="Google Shape;92;p14"/>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a:t>Authentication is process of verifying identity of a person</a:t>
            </a:r>
            <a:endParaRPr/>
          </a:p>
          <a:p>
            <a:pPr indent="-342900" lvl="0" marL="457200" rtl="0" algn="just">
              <a:spcBef>
                <a:spcPts val="1000"/>
              </a:spcBef>
              <a:spcAft>
                <a:spcPts val="0"/>
              </a:spcAft>
              <a:buSzPts val="1800"/>
              <a:buChar char="●"/>
            </a:pPr>
            <a:r>
              <a:rPr lang="en"/>
              <a:t>Biometrics uses physical or behavioural characteristics of a person to confirm identity</a:t>
            </a:r>
            <a:endParaRPr/>
          </a:p>
          <a:p>
            <a:pPr indent="-342900" lvl="0" marL="457200" rtl="0" algn="just">
              <a:spcBef>
                <a:spcPts val="1000"/>
              </a:spcBef>
              <a:spcAft>
                <a:spcPts val="0"/>
              </a:spcAft>
              <a:buSzPts val="1800"/>
              <a:buChar char="●"/>
            </a:pPr>
            <a:r>
              <a:rPr lang="en"/>
              <a:t>Authentication is essential everywhere</a:t>
            </a:r>
            <a:endParaRPr/>
          </a:p>
          <a:p>
            <a:pPr indent="0" lvl="0" marL="457200" rtl="0" algn="just">
              <a:spcBef>
                <a:spcPts val="1000"/>
              </a:spcBef>
              <a:spcAft>
                <a:spcPts val="1000"/>
              </a:spcAft>
              <a:buNone/>
            </a:pPr>
            <a:r>
              <a:t/>
            </a:r>
            <a:endParaRPr/>
          </a:p>
        </p:txBody>
      </p:sp>
      <p:pic>
        <p:nvPicPr>
          <p:cNvPr id="93" name="Google Shape;93;p14"/>
          <p:cNvPicPr preferRelativeResize="0"/>
          <p:nvPr/>
        </p:nvPicPr>
        <p:blipFill rotWithShape="1">
          <a:blip r:embed="rId3">
            <a:alphaModFix/>
          </a:blip>
          <a:srcRect b="0" l="0" r="0" t="0"/>
          <a:stretch/>
        </p:blipFill>
        <p:spPr>
          <a:xfrm>
            <a:off x="4724400" y="1170200"/>
            <a:ext cx="4260300" cy="2588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8" name="Google Shape;208;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a:t>In conclusion, this study has gone through the importance of authentication today, where multi-user systems are at large.</a:t>
            </a:r>
            <a:endParaRPr/>
          </a:p>
          <a:p>
            <a:pPr indent="-342900" lvl="0" marL="457200" rtl="0" algn="just">
              <a:spcBef>
                <a:spcPts val="1000"/>
              </a:spcBef>
              <a:spcAft>
                <a:spcPts val="0"/>
              </a:spcAft>
              <a:buSzPts val="1800"/>
              <a:buChar char="●"/>
            </a:pPr>
            <a:r>
              <a:rPr lang="en"/>
              <a:t>Due to that we looked at an authentication method which was different compared to traditional methods, with the use of biometrics. </a:t>
            </a:r>
            <a:endParaRPr/>
          </a:p>
          <a:p>
            <a:pPr indent="-342900" lvl="0" marL="457200" rtl="0" algn="just">
              <a:spcBef>
                <a:spcPts val="1000"/>
              </a:spcBef>
              <a:spcAft>
                <a:spcPts val="0"/>
              </a:spcAft>
              <a:buSzPts val="1800"/>
              <a:buChar char="●"/>
            </a:pPr>
            <a:r>
              <a:rPr lang="en"/>
              <a:t>Hence, the usage of EEG-based biometrics solves certain problems that other biometrics like fingerprint,retina,password face.</a:t>
            </a:r>
            <a:endParaRPr/>
          </a:p>
          <a:p>
            <a:pPr indent="-342900" lvl="0" marL="457200" rtl="0" algn="just">
              <a:spcBef>
                <a:spcPts val="1000"/>
              </a:spcBef>
              <a:spcAft>
                <a:spcPts val="1000"/>
              </a:spcAft>
              <a:buSzPts val="1800"/>
              <a:buChar char="●"/>
            </a:pPr>
            <a:r>
              <a:rPr lang="en"/>
              <a:t>After that, a general methodology on the usage of EEG was briefly discussed.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279650"/>
            <a:ext cx="8520600" cy="6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14" name="Google Shape;214;p33"/>
          <p:cNvSpPr txBox="1"/>
          <p:nvPr>
            <p:ph idx="1" type="body"/>
          </p:nvPr>
        </p:nvSpPr>
        <p:spPr>
          <a:xfrm>
            <a:off x="311700" y="1017800"/>
            <a:ext cx="8520600" cy="38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Authentication with brainwaves: a review on the application of EEG as an authentication method</a:t>
            </a:r>
            <a:endParaRPr/>
          </a:p>
          <a:p>
            <a:pPr indent="0" lvl="0" marL="0" rtl="0" algn="l">
              <a:spcBef>
                <a:spcPts val="0"/>
              </a:spcBef>
              <a:spcAft>
                <a:spcPts val="0"/>
              </a:spcAft>
              <a:buNone/>
            </a:pPr>
            <a:r>
              <a:rPr lang="en">
                <a:solidFill>
                  <a:srgbClr val="0000FF"/>
                </a:solidFill>
                <a:uFill>
                  <a:noFill/>
                </a:uFill>
                <a:hlinkClick r:id="rId3"/>
              </a:rPr>
              <a:t>https://ieeexplore.ieee.org/document/8776850</a:t>
            </a:r>
            <a:endParaRPr>
              <a:solidFill>
                <a:srgbClr val="0000FF"/>
              </a:solidFill>
            </a:endParaRPr>
          </a:p>
          <a:p>
            <a:pPr indent="0" lvl="0" marL="0" rtl="0" algn="l">
              <a:spcBef>
                <a:spcPts val="1600"/>
              </a:spcBef>
              <a:spcAft>
                <a:spcPts val="0"/>
              </a:spcAft>
              <a:buNone/>
            </a:pPr>
            <a:r>
              <a:rPr lang="en" u="sng"/>
              <a:t>[</a:t>
            </a:r>
            <a:r>
              <a:rPr lang="en"/>
              <a:t>2]   </a:t>
            </a:r>
            <a:r>
              <a:rPr lang="en">
                <a:highlight>
                  <a:srgbClr val="FFFFFF"/>
                </a:highlight>
              </a:rPr>
              <a:t>Survey of EEG-based biometric authentication</a:t>
            </a:r>
            <a:endParaRPr>
              <a:highlight>
                <a:srgbClr val="FFFFFF"/>
              </a:highlight>
            </a:endParaRPr>
          </a:p>
          <a:p>
            <a:pPr indent="0" lvl="0" marL="0" rtl="0" algn="l">
              <a:spcBef>
                <a:spcPts val="0"/>
              </a:spcBef>
              <a:spcAft>
                <a:spcPts val="0"/>
              </a:spcAft>
              <a:buNone/>
            </a:pPr>
            <a:r>
              <a:rPr lang="en">
                <a:solidFill>
                  <a:srgbClr val="0000FF"/>
                </a:solidFill>
                <a:highlight>
                  <a:srgbClr val="FFFFFF"/>
                </a:highlight>
              </a:rPr>
              <a:t>https://ieeexplore.ieee.org/document/8256471</a:t>
            </a:r>
            <a:endParaRPr>
              <a:solidFill>
                <a:srgbClr val="0000FF"/>
              </a:solidFill>
              <a:highlight>
                <a:srgbClr val="FFFFFF"/>
              </a:highlight>
            </a:endParaRPr>
          </a:p>
          <a:p>
            <a:pPr indent="0" lvl="0" marL="0" rtl="0" algn="l">
              <a:spcBef>
                <a:spcPts val="1600"/>
              </a:spcBef>
              <a:spcAft>
                <a:spcPts val="0"/>
              </a:spcAft>
              <a:buNone/>
            </a:pPr>
            <a:r>
              <a:rPr lang="en"/>
              <a:t>[3]   Types of brain waves</a:t>
            </a:r>
            <a:endParaRPr/>
          </a:p>
          <a:p>
            <a:pPr indent="0" lvl="0" marL="0" rtl="0" algn="l">
              <a:spcBef>
                <a:spcPts val="0"/>
              </a:spcBef>
              <a:spcAft>
                <a:spcPts val="0"/>
              </a:spcAft>
              <a:buNone/>
            </a:pPr>
            <a:r>
              <a:rPr lang="en">
                <a:solidFill>
                  <a:srgbClr val="0000FF"/>
                </a:solidFill>
                <a:uFill>
                  <a:noFill/>
                </a:uFill>
                <a:hlinkClick r:id="rId4"/>
              </a:rPr>
              <a:t>https://itsusync.com/different-types-of-brain-waves-delta-theta-alpha-beta-gamma</a:t>
            </a:r>
            <a:endParaRPr>
              <a:solidFill>
                <a:srgbClr val="0000FF"/>
              </a:solidFill>
            </a:endParaRPr>
          </a:p>
          <a:p>
            <a:pPr indent="0" lvl="0" marL="0" rtl="0" algn="l">
              <a:spcBef>
                <a:spcPts val="1600"/>
              </a:spcBef>
              <a:spcAft>
                <a:spcPts val="0"/>
              </a:spcAft>
              <a:buNone/>
            </a:pPr>
            <a:r>
              <a:rPr lang="en"/>
              <a:t>[4]    Performance of different biometrics</a:t>
            </a:r>
            <a:endParaRPr/>
          </a:p>
          <a:p>
            <a:pPr indent="0" lvl="0" marL="0" rtl="0" algn="l">
              <a:spcBef>
                <a:spcPts val="0"/>
              </a:spcBef>
              <a:spcAft>
                <a:spcPts val="0"/>
              </a:spcAft>
              <a:buNone/>
            </a:pPr>
            <a:r>
              <a:rPr lang="en">
                <a:solidFill>
                  <a:srgbClr val="0000FF"/>
                </a:solidFill>
                <a:uFill>
                  <a:noFill/>
                </a:uFill>
                <a:hlinkClick r:id="rId5"/>
              </a:rPr>
              <a:t>https://www.virtualcasemanagement.com/bio.aspx</a:t>
            </a:r>
            <a:endParaRPr>
              <a:solidFill>
                <a:srgbClr val="0000FF"/>
              </a:solidFill>
            </a:endParaRPr>
          </a:p>
          <a:p>
            <a:pPr indent="0" lvl="0" marL="0" rtl="0" algn="l">
              <a:spcBef>
                <a:spcPts val="0"/>
              </a:spcBef>
              <a:spcAft>
                <a:spcPts val="1600"/>
              </a:spcAft>
              <a:buNone/>
            </a:pPr>
            <a:r>
              <a:t/>
            </a:r>
            <a:endParaRPr>
              <a:solidFill>
                <a:srgbClr val="00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ctrTitle"/>
          </p:nvPr>
        </p:nvSpPr>
        <p:spPr>
          <a:xfrm>
            <a:off x="3173100" y="2280500"/>
            <a:ext cx="2797800" cy="95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acifico"/>
                <a:ea typeface="Pacifico"/>
                <a:cs typeface="Pacifico"/>
                <a:sym typeface="Pacifico"/>
              </a:rPr>
              <a:t> </a:t>
            </a:r>
            <a:r>
              <a:rPr lang="en">
                <a:latin typeface="Pacifico"/>
                <a:ea typeface="Pacifico"/>
                <a:cs typeface="Pacifico"/>
                <a:sym typeface="Pacifico"/>
              </a:rPr>
              <a:t>Thank you</a:t>
            </a:r>
            <a:endParaRPr>
              <a:latin typeface="Pacifico"/>
              <a:ea typeface="Pacifico"/>
              <a:cs typeface="Pacifico"/>
              <a:sym typeface="Pacific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311700" y="864475"/>
            <a:ext cx="4683600" cy="36663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a:t>Authentication is generally provided through systems like passwords, PIN codes, card readers. At some places biometrics like fingerprint and retina scans are used.</a:t>
            </a:r>
            <a:endParaRPr/>
          </a:p>
          <a:p>
            <a:pPr indent="-342900" lvl="0" marL="457200" rtl="0" algn="just">
              <a:spcBef>
                <a:spcPts val="1000"/>
              </a:spcBef>
              <a:spcAft>
                <a:spcPts val="0"/>
              </a:spcAft>
              <a:buSzPts val="1800"/>
              <a:buChar char="●"/>
            </a:pPr>
            <a:r>
              <a:rPr lang="en"/>
              <a:t>Shoulder surfing problem</a:t>
            </a:r>
            <a:endParaRPr/>
          </a:p>
          <a:p>
            <a:pPr indent="-342900" lvl="0" marL="457200" rtl="0" algn="just">
              <a:spcBef>
                <a:spcPts val="1000"/>
              </a:spcBef>
              <a:spcAft>
                <a:spcPts val="0"/>
              </a:spcAft>
              <a:buSzPts val="1800"/>
              <a:buChar char="●"/>
            </a:pPr>
            <a:r>
              <a:rPr lang="en"/>
              <a:t>Vulnerable to various attacks such as dictionary attacks,false enrollment, denial of service attacks.</a:t>
            </a:r>
            <a:endParaRPr/>
          </a:p>
          <a:p>
            <a:pPr indent="0" lvl="0" marL="0" rtl="0" algn="l">
              <a:spcBef>
                <a:spcPts val="1600"/>
              </a:spcBef>
              <a:spcAft>
                <a:spcPts val="1600"/>
              </a:spcAft>
              <a:buNone/>
            </a:pPr>
            <a:r>
              <a:t/>
            </a:r>
            <a:endParaRPr/>
          </a:p>
        </p:txBody>
      </p:sp>
      <p:pic>
        <p:nvPicPr>
          <p:cNvPr id="99" name="Google Shape;99;p15"/>
          <p:cNvPicPr preferRelativeResize="0"/>
          <p:nvPr/>
        </p:nvPicPr>
        <p:blipFill>
          <a:blip r:embed="rId3">
            <a:alphaModFix/>
          </a:blip>
          <a:stretch>
            <a:fillRect/>
          </a:stretch>
        </p:blipFill>
        <p:spPr>
          <a:xfrm>
            <a:off x="5963007" y="1017800"/>
            <a:ext cx="2869293" cy="283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311700" y="695625"/>
            <a:ext cx="4635000" cy="39102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a:t>Authentication using brain waves or neural oscillations has more </a:t>
            </a:r>
            <a:r>
              <a:rPr lang="en"/>
              <a:t>benefits</a:t>
            </a:r>
            <a:r>
              <a:rPr lang="en"/>
              <a:t> compared to other authentication techniques.</a:t>
            </a:r>
            <a:endParaRPr/>
          </a:p>
          <a:p>
            <a:pPr indent="-342900" lvl="0" marL="457200" rtl="0" algn="just">
              <a:spcBef>
                <a:spcPts val="1000"/>
              </a:spcBef>
              <a:spcAft>
                <a:spcPts val="0"/>
              </a:spcAft>
              <a:buSzPts val="1800"/>
              <a:buChar char="●"/>
            </a:pPr>
            <a:r>
              <a:rPr lang="en"/>
              <a:t>No problem of shoulder surfing when authenticating using brain waves.</a:t>
            </a:r>
            <a:endParaRPr/>
          </a:p>
          <a:p>
            <a:pPr indent="-342900" lvl="0" marL="457200" rtl="0" algn="just">
              <a:spcBef>
                <a:spcPts val="1000"/>
              </a:spcBef>
              <a:spcAft>
                <a:spcPts val="0"/>
              </a:spcAft>
              <a:buSzPts val="1800"/>
              <a:buChar char="●"/>
            </a:pPr>
            <a:r>
              <a:rPr lang="en"/>
              <a:t>Differently abled persons</a:t>
            </a:r>
            <a:endParaRPr/>
          </a:p>
        </p:txBody>
      </p:sp>
      <p:pic>
        <p:nvPicPr>
          <p:cNvPr id="105" name="Google Shape;105;p16"/>
          <p:cNvPicPr preferRelativeResize="0"/>
          <p:nvPr/>
        </p:nvPicPr>
        <p:blipFill rotWithShape="1">
          <a:blip r:embed="rId3">
            <a:alphaModFix/>
          </a:blip>
          <a:srcRect b="10698" l="0" r="0" t="10698"/>
          <a:stretch/>
        </p:blipFill>
        <p:spPr>
          <a:xfrm>
            <a:off x="5141450" y="752725"/>
            <a:ext cx="3816025" cy="311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311700" y="378475"/>
            <a:ext cx="8520600" cy="44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possible to understand if a human characteristic can be used for biometrics in terms of the following parameters</a:t>
            </a:r>
            <a:endParaRPr/>
          </a:p>
          <a:p>
            <a:pPr indent="-342900" lvl="0" marL="457200" rtl="0" algn="l">
              <a:lnSpc>
                <a:spcPct val="150000"/>
              </a:lnSpc>
              <a:spcBef>
                <a:spcPts val="1600"/>
              </a:spcBef>
              <a:spcAft>
                <a:spcPts val="0"/>
              </a:spcAft>
              <a:buSzPts val="1800"/>
              <a:buChar char="●"/>
            </a:pPr>
            <a:r>
              <a:rPr lang="en"/>
              <a:t>Universality</a:t>
            </a:r>
            <a:endParaRPr/>
          </a:p>
          <a:p>
            <a:pPr indent="-342900" lvl="0" marL="457200" rtl="0" algn="l">
              <a:lnSpc>
                <a:spcPct val="150000"/>
              </a:lnSpc>
              <a:spcBef>
                <a:spcPts val="0"/>
              </a:spcBef>
              <a:spcAft>
                <a:spcPts val="0"/>
              </a:spcAft>
              <a:buSzPts val="1800"/>
              <a:buChar char="●"/>
            </a:pPr>
            <a:r>
              <a:rPr lang="en"/>
              <a:t>Uniqueness</a:t>
            </a:r>
            <a:endParaRPr/>
          </a:p>
          <a:p>
            <a:pPr indent="-342900" lvl="0" marL="457200" rtl="0" algn="l">
              <a:lnSpc>
                <a:spcPct val="150000"/>
              </a:lnSpc>
              <a:spcBef>
                <a:spcPts val="0"/>
              </a:spcBef>
              <a:spcAft>
                <a:spcPts val="0"/>
              </a:spcAft>
              <a:buSzPts val="1800"/>
              <a:buChar char="●"/>
            </a:pPr>
            <a:r>
              <a:rPr lang="en"/>
              <a:t>Permanence</a:t>
            </a:r>
            <a:endParaRPr/>
          </a:p>
          <a:p>
            <a:pPr indent="-342900" lvl="0" marL="457200" rtl="0" algn="l">
              <a:lnSpc>
                <a:spcPct val="150000"/>
              </a:lnSpc>
              <a:spcBef>
                <a:spcPts val="0"/>
              </a:spcBef>
              <a:spcAft>
                <a:spcPts val="0"/>
              </a:spcAft>
              <a:buSzPts val="1800"/>
              <a:buChar char="●"/>
            </a:pPr>
            <a:r>
              <a:rPr lang="en"/>
              <a:t>Collectability</a:t>
            </a:r>
            <a:endParaRPr/>
          </a:p>
          <a:p>
            <a:pPr indent="-342900" lvl="0" marL="457200" rtl="0" algn="l">
              <a:lnSpc>
                <a:spcPct val="150000"/>
              </a:lnSpc>
              <a:spcBef>
                <a:spcPts val="0"/>
              </a:spcBef>
              <a:spcAft>
                <a:spcPts val="0"/>
              </a:spcAft>
              <a:buSzPts val="1800"/>
              <a:buChar char="●"/>
            </a:pPr>
            <a:r>
              <a:rPr lang="en"/>
              <a:t>Performance</a:t>
            </a:r>
            <a:endParaRPr/>
          </a:p>
          <a:p>
            <a:pPr indent="-342900" lvl="0" marL="457200" rtl="0" algn="l">
              <a:lnSpc>
                <a:spcPct val="150000"/>
              </a:lnSpc>
              <a:spcBef>
                <a:spcPts val="0"/>
              </a:spcBef>
              <a:spcAft>
                <a:spcPts val="0"/>
              </a:spcAft>
              <a:buSzPts val="1800"/>
              <a:buChar char="●"/>
            </a:pPr>
            <a:r>
              <a:rPr lang="en"/>
              <a:t>Acceptability</a:t>
            </a:r>
            <a:endParaRPr/>
          </a:p>
          <a:p>
            <a:pPr indent="-342900" lvl="0" marL="457200" rtl="0" algn="l">
              <a:lnSpc>
                <a:spcPct val="150000"/>
              </a:lnSpc>
              <a:spcBef>
                <a:spcPts val="0"/>
              </a:spcBef>
              <a:spcAft>
                <a:spcPts val="0"/>
              </a:spcAft>
              <a:buSzPts val="1800"/>
              <a:buChar char="●"/>
            </a:pPr>
            <a:r>
              <a:rPr lang="en"/>
              <a:t>Circumvention</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311700" y="218400"/>
            <a:ext cx="85206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table shows a comparison of existing biometric systems in terms of those parameters:</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6" name="Google Shape;116;p18"/>
          <p:cNvPicPr preferRelativeResize="0"/>
          <p:nvPr/>
        </p:nvPicPr>
        <p:blipFill rotWithShape="1">
          <a:blip r:embed="rId3">
            <a:alphaModFix/>
          </a:blip>
          <a:srcRect b="0" l="4149" r="-4149" t="0"/>
          <a:stretch/>
        </p:blipFill>
        <p:spPr>
          <a:xfrm>
            <a:off x="499900" y="1097575"/>
            <a:ext cx="8397799" cy="279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220000"/>
            <a:ext cx="85206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EEG as biometric</a:t>
            </a:r>
            <a:endParaRPr/>
          </a:p>
        </p:txBody>
      </p:sp>
      <p:sp>
        <p:nvSpPr>
          <p:cNvPr id="122" name="Google Shape;122;p19"/>
          <p:cNvSpPr txBox="1"/>
          <p:nvPr>
            <p:ph idx="1" type="body"/>
          </p:nvPr>
        </p:nvSpPr>
        <p:spPr>
          <a:xfrm>
            <a:off x="311700" y="805000"/>
            <a:ext cx="5550600" cy="4034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1000"/>
              </a:spcBef>
              <a:spcAft>
                <a:spcPts val="0"/>
              </a:spcAft>
              <a:buSzPts val="1800"/>
              <a:buChar char="●"/>
            </a:pPr>
            <a:r>
              <a:rPr lang="en"/>
              <a:t>An adult brain contains about 100 billion interconnected neurons. Each of them generates and leads electrical charges while brain works.</a:t>
            </a:r>
            <a:endParaRPr/>
          </a:p>
          <a:p>
            <a:pPr indent="-342900" lvl="0" marL="457200" rtl="0" algn="just">
              <a:lnSpc>
                <a:spcPct val="115000"/>
              </a:lnSpc>
              <a:spcBef>
                <a:spcPts val="1000"/>
              </a:spcBef>
              <a:spcAft>
                <a:spcPts val="0"/>
              </a:spcAft>
              <a:buSzPts val="1800"/>
              <a:buChar char="●"/>
            </a:pPr>
            <a:r>
              <a:rPr lang="en"/>
              <a:t>The sum of all these very small electrical charges contributes to the generation of an electric field with fluctuating electrical potentials around our scalp.</a:t>
            </a:r>
            <a:endParaRPr/>
          </a:p>
          <a:p>
            <a:pPr indent="0" lvl="0" marL="457200" rtl="0" algn="just">
              <a:lnSpc>
                <a:spcPct val="115000"/>
              </a:lnSpc>
              <a:spcBef>
                <a:spcPts val="10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pic>
        <p:nvPicPr>
          <p:cNvPr id="123" name="Google Shape;123;p19"/>
          <p:cNvPicPr preferRelativeResize="0"/>
          <p:nvPr/>
        </p:nvPicPr>
        <p:blipFill>
          <a:blip r:embed="rId3">
            <a:alphaModFix/>
          </a:blip>
          <a:stretch>
            <a:fillRect/>
          </a:stretch>
        </p:blipFill>
        <p:spPr>
          <a:xfrm>
            <a:off x="6014700" y="957400"/>
            <a:ext cx="2958000" cy="265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311700" y="183450"/>
            <a:ext cx="8520600" cy="4385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a:p>
            <a:pPr indent="-342900" lvl="0" marL="457200" rtl="0" algn="just">
              <a:spcBef>
                <a:spcPts val="1600"/>
              </a:spcBef>
              <a:spcAft>
                <a:spcPts val="0"/>
              </a:spcAft>
              <a:buSzPts val="1800"/>
              <a:buChar char="●"/>
            </a:pPr>
            <a:r>
              <a:rPr lang="en"/>
              <a:t>The potentials are measured between two or more points called electrodes or sensors, which is placed on the scalp at different locations according to some standard configurations. This measurements are called as Electroencephalography (EEG). That is why the term brain waves can also be used when referring EEG signals. </a:t>
            </a:r>
            <a:endParaRPr/>
          </a:p>
          <a:p>
            <a:pPr indent="-342900" lvl="0" marL="457200" rtl="0" algn="just">
              <a:lnSpc>
                <a:spcPct val="115000"/>
              </a:lnSpc>
              <a:spcBef>
                <a:spcPts val="1000"/>
              </a:spcBef>
              <a:spcAft>
                <a:spcPts val="0"/>
              </a:spcAft>
              <a:buSzPts val="1800"/>
              <a:buChar char="●"/>
            </a:pPr>
            <a:r>
              <a:rPr lang="en"/>
              <a:t>The pattern of interconnections between billions of neurons is represented as thoughts and emotions. </a:t>
            </a:r>
            <a:endParaRPr/>
          </a:p>
          <a:p>
            <a:pPr indent="-342900" lvl="0" marL="457200" rtl="0" algn="just">
              <a:lnSpc>
                <a:spcPct val="115000"/>
              </a:lnSpc>
              <a:spcBef>
                <a:spcPts val="1000"/>
              </a:spcBef>
              <a:spcAft>
                <a:spcPts val="0"/>
              </a:spcAft>
              <a:buSzPts val="1800"/>
              <a:buChar char="●"/>
            </a:pPr>
            <a:r>
              <a:rPr lang="en"/>
              <a:t>Change in emotions and thoughts or actions will change the interconnections of neurons which will in term change the electric field. So, changes in thoughts can be interpreted by sensing brain signals. </a:t>
            </a:r>
            <a:endParaRPr/>
          </a:p>
          <a:p>
            <a:pPr indent="0" lvl="0" marL="457200" rtl="0" algn="just">
              <a:spcBef>
                <a:spcPts val="1000"/>
              </a:spcBef>
              <a:spcAft>
                <a:spcPts val="0"/>
              </a:spcAft>
              <a:buNone/>
            </a:pPr>
            <a:r>
              <a:t/>
            </a:r>
            <a:endParaRPr/>
          </a:p>
          <a:p>
            <a:pPr indent="0" lvl="0" marL="0" rtl="0" algn="just">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61975" y="148725"/>
            <a:ext cx="8923800" cy="4854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Our brain consists of 5 different types of brain waves; Delta, Theta, Alpha, Beta and Gamma brain waves. The table below gives a brief overview of the primary function of these brain waves.</a:t>
            </a:r>
            <a:endParaRPr/>
          </a:p>
        </p:txBody>
      </p:sp>
      <p:graphicFrame>
        <p:nvGraphicFramePr>
          <p:cNvPr id="134" name="Google Shape;134;p21"/>
          <p:cNvGraphicFramePr/>
          <p:nvPr/>
        </p:nvGraphicFramePr>
        <p:xfrm>
          <a:off x="379025" y="1511125"/>
          <a:ext cx="3000000" cy="3000000"/>
        </p:xfrm>
        <a:graphic>
          <a:graphicData uri="http://schemas.openxmlformats.org/drawingml/2006/table">
            <a:tbl>
              <a:tblPr>
                <a:noFill/>
                <a:tableStyleId>{C9B43591-59DE-41A9-808C-A67816A56331}</a:tableStyleId>
              </a:tblPr>
              <a:tblGrid>
                <a:gridCol w="1691750"/>
                <a:gridCol w="1533500"/>
                <a:gridCol w="5295350"/>
              </a:tblGrid>
              <a:tr h="494250">
                <a:tc>
                  <a:txBody>
                    <a:bodyPr/>
                    <a:lstStyle/>
                    <a:p>
                      <a:pPr indent="0" lvl="0" marL="0" rtl="0" algn="ctr">
                        <a:spcBef>
                          <a:spcPts val="0"/>
                        </a:spcBef>
                        <a:spcAft>
                          <a:spcPts val="0"/>
                        </a:spcAft>
                        <a:buNone/>
                      </a:pPr>
                      <a:r>
                        <a:t/>
                      </a:r>
                      <a:endParaRPr b="1">
                        <a:solidFill>
                          <a:srgbClr val="34495E"/>
                        </a:solidFill>
                        <a:highlight>
                          <a:srgbClr val="FFFFFF"/>
                        </a:highlight>
                      </a:endParaRPr>
                    </a:p>
                    <a:p>
                      <a:pPr indent="0" lvl="0" marL="0" rtl="0" algn="l">
                        <a:spcBef>
                          <a:spcPts val="0"/>
                        </a:spcBef>
                        <a:spcAft>
                          <a:spcPts val="0"/>
                        </a:spcAft>
                        <a:buNone/>
                      </a:pPr>
                      <a:r>
                        <a:rPr b="1" lang="en">
                          <a:solidFill>
                            <a:srgbClr val="34495E"/>
                          </a:solidFill>
                          <a:highlight>
                            <a:srgbClr val="FFFFFF"/>
                          </a:highlight>
                        </a:rPr>
                        <a:t>Frequency Range</a:t>
                      </a:r>
                      <a:endParaRPr b="1"/>
                    </a:p>
                  </a:txBody>
                  <a:tcPr marT="91425" marB="91425" marR="91425" marL="91425"/>
                </a:tc>
                <a:tc>
                  <a:txBody>
                    <a:bodyPr/>
                    <a:lstStyle/>
                    <a:p>
                      <a:pPr indent="0" lvl="0" marL="0" rtl="0" algn="l">
                        <a:spcBef>
                          <a:spcPts val="0"/>
                        </a:spcBef>
                        <a:spcAft>
                          <a:spcPts val="0"/>
                        </a:spcAft>
                        <a:buNone/>
                      </a:pPr>
                      <a:r>
                        <a:t/>
                      </a:r>
                      <a:endParaRPr b="1">
                        <a:solidFill>
                          <a:srgbClr val="20124D"/>
                        </a:solidFill>
                      </a:endParaRPr>
                    </a:p>
                    <a:p>
                      <a:pPr indent="0" lvl="0" marL="0" rtl="0" algn="l">
                        <a:spcBef>
                          <a:spcPts val="0"/>
                        </a:spcBef>
                        <a:spcAft>
                          <a:spcPts val="0"/>
                        </a:spcAft>
                        <a:buNone/>
                      </a:pPr>
                      <a:r>
                        <a:rPr b="1" lang="en">
                          <a:solidFill>
                            <a:schemeClr val="dk2"/>
                          </a:solidFill>
                        </a:rPr>
                        <a:t>     </a:t>
                      </a:r>
                      <a:r>
                        <a:rPr b="1" lang="en">
                          <a:solidFill>
                            <a:schemeClr val="dk2"/>
                          </a:solidFill>
                        </a:rPr>
                        <a:t>Name</a:t>
                      </a:r>
                      <a:endParaRPr b="1">
                        <a:solidFill>
                          <a:schemeClr val="dk2"/>
                        </a:solidFill>
                      </a:endParaRPr>
                    </a:p>
                  </a:txBody>
                  <a:tcPr marT="91425" marB="91425" marR="91425" marL="91425"/>
                </a:tc>
                <a:tc>
                  <a:txBody>
                    <a:bodyPr/>
                    <a:lstStyle/>
                    <a:p>
                      <a:pPr indent="0" lvl="0" marL="0" rtl="0" algn="ctr">
                        <a:spcBef>
                          <a:spcPts val="0"/>
                        </a:spcBef>
                        <a:spcAft>
                          <a:spcPts val="0"/>
                        </a:spcAft>
                        <a:buNone/>
                      </a:pPr>
                      <a:r>
                        <a:t/>
                      </a:r>
                      <a:endParaRPr b="1">
                        <a:solidFill>
                          <a:srgbClr val="34495E"/>
                        </a:solidFill>
                        <a:highlight>
                          <a:srgbClr val="FFFFFF"/>
                        </a:highlight>
                      </a:endParaRPr>
                    </a:p>
                    <a:p>
                      <a:pPr indent="0" lvl="0" marL="0" rtl="0" algn="ctr">
                        <a:spcBef>
                          <a:spcPts val="0"/>
                        </a:spcBef>
                        <a:spcAft>
                          <a:spcPts val="0"/>
                        </a:spcAft>
                        <a:buNone/>
                      </a:pPr>
                      <a:r>
                        <a:rPr b="1" lang="en">
                          <a:solidFill>
                            <a:srgbClr val="34495E"/>
                          </a:solidFill>
                          <a:highlight>
                            <a:srgbClr val="FFFFFF"/>
                          </a:highlight>
                        </a:rPr>
                        <a:t>Usually associated with:</a:t>
                      </a:r>
                      <a:endParaRPr b="1"/>
                    </a:p>
                  </a:txBody>
                  <a:tcPr marT="91425" marB="91425" marR="91425" marL="91425"/>
                </a:tc>
              </a:tr>
              <a:tr h="553675">
                <a:tc>
                  <a:txBody>
                    <a:bodyPr/>
                    <a:lstStyle/>
                    <a:p>
                      <a:pPr indent="0" lvl="0" marL="0" rtl="0" algn="just">
                        <a:spcBef>
                          <a:spcPts val="0"/>
                        </a:spcBef>
                        <a:spcAft>
                          <a:spcPts val="0"/>
                        </a:spcAft>
                        <a:buNone/>
                      </a:pPr>
                      <a:r>
                        <a:t/>
                      </a:r>
                      <a:endParaRPr>
                        <a:solidFill>
                          <a:srgbClr val="34495E"/>
                        </a:solidFill>
                        <a:highlight>
                          <a:srgbClr val="FFFFFF"/>
                        </a:highlight>
                      </a:endParaRPr>
                    </a:p>
                    <a:p>
                      <a:pPr indent="0" lvl="0" marL="0" rtl="0" algn="ctr">
                        <a:spcBef>
                          <a:spcPts val="0"/>
                        </a:spcBef>
                        <a:spcAft>
                          <a:spcPts val="0"/>
                        </a:spcAft>
                        <a:buNone/>
                      </a:pPr>
                      <a:r>
                        <a:rPr lang="en">
                          <a:solidFill>
                            <a:srgbClr val="34495E"/>
                          </a:solidFill>
                          <a:highlight>
                            <a:srgbClr val="FFFFFF"/>
                          </a:highlight>
                        </a:rPr>
                        <a:t>&gt; 40 Hz</a:t>
                      </a:r>
                      <a:endParaRPr/>
                    </a:p>
                  </a:txBody>
                  <a:tcPr marT="91425" marB="91425" marR="91425" marL="91425"/>
                </a:tc>
                <a:tc>
                  <a:txBody>
                    <a:bodyPr/>
                    <a:lstStyle/>
                    <a:p>
                      <a:pPr indent="0" lvl="0" marL="0" rtl="0" algn="just">
                        <a:spcBef>
                          <a:spcPts val="0"/>
                        </a:spcBef>
                        <a:spcAft>
                          <a:spcPts val="0"/>
                        </a:spcAft>
                        <a:buNone/>
                      </a:pPr>
                      <a:r>
                        <a:t/>
                      </a:r>
                      <a:endParaRPr>
                        <a:solidFill>
                          <a:srgbClr val="34495E"/>
                        </a:solidFill>
                        <a:highlight>
                          <a:srgbClr val="FFFFFF"/>
                        </a:highlight>
                      </a:endParaRPr>
                    </a:p>
                    <a:p>
                      <a:pPr indent="0" lvl="0" marL="0" rtl="0" algn="just">
                        <a:spcBef>
                          <a:spcPts val="0"/>
                        </a:spcBef>
                        <a:spcAft>
                          <a:spcPts val="0"/>
                        </a:spcAft>
                        <a:buNone/>
                      </a:pPr>
                      <a:r>
                        <a:rPr lang="en">
                          <a:solidFill>
                            <a:srgbClr val="34495E"/>
                          </a:solidFill>
                          <a:highlight>
                            <a:srgbClr val="FFFFFF"/>
                          </a:highlight>
                        </a:rPr>
                        <a:t>Gamma waves</a:t>
                      </a:r>
                      <a:endParaRPr/>
                    </a:p>
                  </a:txBody>
                  <a:tcPr marT="91425" marB="91425" marR="91425" marL="91425"/>
                </a:tc>
                <a:tc>
                  <a:txBody>
                    <a:bodyPr/>
                    <a:lstStyle/>
                    <a:p>
                      <a:pPr indent="0" lvl="0" marL="0" rtl="0" algn="just">
                        <a:spcBef>
                          <a:spcPts val="0"/>
                        </a:spcBef>
                        <a:spcAft>
                          <a:spcPts val="0"/>
                        </a:spcAft>
                        <a:buNone/>
                      </a:pPr>
                      <a:r>
                        <a:rPr lang="en">
                          <a:solidFill>
                            <a:srgbClr val="34495E"/>
                          </a:solidFill>
                          <a:highlight>
                            <a:srgbClr val="FFFFFF"/>
                          </a:highlight>
                        </a:rPr>
                        <a:t>Higher mental activity, including perception, problem solving, and consciousness.</a:t>
                      </a:r>
                      <a:endParaRPr/>
                    </a:p>
                  </a:txBody>
                  <a:tcPr marT="91425" marB="91425" marR="91425" marL="91425"/>
                </a:tc>
              </a:tr>
              <a:tr h="603225">
                <a:tc>
                  <a:txBody>
                    <a:bodyPr/>
                    <a:lstStyle/>
                    <a:p>
                      <a:pPr indent="0" lvl="0" marL="0" rtl="0" algn="ctr">
                        <a:spcBef>
                          <a:spcPts val="0"/>
                        </a:spcBef>
                        <a:spcAft>
                          <a:spcPts val="0"/>
                        </a:spcAft>
                        <a:buNone/>
                      </a:pPr>
                      <a:r>
                        <a:t/>
                      </a:r>
                      <a:endParaRPr>
                        <a:solidFill>
                          <a:srgbClr val="34495E"/>
                        </a:solidFill>
                        <a:highlight>
                          <a:srgbClr val="FFFFFF"/>
                        </a:highlight>
                      </a:endParaRPr>
                    </a:p>
                    <a:p>
                      <a:pPr indent="0" lvl="0" marL="0" rtl="0" algn="ctr">
                        <a:spcBef>
                          <a:spcPts val="0"/>
                        </a:spcBef>
                        <a:spcAft>
                          <a:spcPts val="0"/>
                        </a:spcAft>
                        <a:buNone/>
                      </a:pPr>
                      <a:r>
                        <a:rPr lang="en">
                          <a:solidFill>
                            <a:srgbClr val="34495E"/>
                          </a:solidFill>
                          <a:highlight>
                            <a:srgbClr val="FFFFFF"/>
                          </a:highlight>
                        </a:rPr>
                        <a:t>13–39 Hz</a:t>
                      </a:r>
                      <a:endParaRPr/>
                    </a:p>
                  </a:txBody>
                  <a:tcPr marT="91425" marB="91425" marR="91425" marL="91425"/>
                </a:tc>
                <a:tc>
                  <a:txBody>
                    <a:bodyPr/>
                    <a:lstStyle/>
                    <a:p>
                      <a:pPr indent="0" lvl="0" marL="0" rtl="0" algn="just">
                        <a:spcBef>
                          <a:spcPts val="0"/>
                        </a:spcBef>
                        <a:spcAft>
                          <a:spcPts val="0"/>
                        </a:spcAft>
                        <a:buNone/>
                      </a:pPr>
                      <a:r>
                        <a:t/>
                      </a:r>
                      <a:endParaRPr>
                        <a:solidFill>
                          <a:srgbClr val="34495E"/>
                        </a:solidFill>
                        <a:highlight>
                          <a:srgbClr val="FFFFFF"/>
                        </a:highlight>
                      </a:endParaRPr>
                    </a:p>
                    <a:p>
                      <a:pPr indent="0" lvl="0" marL="0" rtl="0" algn="just">
                        <a:spcBef>
                          <a:spcPts val="0"/>
                        </a:spcBef>
                        <a:spcAft>
                          <a:spcPts val="0"/>
                        </a:spcAft>
                        <a:buNone/>
                      </a:pPr>
                      <a:r>
                        <a:rPr lang="en">
                          <a:solidFill>
                            <a:srgbClr val="34495E"/>
                          </a:solidFill>
                          <a:highlight>
                            <a:srgbClr val="FFFFFF"/>
                          </a:highlight>
                        </a:rPr>
                        <a:t>Beta waves</a:t>
                      </a:r>
                      <a:endParaRPr/>
                    </a:p>
                  </a:txBody>
                  <a:tcPr marT="91425" marB="91425" marR="91425" marL="91425"/>
                </a:tc>
                <a:tc>
                  <a:txBody>
                    <a:bodyPr/>
                    <a:lstStyle/>
                    <a:p>
                      <a:pPr indent="0" lvl="0" marL="0" rtl="0" algn="just">
                        <a:spcBef>
                          <a:spcPts val="0"/>
                        </a:spcBef>
                        <a:spcAft>
                          <a:spcPts val="0"/>
                        </a:spcAft>
                        <a:buNone/>
                      </a:pPr>
                      <a:r>
                        <a:rPr lang="en">
                          <a:solidFill>
                            <a:srgbClr val="34495E"/>
                          </a:solidFill>
                          <a:highlight>
                            <a:srgbClr val="FFFFFF"/>
                          </a:highlight>
                        </a:rPr>
                        <a:t>Active, busy thinking, active processing , active concentration, arousal, and cognition</a:t>
                      </a:r>
                      <a:endParaRPr/>
                    </a:p>
                  </a:txBody>
                  <a:tcPr marT="91425" marB="91425" marR="91425" marL="91425"/>
                </a:tc>
              </a:tr>
              <a:tr h="506325">
                <a:tc>
                  <a:txBody>
                    <a:bodyPr/>
                    <a:lstStyle/>
                    <a:p>
                      <a:pPr indent="0" lvl="0" marL="0" rtl="0" algn="ctr">
                        <a:spcBef>
                          <a:spcPts val="0"/>
                        </a:spcBef>
                        <a:spcAft>
                          <a:spcPts val="0"/>
                        </a:spcAft>
                        <a:buNone/>
                      </a:pPr>
                      <a:r>
                        <a:rPr lang="en">
                          <a:solidFill>
                            <a:srgbClr val="34495E"/>
                          </a:solidFill>
                          <a:highlight>
                            <a:srgbClr val="FFFFFF"/>
                          </a:highlight>
                        </a:rPr>
                        <a:t>7–13 Hz</a:t>
                      </a:r>
                      <a:endParaRPr/>
                    </a:p>
                  </a:txBody>
                  <a:tcPr marT="91425" marB="91425" marR="91425" marL="91425"/>
                </a:tc>
                <a:tc>
                  <a:txBody>
                    <a:bodyPr/>
                    <a:lstStyle/>
                    <a:p>
                      <a:pPr indent="0" lvl="0" marL="0" rtl="0" algn="just">
                        <a:spcBef>
                          <a:spcPts val="0"/>
                        </a:spcBef>
                        <a:spcAft>
                          <a:spcPts val="0"/>
                        </a:spcAft>
                        <a:buNone/>
                      </a:pPr>
                      <a:r>
                        <a:rPr lang="en">
                          <a:solidFill>
                            <a:srgbClr val="34495E"/>
                          </a:solidFill>
                          <a:highlight>
                            <a:srgbClr val="FFFFFF"/>
                          </a:highlight>
                        </a:rPr>
                        <a:t>Alpha waves</a:t>
                      </a:r>
                      <a:endParaRPr/>
                    </a:p>
                  </a:txBody>
                  <a:tcPr marT="91425" marB="91425" marR="91425" marL="91425"/>
                </a:tc>
                <a:tc>
                  <a:txBody>
                    <a:bodyPr/>
                    <a:lstStyle/>
                    <a:p>
                      <a:pPr indent="0" lvl="0" marL="0" rtl="0" algn="just">
                        <a:spcBef>
                          <a:spcPts val="0"/>
                        </a:spcBef>
                        <a:spcAft>
                          <a:spcPts val="0"/>
                        </a:spcAft>
                        <a:buNone/>
                      </a:pPr>
                      <a:r>
                        <a:rPr lang="en">
                          <a:solidFill>
                            <a:srgbClr val="34495E"/>
                          </a:solidFill>
                          <a:highlight>
                            <a:srgbClr val="FFFFFF"/>
                          </a:highlight>
                        </a:rPr>
                        <a:t>Calm relaxed yet alert state</a:t>
                      </a:r>
                      <a:endParaRPr/>
                    </a:p>
                  </a:txBody>
                  <a:tcPr marT="91425" marB="91425" marR="91425" marL="91425"/>
                </a:tc>
              </a:tr>
              <a:tr h="506325">
                <a:tc>
                  <a:txBody>
                    <a:bodyPr/>
                    <a:lstStyle/>
                    <a:p>
                      <a:pPr indent="0" lvl="0" marL="0" rtl="0" algn="ctr">
                        <a:spcBef>
                          <a:spcPts val="0"/>
                        </a:spcBef>
                        <a:spcAft>
                          <a:spcPts val="0"/>
                        </a:spcAft>
                        <a:buNone/>
                      </a:pPr>
                      <a:r>
                        <a:rPr lang="en">
                          <a:solidFill>
                            <a:srgbClr val="34495E"/>
                          </a:solidFill>
                          <a:highlight>
                            <a:srgbClr val="FFFFFF"/>
                          </a:highlight>
                        </a:rPr>
                        <a:t>4–7 Hz</a:t>
                      </a:r>
                      <a:endParaRPr/>
                    </a:p>
                  </a:txBody>
                  <a:tcPr marT="91425" marB="91425" marR="91425" marL="91425"/>
                </a:tc>
                <a:tc>
                  <a:txBody>
                    <a:bodyPr/>
                    <a:lstStyle/>
                    <a:p>
                      <a:pPr indent="0" lvl="0" marL="0" rtl="0" algn="just">
                        <a:spcBef>
                          <a:spcPts val="0"/>
                        </a:spcBef>
                        <a:spcAft>
                          <a:spcPts val="0"/>
                        </a:spcAft>
                        <a:buNone/>
                      </a:pPr>
                      <a:r>
                        <a:rPr lang="en">
                          <a:solidFill>
                            <a:srgbClr val="34495E"/>
                          </a:solidFill>
                          <a:highlight>
                            <a:srgbClr val="FFFFFF"/>
                          </a:highlight>
                        </a:rPr>
                        <a:t>Theta waves</a:t>
                      </a:r>
                      <a:endParaRPr/>
                    </a:p>
                  </a:txBody>
                  <a:tcPr marT="91425" marB="91425" marR="91425" marL="91425"/>
                </a:tc>
                <a:tc>
                  <a:txBody>
                    <a:bodyPr/>
                    <a:lstStyle/>
                    <a:p>
                      <a:pPr indent="0" lvl="0" marL="0" rtl="0" algn="just">
                        <a:spcBef>
                          <a:spcPts val="0"/>
                        </a:spcBef>
                        <a:spcAft>
                          <a:spcPts val="0"/>
                        </a:spcAft>
                        <a:buNone/>
                      </a:pPr>
                      <a:r>
                        <a:rPr lang="en">
                          <a:solidFill>
                            <a:srgbClr val="34495E"/>
                          </a:solidFill>
                          <a:highlight>
                            <a:srgbClr val="FFFFFF"/>
                          </a:highlight>
                        </a:rPr>
                        <a:t>Deep meditation /relaxation, REM sleep</a:t>
                      </a:r>
                      <a:endParaRPr/>
                    </a:p>
                  </a:txBody>
                  <a:tcPr marT="91425" marB="91425" marR="91425" marL="91425"/>
                </a:tc>
              </a:tr>
              <a:tr h="506325">
                <a:tc>
                  <a:txBody>
                    <a:bodyPr/>
                    <a:lstStyle/>
                    <a:p>
                      <a:pPr indent="0" lvl="0" marL="0" rtl="0" algn="ctr">
                        <a:spcBef>
                          <a:spcPts val="0"/>
                        </a:spcBef>
                        <a:spcAft>
                          <a:spcPts val="0"/>
                        </a:spcAft>
                        <a:buNone/>
                      </a:pPr>
                      <a:r>
                        <a:rPr lang="en">
                          <a:solidFill>
                            <a:srgbClr val="34495E"/>
                          </a:solidFill>
                          <a:highlight>
                            <a:srgbClr val="FFFFFF"/>
                          </a:highlight>
                        </a:rPr>
                        <a:t>&lt; 4 Hz</a:t>
                      </a:r>
                      <a:endParaRPr/>
                    </a:p>
                  </a:txBody>
                  <a:tcPr marT="91425" marB="91425" marR="91425" marL="91425"/>
                </a:tc>
                <a:tc>
                  <a:txBody>
                    <a:bodyPr/>
                    <a:lstStyle/>
                    <a:p>
                      <a:pPr indent="0" lvl="0" marL="0" rtl="0" algn="just">
                        <a:spcBef>
                          <a:spcPts val="0"/>
                        </a:spcBef>
                        <a:spcAft>
                          <a:spcPts val="0"/>
                        </a:spcAft>
                        <a:buNone/>
                      </a:pPr>
                      <a:r>
                        <a:rPr lang="en">
                          <a:solidFill>
                            <a:srgbClr val="34495E"/>
                          </a:solidFill>
                          <a:highlight>
                            <a:srgbClr val="FFFFFF"/>
                          </a:highlight>
                        </a:rPr>
                        <a:t>Delta waves</a:t>
                      </a:r>
                      <a:endParaRPr/>
                    </a:p>
                  </a:txBody>
                  <a:tcPr marT="91425" marB="91425" marR="91425" marL="91425"/>
                </a:tc>
                <a:tc>
                  <a:txBody>
                    <a:bodyPr/>
                    <a:lstStyle/>
                    <a:p>
                      <a:pPr indent="0" lvl="0" marL="0" rtl="0" algn="just">
                        <a:spcBef>
                          <a:spcPts val="0"/>
                        </a:spcBef>
                        <a:spcAft>
                          <a:spcPts val="0"/>
                        </a:spcAft>
                        <a:buNone/>
                      </a:pPr>
                      <a:r>
                        <a:rPr lang="en">
                          <a:solidFill>
                            <a:srgbClr val="34495E"/>
                          </a:solidFill>
                          <a:highlight>
                            <a:srgbClr val="FFFFFF"/>
                          </a:highlight>
                        </a:rPr>
                        <a:t>Deep dreamless sleep, loss of body awareness</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