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Raleway Thin"/>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RalewayThin-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RalewayThin-italic.fntdata"/><Relationship Id="rId14" Type="http://schemas.openxmlformats.org/officeDocument/2006/relationships/slide" Target="slides/slide9.xml"/><Relationship Id="rId36" Type="http://schemas.openxmlformats.org/officeDocument/2006/relationships/font" Target="fonts/RalewayThin-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alewayThin-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9db3df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29db3df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295dfedd7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295dfedd7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295dfedd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295dfedd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295dfedd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295dfedd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29db3df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29db3df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295dfedd7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295dfedd7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295dfed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295dfed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28076ac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28076ac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2b2bc04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2b2bc04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295dfedd7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295dfedd7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8076ac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8076ac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295dfedd7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295dfedd7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29db3d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29db3d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8076ac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8076ac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95dfed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95dfed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295dfed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295dfed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95dfed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95dfed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295dfed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295dfedd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295dfed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295dfed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295dfedd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295dfedd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rxiv.org/pdf/1906.01083.pdf" TargetMode="External"/><Relationship Id="rId4" Type="http://schemas.openxmlformats.org/officeDocument/2006/relationships/hyperlink" Target="https://www.ijstr.org/final-print/oct2016/Detection-Of-Alterations-In-Audio-Files-Using-Spectrograph-Analysis.pdf" TargetMode="External"/><Relationship Id="rId5" Type="http://schemas.openxmlformats.org/officeDocument/2006/relationships/hyperlink" Target="https://towardsdatascience.com/understanding-and-coding-a-resnet-in-keras-446d7ff84d33" TargetMode="External"/><Relationship Id="rId6" Type="http://schemas.openxmlformats.org/officeDocument/2006/relationships/hyperlink" Target="https://medium.com/dessa-news/detecting-audio-deepfakes-f2edfd8e2b3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Music Models classification: Contigo &amp; BetterBots</a:t>
            </a:r>
            <a:endParaRPr/>
          </a:p>
        </p:txBody>
      </p:sp>
      <p:sp>
        <p:nvSpPr>
          <p:cNvPr id="87" name="Google Shape;87;p13"/>
          <p:cNvSpPr txBox="1"/>
          <p:nvPr>
            <p:ph idx="1" type="subTitle"/>
          </p:nvPr>
        </p:nvSpPr>
        <p:spPr>
          <a:xfrm>
            <a:off x="407350" y="3493450"/>
            <a:ext cx="8203800" cy="15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Ambatipudi Abhiram (11840170)    						</a:t>
            </a:r>
            <a:r>
              <a:rPr lang="en"/>
              <a:t>Asad Abidi (11840220) </a:t>
            </a:r>
            <a:endParaRPr/>
          </a:p>
          <a:p>
            <a:pPr indent="0" lvl="0" marL="0" rtl="0" algn="l">
              <a:spcBef>
                <a:spcPts val="0"/>
              </a:spcBef>
              <a:spcAft>
                <a:spcPts val="0"/>
              </a:spcAft>
              <a:buNone/>
            </a:pPr>
            <a:r>
              <a:rPr lang="en"/>
              <a:t>Ayush Gupta (11840290) </a:t>
            </a:r>
            <a:r>
              <a:rPr lang="en"/>
              <a:t>                   					</a:t>
            </a:r>
            <a:r>
              <a:rPr lang="en"/>
              <a:t>Shalini Kumari (11841030)</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2581125" y="906725"/>
            <a:ext cx="3981750" cy="2501244"/>
          </a:xfrm>
          <a:prstGeom prst="rect">
            <a:avLst/>
          </a:prstGeom>
          <a:noFill/>
          <a:ln>
            <a:noFill/>
          </a:ln>
        </p:spPr>
      </p:pic>
      <p:sp>
        <p:nvSpPr>
          <p:cNvPr id="146" name="Google Shape;146;p22"/>
          <p:cNvSpPr txBox="1"/>
          <p:nvPr/>
        </p:nvSpPr>
        <p:spPr>
          <a:xfrm>
            <a:off x="2633250" y="3515400"/>
            <a:ext cx="38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Lookback</a:t>
            </a:r>
            <a:r>
              <a:rPr lang="en">
                <a:latin typeface="Lato"/>
                <a:ea typeface="Lato"/>
                <a:cs typeface="Lato"/>
                <a:sym typeface="Lato"/>
              </a:rPr>
              <a:t> RNN</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562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52" name="Google Shape;152;p23"/>
          <p:cNvSpPr txBox="1"/>
          <p:nvPr>
            <p:ph idx="1" type="body"/>
          </p:nvPr>
        </p:nvSpPr>
        <p:spPr>
          <a:xfrm>
            <a:off x="729450" y="1372925"/>
            <a:ext cx="7688700" cy="2967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E101A"/>
              </a:buClr>
              <a:buSzPts val="1500"/>
              <a:buFont typeface="Raleway"/>
              <a:buChar char="●"/>
            </a:pPr>
            <a:r>
              <a:rPr lang="en" sz="1500">
                <a:solidFill>
                  <a:srgbClr val="0E101A"/>
                </a:solidFill>
                <a:latin typeface="Raleway"/>
                <a:ea typeface="Raleway"/>
                <a:cs typeface="Raleway"/>
                <a:sym typeface="Raleway"/>
              </a:rPr>
              <a:t>After doing all preprocessing steps we reached a multi-class classification problem. So we analyzed different available models for the same. While there are different models that we might use, the </a:t>
            </a:r>
            <a:r>
              <a:rPr b="1" lang="en" sz="1500">
                <a:solidFill>
                  <a:srgbClr val="0E101A"/>
                </a:solidFill>
                <a:latin typeface="Raleway"/>
                <a:ea typeface="Raleway"/>
                <a:cs typeface="Raleway"/>
                <a:sym typeface="Raleway"/>
              </a:rPr>
              <a:t>ResNet50 </a:t>
            </a:r>
            <a:r>
              <a:rPr lang="en" sz="1500">
                <a:solidFill>
                  <a:srgbClr val="0E101A"/>
                </a:solidFill>
                <a:latin typeface="Raleway"/>
                <a:ea typeface="Raleway"/>
                <a:cs typeface="Raleway"/>
                <a:sym typeface="Raleway"/>
              </a:rPr>
              <a:t>model has fairly high accuracy, while not being too big in comparison to the computationally expensive VGG and other network architecture. So we opted for </a:t>
            </a:r>
            <a:r>
              <a:rPr b="1" lang="en" sz="1500">
                <a:solidFill>
                  <a:srgbClr val="0E101A"/>
                </a:solidFill>
                <a:latin typeface="Raleway"/>
                <a:ea typeface="Raleway"/>
                <a:cs typeface="Raleway"/>
                <a:sym typeface="Raleway"/>
              </a:rPr>
              <a:t>ResNet50.</a:t>
            </a:r>
            <a:endParaRPr b="1" sz="1500">
              <a:solidFill>
                <a:srgbClr val="0E101A"/>
              </a:solidFill>
              <a:latin typeface="Raleway"/>
              <a:ea typeface="Raleway"/>
              <a:cs typeface="Raleway"/>
              <a:sym typeface="Raleway"/>
            </a:endParaRPr>
          </a:p>
          <a:p>
            <a:pPr indent="-323850" lvl="0" marL="457200" rtl="0" algn="l">
              <a:spcBef>
                <a:spcPts val="0"/>
              </a:spcBef>
              <a:spcAft>
                <a:spcPts val="0"/>
              </a:spcAft>
              <a:buClr>
                <a:srgbClr val="0E101A"/>
              </a:buClr>
              <a:buSzPts val="1500"/>
              <a:buFont typeface="Raleway"/>
              <a:buChar char="●"/>
            </a:pPr>
            <a:r>
              <a:rPr lang="en" sz="1500">
                <a:solidFill>
                  <a:srgbClr val="0E101A"/>
                </a:solidFill>
                <a:latin typeface="Raleway"/>
                <a:ea typeface="Raleway"/>
                <a:cs typeface="Raleway"/>
                <a:sym typeface="Raleway"/>
              </a:rPr>
              <a:t>We used Adam optimizer for optimization of our model and categorical cross-entropy loss as loss function. The brief info about both of them is given in the following section. Although we have tried RMSProp it didn’t work well with our problem.</a:t>
            </a:r>
            <a:endParaRPr sz="1500">
              <a:solidFill>
                <a:srgbClr val="0E101A"/>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7800" y="6122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158" name="Google Shape;158;p24"/>
          <p:cNvSpPr txBox="1"/>
          <p:nvPr/>
        </p:nvSpPr>
        <p:spPr>
          <a:xfrm>
            <a:off x="727800" y="1472425"/>
            <a:ext cx="75693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Raleway"/>
                <a:ea typeface="Raleway"/>
                <a:cs typeface="Raleway"/>
                <a:sym typeface="Raleway"/>
              </a:rPr>
              <a:t>After doing all preprocessing with the dataset, the only part remaining was to use a suitable classification model according to our dataset.  For that, we used two models. First was a simple model created using sequential model layers from Keras.</a:t>
            </a:r>
            <a:endParaRPr sz="15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4294967295" type="title"/>
          </p:nvPr>
        </p:nvSpPr>
        <p:spPr>
          <a:xfrm>
            <a:off x="2279100" y="-44800"/>
            <a:ext cx="4585800" cy="501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0" sz="7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Layer (type)                 Output Shape              Param #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conv2d (Conv2D)              (None, 298, 298, 32)      896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batch_normalization (BatchNo (None, 298, 298, 32)      128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max_pooling2d (MaxPooling2D) (None, 149, 149, 32)      0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dropout (Dropout)            (None, 149, 149, 32)      0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conv2d_1 (Conv2D)            (None, 147, 147, 64)      18496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batch_normalization_1 (Batch (None, 147, 147, 64)      256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max_pooling2d_1 (MaxPooling2 (None, 73, 73, 64)        0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dropout_1 (Dropout)          (None, 73, 73, 64)        0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conv2d_2 (Conv2D)            (None, 71, 71, 128)       73856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batch_normalization_2 (Batch (None, 71, 71, 128)       512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max_pooling2d_2 (MaxPooling2 (None, 35, 35, 128)       0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dropout_2 (Dropout)          (None, 35, 35, 128)       0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flatten (Flatten)            (None, 156800)            0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dense (Dense)                (None, 512)               80282112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batch_normalization_3 (Batch (None, 512)               2048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dropout_3 (Dropout)          (None, 512)               0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_________________________________________________________________</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dense_1 (Dense)              (None, 3)                 1539      </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Total params: 80,379,843</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Trainable params: 80,378,371</a:t>
            </a:r>
            <a:endParaRPr b="0" sz="700">
              <a:solidFill>
                <a:srgbClr val="212121"/>
              </a:solidFill>
              <a:highlight>
                <a:srgbClr val="FFFFFF"/>
              </a:highlight>
              <a:latin typeface="Courier New"/>
              <a:ea typeface="Courier New"/>
              <a:cs typeface="Courier New"/>
              <a:sym typeface="Courier New"/>
            </a:endParaRPr>
          </a:p>
          <a:p>
            <a:pPr indent="0" lvl="0" marL="457200" rtl="0" algn="l">
              <a:lnSpc>
                <a:spcPct val="115000"/>
              </a:lnSpc>
              <a:spcBef>
                <a:spcPts val="0"/>
              </a:spcBef>
              <a:spcAft>
                <a:spcPts val="0"/>
              </a:spcAft>
              <a:buNone/>
            </a:pPr>
            <a:r>
              <a:rPr b="0" lang="en" sz="700">
                <a:solidFill>
                  <a:srgbClr val="212121"/>
                </a:solidFill>
                <a:highlight>
                  <a:srgbClr val="FFFFFF"/>
                </a:highlight>
                <a:latin typeface="Courier New"/>
                <a:ea typeface="Courier New"/>
                <a:cs typeface="Courier New"/>
                <a:sym typeface="Courier New"/>
              </a:rPr>
              <a:t>Non-trainable params: 1,472</a:t>
            </a:r>
            <a:endParaRPr b="0" sz="7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6"/>
          <p:cNvPicPr preferRelativeResize="0"/>
          <p:nvPr/>
        </p:nvPicPr>
        <p:blipFill>
          <a:blip r:embed="rId3">
            <a:alphaModFix/>
          </a:blip>
          <a:stretch>
            <a:fillRect/>
          </a:stretch>
        </p:blipFill>
        <p:spPr>
          <a:xfrm>
            <a:off x="1712950" y="797325"/>
            <a:ext cx="5943600" cy="418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400" cy="245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solidFill>
                  <a:srgbClr val="0E101A"/>
                </a:solidFill>
              </a:rPr>
              <a:t> Another one was ResNet50 which we didn’t train from scratch but did transfer learning. </a:t>
            </a:r>
            <a:r>
              <a:rPr lang="en" sz="1500">
                <a:solidFill>
                  <a:srgbClr val="0E101A"/>
                </a:solidFill>
              </a:rPr>
              <a:t>ResNet50</a:t>
            </a:r>
            <a:r>
              <a:rPr b="0" lang="en" sz="1500">
                <a:solidFill>
                  <a:srgbClr val="0E101A"/>
                </a:solidFill>
              </a:rPr>
              <a:t> is a convolutional neural network that is 50 layers deep. Which was first introduced by Microsoft for the Imagenet challenge for multi-class classification problems which includes 1000 categories of a wide range. There were other models available too but we chose ResNet50 as it solves the vanishing gradient problem which generally arises with very deep neural networks, with the help of skip connections. You can see the architecture of ResNet in the following figure</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556450" y="1024725"/>
            <a:ext cx="8277276" cy="343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7650" y="632200"/>
            <a:ext cx="7688700" cy="59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Results and Performance </a:t>
            </a:r>
            <a:endParaRPr sz="2300"/>
          </a:p>
        </p:txBody>
      </p:sp>
      <p:sp>
        <p:nvSpPr>
          <p:cNvPr id="184" name="Google Shape;184;p29"/>
          <p:cNvSpPr txBox="1"/>
          <p:nvPr>
            <p:ph idx="1" type="body"/>
          </p:nvPr>
        </p:nvSpPr>
        <p:spPr>
          <a:xfrm>
            <a:off x="727650" y="1402775"/>
            <a:ext cx="7688700" cy="344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505">
                <a:solidFill>
                  <a:srgbClr val="0E101A"/>
                </a:solidFill>
                <a:latin typeface="Raleway"/>
                <a:ea typeface="Raleway"/>
                <a:cs typeface="Raleway"/>
                <a:sym typeface="Raleway"/>
              </a:rPr>
              <a:t>With our naive model, we got,</a:t>
            </a:r>
            <a:endParaRPr sz="1505">
              <a:solidFill>
                <a:srgbClr val="0E101A"/>
              </a:solidFill>
              <a:latin typeface="Raleway"/>
              <a:ea typeface="Raleway"/>
              <a:cs typeface="Raleway"/>
              <a:sym typeface="Raleway"/>
            </a:endParaRPr>
          </a:p>
          <a:p>
            <a:pPr indent="-324167" lvl="0" marL="457200" rtl="0" algn="l">
              <a:lnSpc>
                <a:spcPct val="95000"/>
              </a:lnSpc>
              <a:spcBef>
                <a:spcPts val="1200"/>
              </a:spcBef>
              <a:spcAft>
                <a:spcPts val="0"/>
              </a:spcAft>
              <a:buClr>
                <a:srgbClr val="0E101A"/>
              </a:buClr>
              <a:buSzPts val="1505"/>
              <a:buFont typeface="Raleway"/>
              <a:buChar char="●"/>
            </a:pPr>
            <a:r>
              <a:rPr lang="en" sz="1505">
                <a:solidFill>
                  <a:srgbClr val="0E101A"/>
                </a:solidFill>
                <a:latin typeface="Raleway"/>
                <a:ea typeface="Raleway"/>
                <a:cs typeface="Raleway"/>
                <a:sym typeface="Raleway"/>
              </a:rPr>
              <a:t> the </a:t>
            </a:r>
            <a:r>
              <a:rPr b="1" lang="en" sz="1505">
                <a:solidFill>
                  <a:srgbClr val="0E101A"/>
                </a:solidFill>
                <a:latin typeface="Raleway"/>
                <a:ea typeface="Raleway"/>
                <a:cs typeface="Raleway"/>
                <a:sym typeface="Raleway"/>
              </a:rPr>
              <a:t>highest accuracy</a:t>
            </a:r>
            <a:r>
              <a:rPr lang="en" sz="1505">
                <a:solidFill>
                  <a:srgbClr val="0E101A"/>
                </a:solidFill>
                <a:latin typeface="Raleway"/>
                <a:ea typeface="Raleway"/>
                <a:cs typeface="Raleway"/>
                <a:sym typeface="Raleway"/>
              </a:rPr>
              <a:t> of </a:t>
            </a:r>
            <a:r>
              <a:rPr b="1" lang="en" sz="1505">
                <a:solidFill>
                  <a:srgbClr val="0E101A"/>
                </a:solidFill>
                <a:latin typeface="Raleway"/>
                <a:ea typeface="Raleway"/>
                <a:cs typeface="Raleway"/>
                <a:sym typeface="Raleway"/>
              </a:rPr>
              <a:t>57% </a:t>
            </a:r>
            <a:r>
              <a:rPr lang="en" sz="1505">
                <a:solidFill>
                  <a:srgbClr val="0E101A"/>
                </a:solidFill>
                <a:latin typeface="Raleway"/>
                <a:ea typeface="Raleway"/>
                <a:cs typeface="Raleway"/>
                <a:sym typeface="Raleway"/>
              </a:rPr>
              <a:t>on training data an</a:t>
            </a:r>
            <a:r>
              <a:rPr lang="en" sz="1505">
                <a:solidFill>
                  <a:srgbClr val="0E101A"/>
                </a:solidFill>
                <a:latin typeface="Raleway"/>
                <a:ea typeface="Raleway"/>
                <a:cs typeface="Raleway"/>
                <a:sym typeface="Raleway"/>
              </a:rPr>
              <a:t>d </a:t>
            </a:r>
            <a:endParaRPr sz="1505">
              <a:solidFill>
                <a:srgbClr val="0E101A"/>
              </a:solidFill>
              <a:latin typeface="Raleway"/>
              <a:ea typeface="Raleway"/>
              <a:cs typeface="Raleway"/>
              <a:sym typeface="Raleway"/>
            </a:endParaRPr>
          </a:p>
          <a:p>
            <a:pPr indent="-324167" lvl="0" marL="457200" rtl="0" algn="l">
              <a:lnSpc>
                <a:spcPct val="95000"/>
              </a:lnSpc>
              <a:spcBef>
                <a:spcPts val="0"/>
              </a:spcBef>
              <a:spcAft>
                <a:spcPts val="0"/>
              </a:spcAft>
              <a:buClr>
                <a:srgbClr val="0E101A"/>
              </a:buClr>
              <a:buSzPts val="1505"/>
              <a:buFont typeface="Raleway"/>
              <a:buChar char="●"/>
            </a:pPr>
            <a:r>
              <a:rPr b="1" lang="en" sz="1505">
                <a:solidFill>
                  <a:srgbClr val="0E101A"/>
                </a:solidFill>
                <a:latin typeface="Raleway"/>
                <a:ea typeface="Raleway"/>
                <a:cs typeface="Raleway"/>
                <a:sym typeface="Raleway"/>
              </a:rPr>
              <a:t>39%</a:t>
            </a:r>
            <a:r>
              <a:rPr lang="en" sz="1505">
                <a:solidFill>
                  <a:srgbClr val="0E101A"/>
                </a:solidFill>
                <a:latin typeface="Raleway"/>
                <a:ea typeface="Raleway"/>
                <a:cs typeface="Raleway"/>
                <a:sym typeface="Raleway"/>
              </a:rPr>
              <a:t> on </a:t>
            </a:r>
            <a:r>
              <a:rPr b="1" lang="en" sz="1505">
                <a:solidFill>
                  <a:srgbClr val="0E101A"/>
                </a:solidFill>
                <a:latin typeface="Raleway"/>
                <a:ea typeface="Raleway"/>
                <a:cs typeface="Raleway"/>
                <a:sym typeface="Raleway"/>
              </a:rPr>
              <a:t>validation data</a:t>
            </a:r>
            <a:r>
              <a:rPr lang="en" sz="1505">
                <a:solidFill>
                  <a:srgbClr val="0E101A"/>
                </a:solidFill>
                <a:latin typeface="Raleway"/>
                <a:ea typeface="Raleway"/>
                <a:cs typeface="Raleway"/>
                <a:sym typeface="Raleway"/>
              </a:rPr>
              <a:t>, after running for 200 epochs. </a:t>
            </a:r>
            <a:endParaRPr sz="1505">
              <a:solidFill>
                <a:srgbClr val="0E101A"/>
              </a:solidFill>
              <a:latin typeface="Raleway"/>
              <a:ea typeface="Raleway"/>
              <a:cs typeface="Raleway"/>
              <a:sym typeface="Raleway"/>
            </a:endParaRPr>
          </a:p>
          <a:p>
            <a:pPr indent="0" lvl="0" marL="0" rtl="0" algn="l">
              <a:lnSpc>
                <a:spcPct val="95000"/>
              </a:lnSpc>
              <a:spcBef>
                <a:spcPts val="1200"/>
              </a:spcBef>
              <a:spcAft>
                <a:spcPts val="0"/>
              </a:spcAft>
              <a:buSzPts val="935"/>
              <a:buNone/>
            </a:pPr>
            <a:r>
              <a:t/>
            </a:r>
            <a:endParaRPr sz="1505">
              <a:solidFill>
                <a:srgbClr val="0E101A"/>
              </a:solidFill>
              <a:latin typeface="Raleway"/>
              <a:ea typeface="Raleway"/>
              <a:cs typeface="Raleway"/>
              <a:sym typeface="Raleway"/>
            </a:endParaRPr>
          </a:p>
          <a:p>
            <a:pPr indent="0" lvl="0" marL="0" rtl="0" algn="l">
              <a:lnSpc>
                <a:spcPct val="95000"/>
              </a:lnSpc>
              <a:spcBef>
                <a:spcPts val="1200"/>
              </a:spcBef>
              <a:spcAft>
                <a:spcPts val="0"/>
              </a:spcAft>
              <a:buSzPts val="935"/>
              <a:buNone/>
            </a:pPr>
            <a:r>
              <a:rPr lang="en" sz="1505">
                <a:solidFill>
                  <a:srgbClr val="0E101A"/>
                </a:solidFill>
                <a:latin typeface="Raleway"/>
                <a:ea typeface="Raleway"/>
                <a:cs typeface="Raleway"/>
                <a:sym typeface="Raleway"/>
              </a:rPr>
              <a:t>On the other hand, after doing transfer learning with </a:t>
            </a:r>
            <a:r>
              <a:rPr b="1" lang="en" sz="1505">
                <a:solidFill>
                  <a:srgbClr val="0E101A"/>
                </a:solidFill>
                <a:latin typeface="Raleway"/>
                <a:ea typeface="Raleway"/>
                <a:cs typeface="Raleway"/>
                <a:sym typeface="Raleway"/>
              </a:rPr>
              <a:t>ReSNet50</a:t>
            </a:r>
            <a:r>
              <a:rPr lang="en" sz="1505">
                <a:solidFill>
                  <a:srgbClr val="0E101A"/>
                </a:solidFill>
                <a:latin typeface="Raleway"/>
                <a:ea typeface="Raleway"/>
                <a:cs typeface="Raleway"/>
                <a:sym typeface="Raleway"/>
              </a:rPr>
              <a:t> our accuracy </a:t>
            </a:r>
            <a:r>
              <a:rPr b="1" lang="en" sz="1505">
                <a:solidFill>
                  <a:srgbClr val="0E101A"/>
                </a:solidFill>
                <a:latin typeface="Raleway"/>
                <a:ea typeface="Raleway"/>
                <a:cs typeface="Raleway"/>
                <a:sym typeface="Raleway"/>
              </a:rPr>
              <a:t>improved significantly</a:t>
            </a:r>
            <a:r>
              <a:rPr lang="en" sz="1505">
                <a:solidFill>
                  <a:srgbClr val="0E101A"/>
                </a:solidFill>
                <a:latin typeface="Raleway"/>
                <a:ea typeface="Raleway"/>
                <a:cs typeface="Raleway"/>
                <a:sym typeface="Raleway"/>
              </a:rPr>
              <a:t>, </a:t>
            </a:r>
            <a:endParaRPr sz="1505">
              <a:solidFill>
                <a:srgbClr val="0E101A"/>
              </a:solidFill>
              <a:latin typeface="Raleway"/>
              <a:ea typeface="Raleway"/>
              <a:cs typeface="Raleway"/>
              <a:sym typeface="Raleway"/>
            </a:endParaRPr>
          </a:p>
          <a:p>
            <a:pPr indent="-324167" lvl="0" marL="457200" rtl="0" algn="l">
              <a:lnSpc>
                <a:spcPct val="95000"/>
              </a:lnSpc>
              <a:spcBef>
                <a:spcPts val="1200"/>
              </a:spcBef>
              <a:spcAft>
                <a:spcPts val="0"/>
              </a:spcAft>
              <a:buClr>
                <a:srgbClr val="0E101A"/>
              </a:buClr>
              <a:buSzPts val="1505"/>
              <a:buFont typeface="Raleway"/>
              <a:buChar char="●"/>
            </a:pPr>
            <a:r>
              <a:rPr lang="en" sz="1505">
                <a:solidFill>
                  <a:srgbClr val="0E101A"/>
                </a:solidFill>
                <a:latin typeface="Raleway"/>
                <a:ea typeface="Raleway"/>
                <a:cs typeface="Raleway"/>
                <a:sym typeface="Raleway"/>
              </a:rPr>
              <a:t>with training accuracy of </a:t>
            </a:r>
            <a:r>
              <a:rPr b="1" lang="en" sz="1505">
                <a:solidFill>
                  <a:srgbClr val="0E101A"/>
                </a:solidFill>
                <a:latin typeface="Raleway"/>
                <a:ea typeface="Raleway"/>
                <a:cs typeface="Raleway"/>
                <a:sym typeface="Raleway"/>
              </a:rPr>
              <a:t>66%</a:t>
            </a:r>
            <a:r>
              <a:rPr lang="en" sz="1505">
                <a:solidFill>
                  <a:srgbClr val="0E101A"/>
                </a:solidFill>
                <a:latin typeface="Raleway"/>
                <a:ea typeface="Raleway"/>
                <a:cs typeface="Raleway"/>
                <a:sym typeface="Raleway"/>
              </a:rPr>
              <a:t> and </a:t>
            </a:r>
            <a:endParaRPr sz="1505">
              <a:solidFill>
                <a:srgbClr val="0E101A"/>
              </a:solidFill>
              <a:latin typeface="Raleway"/>
              <a:ea typeface="Raleway"/>
              <a:cs typeface="Raleway"/>
              <a:sym typeface="Raleway"/>
            </a:endParaRPr>
          </a:p>
          <a:p>
            <a:pPr indent="-324167" lvl="0" marL="457200" rtl="0" algn="l">
              <a:lnSpc>
                <a:spcPct val="95000"/>
              </a:lnSpc>
              <a:spcBef>
                <a:spcPts val="0"/>
              </a:spcBef>
              <a:spcAft>
                <a:spcPts val="0"/>
              </a:spcAft>
              <a:buClr>
                <a:srgbClr val="0E101A"/>
              </a:buClr>
              <a:buSzPts val="1505"/>
              <a:buFont typeface="Raleway"/>
              <a:buChar char="●"/>
            </a:pPr>
            <a:r>
              <a:rPr lang="en" sz="1505">
                <a:solidFill>
                  <a:srgbClr val="0E101A"/>
                </a:solidFill>
                <a:latin typeface="Raleway"/>
                <a:ea typeface="Raleway"/>
                <a:cs typeface="Raleway"/>
                <a:sym typeface="Raleway"/>
              </a:rPr>
              <a:t>validation accuracy of </a:t>
            </a:r>
            <a:r>
              <a:rPr b="1" lang="en" sz="1505">
                <a:solidFill>
                  <a:srgbClr val="0E101A"/>
                </a:solidFill>
                <a:latin typeface="Raleway"/>
                <a:ea typeface="Raleway"/>
                <a:cs typeface="Raleway"/>
                <a:sym typeface="Raleway"/>
              </a:rPr>
              <a:t>52%.</a:t>
            </a:r>
            <a:endParaRPr b="1" sz="1505">
              <a:solidFill>
                <a:srgbClr val="0E101A"/>
              </a:solidFill>
              <a:latin typeface="Raleway"/>
              <a:ea typeface="Raleway"/>
              <a:cs typeface="Raleway"/>
              <a:sym typeface="Raleway"/>
            </a:endParaRPr>
          </a:p>
          <a:p>
            <a:pPr indent="0" lvl="0" marL="0" rtl="0" algn="l">
              <a:lnSpc>
                <a:spcPct val="95000"/>
              </a:lnSpc>
              <a:spcBef>
                <a:spcPts val="1200"/>
              </a:spcBef>
              <a:spcAft>
                <a:spcPts val="1200"/>
              </a:spcAft>
              <a:buNone/>
            </a:pPr>
            <a:r>
              <a:t/>
            </a:r>
            <a:endParaRPr sz="1305">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58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a:t>
            </a:r>
            <a:r>
              <a:rPr lang="en"/>
              <a:t> Faced</a:t>
            </a:r>
            <a:endParaRPr/>
          </a:p>
        </p:txBody>
      </p:sp>
      <p:sp>
        <p:nvSpPr>
          <p:cNvPr id="190" name="Google Shape;190;p30"/>
          <p:cNvSpPr txBox="1"/>
          <p:nvPr>
            <p:ph idx="1" type="body"/>
          </p:nvPr>
        </p:nvSpPr>
        <p:spPr>
          <a:xfrm>
            <a:off x="729450" y="1314875"/>
            <a:ext cx="7688700" cy="36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E101A"/>
              </a:buClr>
              <a:buSzPts val="1500"/>
              <a:buFont typeface="Raleway"/>
              <a:buChar char="●"/>
            </a:pPr>
            <a:r>
              <a:rPr lang="en" sz="1500">
                <a:solidFill>
                  <a:srgbClr val="0E101A"/>
                </a:solidFill>
                <a:latin typeface="Raleway"/>
                <a:ea typeface="Raleway"/>
                <a:cs typeface="Raleway"/>
                <a:sym typeface="Raleway"/>
              </a:rPr>
              <a:t>This problem was </a:t>
            </a:r>
            <a:r>
              <a:rPr b="1" lang="en" sz="1500">
                <a:solidFill>
                  <a:srgbClr val="0E101A"/>
                </a:solidFill>
                <a:latin typeface="Raleway"/>
                <a:ea typeface="Raleway"/>
                <a:cs typeface="Raleway"/>
                <a:sym typeface="Raleway"/>
              </a:rPr>
              <a:t>scantily</a:t>
            </a:r>
            <a:r>
              <a:rPr lang="en" sz="1500">
                <a:solidFill>
                  <a:srgbClr val="0E101A"/>
                </a:solidFill>
                <a:latin typeface="Raleway"/>
                <a:ea typeface="Raleway"/>
                <a:cs typeface="Raleway"/>
                <a:sym typeface="Raleway"/>
              </a:rPr>
              <a:t> explored before in research labs of Machine learning and artificial intelligence. And it was difficult to look into various aspects of audio models which spanned from </a:t>
            </a:r>
            <a:r>
              <a:rPr b="1" lang="en" sz="1500">
                <a:solidFill>
                  <a:srgbClr val="0E101A"/>
                </a:solidFill>
                <a:latin typeface="Raleway"/>
                <a:ea typeface="Raleway"/>
                <a:cs typeface="Raleway"/>
                <a:sym typeface="Raleway"/>
              </a:rPr>
              <a:t>basic RNN</a:t>
            </a:r>
            <a:r>
              <a:rPr lang="en" sz="1500">
                <a:solidFill>
                  <a:srgbClr val="0E101A"/>
                </a:solidFill>
                <a:latin typeface="Raleway"/>
                <a:ea typeface="Raleway"/>
                <a:cs typeface="Raleway"/>
                <a:sym typeface="Raleway"/>
              </a:rPr>
              <a:t> to </a:t>
            </a:r>
            <a:r>
              <a:rPr b="1" lang="en" sz="1500">
                <a:solidFill>
                  <a:srgbClr val="0E101A"/>
                </a:solidFill>
                <a:latin typeface="Raleway"/>
                <a:ea typeface="Raleway"/>
                <a:cs typeface="Raleway"/>
                <a:sym typeface="Raleway"/>
              </a:rPr>
              <a:t>attention RNN.</a:t>
            </a:r>
            <a:endParaRPr b="1" sz="1500">
              <a:solidFill>
                <a:srgbClr val="0E101A"/>
              </a:solidFill>
              <a:latin typeface="Raleway"/>
              <a:ea typeface="Raleway"/>
              <a:cs typeface="Raleway"/>
              <a:sym typeface="Raleway"/>
            </a:endParaRPr>
          </a:p>
          <a:p>
            <a:pPr indent="0" lvl="0" marL="457200" rtl="0" algn="l">
              <a:spcBef>
                <a:spcPts val="0"/>
              </a:spcBef>
              <a:spcAft>
                <a:spcPts val="0"/>
              </a:spcAft>
              <a:buNone/>
            </a:pPr>
            <a:r>
              <a:rPr lang="en" sz="1500">
                <a:solidFill>
                  <a:srgbClr val="0E101A"/>
                </a:solidFill>
                <a:latin typeface="Raleway"/>
                <a:ea typeface="Raleway"/>
                <a:cs typeface="Raleway"/>
                <a:sym typeface="Raleway"/>
              </a:rPr>
              <a:t> </a:t>
            </a:r>
            <a:endParaRPr sz="1500">
              <a:solidFill>
                <a:srgbClr val="0E101A"/>
              </a:solidFill>
              <a:latin typeface="Raleway"/>
              <a:ea typeface="Raleway"/>
              <a:cs typeface="Raleway"/>
              <a:sym typeface="Raleway"/>
            </a:endParaRPr>
          </a:p>
          <a:p>
            <a:pPr indent="-323850" lvl="0" marL="457200" rtl="0" algn="l">
              <a:spcBef>
                <a:spcPts val="0"/>
              </a:spcBef>
              <a:spcAft>
                <a:spcPts val="0"/>
              </a:spcAft>
              <a:buClr>
                <a:srgbClr val="0E101A"/>
              </a:buClr>
              <a:buSzPts val="1500"/>
              <a:buFont typeface="Raleway"/>
              <a:buChar char="●"/>
            </a:pPr>
            <a:r>
              <a:rPr lang="en" sz="1500">
                <a:solidFill>
                  <a:srgbClr val="0E101A"/>
                </a:solidFill>
                <a:latin typeface="Raleway"/>
                <a:ea typeface="Raleway"/>
                <a:cs typeface="Raleway"/>
                <a:sym typeface="Raleway"/>
              </a:rPr>
              <a:t>Also, this is not the kind of problem in which we can improve our accuracy with </a:t>
            </a:r>
            <a:r>
              <a:rPr b="1" lang="en" sz="1500">
                <a:solidFill>
                  <a:srgbClr val="0E101A"/>
                </a:solidFill>
                <a:latin typeface="Raleway"/>
                <a:ea typeface="Raleway"/>
                <a:cs typeface="Raleway"/>
                <a:sym typeface="Raleway"/>
              </a:rPr>
              <a:t>human introspection</a:t>
            </a:r>
            <a:r>
              <a:rPr lang="en" sz="1500">
                <a:solidFill>
                  <a:srgbClr val="0E101A"/>
                </a:solidFill>
                <a:latin typeface="Raleway"/>
                <a:ea typeface="Raleway"/>
                <a:cs typeface="Raleway"/>
                <a:sym typeface="Raleway"/>
              </a:rPr>
              <a:t> and data augmentation.</a:t>
            </a:r>
            <a:endParaRPr sz="1500">
              <a:solidFill>
                <a:srgbClr val="0E101A"/>
              </a:solidFill>
              <a:latin typeface="Raleway"/>
              <a:ea typeface="Raleway"/>
              <a:cs typeface="Raleway"/>
              <a:sym typeface="Raleway"/>
            </a:endParaRPr>
          </a:p>
          <a:p>
            <a:pPr indent="0" lvl="0" marL="457200" rtl="0" algn="l">
              <a:spcBef>
                <a:spcPts val="0"/>
              </a:spcBef>
              <a:spcAft>
                <a:spcPts val="0"/>
              </a:spcAft>
              <a:buNone/>
            </a:pPr>
            <a:r>
              <a:t/>
            </a:r>
            <a:endParaRPr sz="1500">
              <a:solidFill>
                <a:srgbClr val="0E101A"/>
              </a:solidFill>
              <a:latin typeface="Raleway"/>
              <a:ea typeface="Raleway"/>
              <a:cs typeface="Raleway"/>
              <a:sym typeface="Raleway"/>
            </a:endParaRPr>
          </a:p>
          <a:p>
            <a:pPr indent="-323850" lvl="0" marL="457200" rtl="0" algn="l">
              <a:spcBef>
                <a:spcPts val="0"/>
              </a:spcBef>
              <a:spcAft>
                <a:spcPts val="0"/>
              </a:spcAft>
              <a:buClr>
                <a:srgbClr val="0E101A"/>
              </a:buClr>
              <a:buSzPts val="1500"/>
              <a:buFont typeface="Raleway"/>
              <a:buChar char="●"/>
            </a:pPr>
            <a:r>
              <a:rPr lang="en" sz="1500">
                <a:solidFill>
                  <a:srgbClr val="0E101A"/>
                </a:solidFill>
                <a:latin typeface="Raleway"/>
                <a:ea typeface="Raleway"/>
                <a:cs typeface="Raleway"/>
                <a:sym typeface="Raleway"/>
              </a:rPr>
              <a:t>There can be no scope of so called human-level performance in this problem, as it would be difficult for a human to classify the audio files generated.</a:t>
            </a:r>
            <a:endParaRPr sz="1500">
              <a:solidFill>
                <a:srgbClr val="0E101A"/>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58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6" name="Google Shape;196;p31"/>
          <p:cNvSpPr txBox="1"/>
          <p:nvPr>
            <p:ph idx="1" type="body"/>
          </p:nvPr>
        </p:nvSpPr>
        <p:spPr>
          <a:xfrm>
            <a:off x="729450" y="1542050"/>
            <a:ext cx="7688700" cy="27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E101A"/>
                </a:solidFill>
                <a:latin typeface="Raleway"/>
                <a:ea typeface="Raleway"/>
                <a:cs typeface="Raleway"/>
                <a:sym typeface="Raleway"/>
              </a:rPr>
              <a:t>We have generated a </a:t>
            </a:r>
            <a:r>
              <a:rPr b="1" lang="en" sz="1500">
                <a:solidFill>
                  <a:srgbClr val="0E101A"/>
                </a:solidFill>
                <a:latin typeface="Raleway"/>
                <a:ea typeface="Raleway"/>
                <a:cs typeface="Raleway"/>
                <a:sym typeface="Raleway"/>
              </a:rPr>
              <a:t>classification model</a:t>
            </a:r>
            <a:r>
              <a:rPr lang="en" sz="1500">
                <a:solidFill>
                  <a:srgbClr val="0E101A"/>
                </a:solidFill>
                <a:latin typeface="Raleway"/>
                <a:ea typeface="Raleway"/>
                <a:cs typeface="Raleway"/>
                <a:sym typeface="Raleway"/>
              </a:rPr>
              <a:t> which can reasonably identify </a:t>
            </a:r>
            <a:r>
              <a:rPr b="1" lang="en" sz="1500">
                <a:solidFill>
                  <a:srgbClr val="0E101A"/>
                </a:solidFill>
                <a:latin typeface="Raleway"/>
                <a:ea typeface="Raleway"/>
                <a:cs typeface="Raleway"/>
                <a:sym typeface="Raleway"/>
              </a:rPr>
              <a:t>which </a:t>
            </a:r>
            <a:endParaRPr b="1" sz="1500">
              <a:solidFill>
                <a:srgbClr val="0E101A"/>
              </a:solidFill>
              <a:latin typeface="Raleway"/>
              <a:ea typeface="Raleway"/>
              <a:cs typeface="Raleway"/>
              <a:sym typeface="Raleway"/>
            </a:endParaRPr>
          </a:p>
          <a:p>
            <a:pPr indent="0" lvl="0" marL="0" rtl="0" algn="l">
              <a:spcBef>
                <a:spcPts val="1200"/>
              </a:spcBef>
              <a:spcAft>
                <a:spcPts val="0"/>
              </a:spcAft>
              <a:buNone/>
            </a:pPr>
            <a:r>
              <a:rPr b="1" lang="en" sz="1500">
                <a:solidFill>
                  <a:srgbClr val="0E101A"/>
                </a:solidFill>
                <a:latin typeface="Raleway"/>
                <a:ea typeface="Raleway"/>
                <a:cs typeface="Raleway"/>
                <a:sym typeface="Raleway"/>
              </a:rPr>
              <a:t>model</a:t>
            </a:r>
            <a:r>
              <a:rPr lang="en" sz="1500">
                <a:solidFill>
                  <a:srgbClr val="0E101A"/>
                </a:solidFill>
                <a:latin typeface="Raleway"/>
                <a:ea typeface="Raleway"/>
                <a:cs typeface="Raleway"/>
                <a:sym typeface="Raleway"/>
              </a:rPr>
              <a:t> was used while </a:t>
            </a:r>
            <a:r>
              <a:rPr b="1" lang="en" sz="1500">
                <a:solidFill>
                  <a:srgbClr val="0E101A"/>
                </a:solidFill>
                <a:latin typeface="Raleway"/>
                <a:ea typeface="Raleway"/>
                <a:cs typeface="Raleway"/>
                <a:sym typeface="Raleway"/>
              </a:rPr>
              <a:t>generating</a:t>
            </a:r>
            <a:r>
              <a:rPr lang="en" sz="1500">
                <a:solidFill>
                  <a:srgbClr val="0E101A"/>
                </a:solidFill>
                <a:latin typeface="Raleway"/>
                <a:ea typeface="Raleway"/>
                <a:cs typeface="Raleway"/>
                <a:sym typeface="Raleway"/>
              </a:rPr>
              <a:t> a particular </a:t>
            </a:r>
            <a:r>
              <a:rPr b="1" lang="en" sz="1500">
                <a:solidFill>
                  <a:srgbClr val="0E101A"/>
                </a:solidFill>
                <a:latin typeface="Raleway"/>
                <a:ea typeface="Raleway"/>
                <a:cs typeface="Raleway"/>
                <a:sym typeface="Raleway"/>
              </a:rPr>
              <a:t>music file</a:t>
            </a:r>
            <a:r>
              <a:rPr lang="en" sz="1500">
                <a:solidFill>
                  <a:srgbClr val="0E101A"/>
                </a:solidFill>
                <a:latin typeface="Raleway"/>
                <a:ea typeface="Raleway"/>
                <a:cs typeface="Raleway"/>
                <a:sym typeface="Raleway"/>
              </a:rPr>
              <a:t> in the given time </a:t>
            </a:r>
            <a:endParaRPr sz="1500">
              <a:solidFill>
                <a:srgbClr val="0E101A"/>
              </a:solidFill>
              <a:latin typeface="Raleway"/>
              <a:ea typeface="Raleway"/>
              <a:cs typeface="Raleway"/>
              <a:sym typeface="Raleway"/>
            </a:endParaRPr>
          </a:p>
          <a:p>
            <a:pPr indent="0" lvl="0" marL="0" rtl="0" algn="l">
              <a:spcBef>
                <a:spcPts val="1200"/>
              </a:spcBef>
              <a:spcAft>
                <a:spcPts val="0"/>
              </a:spcAft>
              <a:buNone/>
            </a:pPr>
            <a:r>
              <a:rPr lang="en" sz="1500">
                <a:solidFill>
                  <a:srgbClr val="0E101A"/>
                </a:solidFill>
                <a:latin typeface="Raleway"/>
                <a:ea typeface="Raleway"/>
                <a:cs typeface="Raleway"/>
                <a:sym typeface="Raleway"/>
              </a:rPr>
              <a:t>constraints.</a:t>
            </a:r>
            <a:endParaRPr sz="1500">
              <a:solidFill>
                <a:srgbClr val="0E101A"/>
              </a:solidFill>
              <a:latin typeface="Raleway"/>
              <a:ea typeface="Raleway"/>
              <a:cs typeface="Raleway"/>
              <a:sym typeface="Raleway"/>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8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1313225"/>
            <a:ext cx="7688700" cy="3026700"/>
          </a:xfrm>
          <a:prstGeom prst="rect">
            <a:avLst/>
          </a:prstGeom>
        </p:spPr>
        <p:txBody>
          <a:bodyPr anchorCtr="0" anchor="t" bIns="91425" lIns="91425" spcFirstLastPara="1" rIns="91425" wrap="square" tIns="91425">
            <a:noAutofit/>
          </a:bodyPr>
          <a:lstStyle/>
          <a:p>
            <a:pPr indent="0" lvl="0" marL="914400" rtl="0" algn="l">
              <a:lnSpc>
                <a:spcPct val="95000"/>
              </a:lnSpc>
              <a:spcBef>
                <a:spcPts val="0"/>
              </a:spcBef>
              <a:spcAft>
                <a:spcPts val="0"/>
              </a:spcAft>
              <a:buNone/>
            </a:pPr>
            <a:r>
              <a:t/>
            </a:r>
            <a:endParaRPr sz="1600">
              <a:solidFill>
                <a:srgbClr val="000000"/>
              </a:solidFill>
              <a:latin typeface="Raleway"/>
              <a:ea typeface="Raleway"/>
              <a:cs typeface="Raleway"/>
              <a:sym typeface="Raleway"/>
            </a:endParaRPr>
          </a:p>
          <a:p>
            <a:pPr indent="-330200" lvl="0" marL="457200" rtl="0" algn="l">
              <a:lnSpc>
                <a:spcPct val="95000"/>
              </a:lnSpc>
              <a:spcBef>
                <a:spcPts val="0"/>
              </a:spcBef>
              <a:spcAft>
                <a:spcPts val="0"/>
              </a:spcAft>
              <a:buClr>
                <a:srgbClr val="000000"/>
              </a:buClr>
              <a:buSzPts val="1600"/>
              <a:buFont typeface="Raleway"/>
              <a:buChar char="●"/>
            </a:pPr>
            <a:r>
              <a:rPr lang="en" sz="1600">
                <a:solidFill>
                  <a:srgbClr val="000000"/>
                </a:solidFill>
                <a:latin typeface="Raleway"/>
                <a:ea typeface="Raleway"/>
                <a:cs typeface="Raleway"/>
                <a:sym typeface="Raleway"/>
              </a:rPr>
              <a:t>Our goal is to train a model to find out whether the music sound taken as input by our model is created by any of the known and popular machine learning models out there in the market.</a:t>
            </a:r>
            <a:endParaRPr sz="1600">
              <a:solidFill>
                <a:srgbClr val="000000"/>
              </a:solidFill>
              <a:latin typeface="Raleway"/>
              <a:ea typeface="Raleway"/>
              <a:cs typeface="Raleway"/>
              <a:sym typeface="Raleway"/>
            </a:endParaRPr>
          </a:p>
          <a:p>
            <a:pPr indent="0" lvl="0" marL="914400" rtl="0" algn="l">
              <a:lnSpc>
                <a:spcPct val="95000"/>
              </a:lnSpc>
              <a:spcBef>
                <a:spcPts val="0"/>
              </a:spcBef>
              <a:spcAft>
                <a:spcPts val="0"/>
              </a:spcAft>
              <a:buNone/>
            </a:pPr>
            <a:r>
              <a:t/>
            </a:r>
            <a:endParaRPr sz="1600">
              <a:solidFill>
                <a:srgbClr val="000000"/>
              </a:solidFill>
              <a:latin typeface="Raleway"/>
              <a:ea typeface="Raleway"/>
              <a:cs typeface="Raleway"/>
              <a:sym typeface="Raleway"/>
            </a:endParaRPr>
          </a:p>
          <a:p>
            <a:pPr indent="-330200" lvl="0" marL="457200" rtl="0" algn="l">
              <a:lnSpc>
                <a:spcPct val="95000"/>
              </a:lnSpc>
              <a:spcBef>
                <a:spcPts val="0"/>
              </a:spcBef>
              <a:spcAft>
                <a:spcPts val="0"/>
              </a:spcAft>
              <a:buClr>
                <a:srgbClr val="000000"/>
              </a:buClr>
              <a:buSzPts val="1600"/>
              <a:buFont typeface="Raleway"/>
              <a:buChar char="●"/>
            </a:pPr>
            <a:r>
              <a:rPr lang="en" sz="1600">
                <a:solidFill>
                  <a:srgbClr val="000000"/>
                </a:solidFill>
                <a:latin typeface="Raleway"/>
                <a:ea typeface="Raleway"/>
                <a:cs typeface="Raleway"/>
                <a:sym typeface="Raleway"/>
              </a:rPr>
              <a:t>We are making a detector system to classify among different music generating machine learning models. </a:t>
            </a:r>
            <a:endParaRPr sz="1600">
              <a:solidFill>
                <a:srgbClr val="000000"/>
              </a:solidFill>
              <a:latin typeface="Raleway"/>
              <a:ea typeface="Raleway"/>
              <a:cs typeface="Raleway"/>
              <a:sym typeface="Raleway"/>
            </a:endParaRPr>
          </a:p>
          <a:p>
            <a:pPr indent="0" lvl="0" marL="914400" rtl="0" algn="l">
              <a:lnSpc>
                <a:spcPct val="95000"/>
              </a:lnSpc>
              <a:spcBef>
                <a:spcPts val="0"/>
              </a:spcBef>
              <a:spcAft>
                <a:spcPts val="0"/>
              </a:spcAft>
              <a:buNone/>
            </a:pPr>
            <a:r>
              <a:t/>
            </a:r>
            <a:endParaRPr sz="1600">
              <a:solidFill>
                <a:srgbClr val="000000"/>
              </a:solidFill>
              <a:latin typeface="Raleway"/>
              <a:ea typeface="Raleway"/>
              <a:cs typeface="Raleway"/>
              <a:sym typeface="Raleway"/>
            </a:endParaRPr>
          </a:p>
          <a:p>
            <a:pPr indent="-330200" lvl="0" marL="457200" rtl="0" algn="l">
              <a:lnSpc>
                <a:spcPct val="95000"/>
              </a:lnSpc>
              <a:spcBef>
                <a:spcPts val="0"/>
              </a:spcBef>
              <a:spcAft>
                <a:spcPts val="0"/>
              </a:spcAft>
              <a:buClr>
                <a:srgbClr val="000000"/>
              </a:buClr>
              <a:buSzPts val="1600"/>
              <a:buFont typeface="Raleway"/>
              <a:buChar char="●"/>
            </a:pPr>
            <a:r>
              <a:rPr lang="en" sz="1600">
                <a:solidFill>
                  <a:srgbClr val="000000"/>
                </a:solidFill>
                <a:latin typeface="Raleway"/>
                <a:ea typeface="Raleway"/>
                <a:cs typeface="Raleway"/>
                <a:sym typeface="Raleway"/>
              </a:rPr>
              <a:t>The aforementioned is a state-of-the-art problem and there hasn’t been much research done in this area.</a:t>
            </a:r>
            <a:endParaRPr sz="16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592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02" name="Google Shape;202;p32"/>
          <p:cNvSpPr txBox="1"/>
          <p:nvPr>
            <p:ph idx="1" type="body"/>
          </p:nvPr>
        </p:nvSpPr>
        <p:spPr>
          <a:xfrm>
            <a:off x="729450" y="1472425"/>
            <a:ext cx="7688700" cy="2867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1C4587"/>
              </a:buClr>
              <a:buSzPts val="1500"/>
              <a:buFont typeface="Raleway"/>
              <a:buAutoNum type="arabicPeriod"/>
            </a:pPr>
            <a:r>
              <a:rPr b="1" lang="en" sz="1500" u="sng">
                <a:solidFill>
                  <a:srgbClr val="1C4587"/>
                </a:solidFill>
                <a:latin typeface="Raleway"/>
                <a:ea typeface="Raleway"/>
                <a:cs typeface="Raleway"/>
                <a:sym typeface="Raleway"/>
                <a:hlinkClick r:id="rId3">
                  <a:extLst>
                    <a:ext uri="{A12FA001-AC4F-418D-AE19-62706E023703}">
                      <ahyp:hlinkClr val="tx"/>
                    </a:ext>
                  </a:extLst>
                </a:hlinkClick>
              </a:rPr>
              <a:t>https://arxiv.org/pdf/1906.01083.pdf</a:t>
            </a:r>
            <a:endParaRPr b="1" sz="1500">
              <a:solidFill>
                <a:srgbClr val="1C4587"/>
              </a:solidFill>
              <a:latin typeface="Raleway"/>
              <a:ea typeface="Raleway"/>
              <a:cs typeface="Raleway"/>
              <a:sym typeface="Raleway"/>
            </a:endParaRPr>
          </a:p>
          <a:p>
            <a:pPr indent="-323850" lvl="0" marL="457200" rtl="0" algn="l">
              <a:spcBef>
                <a:spcPts val="0"/>
              </a:spcBef>
              <a:spcAft>
                <a:spcPts val="0"/>
              </a:spcAft>
              <a:buClr>
                <a:srgbClr val="1C4587"/>
              </a:buClr>
              <a:buSzPts val="1500"/>
              <a:buFont typeface="Raleway"/>
              <a:buAutoNum type="arabicPeriod"/>
            </a:pPr>
            <a:r>
              <a:rPr b="1" lang="en" sz="1500" u="sng">
                <a:solidFill>
                  <a:srgbClr val="1C4587"/>
                </a:solidFill>
                <a:latin typeface="Raleway"/>
                <a:ea typeface="Raleway"/>
                <a:cs typeface="Raleway"/>
                <a:sym typeface="Raleway"/>
                <a:hlinkClick r:id="rId4">
                  <a:extLst>
                    <a:ext uri="{A12FA001-AC4F-418D-AE19-62706E023703}">
                      <ahyp:hlinkClr val="tx"/>
                    </a:ext>
                  </a:extLst>
                </a:hlinkClick>
              </a:rPr>
              <a:t>https://www.ijstr.org/final-print/oct2016/Detection-Of-Alterations-In-Audio-Files-Using-Spectrograph-Analysis.pdf</a:t>
            </a:r>
            <a:endParaRPr b="1" sz="1500">
              <a:solidFill>
                <a:srgbClr val="1C4587"/>
              </a:solidFill>
              <a:latin typeface="Raleway"/>
              <a:ea typeface="Raleway"/>
              <a:cs typeface="Raleway"/>
              <a:sym typeface="Raleway"/>
            </a:endParaRPr>
          </a:p>
          <a:p>
            <a:pPr indent="-323850" lvl="0" marL="457200" rtl="0" algn="l">
              <a:spcBef>
                <a:spcPts val="0"/>
              </a:spcBef>
              <a:spcAft>
                <a:spcPts val="0"/>
              </a:spcAft>
              <a:buClr>
                <a:srgbClr val="1C4587"/>
              </a:buClr>
              <a:buSzPts val="1500"/>
              <a:buFont typeface="Raleway"/>
              <a:buAutoNum type="arabicPeriod"/>
            </a:pPr>
            <a:r>
              <a:rPr b="1" lang="en" sz="1500" u="sng">
                <a:solidFill>
                  <a:srgbClr val="1C4587"/>
                </a:solidFill>
                <a:latin typeface="Raleway"/>
                <a:ea typeface="Raleway"/>
                <a:cs typeface="Raleway"/>
                <a:sym typeface="Raleway"/>
                <a:hlinkClick r:id="rId5">
                  <a:extLst>
                    <a:ext uri="{A12FA001-AC4F-418D-AE19-62706E023703}">
                      <ahyp:hlinkClr val="tx"/>
                    </a:ext>
                  </a:extLst>
                </a:hlinkClick>
              </a:rPr>
              <a:t>https://towardsdatascience.com/understanding-and-coding-a-resnet-in-keras-446d7ff84d33</a:t>
            </a:r>
            <a:endParaRPr b="1" sz="1500">
              <a:solidFill>
                <a:srgbClr val="1C4587"/>
              </a:solidFill>
              <a:latin typeface="Raleway"/>
              <a:ea typeface="Raleway"/>
              <a:cs typeface="Raleway"/>
              <a:sym typeface="Raleway"/>
            </a:endParaRPr>
          </a:p>
          <a:p>
            <a:pPr indent="-323850" lvl="0" marL="457200" rtl="0" algn="l">
              <a:spcBef>
                <a:spcPts val="0"/>
              </a:spcBef>
              <a:spcAft>
                <a:spcPts val="0"/>
              </a:spcAft>
              <a:buClr>
                <a:srgbClr val="1C4587"/>
              </a:buClr>
              <a:buSzPts val="1500"/>
              <a:buFont typeface="Raleway"/>
              <a:buAutoNum type="arabicPeriod"/>
            </a:pPr>
            <a:r>
              <a:rPr b="1" lang="en" sz="1500" u="sng">
                <a:solidFill>
                  <a:srgbClr val="1C4587"/>
                </a:solidFill>
                <a:latin typeface="Raleway"/>
                <a:ea typeface="Raleway"/>
                <a:cs typeface="Raleway"/>
                <a:sym typeface="Raleway"/>
                <a:hlinkClick r:id="rId6">
                  <a:extLst>
                    <a:ext uri="{A12FA001-AC4F-418D-AE19-62706E023703}">
                      <ahyp:hlinkClr val="tx"/>
                    </a:ext>
                  </a:extLst>
                </a:hlinkClick>
              </a:rPr>
              <a:t>https://medium.com/dessa-news/detecting-audio-deepfakes-f2edfd8e2b35</a:t>
            </a:r>
            <a:endParaRPr b="1" sz="1500">
              <a:solidFill>
                <a:srgbClr val="1C4587"/>
              </a:solidFill>
              <a:latin typeface="Raleway"/>
              <a:ea typeface="Raleway"/>
              <a:cs typeface="Raleway"/>
              <a:sym typeface="Raleway"/>
            </a:endParaRPr>
          </a:p>
          <a:p>
            <a:pPr indent="0" lvl="0" marL="457200" rtl="0" algn="l">
              <a:spcBef>
                <a:spcPts val="0"/>
              </a:spcBef>
              <a:spcAft>
                <a:spcPts val="0"/>
              </a:spcAft>
              <a:buNone/>
            </a:pPr>
            <a:r>
              <a:t/>
            </a:r>
            <a:endParaRPr b="1" sz="1500">
              <a:solidFill>
                <a:srgbClr val="000000"/>
              </a:solidFill>
              <a:latin typeface="Raleway"/>
              <a:ea typeface="Raleway"/>
              <a:cs typeface="Raleway"/>
              <a:sym typeface="Raleway"/>
            </a:endParaRPr>
          </a:p>
          <a:p>
            <a:pPr indent="0" lvl="0" marL="0" rtl="0" algn="l">
              <a:lnSpc>
                <a:spcPct val="105000"/>
              </a:lnSpc>
              <a:spcBef>
                <a:spcPts val="0"/>
              </a:spcBef>
              <a:spcAft>
                <a:spcPts val="1200"/>
              </a:spcAft>
              <a:buNone/>
            </a:pPr>
            <a:r>
              <a:t/>
            </a:r>
            <a:endParaRPr sz="1500">
              <a:solidFill>
                <a:srgbClr val="0E101A"/>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7650" y="1731175"/>
            <a:ext cx="7688700" cy="2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0040"/>
              <a:t>  </a:t>
            </a:r>
            <a:r>
              <a:rPr lang="en" sz="10040"/>
              <a:t>Thank you </a:t>
            </a:r>
            <a:endParaRPr sz="100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92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9" name="Google Shape;99;p15"/>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Our goal is to develop a system that, upon taking input as a music file, predicts from which machine learning model this music has been generated. </a:t>
            </a:r>
            <a:endParaRPr sz="1500">
              <a:solidFill>
                <a:srgbClr val="000000"/>
              </a:solidFill>
              <a:latin typeface="Raleway"/>
              <a:ea typeface="Raleway"/>
              <a:cs typeface="Raleway"/>
              <a:sym typeface="Raleway"/>
            </a:endParaRPr>
          </a:p>
          <a:p>
            <a:pPr indent="0" lvl="0" marL="457200" rtl="0" algn="l">
              <a:spcBef>
                <a:spcPts val="0"/>
              </a:spcBef>
              <a:spcAft>
                <a:spcPts val="0"/>
              </a:spcAft>
              <a:buNone/>
            </a:pPr>
            <a:r>
              <a:t/>
            </a:r>
            <a:endParaRPr sz="1500">
              <a:solidFill>
                <a:srgbClr val="000000"/>
              </a:solidFill>
              <a:latin typeface="Raleway"/>
              <a:ea typeface="Raleway"/>
              <a:cs typeface="Raleway"/>
              <a:sym typeface="Raleway"/>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Raleway"/>
                <a:ea typeface="Raleway"/>
                <a:cs typeface="Raleway"/>
                <a:sym typeface="Raleway"/>
              </a:rPr>
              <a:t>Currently, our system is limited to three models only namely </a:t>
            </a:r>
            <a:r>
              <a:rPr b="1" lang="en" sz="1500">
                <a:solidFill>
                  <a:srgbClr val="000000"/>
                </a:solidFill>
                <a:latin typeface="Raleway"/>
                <a:ea typeface="Raleway"/>
                <a:cs typeface="Raleway"/>
                <a:sym typeface="Raleway"/>
              </a:rPr>
              <a:t>basic</a:t>
            </a:r>
            <a:r>
              <a:rPr lang="en" sz="1500">
                <a:solidFill>
                  <a:srgbClr val="000000"/>
                </a:solidFill>
                <a:latin typeface="Raleway"/>
                <a:ea typeface="Raleway"/>
                <a:cs typeface="Raleway"/>
                <a:sym typeface="Raleway"/>
              </a:rPr>
              <a:t> </a:t>
            </a:r>
            <a:r>
              <a:rPr b="1" lang="en" sz="1500">
                <a:solidFill>
                  <a:srgbClr val="000000"/>
                </a:solidFill>
                <a:latin typeface="Raleway"/>
                <a:ea typeface="Raleway"/>
                <a:cs typeface="Raleway"/>
                <a:sym typeface="Raleway"/>
              </a:rPr>
              <a:t>RNN</a:t>
            </a:r>
            <a:r>
              <a:rPr lang="en" sz="1500">
                <a:solidFill>
                  <a:srgbClr val="000000"/>
                </a:solidFill>
                <a:latin typeface="Raleway"/>
                <a:ea typeface="Raleway"/>
                <a:cs typeface="Raleway"/>
                <a:sym typeface="Raleway"/>
              </a:rPr>
              <a:t>, </a:t>
            </a:r>
            <a:r>
              <a:rPr b="1" lang="en" sz="1500">
                <a:solidFill>
                  <a:srgbClr val="000000"/>
                </a:solidFill>
                <a:latin typeface="Raleway"/>
                <a:ea typeface="Raleway"/>
                <a:cs typeface="Raleway"/>
                <a:sym typeface="Raleway"/>
              </a:rPr>
              <a:t>Loopback RNN, </a:t>
            </a:r>
            <a:r>
              <a:rPr lang="en" sz="1500">
                <a:solidFill>
                  <a:srgbClr val="000000"/>
                </a:solidFill>
                <a:latin typeface="Raleway"/>
                <a:ea typeface="Raleway"/>
                <a:cs typeface="Raleway"/>
                <a:sym typeface="Raleway"/>
              </a:rPr>
              <a:t>and </a:t>
            </a:r>
            <a:r>
              <a:rPr b="1" lang="en" sz="1500">
                <a:solidFill>
                  <a:srgbClr val="000000"/>
                </a:solidFill>
                <a:latin typeface="Raleway"/>
                <a:ea typeface="Raleway"/>
                <a:cs typeface="Raleway"/>
                <a:sym typeface="Raleway"/>
              </a:rPr>
              <a:t>attention RNN.</a:t>
            </a:r>
            <a:endParaRPr b="1" sz="1500">
              <a:solidFill>
                <a:srgbClr val="000000"/>
              </a:solidFill>
              <a:latin typeface="Raleway"/>
              <a:ea typeface="Raleway"/>
              <a:cs typeface="Raleway"/>
              <a:sym typeface="Raleway"/>
            </a:endParaRPr>
          </a:p>
          <a:p>
            <a:pPr indent="0" lvl="0" marL="0" rtl="0" algn="l">
              <a:spcBef>
                <a:spcPts val="0"/>
              </a:spcBef>
              <a:spcAft>
                <a:spcPts val="1200"/>
              </a:spcAft>
              <a:buNone/>
            </a:pPr>
            <a:r>
              <a:t/>
            </a:r>
            <a:endParaRPr sz="15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526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300">
                <a:solidFill>
                  <a:srgbClr val="000000"/>
                </a:solidFill>
              </a:rPr>
              <a:t>Datasets Used</a:t>
            </a:r>
            <a:endParaRPr sz="2300"/>
          </a:p>
        </p:txBody>
      </p:sp>
      <p:sp>
        <p:nvSpPr>
          <p:cNvPr id="105" name="Google Shape;105;p16"/>
          <p:cNvSpPr txBox="1"/>
          <p:nvPr>
            <p:ph idx="1" type="body"/>
          </p:nvPr>
        </p:nvSpPr>
        <p:spPr>
          <a:xfrm>
            <a:off x="727650" y="1463375"/>
            <a:ext cx="7688700" cy="2396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Since there were no open-source datasets available for this project we had to create our own dataset. </a:t>
            </a:r>
            <a:endParaRPr sz="1500">
              <a:solidFill>
                <a:srgbClr val="000000"/>
              </a:solidFill>
              <a:latin typeface="Raleway"/>
              <a:ea typeface="Raleway"/>
              <a:cs typeface="Raleway"/>
              <a:sym typeface="Raleway"/>
            </a:endParaRPr>
          </a:p>
          <a:p>
            <a:pPr indent="-323850" lvl="0" marL="457200" rtl="0" algn="l">
              <a:lnSpc>
                <a:spcPct val="95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We looked into the magenta library supported by TensorFlow and found various models for the music generation present there. </a:t>
            </a:r>
            <a:endParaRPr sz="1500">
              <a:solidFill>
                <a:srgbClr val="000000"/>
              </a:solidFill>
              <a:latin typeface="Raleway"/>
              <a:ea typeface="Raleway"/>
              <a:cs typeface="Raleway"/>
              <a:sym typeface="Raleway"/>
            </a:endParaRPr>
          </a:p>
          <a:p>
            <a:pPr indent="0" lvl="0" marL="457200" rtl="0" algn="l">
              <a:lnSpc>
                <a:spcPct val="95000"/>
              </a:lnSpc>
              <a:spcBef>
                <a:spcPts val="0"/>
              </a:spcBef>
              <a:spcAft>
                <a:spcPts val="0"/>
              </a:spcAft>
              <a:buNone/>
            </a:pPr>
            <a:r>
              <a:t/>
            </a:r>
            <a:endParaRPr sz="1500">
              <a:solidFill>
                <a:srgbClr val="000000"/>
              </a:solidFill>
              <a:latin typeface="Raleway"/>
              <a:ea typeface="Raleway"/>
              <a:cs typeface="Raleway"/>
              <a:sym typeface="Raleway"/>
            </a:endParaRPr>
          </a:p>
          <a:p>
            <a:pPr indent="-323850" lvl="0" marL="457200" rtl="0" algn="l">
              <a:lnSpc>
                <a:spcPct val="95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We chose the following models:	</a:t>
            </a:r>
            <a:endParaRPr sz="1500">
              <a:solidFill>
                <a:srgbClr val="000000"/>
              </a:solidFill>
              <a:latin typeface="Raleway"/>
              <a:ea typeface="Raleway"/>
              <a:cs typeface="Raleway"/>
              <a:sym typeface="Raleway"/>
            </a:endParaRPr>
          </a:p>
          <a:p>
            <a:pPr indent="0" lvl="0" marL="0" rtl="0" algn="l">
              <a:lnSpc>
                <a:spcPct val="95000"/>
              </a:lnSpc>
              <a:spcBef>
                <a:spcPts val="0"/>
              </a:spcBef>
              <a:spcAft>
                <a:spcPts val="0"/>
              </a:spcAft>
              <a:buSzPts val="935"/>
              <a:buNone/>
            </a:pPr>
            <a:r>
              <a:t/>
            </a:r>
            <a:endParaRPr sz="1500">
              <a:solidFill>
                <a:srgbClr val="000000"/>
              </a:solidFill>
              <a:latin typeface="Raleway"/>
              <a:ea typeface="Raleway"/>
              <a:cs typeface="Raleway"/>
              <a:sym typeface="Raleway"/>
            </a:endParaRPr>
          </a:p>
          <a:p>
            <a:pPr indent="-304800" lvl="0" marL="914400" rtl="0" algn="l">
              <a:lnSpc>
                <a:spcPct val="95000"/>
              </a:lnSpc>
              <a:spcBef>
                <a:spcPts val="0"/>
              </a:spcBef>
              <a:spcAft>
                <a:spcPts val="0"/>
              </a:spcAft>
              <a:buClr>
                <a:srgbClr val="000000"/>
              </a:buClr>
              <a:buSzPts val="1200"/>
              <a:buFont typeface="Raleway Thin"/>
              <a:buChar char="●"/>
            </a:pPr>
            <a:r>
              <a:rPr lang="en" sz="1500">
                <a:solidFill>
                  <a:srgbClr val="000000"/>
                </a:solidFill>
                <a:highlight>
                  <a:srgbClr val="FFFFFF"/>
                </a:highlight>
                <a:latin typeface="Raleway Thin"/>
                <a:ea typeface="Raleway Thin"/>
                <a:cs typeface="Raleway Thin"/>
                <a:sym typeface="Raleway Thin"/>
              </a:rPr>
              <a:t>At</a:t>
            </a:r>
            <a:r>
              <a:rPr lang="en" sz="1500">
                <a:solidFill>
                  <a:srgbClr val="000000"/>
                </a:solidFill>
                <a:highlight>
                  <a:srgbClr val="FFFFFF"/>
                </a:highlight>
                <a:latin typeface="Raleway Thin"/>
                <a:ea typeface="Raleway Thin"/>
                <a:cs typeface="Raleway Thin"/>
                <a:sym typeface="Raleway Thin"/>
              </a:rPr>
              <a:t>tention RNN</a:t>
            </a:r>
            <a:endParaRPr sz="1500">
              <a:solidFill>
                <a:srgbClr val="000000"/>
              </a:solidFill>
              <a:highlight>
                <a:srgbClr val="FFFFFF"/>
              </a:highlight>
              <a:latin typeface="Raleway Thin"/>
              <a:ea typeface="Raleway Thin"/>
              <a:cs typeface="Raleway Thin"/>
              <a:sym typeface="Raleway Thin"/>
            </a:endParaRPr>
          </a:p>
          <a:p>
            <a:pPr indent="-304800" lvl="0" marL="914400" rtl="0" algn="l">
              <a:lnSpc>
                <a:spcPct val="95000"/>
              </a:lnSpc>
              <a:spcBef>
                <a:spcPts val="0"/>
              </a:spcBef>
              <a:spcAft>
                <a:spcPts val="0"/>
              </a:spcAft>
              <a:buClr>
                <a:srgbClr val="000000"/>
              </a:buClr>
              <a:buSzPts val="1200"/>
              <a:buFont typeface="Raleway Thin"/>
              <a:buChar char="●"/>
            </a:pPr>
            <a:r>
              <a:rPr lang="en" sz="1500">
                <a:solidFill>
                  <a:srgbClr val="000000"/>
                </a:solidFill>
                <a:highlight>
                  <a:srgbClr val="FFFFFF"/>
                </a:highlight>
                <a:latin typeface="Raleway Thin"/>
                <a:ea typeface="Raleway Thin"/>
                <a:cs typeface="Raleway Thin"/>
                <a:sym typeface="Raleway Thin"/>
              </a:rPr>
              <a:t>Lookback RNN</a:t>
            </a:r>
            <a:endParaRPr sz="1500">
              <a:solidFill>
                <a:srgbClr val="000000"/>
              </a:solidFill>
              <a:highlight>
                <a:srgbClr val="FFFFFF"/>
              </a:highlight>
              <a:latin typeface="Raleway Thin"/>
              <a:ea typeface="Raleway Thin"/>
              <a:cs typeface="Raleway Thin"/>
              <a:sym typeface="Raleway Thin"/>
            </a:endParaRPr>
          </a:p>
          <a:p>
            <a:pPr indent="-304800" lvl="0" marL="914400" rtl="0" algn="l">
              <a:lnSpc>
                <a:spcPct val="95000"/>
              </a:lnSpc>
              <a:spcBef>
                <a:spcPts val="0"/>
              </a:spcBef>
              <a:spcAft>
                <a:spcPts val="0"/>
              </a:spcAft>
              <a:buClr>
                <a:srgbClr val="000000"/>
              </a:buClr>
              <a:buSzPts val="1200"/>
              <a:buFont typeface="Raleway Thin"/>
              <a:buChar char="●"/>
            </a:pPr>
            <a:r>
              <a:rPr lang="en" sz="1500">
                <a:solidFill>
                  <a:srgbClr val="000000"/>
                </a:solidFill>
                <a:highlight>
                  <a:srgbClr val="FFFFFF"/>
                </a:highlight>
                <a:latin typeface="Raleway Thin"/>
                <a:ea typeface="Raleway Thin"/>
                <a:cs typeface="Raleway Thin"/>
                <a:sym typeface="Raleway Thin"/>
              </a:rPr>
              <a:t>Basic RNN.</a:t>
            </a:r>
            <a:endParaRPr sz="1500">
              <a:solidFill>
                <a:srgbClr val="000000"/>
              </a:solidFill>
              <a:highlight>
                <a:srgbClr val="FFFFFF"/>
              </a:highlight>
              <a:latin typeface="Raleway Thin"/>
              <a:ea typeface="Raleway Thin"/>
              <a:cs typeface="Raleway Thin"/>
              <a:sym typeface="Raleway Thin"/>
            </a:endParaRPr>
          </a:p>
          <a:p>
            <a:pPr indent="0" lvl="0" marL="0" rtl="0" algn="l">
              <a:lnSpc>
                <a:spcPct val="95000"/>
              </a:lnSpc>
              <a:spcBef>
                <a:spcPts val="0"/>
              </a:spcBef>
              <a:spcAft>
                <a:spcPts val="0"/>
              </a:spcAft>
              <a:buSzPts val="935"/>
              <a:buNone/>
            </a:pPr>
            <a:r>
              <a:t/>
            </a:r>
            <a:endParaRPr sz="1500">
              <a:solidFill>
                <a:srgbClr val="000000"/>
              </a:solidFill>
              <a:highlight>
                <a:srgbClr val="FFFFFF"/>
              </a:highlight>
              <a:latin typeface="Raleway Thin"/>
              <a:ea typeface="Raleway Thin"/>
              <a:cs typeface="Raleway Thin"/>
              <a:sym typeface="Raleway Thin"/>
            </a:endParaRPr>
          </a:p>
          <a:p>
            <a:pPr indent="0" lvl="0" marL="0" rtl="0" algn="l">
              <a:spcBef>
                <a:spcPts val="0"/>
              </a:spcBef>
              <a:spcAft>
                <a:spcPts val="0"/>
              </a:spcAft>
              <a:buNone/>
            </a:pPr>
            <a:r>
              <a:t/>
            </a:r>
            <a:endParaRPr sz="1500">
              <a:solidFill>
                <a:srgbClr val="000000"/>
              </a:solidFill>
              <a:highlight>
                <a:srgbClr val="FFFFFF"/>
              </a:highlight>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5262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300">
                <a:solidFill>
                  <a:srgbClr val="000000"/>
                </a:solidFill>
              </a:rPr>
              <a:t>Datasets Used</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a:p>
            <a:pPr indent="0" lvl="0" marL="0" rtl="0" algn="l">
              <a:lnSpc>
                <a:spcPct val="115000"/>
              </a:lnSpc>
              <a:spcBef>
                <a:spcPts val="0"/>
              </a:spcBef>
              <a:spcAft>
                <a:spcPts val="0"/>
              </a:spcAft>
              <a:buNone/>
            </a:pPr>
            <a:r>
              <a:t/>
            </a:r>
            <a:endParaRPr sz="2300">
              <a:solidFill>
                <a:srgbClr val="000000"/>
              </a:solidFill>
            </a:endParaRPr>
          </a:p>
        </p:txBody>
      </p:sp>
      <p:sp>
        <p:nvSpPr>
          <p:cNvPr id="111" name="Google Shape;111;p17"/>
          <p:cNvSpPr txBox="1"/>
          <p:nvPr>
            <p:ph idx="1" type="body"/>
          </p:nvPr>
        </p:nvSpPr>
        <p:spPr>
          <a:xfrm>
            <a:off x="727650" y="1343975"/>
            <a:ext cx="7688700" cy="113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E101A"/>
              </a:buClr>
              <a:buSzPts val="1400"/>
              <a:buFont typeface="Raleway"/>
              <a:buChar char="●"/>
            </a:pPr>
            <a:r>
              <a:rPr lang="en" sz="1400">
                <a:solidFill>
                  <a:srgbClr val="0E101A"/>
                </a:solidFill>
                <a:highlight>
                  <a:srgbClr val="FFFFFF"/>
                </a:highlight>
                <a:latin typeface="Raleway"/>
                <a:ea typeface="Raleway"/>
                <a:cs typeface="Raleway"/>
                <a:sym typeface="Raleway"/>
              </a:rPr>
              <a:t>We used a python library to create different primer sequences for our models. </a:t>
            </a:r>
            <a:endParaRPr sz="1400">
              <a:solidFill>
                <a:srgbClr val="0E101A"/>
              </a:solidFill>
              <a:highlight>
                <a:srgbClr val="FFFFFF"/>
              </a:highlight>
              <a:latin typeface="Raleway"/>
              <a:ea typeface="Raleway"/>
              <a:cs typeface="Raleway"/>
              <a:sym typeface="Raleway"/>
            </a:endParaRPr>
          </a:p>
          <a:p>
            <a:pPr indent="-317500" lvl="0" marL="457200" rtl="0" algn="l">
              <a:spcBef>
                <a:spcPts val="0"/>
              </a:spcBef>
              <a:spcAft>
                <a:spcPts val="0"/>
              </a:spcAft>
              <a:buClr>
                <a:srgbClr val="0E101A"/>
              </a:buClr>
              <a:buSzPts val="1400"/>
              <a:buChar char="●"/>
            </a:pPr>
            <a:r>
              <a:rPr lang="en" sz="1400">
                <a:solidFill>
                  <a:srgbClr val="0E101A"/>
                </a:solidFill>
                <a:highlight>
                  <a:srgbClr val="FFFFFF"/>
                </a:highlight>
                <a:latin typeface="Raleway"/>
                <a:ea typeface="Raleway"/>
                <a:cs typeface="Raleway"/>
                <a:sym typeface="Raleway"/>
              </a:rPr>
              <a:t>By feeding these primer sequences into the model we created </a:t>
            </a:r>
            <a:r>
              <a:rPr b="1" lang="en" sz="1400">
                <a:solidFill>
                  <a:srgbClr val="0E101A"/>
                </a:solidFill>
                <a:highlight>
                  <a:srgbClr val="FFFFFF"/>
                </a:highlight>
                <a:latin typeface="Raleway"/>
                <a:ea typeface="Raleway"/>
                <a:cs typeface="Raleway"/>
                <a:sym typeface="Raleway"/>
              </a:rPr>
              <a:t>600</a:t>
            </a:r>
            <a:r>
              <a:rPr lang="en" sz="1400">
                <a:solidFill>
                  <a:srgbClr val="0E101A"/>
                </a:solidFill>
                <a:highlight>
                  <a:srgbClr val="FFFFFF"/>
                </a:highlight>
                <a:latin typeface="Raleway"/>
                <a:ea typeface="Raleway"/>
                <a:cs typeface="Raleway"/>
                <a:sym typeface="Raleway"/>
              </a:rPr>
              <a:t> music files </a:t>
            </a:r>
            <a:r>
              <a:rPr lang="en" sz="1400">
                <a:solidFill>
                  <a:srgbClr val="0E101A"/>
                </a:solidFill>
                <a:highlight>
                  <a:srgbClr val="FFFFFF"/>
                </a:highlight>
                <a:latin typeface="Raleway Thin"/>
                <a:ea typeface="Raleway Thin"/>
                <a:cs typeface="Raleway Thin"/>
                <a:sym typeface="Raleway Thin"/>
              </a:rPr>
              <a:t>from each model</a:t>
            </a:r>
            <a:r>
              <a:rPr lang="en" sz="1400">
                <a:solidFill>
                  <a:srgbClr val="0E101A"/>
                </a:solidFill>
                <a:highlight>
                  <a:srgbClr val="FFFFFF"/>
                </a:highlight>
                <a:latin typeface="Raleway"/>
                <a:ea typeface="Raleway"/>
                <a:cs typeface="Raleway"/>
                <a:sym typeface="Raleway"/>
              </a:rPr>
              <a:t> which were in MID format. </a:t>
            </a:r>
            <a:endParaRPr sz="1400">
              <a:solidFill>
                <a:srgbClr val="0E101A"/>
              </a:solidFill>
              <a:highlight>
                <a:srgbClr val="FFFFFF"/>
              </a:highlight>
              <a:latin typeface="Raleway"/>
              <a:ea typeface="Raleway"/>
              <a:cs typeface="Raleway"/>
              <a:sym typeface="Raleway"/>
            </a:endParaRPr>
          </a:p>
          <a:p>
            <a:pPr indent="-317500" lvl="0" marL="457200" rtl="0" algn="l">
              <a:spcBef>
                <a:spcPts val="0"/>
              </a:spcBef>
              <a:spcAft>
                <a:spcPts val="0"/>
              </a:spcAft>
              <a:buClr>
                <a:srgbClr val="0E101A"/>
              </a:buClr>
              <a:buSzPts val="1400"/>
              <a:buChar char="●"/>
            </a:pPr>
            <a:r>
              <a:rPr lang="en" sz="1400">
                <a:solidFill>
                  <a:srgbClr val="0E101A"/>
                </a:solidFill>
                <a:highlight>
                  <a:srgbClr val="FFFFFF"/>
                </a:highlight>
                <a:latin typeface="Raleway"/>
                <a:ea typeface="Raleway"/>
                <a:cs typeface="Raleway"/>
                <a:sym typeface="Raleway"/>
              </a:rPr>
              <a:t>Since we needed the data in WAV format, we used a Linux file converter </a:t>
            </a:r>
            <a:r>
              <a:rPr b="1" lang="en" sz="1400">
                <a:solidFill>
                  <a:srgbClr val="0E101A"/>
                </a:solidFill>
                <a:highlight>
                  <a:srgbClr val="FFFFFF"/>
                </a:highlight>
                <a:latin typeface="Raleway"/>
                <a:ea typeface="Raleway"/>
                <a:cs typeface="Raleway"/>
                <a:sym typeface="Raleway"/>
              </a:rPr>
              <a:t>TiMidity</a:t>
            </a:r>
            <a:r>
              <a:rPr lang="en" sz="1400">
                <a:solidFill>
                  <a:srgbClr val="0E101A"/>
                </a:solidFill>
                <a:highlight>
                  <a:srgbClr val="FFFFFF"/>
                </a:highlight>
                <a:latin typeface="Raleway"/>
                <a:ea typeface="Raleway"/>
                <a:cs typeface="Raleway"/>
                <a:sym typeface="Raleway"/>
              </a:rPr>
              <a:t> to convert it into the WAV format which turned out to be around </a:t>
            </a:r>
            <a:r>
              <a:rPr lang="en" sz="1400">
                <a:solidFill>
                  <a:srgbClr val="0E101A"/>
                </a:solidFill>
                <a:highlight>
                  <a:srgbClr val="FFFFFF"/>
                </a:highlight>
                <a:latin typeface="Raleway Thin"/>
                <a:ea typeface="Raleway Thin"/>
                <a:cs typeface="Raleway Thin"/>
                <a:sym typeface="Raleway Thin"/>
              </a:rPr>
              <a:t>4.5 GB</a:t>
            </a:r>
            <a:r>
              <a:rPr lang="en" sz="1400">
                <a:solidFill>
                  <a:srgbClr val="0E101A"/>
                </a:solidFill>
                <a:highlight>
                  <a:srgbClr val="FFFFFF"/>
                </a:highlight>
                <a:latin typeface="Raleway"/>
                <a:ea typeface="Raleway"/>
                <a:cs typeface="Raleway"/>
                <a:sym typeface="Raleway"/>
              </a:rPr>
              <a:t>.</a:t>
            </a:r>
            <a:endParaRPr sz="1400">
              <a:solidFill>
                <a:srgbClr val="000000"/>
              </a:solidFill>
              <a:highlight>
                <a:srgbClr val="FFFFFF"/>
              </a:highlight>
              <a:latin typeface="Raleway"/>
              <a:ea typeface="Raleway"/>
              <a:cs typeface="Raleway"/>
              <a:sym typeface="Raleway"/>
            </a:endParaRPr>
          </a:p>
        </p:txBody>
      </p:sp>
      <p:pic>
        <p:nvPicPr>
          <p:cNvPr id="112" name="Google Shape;112;p17"/>
          <p:cNvPicPr preferRelativeResize="0"/>
          <p:nvPr/>
        </p:nvPicPr>
        <p:blipFill>
          <a:blip r:embed="rId3">
            <a:alphaModFix/>
          </a:blip>
          <a:stretch>
            <a:fillRect/>
          </a:stretch>
        </p:blipFill>
        <p:spPr>
          <a:xfrm>
            <a:off x="784050" y="2906925"/>
            <a:ext cx="7350151" cy="1668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526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300">
                <a:solidFill>
                  <a:srgbClr val="000000"/>
                </a:solidFill>
              </a:rPr>
              <a:t>Datasets Used</a:t>
            </a:r>
            <a:endParaRPr sz="2300"/>
          </a:p>
        </p:txBody>
      </p:sp>
      <p:sp>
        <p:nvSpPr>
          <p:cNvPr id="118" name="Google Shape;118;p18"/>
          <p:cNvSpPr txBox="1"/>
          <p:nvPr>
            <p:ph idx="1" type="body"/>
          </p:nvPr>
        </p:nvSpPr>
        <p:spPr>
          <a:xfrm>
            <a:off x="727650" y="1441338"/>
            <a:ext cx="76887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E101A"/>
                </a:solidFill>
                <a:highlight>
                  <a:srgbClr val="FFFFFF"/>
                </a:highlight>
                <a:latin typeface="Raleway"/>
                <a:ea typeface="Raleway"/>
                <a:cs typeface="Raleway"/>
                <a:sym typeface="Raleway"/>
              </a:rPr>
              <a:t>Used another Linux command-line utility </a:t>
            </a:r>
            <a:r>
              <a:rPr b="1" lang="en" sz="1500">
                <a:solidFill>
                  <a:srgbClr val="0E101A"/>
                </a:solidFill>
                <a:highlight>
                  <a:srgbClr val="FFFFFF"/>
                </a:highlight>
                <a:latin typeface="Raleway"/>
                <a:ea typeface="Raleway"/>
                <a:cs typeface="Raleway"/>
                <a:sym typeface="Raleway"/>
              </a:rPr>
              <a:t>SoX</a:t>
            </a:r>
            <a:r>
              <a:rPr lang="en" sz="1500">
                <a:solidFill>
                  <a:srgbClr val="0E101A"/>
                </a:solidFill>
                <a:highlight>
                  <a:srgbClr val="FFFFFF"/>
                </a:highlight>
                <a:latin typeface="Raleway"/>
                <a:ea typeface="Raleway"/>
                <a:cs typeface="Raleway"/>
                <a:sym typeface="Raleway"/>
              </a:rPr>
              <a:t>,</a:t>
            </a:r>
            <a:r>
              <a:rPr b="1" lang="en" sz="1500">
                <a:solidFill>
                  <a:srgbClr val="0E101A"/>
                </a:solidFill>
                <a:highlight>
                  <a:srgbClr val="FFFFFF"/>
                </a:highlight>
                <a:latin typeface="Raleway"/>
                <a:ea typeface="Raleway"/>
                <a:cs typeface="Raleway"/>
                <a:sym typeface="Raleway"/>
              </a:rPr>
              <a:t> </a:t>
            </a:r>
            <a:r>
              <a:rPr lang="en" sz="1500">
                <a:solidFill>
                  <a:srgbClr val="0E101A"/>
                </a:solidFill>
                <a:highlight>
                  <a:srgbClr val="FFFFFF"/>
                </a:highlight>
                <a:latin typeface="Raleway"/>
                <a:ea typeface="Raleway"/>
                <a:cs typeface="Raleway"/>
                <a:sym typeface="Raleway"/>
              </a:rPr>
              <a:t>to convert the WAV files into corresponding </a:t>
            </a:r>
            <a:r>
              <a:rPr b="1" lang="en" sz="1500">
                <a:solidFill>
                  <a:srgbClr val="0E101A"/>
                </a:solidFill>
                <a:highlight>
                  <a:srgbClr val="FFFFFF"/>
                </a:highlight>
                <a:latin typeface="Raleway"/>
                <a:ea typeface="Raleway"/>
                <a:cs typeface="Raleway"/>
                <a:sym typeface="Raleway"/>
              </a:rPr>
              <a:t>spectrograms.</a:t>
            </a:r>
            <a:endParaRPr sz="1500">
              <a:solidFill>
                <a:srgbClr val="000000"/>
              </a:solidFill>
              <a:highlight>
                <a:srgbClr val="FFFFFF"/>
              </a:highlight>
              <a:latin typeface="Raleway"/>
              <a:ea typeface="Raleway"/>
              <a:cs typeface="Raleway"/>
              <a:sym typeface="Raleway"/>
            </a:endParaRPr>
          </a:p>
        </p:txBody>
      </p:sp>
      <p:pic>
        <p:nvPicPr>
          <p:cNvPr id="119" name="Google Shape;119;p18"/>
          <p:cNvPicPr preferRelativeResize="0"/>
          <p:nvPr/>
        </p:nvPicPr>
        <p:blipFill rotWithShape="1">
          <a:blip r:embed="rId3">
            <a:alphaModFix/>
          </a:blip>
          <a:srcRect b="0" l="-5653" r="41041" t="0"/>
          <a:stretch/>
        </p:blipFill>
        <p:spPr>
          <a:xfrm>
            <a:off x="141775" y="2490275"/>
            <a:ext cx="7334974" cy="174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5526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300">
                <a:solidFill>
                  <a:srgbClr val="000000"/>
                </a:solidFill>
              </a:rPr>
              <a:t>Preprocessing</a:t>
            </a:r>
            <a:endParaRPr sz="2300"/>
          </a:p>
        </p:txBody>
      </p:sp>
      <p:sp>
        <p:nvSpPr>
          <p:cNvPr id="125" name="Google Shape;125;p19"/>
          <p:cNvSpPr txBox="1"/>
          <p:nvPr>
            <p:ph idx="1" type="body"/>
          </p:nvPr>
        </p:nvSpPr>
        <p:spPr>
          <a:xfrm>
            <a:off x="727650" y="1332838"/>
            <a:ext cx="7688700" cy="993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highlight>
                  <a:srgbClr val="FFFFFF"/>
                </a:highlight>
                <a:latin typeface="Raleway"/>
                <a:ea typeface="Raleway"/>
                <a:cs typeface="Raleway"/>
                <a:sym typeface="Raleway"/>
              </a:rPr>
              <a:t>Capturing high-level structure in audio waveforms is challenging because a </a:t>
            </a:r>
            <a:r>
              <a:rPr lang="en">
                <a:solidFill>
                  <a:srgbClr val="000000"/>
                </a:solidFill>
                <a:highlight>
                  <a:srgbClr val="FFFFFF"/>
                </a:highlight>
                <a:latin typeface="Raleway Thin"/>
                <a:ea typeface="Raleway Thin"/>
                <a:cs typeface="Raleway Thin"/>
                <a:sym typeface="Raleway Thin"/>
              </a:rPr>
              <a:t>single second of audio spans tens of thousands of timesteps</a:t>
            </a:r>
            <a:r>
              <a:rPr lang="en">
                <a:solidFill>
                  <a:srgbClr val="000000"/>
                </a:solidFill>
                <a:highlight>
                  <a:srgbClr val="FFFFFF"/>
                </a:highlight>
                <a:latin typeface="Raleway"/>
                <a:ea typeface="Raleway"/>
                <a:cs typeface="Raleway"/>
                <a:sym typeface="Raleway"/>
              </a:rPr>
              <a:t>. We choose two-dimensional mel-frequency representations of the audio file namely </a:t>
            </a:r>
            <a:r>
              <a:rPr b="1" lang="en">
                <a:solidFill>
                  <a:srgbClr val="000000"/>
                </a:solidFill>
                <a:highlight>
                  <a:srgbClr val="FFFFFF"/>
                </a:highlight>
                <a:latin typeface="Raleway"/>
                <a:ea typeface="Raleway"/>
                <a:cs typeface="Raleway"/>
                <a:sym typeface="Raleway"/>
              </a:rPr>
              <a:t>spectrograms</a:t>
            </a:r>
            <a:r>
              <a:rPr lang="en">
                <a:solidFill>
                  <a:srgbClr val="000000"/>
                </a:solidFill>
                <a:highlight>
                  <a:srgbClr val="FFFFFF"/>
                </a:highlight>
                <a:latin typeface="Raleway"/>
                <a:ea typeface="Raleway"/>
                <a:cs typeface="Raleway"/>
                <a:sym typeface="Raleway"/>
              </a:rPr>
              <a:t>.</a:t>
            </a:r>
            <a:endParaRPr>
              <a:solidFill>
                <a:srgbClr val="000000"/>
              </a:solidFill>
              <a:highlight>
                <a:srgbClr val="FFFFFF"/>
              </a:highlight>
              <a:latin typeface="Raleway"/>
              <a:ea typeface="Raleway"/>
              <a:cs typeface="Raleway"/>
              <a:sym typeface="Raleway"/>
            </a:endParaRPr>
          </a:p>
        </p:txBody>
      </p:sp>
      <p:pic>
        <p:nvPicPr>
          <p:cNvPr id="126" name="Google Shape;126;p19"/>
          <p:cNvPicPr preferRelativeResize="0"/>
          <p:nvPr/>
        </p:nvPicPr>
        <p:blipFill>
          <a:blip r:embed="rId3">
            <a:alphaModFix/>
          </a:blip>
          <a:stretch>
            <a:fillRect/>
          </a:stretch>
        </p:blipFill>
        <p:spPr>
          <a:xfrm>
            <a:off x="2641937" y="2326750"/>
            <a:ext cx="3860126" cy="242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7650" y="5526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300">
                <a:solidFill>
                  <a:srgbClr val="000000"/>
                </a:solidFill>
              </a:rPr>
              <a:t>Spectrogram</a:t>
            </a:r>
            <a:endParaRPr sz="2300"/>
          </a:p>
        </p:txBody>
      </p:sp>
      <p:pic>
        <p:nvPicPr>
          <p:cNvPr id="132" name="Google Shape;132;p20"/>
          <p:cNvPicPr preferRelativeResize="0"/>
          <p:nvPr/>
        </p:nvPicPr>
        <p:blipFill rotWithShape="1">
          <a:blip r:embed="rId3">
            <a:alphaModFix/>
          </a:blip>
          <a:srcRect b="0" l="1623" r="0" t="0"/>
          <a:stretch/>
        </p:blipFill>
        <p:spPr>
          <a:xfrm>
            <a:off x="564363" y="1478975"/>
            <a:ext cx="8015275" cy="286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247875" y="1401325"/>
            <a:ext cx="3981749" cy="2503900"/>
          </a:xfrm>
          <a:prstGeom prst="rect">
            <a:avLst/>
          </a:prstGeom>
          <a:noFill/>
          <a:ln>
            <a:noFill/>
          </a:ln>
        </p:spPr>
      </p:pic>
      <p:pic>
        <p:nvPicPr>
          <p:cNvPr id="138" name="Google Shape;138;p21"/>
          <p:cNvPicPr preferRelativeResize="0"/>
          <p:nvPr/>
        </p:nvPicPr>
        <p:blipFill>
          <a:blip r:embed="rId4">
            <a:alphaModFix/>
          </a:blip>
          <a:stretch>
            <a:fillRect/>
          </a:stretch>
        </p:blipFill>
        <p:spPr>
          <a:xfrm>
            <a:off x="4572000" y="1402650"/>
            <a:ext cx="3981750" cy="2501237"/>
          </a:xfrm>
          <a:prstGeom prst="rect">
            <a:avLst/>
          </a:prstGeom>
          <a:noFill/>
          <a:ln>
            <a:noFill/>
          </a:ln>
        </p:spPr>
      </p:pic>
      <p:sp>
        <p:nvSpPr>
          <p:cNvPr id="139" name="Google Shape;139;p21"/>
          <p:cNvSpPr txBox="1"/>
          <p:nvPr/>
        </p:nvSpPr>
        <p:spPr>
          <a:xfrm>
            <a:off x="302550" y="4012875"/>
            <a:ext cx="38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Attention RNN</a:t>
            </a:r>
            <a:endParaRPr>
              <a:latin typeface="Lato"/>
              <a:ea typeface="Lato"/>
              <a:cs typeface="Lato"/>
              <a:sym typeface="Lato"/>
            </a:endParaRPr>
          </a:p>
        </p:txBody>
      </p:sp>
      <p:sp>
        <p:nvSpPr>
          <p:cNvPr id="140" name="Google Shape;140;p21"/>
          <p:cNvSpPr txBox="1"/>
          <p:nvPr/>
        </p:nvSpPr>
        <p:spPr>
          <a:xfrm>
            <a:off x="4572000" y="4012875"/>
            <a:ext cx="387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Basic</a:t>
            </a:r>
            <a:r>
              <a:rPr lang="en">
                <a:latin typeface="Lato"/>
                <a:ea typeface="Lato"/>
                <a:cs typeface="Lato"/>
                <a:sym typeface="Lato"/>
              </a:rPr>
              <a:t> RNN</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