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notesMasterIdLst>
    <p:notesMasterId r:id="rId16"/>
  </p:notesMasterIdLst>
  <p:sldIdLst>
    <p:sldId id="257" r:id="rId2"/>
    <p:sldId id="262" r:id="rId3"/>
    <p:sldId id="263" r:id="rId4"/>
    <p:sldId id="264" r:id="rId5"/>
    <p:sldId id="265" r:id="rId6"/>
    <p:sldId id="266" r:id="rId7"/>
    <p:sldId id="275" r:id="rId8"/>
    <p:sldId id="267" r:id="rId9"/>
    <p:sldId id="268" r:id="rId10"/>
    <p:sldId id="269" r:id="rId11"/>
    <p:sldId id="274" r:id="rId12"/>
    <p:sldId id="258" r:id="rId13"/>
    <p:sldId id="259"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3195E-7385-411B-88DD-B5A2D64F217B}"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6337D-806A-4B33-8D7D-63DBBFA3C9D0}" type="slidenum">
              <a:rPr lang="en-IN" smtClean="0"/>
              <a:t>‹#›</a:t>
            </a:fld>
            <a:endParaRPr lang="en-IN"/>
          </a:p>
        </p:txBody>
      </p:sp>
    </p:spTree>
    <p:extLst>
      <p:ext uri="{BB962C8B-B14F-4D97-AF65-F5344CB8AC3E}">
        <p14:creationId xmlns:p14="http://schemas.microsoft.com/office/powerpoint/2010/main" val="57146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6337D-806A-4B33-8D7D-63DBBFA3C9D0}" type="slidenum">
              <a:rPr lang="en-IN" smtClean="0"/>
              <a:t>1</a:t>
            </a:fld>
            <a:endParaRPr lang="en-IN"/>
          </a:p>
        </p:txBody>
      </p:sp>
    </p:spTree>
    <p:extLst>
      <p:ext uri="{BB962C8B-B14F-4D97-AF65-F5344CB8AC3E}">
        <p14:creationId xmlns:p14="http://schemas.microsoft.com/office/powerpoint/2010/main" val="420740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93E7-C712-D293-70A6-4487E9E6D3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58653CAB-0F42-E1AF-456C-E7159D62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4D8CC39D-F3D1-8A2F-BC08-869F7EAA67C9}"/>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5" name="Footer Placeholder 4">
            <a:extLst>
              <a:ext uri="{FF2B5EF4-FFF2-40B4-BE49-F238E27FC236}">
                <a16:creationId xmlns:a16="http://schemas.microsoft.com/office/drawing/2014/main" id="{6AB77653-0379-1D90-E937-B903A1B06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968B0-C982-DB66-C94F-E098ECCB3DBA}"/>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318432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AFD3-539A-571F-8B60-E3307D4FC9DA}"/>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5A0BD59-F4D8-8468-7F37-5EFF216881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C5A19B24-E3D1-D52A-22E9-FE63C8A783A4}"/>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5" name="Footer Placeholder 4">
            <a:extLst>
              <a:ext uri="{FF2B5EF4-FFF2-40B4-BE49-F238E27FC236}">
                <a16:creationId xmlns:a16="http://schemas.microsoft.com/office/drawing/2014/main" id="{E380BEAD-BF54-E014-7B6E-9FC0D4A74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B553F-06ED-CFCA-0A3F-BF0980E5A682}"/>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61568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44D0B-D1D2-09DC-843F-111BE73941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7128AF71-0564-ABF4-21CE-D4165CD46C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E269BA1-2C3F-14EA-4FED-67395C827B34}"/>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5" name="Footer Placeholder 4">
            <a:extLst>
              <a:ext uri="{FF2B5EF4-FFF2-40B4-BE49-F238E27FC236}">
                <a16:creationId xmlns:a16="http://schemas.microsoft.com/office/drawing/2014/main" id="{A7B07566-0972-0E08-AE5A-45E564ABD0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D73EC-AB62-D948-2306-768118DABD41}"/>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135846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0CF9-A868-C80A-E96B-554D66009A8B}"/>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1075FCBA-1A26-8757-4B85-BE9D48B5CB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3C20A9E-9543-CA26-0FCD-A4C4B16375FE}"/>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5" name="Footer Placeholder 4">
            <a:extLst>
              <a:ext uri="{FF2B5EF4-FFF2-40B4-BE49-F238E27FC236}">
                <a16:creationId xmlns:a16="http://schemas.microsoft.com/office/drawing/2014/main" id="{E8355E1F-DBDE-884F-D2F7-152463C06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97F314-103F-3547-8D97-91DE74B15418}"/>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354569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14A6-ABC3-2771-0F98-26F92B2C66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2C86EEEE-9475-CF5A-67ED-5FFAE277B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2D24CA-5461-4045-DE0B-3D543A2D8FD0}"/>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5" name="Footer Placeholder 4">
            <a:extLst>
              <a:ext uri="{FF2B5EF4-FFF2-40B4-BE49-F238E27FC236}">
                <a16:creationId xmlns:a16="http://schemas.microsoft.com/office/drawing/2014/main" id="{2C58AC02-2426-B344-10AC-AB5BE2F38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A8AED-625D-EBA6-9350-C461B38F0DA8}"/>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88158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FCB6-4DED-0BC9-F64E-17C2D2E8920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2BA6D16-2C78-91F1-B55E-7DEAC149F8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7D9D74D3-3F72-A8D6-A210-F614E9F581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70AB6452-721B-024A-52BD-41A1450595D5}"/>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6" name="Footer Placeholder 5">
            <a:extLst>
              <a:ext uri="{FF2B5EF4-FFF2-40B4-BE49-F238E27FC236}">
                <a16:creationId xmlns:a16="http://schemas.microsoft.com/office/drawing/2014/main" id="{8D736EBB-CC08-E443-8662-10AB1D2FAE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E0B1C1-882C-E20B-D3F9-6F32FDFE314A}"/>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274530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DF25-9DBD-C29A-2E9D-EF5FA5F17DAB}"/>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704CFAAD-EA39-1DEE-C71B-4D18BC56F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AA18BA-1373-D87C-3157-FC73378B5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0FA25F92-1B94-D599-A6B5-3EDA5D377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C6FEFA-4129-A2F4-F90B-77B645CF63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DB55D1C2-D024-D4EE-A77A-7D4D0DACED2D}"/>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8" name="Footer Placeholder 7">
            <a:extLst>
              <a:ext uri="{FF2B5EF4-FFF2-40B4-BE49-F238E27FC236}">
                <a16:creationId xmlns:a16="http://schemas.microsoft.com/office/drawing/2014/main" id="{E202E1F0-95E5-9C9D-FDE7-6F1861A94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59E0A1-1F8F-47D1-F3A9-D89276060CBA}"/>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373870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51A2-3905-A23A-029D-5E6451F93269}"/>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0320F4E3-4BA2-0B57-3DCB-1D0F6F1FFABB}"/>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4" name="Footer Placeholder 3">
            <a:extLst>
              <a:ext uri="{FF2B5EF4-FFF2-40B4-BE49-F238E27FC236}">
                <a16:creationId xmlns:a16="http://schemas.microsoft.com/office/drawing/2014/main" id="{CD257166-5F58-47DE-DA58-8C3274EE55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A483A1-4F45-2D08-5812-0FCC8DC06A81}"/>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405331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7D5B4-A65F-3D0A-D1DD-FABE9D589E54}"/>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3" name="Footer Placeholder 2">
            <a:extLst>
              <a:ext uri="{FF2B5EF4-FFF2-40B4-BE49-F238E27FC236}">
                <a16:creationId xmlns:a16="http://schemas.microsoft.com/office/drawing/2014/main" id="{2FBB6613-475C-62CB-87A7-3AFBD07E15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4EDB1E-26DC-24C9-D1FE-048C5A54D3E0}"/>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250939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5E0-AB1F-3D41-017E-313C20DE07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941F1A82-D456-6C8A-E533-EDD850263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D38A56BF-3D4F-F398-46D0-E62632618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CB537F-80AA-95F6-715E-B2F32AAE621D}"/>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6" name="Footer Placeholder 5">
            <a:extLst>
              <a:ext uri="{FF2B5EF4-FFF2-40B4-BE49-F238E27FC236}">
                <a16:creationId xmlns:a16="http://schemas.microsoft.com/office/drawing/2014/main" id="{631A242B-1CF6-7F2F-FA1A-D9673402BC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8994-6DB2-2BA1-7793-6427D4E98DDD}"/>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238221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A4FB-B082-6F93-6870-FDF9DB7F37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AC041BE0-D2A8-F863-12F4-11FF03541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D5550-5405-3204-A49B-69C634EDE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9DDD1A-A008-6898-32FB-F311C45D72E8}"/>
              </a:ext>
            </a:extLst>
          </p:cNvPr>
          <p:cNvSpPr>
            <a:spLocks noGrp="1"/>
          </p:cNvSpPr>
          <p:nvPr>
            <p:ph type="dt" sz="half" idx="10"/>
          </p:nvPr>
        </p:nvSpPr>
        <p:spPr/>
        <p:txBody>
          <a:bodyPr/>
          <a:lstStyle/>
          <a:p>
            <a:fld id="{C32F9FF5-2320-447A-9564-0B7799454AF1}" type="datetimeFigureOut">
              <a:rPr lang="en-IN" smtClean="0"/>
              <a:t>19-10-2024</a:t>
            </a:fld>
            <a:endParaRPr lang="en-IN"/>
          </a:p>
        </p:txBody>
      </p:sp>
      <p:sp>
        <p:nvSpPr>
          <p:cNvPr id="6" name="Footer Placeholder 5">
            <a:extLst>
              <a:ext uri="{FF2B5EF4-FFF2-40B4-BE49-F238E27FC236}">
                <a16:creationId xmlns:a16="http://schemas.microsoft.com/office/drawing/2014/main" id="{352478EB-7FFE-DB70-34D3-43887E3A7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135725-82B5-3A41-3841-7CD7BAA95CC1}"/>
              </a:ext>
            </a:extLst>
          </p:cNvPr>
          <p:cNvSpPr>
            <a:spLocks noGrp="1"/>
          </p:cNvSpPr>
          <p:nvPr>
            <p:ph type="sldNum" sz="quarter" idx="12"/>
          </p:nvPr>
        </p:nvSpPr>
        <p:spPr/>
        <p:txBody>
          <a:bodyPr/>
          <a:lstStyle/>
          <a:p>
            <a:fld id="{77103F50-E586-4B97-802A-60AA6575D55F}" type="slidenum">
              <a:rPr lang="en-IN" smtClean="0"/>
              <a:t>‹#›</a:t>
            </a:fld>
            <a:endParaRPr lang="en-IN"/>
          </a:p>
        </p:txBody>
      </p:sp>
    </p:spTree>
    <p:extLst>
      <p:ext uri="{BB962C8B-B14F-4D97-AF65-F5344CB8AC3E}">
        <p14:creationId xmlns:p14="http://schemas.microsoft.com/office/powerpoint/2010/main" val="6852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D9A03-2364-CB5E-7765-6711B1BC0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D9AB082-E024-29B9-8462-472FAF09F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BD490A8-FD05-95A0-97BB-CA3EE5D9E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F9FF5-2320-447A-9564-0B7799454AF1}" type="datetimeFigureOut">
              <a:rPr lang="en-IN" smtClean="0"/>
              <a:t>19-10-2024</a:t>
            </a:fld>
            <a:endParaRPr lang="en-IN"/>
          </a:p>
        </p:txBody>
      </p:sp>
      <p:sp>
        <p:nvSpPr>
          <p:cNvPr id="5" name="Footer Placeholder 4">
            <a:extLst>
              <a:ext uri="{FF2B5EF4-FFF2-40B4-BE49-F238E27FC236}">
                <a16:creationId xmlns:a16="http://schemas.microsoft.com/office/drawing/2014/main" id="{97306B5A-D573-BA0C-27A9-B785FF562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2927AB-5109-7A2E-4462-34779D44A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03F50-E586-4B97-802A-60AA6575D55F}" type="slidenum">
              <a:rPr lang="en-IN" smtClean="0"/>
              <a:t>‹#›</a:t>
            </a:fld>
            <a:endParaRPr lang="en-IN"/>
          </a:p>
        </p:txBody>
      </p:sp>
    </p:spTree>
    <p:extLst>
      <p:ext uri="{BB962C8B-B14F-4D97-AF65-F5344CB8AC3E}">
        <p14:creationId xmlns:p14="http://schemas.microsoft.com/office/powerpoint/2010/main" val="1641129171"/>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2E023980-19EF-79D1-642E-DCCE07568D63}"/>
              </a:ext>
            </a:extLst>
          </p:cNvPr>
          <p:cNvSpPr>
            <a:spLocks noChangeArrowheads="1"/>
          </p:cNvSpPr>
          <p:nvPr/>
        </p:nvSpPr>
        <p:spPr bwMode="auto">
          <a:xfrm>
            <a:off x="2583616" y="52743"/>
            <a:ext cx="641214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 YOUR VISION IN INDIAN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Poonamallee</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High Road Chennai, -600100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1">
            <a:extLst>
              <a:ext uri="{FF2B5EF4-FFF2-40B4-BE49-F238E27FC236}">
                <a16:creationId xmlns:a16="http://schemas.microsoft.com/office/drawing/2014/main" id="{44A1D59B-15D0-1BEA-7DA5-63A3DF9B1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245" y="912493"/>
            <a:ext cx="3417888"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A40A72E9-6561-C9CD-0090-B3C484C71344}"/>
              </a:ext>
            </a:extLst>
          </p:cNvPr>
          <p:cNvSpPr>
            <a:spLocks noChangeArrowheads="1"/>
          </p:cNvSpPr>
          <p:nvPr/>
        </p:nvSpPr>
        <p:spPr bwMode="auto">
          <a:xfrm>
            <a:off x="0" y="370500"/>
            <a:ext cx="12191999"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5505397-D8E4-9111-EB28-CA9351FC4E5A}"/>
              </a:ext>
            </a:extLst>
          </p:cNvPr>
          <p:cNvSpPr txBox="1"/>
          <p:nvPr/>
        </p:nvSpPr>
        <p:spPr>
          <a:xfrm>
            <a:off x="3009481" y="2288031"/>
            <a:ext cx="6119446" cy="2246769"/>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Report on</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Redbus</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Scraping with Selenium &amp;</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Dynamic Filtering using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Streamlit</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in partial fulfilment  of the requirement</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the award of the course</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SCIENC</a:t>
            </a:r>
            <a:endParaRPr lang="en-IN" dirty="0"/>
          </a:p>
        </p:txBody>
      </p:sp>
      <p:sp>
        <p:nvSpPr>
          <p:cNvPr id="9" name="TextBox 8">
            <a:extLst>
              <a:ext uri="{FF2B5EF4-FFF2-40B4-BE49-F238E27FC236}">
                <a16:creationId xmlns:a16="http://schemas.microsoft.com/office/drawing/2014/main" id="{54D2662D-CCF4-2705-97BC-6CDB9FEE6419}"/>
              </a:ext>
            </a:extLst>
          </p:cNvPr>
          <p:cNvSpPr txBox="1"/>
          <p:nvPr/>
        </p:nvSpPr>
        <p:spPr>
          <a:xfrm>
            <a:off x="5277898" y="5180484"/>
            <a:ext cx="609432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BY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SHALINI .R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[MDTM 30(</a:t>
            </a:r>
            <a:r>
              <a:rPr lang="en-IN" b="0" i="0" dirty="0">
                <a:solidFill>
                  <a:srgbClr val="1F252D"/>
                </a:solidFill>
                <a:effectLst/>
                <a:latin typeface="Wanted Sans Variable"/>
              </a:rPr>
              <a:t>DS-WD-T-B5</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59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22729-5C4E-1864-F09F-8FE7BA0DA78A}"/>
              </a:ext>
            </a:extLst>
          </p:cNvPr>
          <p:cNvPicPr>
            <a:picLocks noChangeAspect="1"/>
          </p:cNvPicPr>
          <p:nvPr/>
        </p:nvPicPr>
        <p:blipFill>
          <a:blip r:embed="rId2"/>
          <a:stretch>
            <a:fillRect/>
          </a:stretch>
        </p:blipFill>
        <p:spPr>
          <a:xfrm>
            <a:off x="894899" y="677941"/>
            <a:ext cx="10402201" cy="5502117"/>
          </a:xfrm>
          <a:prstGeom prst="rect">
            <a:avLst/>
          </a:prstGeom>
        </p:spPr>
      </p:pic>
    </p:spTree>
    <p:extLst>
      <p:ext uri="{BB962C8B-B14F-4D97-AF65-F5344CB8AC3E}">
        <p14:creationId xmlns:p14="http://schemas.microsoft.com/office/powerpoint/2010/main" val="209562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889BC-A6B3-5D0F-2851-51C6BF89D8CE}"/>
              </a:ext>
            </a:extLst>
          </p:cNvPr>
          <p:cNvSpPr txBox="1"/>
          <p:nvPr/>
        </p:nvSpPr>
        <p:spPr>
          <a:xfrm>
            <a:off x="3953426" y="2309421"/>
            <a:ext cx="4083169" cy="1477328"/>
          </a:xfrm>
          <a:prstGeom prst="rect">
            <a:avLst/>
          </a:prstGeom>
          <a:noFill/>
        </p:spPr>
        <p:txBody>
          <a:bodyPr wrap="none" rtlCol="0">
            <a:spAutoFit/>
          </a:bodyPr>
          <a:lstStyle/>
          <a:p>
            <a:r>
              <a:rPr lang="en-IN" sz="7200" b="1" i="0" dirty="0">
                <a:solidFill>
                  <a:srgbClr val="FF0000"/>
                </a:solidFill>
                <a:effectLst/>
                <a:latin typeface="Times New Roman" panose="02020603050405020304" pitchFamily="18" charset="0"/>
                <a:cs typeface="Times New Roman" panose="02020603050405020304" pitchFamily="18" charset="0"/>
              </a:rPr>
              <a:t>Questions</a:t>
            </a:r>
          </a:p>
          <a:p>
            <a:endParaRPr lang="en-IN" dirty="0">
              <a:solidFill>
                <a:srgbClr val="FF0000"/>
              </a:solidFill>
            </a:endParaRPr>
          </a:p>
        </p:txBody>
      </p:sp>
    </p:spTree>
    <p:extLst>
      <p:ext uri="{BB962C8B-B14F-4D97-AF65-F5344CB8AC3E}">
        <p14:creationId xmlns:p14="http://schemas.microsoft.com/office/powerpoint/2010/main" val="140165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EC22A-EB3E-5B97-4BF9-93A8462F5410}"/>
              </a:ext>
            </a:extLst>
          </p:cNvPr>
          <p:cNvSpPr txBox="1"/>
          <p:nvPr/>
        </p:nvSpPr>
        <p:spPr>
          <a:xfrm>
            <a:off x="619433" y="1003165"/>
            <a:ext cx="11316929" cy="535531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 Question 1. What is the </a:t>
            </a:r>
            <a:r>
              <a:rPr lang="en-US" dirty="0" err="1">
                <a:solidFill>
                  <a:srgbClr val="FF0000"/>
                </a:solidFill>
                <a:latin typeface="Times New Roman" panose="02020603050405020304" pitchFamily="18" charset="0"/>
                <a:cs typeface="Times New Roman" panose="02020603050405020304" pitchFamily="18" charset="0"/>
              </a:rPr>
              <a:t>Redbus</a:t>
            </a:r>
            <a:r>
              <a:rPr lang="en-US" dirty="0">
                <a:solidFill>
                  <a:srgbClr val="FF0000"/>
                </a:solidFill>
                <a:latin typeface="Times New Roman" panose="02020603050405020304" pitchFamily="18" charset="0"/>
                <a:cs typeface="Times New Roman" panose="02020603050405020304" pitchFamily="18" charset="0"/>
              </a:rPr>
              <a:t> Data Scraping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 Data Scraping project is a web application that scrapes bus travel data from various state-run bus services. It allows users to filter and view bus details, including routes, bus types, prices, and availability using an interactive interface developed with </a:t>
            </a:r>
            <a:r>
              <a:rPr lang="en-US" dirty="0" err="1">
                <a:latin typeface="Times New Roman" panose="02020603050405020304" pitchFamily="18" charset="0"/>
                <a:cs typeface="Times New Roman" panose="02020603050405020304" pitchFamily="18" charset="0"/>
              </a:rPr>
              <a:t>Streamlit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Question 2. How does the data scraping 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is collected using Selenium, a web scraping tool that automates browser interactions to extract bus routes, timings, fares, and other details from the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 website. The scraped data is stored in a MySQL database for further querying and analysis.</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Question 3. What features does the app provide?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application offers the following features: - Filtering of bus routes by state, seat type, and other criteria. - Viewing detailed bus information like prices, availability, timings, and user ratings. - Dynamic filtering of buses based on user preferences such as bus type, fare range, and seat availability. - Rating buses based on user experience.</a:t>
            </a:r>
          </a:p>
          <a:p>
            <a:endParaRPr lang="en-US" dirty="0"/>
          </a:p>
          <a:p>
            <a:endParaRPr lang="en-IN" dirty="0"/>
          </a:p>
        </p:txBody>
      </p:sp>
    </p:spTree>
    <p:extLst>
      <p:ext uri="{BB962C8B-B14F-4D97-AF65-F5344CB8AC3E}">
        <p14:creationId xmlns:p14="http://schemas.microsoft.com/office/powerpoint/2010/main" val="263903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A2CBB-BBFB-7A51-FD5A-D3655E3FABA1}"/>
              </a:ext>
            </a:extLst>
          </p:cNvPr>
          <p:cNvSpPr txBox="1"/>
          <p:nvPr/>
        </p:nvSpPr>
        <p:spPr>
          <a:xfrm>
            <a:off x="997974" y="0"/>
            <a:ext cx="10196052" cy="6463308"/>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 Question 4. What technologies are used in this project?</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project leverages several technologies: - </a:t>
            </a:r>
          </a:p>
          <a:p>
            <a:r>
              <a:rPr lang="en-US" dirty="0">
                <a:latin typeface="Times New Roman" panose="02020603050405020304" pitchFamily="18" charset="0"/>
                <a:cs typeface="Times New Roman" panose="02020603050405020304" pitchFamily="18" charset="0"/>
              </a:rPr>
              <a:t>**Selenium** for scraping the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 portal. </a:t>
            </a:r>
          </a:p>
          <a:p>
            <a:r>
              <a:rPr lang="en-US" dirty="0">
                <a:latin typeface="Times New Roman" panose="02020603050405020304" pitchFamily="18" charset="0"/>
                <a:cs typeface="Times New Roman" panose="02020603050405020304" pitchFamily="18" charset="0"/>
              </a:rPr>
              <a:t>**Pandas** for data manipulation.  </a:t>
            </a:r>
          </a:p>
          <a:p>
            <a:r>
              <a:rPr lang="en-US" dirty="0">
                <a:latin typeface="Times New Roman" panose="02020603050405020304" pitchFamily="18" charset="0"/>
                <a:cs typeface="Times New Roman" panose="02020603050405020304" pitchFamily="18" charset="0"/>
              </a:rPr>
              <a:t>**MySQL** for storing the scraped data.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for building the interactive web application.</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Question 5. How do I filter bus data?</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filter bus data by selecting your preferred **state**, **route**, **bus type**, and other criteria on the **Bus Booking** or **Bus Details** page. The data is dynamically filtered based on your input and is displayed instantly. </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Question 6. How is the scraped data stored?</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scraped data is stored in a **MySQL** database. This ensures that the data is accessible for querying and filtering in real-time while using the application. </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 Question 7. Can I view and filter data for different states?</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Yes, the application supports viewing and filtering data from multiple Indian states, including Andhra Pradesh, Telangana, Kerala, Rajasthan, and more.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10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D4490C-2ADC-5308-9AB9-23517119220A}"/>
              </a:ext>
            </a:extLst>
          </p:cNvPr>
          <p:cNvSpPr txBox="1"/>
          <p:nvPr/>
        </p:nvSpPr>
        <p:spPr>
          <a:xfrm>
            <a:off x="3289269" y="2467896"/>
            <a:ext cx="6287349" cy="1200329"/>
          </a:xfrm>
          <a:prstGeom prst="rect">
            <a:avLst/>
          </a:prstGeom>
          <a:noFill/>
        </p:spPr>
        <p:txBody>
          <a:bodyPr wrap="square" rtlCol="0">
            <a:spAutoFit/>
          </a:bodyPr>
          <a:lstStyle/>
          <a:p>
            <a:r>
              <a:rPr lang="en-US" sz="7200" dirty="0">
                <a:solidFill>
                  <a:srgbClr val="00B050"/>
                </a:solidFill>
                <a:latin typeface="Times New Roman" panose="02020603050405020304" pitchFamily="18" charset="0"/>
                <a:cs typeface="Times New Roman" panose="02020603050405020304" pitchFamily="18" charset="0"/>
              </a:rPr>
              <a:t>THANK YOU</a:t>
            </a:r>
            <a:endParaRPr lang="en-IN" sz="7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1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2CD7B3-E47B-41DC-0472-AF70E921D3B3}"/>
              </a:ext>
            </a:extLst>
          </p:cNvPr>
          <p:cNvSpPr txBox="1"/>
          <p:nvPr/>
        </p:nvSpPr>
        <p:spPr>
          <a:xfrm>
            <a:off x="2133600" y="678536"/>
            <a:ext cx="7924800"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this </a:t>
            </a:r>
            <a:r>
              <a:rPr lang="en-US" b="1" dirty="0" err="1">
                <a:solidFill>
                  <a:srgbClr val="C00000"/>
                </a:solidFill>
                <a:latin typeface="Times New Roman" panose="02020603050405020304" pitchFamily="18" charset="0"/>
                <a:cs typeface="Times New Roman" panose="02020603050405020304" pitchFamily="18" charset="0"/>
              </a:rPr>
              <a:t>Redbus</a:t>
            </a:r>
            <a:r>
              <a:rPr lang="en-US" b="1" dirty="0">
                <a:solidFill>
                  <a:srgbClr val="C00000"/>
                </a:solidFill>
                <a:latin typeface="Times New Roman" panose="02020603050405020304" pitchFamily="18" charset="0"/>
                <a:cs typeface="Times New Roman" panose="02020603050405020304" pitchFamily="18" charset="0"/>
              </a:rPr>
              <a:t> Data Scraping and Dynamic Filtering project</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I've implemented a comprehensive solution that focuses on web scraping, data storage, and building a user-friendly interface for analyzing bus travel data across different states in India.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Why I Implemented This:</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main goal is to make bus travel data more accessible and easier to navigate for users by centralizing the bus schedules, routes, fares, and availability from various states in India.</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Problem Solved</a:t>
            </a:r>
            <a:r>
              <a:rPr lang="en-US" dirty="0">
                <a:latin typeface="Times New Roman" panose="02020603050405020304" pitchFamily="18" charset="0"/>
                <a:cs typeface="Times New Roman" panose="02020603050405020304" pitchFamily="18" charset="0"/>
              </a:rPr>
              <a:t>: People often face challenges finding relevant bus information, especially across multiple state transport websites. This app provides a one-stop solution where users can filter buses based on their preferences like bus type, route, price, and more.</a:t>
            </a:r>
          </a:p>
        </p:txBody>
      </p:sp>
    </p:spTree>
    <p:extLst>
      <p:ext uri="{BB962C8B-B14F-4D97-AF65-F5344CB8AC3E}">
        <p14:creationId xmlns:p14="http://schemas.microsoft.com/office/powerpoint/2010/main" val="217083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6E380-1D26-E6F1-BBE3-ACC9751685FE}"/>
              </a:ext>
            </a:extLst>
          </p:cNvPr>
          <p:cNvSpPr txBox="1"/>
          <p:nvPr/>
        </p:nvSpPr>
        <p:spPr>
          <a:xfrm>
            <a:off x="373626" y="0"/>
            <a:ext cx="11503742" cy="6740307"/>
          </a:xfrm>
          <a:prstGeom prst="rect">
            <a:avLst/>
          </a:prstGeom>
          <a:noFill/>
        </p:spPr>
        <p:txBody>
          <a:bodyPr wrap="square">
            <a:spAutoFit/>
          </a:bodyPr>
          <a:lstStyle/>
          <a:p>
            <a:r>
              <a:rPr lang="en-US" b="1" dirty="0">
                <a:solidFill>
                  <a:srgbClr val="0070C0"/>
                </a:solidFill>
                <a:latin typeface="Times New Roman" panose="02020603050405020304" pitchFamily="18" charset="0"/>
                <a:cs typeface="Times New Roman" panose="02020603050405020304" pitchFamily="18" charset="0"/>
              </a:rPr>
              <a:t>How I Implemented This:</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Scraping with Selenium</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used Selenium to automate the extraction of bus details from the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 website, like bus names, routes, prices, seat availability, and timings.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Selenium interacts with dynamic web elements (like loading bus schedules) and pulls the data from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 into a structured format for further use.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Storage with MySQL</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scraping, the data is stored in a MySQL database for persistent storage. This database allows for easy querying and filtering of data, ensuring that the user always sees the most up-to-date bus travel information.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 also supports scaling, so as the data grows with more routes and states, the system can handle large volumes of information efficiently.</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Dynamic Filtering and Frontend with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is used to create an interactive web application where users can select bus details like routes, states, bus types, and more.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filtering options allow users to get results in real-time, without needing to refresh the page or perform complex searches. The application dynamically pulls filtered data from MySQL based on the user's selections.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Rating Feature</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rating feature allows users to rate the buses they traveled on, which is stored and updated in a CSV file for now (with future plans to move this to MySQL).</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feedback can be useful for other users to make informed decisions.</a:t>
            </a:r>
          </a:p>
        </p:txBody>
      </p:sp>
    </p:spTree>
    <p:extLst>
      <p:ext uri="{BB962C8B-B14F-4D97-AF65-F5344CB8AC3E}">
        <p14:creationId xmlns:p14="http://schemas.microsoft.com/office/powerpoint/2010/main" val="383586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5A0040-03F0-915D-6A9B-5D4AABB69E60}"/>
              </a:ext>
            </a:extLst>
          </p:cNvPr>
          <p:cNvSpPr txBox="1"/>
          <p:nvPr/>
        </p:nvSpPr>
        <p:spPr>
          <a:xfrm>
            <a:off x="98322" y="0"/>
            <a:ext cx="11631561" cy="6463308"/>
          </a:xfrm>
          <a:prstGeom prst="rect">
            <a:avLst/>
          </a:prstGeom>
          <a:noFill/>
        </p:spPr>
        <p:txBody>
          <a:bodyPr wrap="square">
            <a:spAutoFit/>
          </a:bodyPr>
          <a:lstStyle/>
          <a:p>
            <a:r>
              <a:rPr lang="en-US" b="1" dirty="0">
                <a:solidFill>
                  <a:srgbClr val="0070C0"/>
                </a:solidFill>
                <a:latin typeface="Times New Roman" panose="02020603050405020304" pitchFamily="18" charset="0"/>
                <a:cs typeface="Times New Roman" panose="02020603050405020304" pitchFamily="18" charset="0"/>
              </a:rPr>
              <a:t>What I Implemented:</a:t>
            </a:r>
          </a:p>
          <a:p>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Web Scraping</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Scraping dynamic content from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 using </a:t>
            </a:r>
            <a:r>
              <a:rPr lang="en-US" b="1" dirty="0">
                <a:latin typeface="Times New Roman" panose="02020603050405020304" pitchFamily="18" charset="0"/>
                <a:cs typeface="Times New Roman" panose="02020603050405020304" pitchFamily="18" charset="0"/>
              </a:rPr>
              <a:t>Selenium</a:t>
            </a:r>
            <a:r>
              <a:rPr lang="en-US" dirty="0">
                <a:latin typeface="Times New Roman" panose="02020603050405020304" pitchFamily="18" charset="0"/>
                <a:cs typeface="Times New Roman" panose="02020603050405020304" pitchFamily="18" charset="0"/>
              </a:rPr>
              <a:t> for multiple states and their routes.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Data for </a:t>
            </a:r>
            <a:r>
              <a:rPr lang="en-US" b="1" dirty="0">
                <a:latin typeface="Times New Roman" panose="02020603050405020304" pitchFamily="18" charset="0"/>
                <a:cs typeface="Times New Roman" panose="02020603050405020304" pitchFamily="18" charset="0"/>
              </a:rPr>
              <a:t>routes, fares, bus types, and timings</a:t>
            </a:r>
            <a:r>
              <a:rPr lang="en-US" dirty="0">
                <a:latin typeface="Times New Roman" panose="02020603050405020304" pitchFamily="18" charset="0"/>
                <a:cs typeface="Times New Roman" panose="02020603050405020304" pitchFamily="18" charset="0"/>
              </a:rPr>
              <a:t> were extracted across state-run bus corporations.</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Database Integration</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 scraped data is then processed using </a:t>
            </a:r>
            <a:r>
              <a:rPr lang="en-US" b="1" dirty="0">
                <a:latin typeface="Times New Roman" panose="02020603050405020304" pitchFamily="18" charset="0"/>
                <a:cs typeface="Times New Roman" panose="02020603050405020304" pitchFamily="18" charset="0"/>
              </a:rPr>
              <a:t>Pandas</a:t>
            </a:r>
            <a:r>
              <a:rPr lang="en-US" dirty="0">
                <a:latin typeface="Times New Roman" panose="02020603050405020304" pitchFamily="18" charset="0"/>
                <a:cs typeface="Times New Roman" panose="02020603050405020304" pitchFamily="18" charset="0"/>
              </a:rPr>
              <a:t> and stored in </a:t>
            </a:r>
            <a:r>
              <a:rPr lang="en-US" b="1"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for easy querying and filtering.</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 also ensured that the data is </a:t>
            </a:r>
            <a:r>
              <a:rPr lang="en-US" b="1" dirty="0">
                <a:latin typeface="Times New Roman" panose="02020603050405020304" pitchFamily="18" charset="0"/>
                <a:cs typeface="Times New Roman" panose="02020603050405020304" pitchFamily="18" charset="0"/>
              </a:rPr>
              <a:t>cleaned and validated</a:t>
            </a:r>
            <a:r>
              <a:rPr lang="en-US" dirty="0">
                <a:latin typeface="Times New Roman" panose="02020603050405020304" pitchFamily="18" charset="0"/>
                <a:cs typeface="Times New Roman" panose="02020603050405020304" pitchFamily="18" charset="0"/>
              </a:rPr>
              <a:t>, particularly handling missing or incorrect price data using Pandas.</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Interactive UI in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Users can filter buses by </a:t>
            </a: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route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bus type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seat availability</a:t>
            </a:r>
            <a:r>
              <a:rPr lang="en-US" dirty="0">
                <a:latin typeface="Times New Roman" panose="02020603050405020304" pitchFamily="18" charset="0"/>
                <a:cs typeface="Times New Roman" panose="02020603050405020304" pitchFamily="18" charset="0"/>
              </a:rPr>
              <a:t>, and even </a:t>
            </a:r>
            <a:r>
              <a:rPr lang="en-US" b="1" dirty="0">
                <a:latin typeface="Times New Roman" panose="02020603050405020304" pitchFamily="18" charset="0"/>
                <a:cs typeface="Times New Roman" panose="02020603050405020304" pitchFamily="18" charset="0"/>
              </a:rPr>
              <a:t>departure time</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 UI is simple and intuitive, using </a:t>
            </a:r>
            <a:r>
              <a:rPr lang="en-US" b="1" dirty="0">
                <a:latin typeface="Times New Roman" panose="02020603050405020304" pitchFamily="18" charset="0"/>
                <a:cs typeface="Times New Roman" panose="02020603050405020304" pitchFamily="18" charset="0"/>
              </a:rPr>
              <a:t>drop-down menus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sliders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time inputs</a:t>
            </a:r>
            <a:r>
              <a:rPr lang="en-US" dirty="0">
                <a:latin typeface="Times New Roman" panose="02020603050405020304" pitchFamily="18" charset="0"/>
                <a:cs typeface="Times New Roman" panose="02020603050405020304" pitchFamily="18" charset="0"/>
              </a:rPr>
              <a:t> to make navigation easy.</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Rating System</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Users can rate buses after booking, and the rating is stored for future reference.</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 application also calculates and shows the average bus rating.</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Booking and Summary</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After choosing their route, users get a detailed </a:t>
            </a:r>
            <a:r>
              <a:rPr lang="en-US" b="1" dirty="0">
                <a:latin typeface="Times New Roman" panose="02020603050405020304" pitchFamily="18" charset="0"/>
                <a:cs typeface="Times New Roman" panose="02020603050405020304" pitchFamily="18" charset="0"/>
              </a:rPr>
              <a:t>booking summary</a:t>
            </a:r>
            <a:r>
              <a:rPr lang="en-US" dirty="0">
                <a:latin typeface="Times New Roman" panose="02020603050405020304" pitchFamily="18" charset="0"/>
                <a:cs typeface="Times New Roman" panose="02020603050405020304" pitchFamily="18" charset="0"/>
              </a:rPr>
              <a:t> that includes the state, route, travel date, departure time, number of passengers, fare, and rating. This enhances user experience by giving them all the information they need before finalizing the booking.</a:t>
            </a:r>
          </a:p>
        </p:txBody>
      </p:sp>
    </p:spTree>
    <p:extLst>
      <p:ext uri="{BB962C8B-B14F-4D97-AF65-F5344CB8AC3E}">
        <p14:creationId xmlns:p14="http://schemas.microsoft.com/office/powerpoint/2010/main" val="24436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F6A9C-B5F1-68E3-E51D-8A046BC024A0}"/>
              </a:ext>
            </a:extLst>
          </p:cNvPr>
          <p:cNvSpPr txBox="1"/>
          <p:nvPr/>
        </p:nvSpPr>
        <p:spPr>
          <a:xfrm>
            <a:off x="3146322" y="1157267"/>
            <a:ext cx="6096000" cy="3416320"/>
          </a:xfrm>
          <a:prstGeom prst="rect">
            <a:avLst/>
          </a:prstGeom>
          <a:noFill/>
        </p:spPr>
        <p:txBody>
          <a:bodyPr wrap="square">
            <a:spAutoFit/>
          </a:bodyPr>
          <a:lstStyle/>
          <a:p>
            <a:r>
              <a:rPr lang="en-US" b="1" dirty="0">
                <a:solidFill>
                  <a:srgbClr val="0070C0"/>
                </a:solidFill>
                <a:latin typeface="Times New Roman" panose="02020603050405020304" pitchFamily="18" charset="0"/>
                <a:cs typeface="Times New Roman" panose="02020603050405020304" pitchFamily="18" charset="0"/>
              </a:rPr>
              <a:t>Key Technologies Used:</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accent2">
                    <a:lumMod val="75000"/>
                  </a:schemeClr>
                </a:solidFill>
                <a:latin typeface="Times New Roman" panose="02020603050405020304" pitchFamily="18" charset="0"/>
                <a:cs typeface="Times New Roman" panose="02020603050405020304" pitchFamily="18" charset="0"/>
              </a:rPr>
              <a:t>Selenium</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web scraping dynamic content from </a:t>
            </a:r>
            <a:r>
              <a:rPr lang="en-US" dirty="0" err="1">
                <a:latin typeface="Times New Roman" panose="02020603050405020304" pitchFamily="18" charset="0"/>
                <a:cs typeface="Times New Roman" panose="02020603050405020304" pitchFamily="18" charset="0"/>
              </a:rPr>
              <a:t>Redbus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accent2">
                    <a:lumMod val="75000"/>
                  </a:schemeClr>
                </a:solidFill>
                <a:latin typeface="Times New Roman" panose="02020603050405020304" pitchFamily="18" charset="0"/>
                <a:cs typeface="Times New Roman" panose="02020603050405020304" pitchFamily="18" charset="0"/>
              </a:rPr>
              <a:t>Pandas</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data manipulation and cleaning.</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accent2">
                    <a:lumMod val="75000"/>
                  </a:schemeClr>
                </a:solidFill>
                <a:latin typeface="Times New Roman" panose="02020603050405020304" pitchFamily="18" charset="0"/>
                <a:cs typeface="Times New Roman" panose="02020603050405020304" pitchFamily="18" charset="0"/>
              </a:rPr>
              <a:t>MySQL</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efficient storage and querying of bus data.</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err="1">
                <a:solidFill>
                  <a:schemeClr val="accent2">
                    <a:lumMod val="75000"/>
                  </a:schemeClr>
                </a:solidFill>
                <a:latin typeface="Times New Roman" panose="02020603050405020304" pitchFamily="18" charset="0"/>
                <a:cs typeface="Times New Roman" panose="02020603050405020304" pitchFamily="18" charset="0"/>
              </a:rPr>
              <a:t>Streamlit</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building the interactive front-end that allows real-time filtering and selection of bus routes.</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accent2">
                    <a:lumMod val="75000"/>
                  </a:schemeClr>
                </a:solidFill>
                <a:latin typeface="Times New Roman" panose="02020603050405020304" pitchFamily="18" charset="0"/>
                <a:cs typeface="Times New Roman" panose="02020603050405020304" pitchFamily="18" charset="0"/>
              </a:rPr>
              <a:t>CSV</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Currently used for storing user ratings.</a:t>
            </a:r>
          </a:p>
        </p:txBody>
      </p:sp>
    </p:spTree>
    <p:extLst>
      <p:ext uri="{BB962C8B-B14F-4D97-AF65-F5344CB8AC3E}">
        <p14:creationId xmlns:p14="http://schemas.microsoft.com/office/powerpoint/2010/main" val="184796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12A4D-DA4E-D31B-6B4E-D98DC337BA63}"/>
              </a:ext>
            </a:extLst>
          </p:cNvPr>
          <p:cNvPicPr>
            <a:picLocks noChangeAspect="1"/>
          </p:cNvPicPr>
          <p:nvPr/>
        </p:nvPicPr>
        <p:blipFill>
          <a:blip r:embed="rId2"/>
          <a:stretch>
            <a:fillRect/>
          </a:stretch>
        </p:blipFill>
        <p:spPr>
          <a:xfrm>
            <a:off x="216309" y="1567372"/>
            <a:ext cx="5732207" cy="5290628"/>
          </a:xfrm>
          <a:prstGeom prst="rect">
            <a:avLst/>
          </a:prstGeom>
        </p:spPr>
      </p:pic>
      <p:pic>
        <p:nvPicPr>
          <p:cNvPr id="5" name="Picture 4">
            <a:extLst>
              <a:ext uri="{FF2B5EF4-FFF2-40B4-BE49-F238E27FC236}">
                <a16:creationId xmlns:a16="http://schemas.microsoft.com/office/drawing/2014/main" id="{EC6917F6-496E-1D0A-9FBD-9907AB85C7F7}"/>
              </a:ext>
            </a:extLst>
          </p:cNvPr>
          <p:cNvPicPr>
            <a:picLocks noChangeAspect="1"/>
          </p:cNvPicPr>
          <p:nvPr/>
        </p:nvPicPr>
        <p:blipFill>
          <a:blip r:embed="rId3"/>
          <a:stretch>
            <a:fillRect/>
          </a:stretch>
        </p:blipFill>
        <p:spPr>
          <a:xfrm>
            <a:off x="5879690" y="1567373"/>
            <a:ext cx="6243484" cy="5087442"/>
          </a:xfrm>
          <a:prstGeom prst="rect">
            <a:avLst/>
          </a:prstGeom>
        </p:spPr>
      </p:pic>
      <p:sp>
        <p:nvSpPr>
          <p:cNvPr id="6" name="TextBox 5">
            <a:extLst>
              <a:ext uri="{FF2B5EF4-FFF2-40B4-BE49-F238E27FC236}">
                <a16:creationId xmlns:a16="http://schemas.microsoft.com/office/drawing/2014/main" id="{FAA1CB7D-9DAC-398F-C098-C8DAADF58459}"/>
              </a:ext>
            </a:extLst>
          </p:cNvPr>
          <p:cNvSpPr txBox="1"/>
          <p:nvPr/>
        </p:nvSpPr>
        <p:spPr>
          <a:xfrm>
            <a:off x="4203290" y="203185"/>
            <a:ext cx="378541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Out put screen</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37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64D03F-DCF1-1653-8562-68EA53ACA6E3}"/>
              </a:ext>
            </a:extLst>
          </p:cNvPr>
          <p:cNvPicPr>
            <a:picLocks noChangeAspect="1"/>
          </p:cNvPicPr>
          <p:nvPr/>
        </p:nvPicPr>
        <p:blipFill>
          <a:blip r:embed="rId2"/>
          <a:stretch>
            <a:fillRect/>
          </a:stretch>
        </p:blipFill>
        <p:spPr>
          <a:xfrm>
            <a:off x="0" y="117987"/>
            <a:ext cx="12192000" cy="6607278"/>
          </a:xfrm>
          <a:prstGeom prst="rect">
            <a:avLst/>
          </a:prstGeom>
        </p:spPr>
      </p:pic>
    </p:spTree>
    <p:extLst>
      <p:ext uri="{BB962C8B-B14F-4D97-AF65-F5344CB8AC3E}">
        <p14:creationId xmlns:p14="http://schemas.microsoft.com/office/powerpoint/2010/main" val="62180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40DDA4-D2FC-BDAE-0F4C-7B2DB49B75B5}"/>
              </a:ext>
            </a:extLst>
          </p:cNvPr>
          <p:cNvPicPr>
            <a:picLocks noChangeAspect="1"/>
          </p:cNvPicPr>
          <p:nvPr/>
        </p:nvPicPr>
        <p:blipFill>
          <a:blip r:embed="rId2"/>
          <a:stretch>
            <a:fillRect/>
          </a:stretch>
        </p:blipFill>
        <p:spPr>
          <a:xfrm>
            <a:off x="0" y="1"/>
            <a:ext cx="12192000" cy="6725264"/>
          </a:xfrm>
          <a:prstGeom prst="rect">
            <a:avLst/>
          </a:prstGeom>
        </p:spPr>
      </p:pic>
    </p:spTree>
    <p:extLst>
      <p:ext uri="{BB962C8B-B14F-4D97-AF65-F5344CB8AC3E}">
        <p14:creationId xmlns:p14="http://schemas.microsoft.com/office/powerpoint/2010/main" val="365633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A0846-7221-E265-CC17-669445129F70}"/>
              </a:ext>
            </a:extLst>
          </p:cNvPr>
          <p:cNvPicPr>
            <a:picLocks noChangeAspect="1"/>
          </p:cNvPicPr>
          <p:nvPr/>
        </p:nvPicPr>
        <p:blipFill>
          <a:blip r:embed="rId2"/>
          <a:stretch>
            <a:fillRect/>
          </a:stretch>
        </p:blipFill>
        <p:spPr>
          <a:xfrm>
            <a:off x="788210" y="456942"/>
            <a:ext cx="10615580" cy="5944115"/>
          </a:xfrm>
          <a:prstGeom prst="rect">
            <a:avLst/>
          </a:prstGeom>
        </p:spPr>
      </p:pic>
    </p:spTree>
    <p:extLst>
      <p:ext uri="{BB962C8B-B14F-4D97-AF65-F5344CB8AC3E}">
        <p14:creationId xmlns:p14="http://schemas.microsoft.com/office/powerpoint/2010/main" val="2274497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1108</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Wanted Sans Variable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Shalini Raju</dc:creator>
  <cp:lastModifiedBy>Shalini Raju</cp:lastModifiedBy>
  <cp:revision>5</cp:revision>
  <dcterms:created xsi:type="dcterms:W3CDTF">2024-10-09T04:56:07Z</dcterms:created>
  <dcterms:modified xsi:type="dcterms:W3CDTF">2024-10-19T07:19:15Z</dcterms:modified>
</cp:coreProperties>
</file>