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EB91F7-4B4F-4C6C-930C-D34BE848E536}" v="2" dt="2023-08-03T03:22:56.6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Wednesday, July 24,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10683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Wednesday, July 24,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013283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Wednesday, July 24,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07999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Wednesday, July 24,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21361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Wednesday, July 24,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61780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Wednesday, July 24,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872549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Wednesday, July 24, 2024</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3676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Wednesday, July 24, 2024</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81130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Wednesday, July 24, 2024</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836429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Wednesday, July 24,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749792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Wednesday, July 24,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31846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Wednesday, July 24, 2024</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626989706"/>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4CEB5B4-CDED-47E6-9A79-D8983C3D4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50332B2-2BC3-434F-B11C-851A29882D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FF54EC60-509D-4A90-A637-580B5967E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6858000"/>
          </a:xfrm>
          <a:custGeom>
            <a:avLst/>
            <a:gdLst>
              <a:gd name="connsiteX0" fmla="*/ 0 w 12192000"/>
              <a:gd name="connsiteY0" fmla="*/ 0 h 6858000"/>
              <a:gd name="connsiteX1" fmla="*/ 10078284 w 12192000"/>
              <a:gd name="connsiteY1" fmla="*/ 0 h 6858000"/>
              <a:gd name="connsiteX2" fmla="*/ 10117114 w 12192000"/>
              <a:gd name="connsiteY2" fmla="*/ 31950 h 6858000"/>
              <a:gd name="connsiteX3" fmla="*/ 12038791 w 12192000"/>
              <a:gd name="connsiteY3" fmla="*/ 2405191 h 6858000"/>
              <a:gd name="connsiteX4" fmla="*/ 12192000 w 12192000"/>
              <a:gd name="connsiteY4" fmla="*/ 2745399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10078284" y="0"/>
                </a:lnTo>
                <a:lnTo>
                  <a:pt x="10117114" y="31950"/>
                </a:lnTo>
                <a:cubicBezTo>
                  <a:pt x="10983782" y="763968"/>
                  <a:pt x="11616084" y="1548856"/>
                  <a:pt x="12038791" y="2405191"/>
                </a:cubicBezTo>
                <a:lnTo>
                  <a:pt x="12192000" y="2745399"/>
                </a:lnTo>
                <a:lnTo>
                  <a:pt x="12192000" y="6858000"/>
                </a:lnTo>
                <a:lnTo>
                  <a:pt x="0" y="685800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0C19D61B-5F7F-63CB-D3ED-2E2C247B79DB}"/>
              </a:ext>
            </a:extLst>
          </p:cNvPr>
          <p:cNvSpPr>
            <a:spLocks noGrp="1"/>
          </p:cNvSpPr>
          <p:nvPr>
            <p:ph type="ctrTitle"/>
          </p:nvPr>
        </p:nvSpPr>
        <p:spPr>
          <a:xfrm>
            <a:off x="720000" y="619199"/>
            <a:ext cx="8831988" cy="576000"/>
          </a:xfrm>
        </p:spPr>
        <p:txBody>
          <a:bodyPr wrap="square" anchor="t">
            <a:noAutofit/>
          </a:bodyPr>
          <a:lstStyle/>
          <a:p>
            <a:pPr algn="l"/>
            <a:r>
              <a:rPr lang="en-US" sz="3600" dirty="0"/>
              <a:t>ANN Model Using Gradient Descent to Train Weight Vectors</a:t>
            </a:r>
            <a:br>
              <a:rPr lang="en-US" sz="3600" dirty="0"/>
            </a:br>
            <a:br>
              <a:rPr lang="en-US" sz="3600" dirty="0"/>
            </a:br>
            <a:br>
              <a:rPr lang="en-US" sz="3600" dirty="0"/>
            </a:br>
            <a:br>
              <a:rPr lang="en-US" sz="3600" dirty="0"/>
            </a:br>
            <a:br>
              <a:rPr lang="en-US" sz="3600" dirty="0"/>
            </a:br>
            <a:br>
              <a:rPr lang="en-US" sz="3600" dirty="0"/>
            </a:br>
            <a:br>
              <a:rPr lang="en-US" sz="3600" dirty="0"/>
            </a:br>
            <a:br>
              <a:rPr lang="en-US" sz="3600" dirty="0"/>
            </a:br>
            <a:r>
              <a:rPr lang="en-US" sz="3600" dirty="0"/>
              <a:t>                                                                </a:t>
            </a:r>
            <a:r>
              <a:rPr lang="en-US" sz="2000" dirty="0"/>
              <a:t>Presented by</a:t>
            </a:r>
            <a:r>
              <a:rPr lang="en-US" sz="3600" dirty="0"/>
              <a:t>                   </a:t>
            </a:r>
            <a:r>
              <a:rPr lang="en-US" sz="2000" dirty="0"/>
              <a:t>                                                                                                                                                                                                                                                                                                                           </a:t>
            </a:r>
            <a:br>
              <a:rPr lang="en-US" sz="1600" dirty="0"/>
            </a:br>
            <a:r>
              <a:rPr lang="en-US" sz="1600" dirty="0"/>
              <a:t>                                                                                                                                                                  </a:t>
            </a:r>
            <a:r>
              <a:rPr lang="en-US" sz="2000" dirty="0"/>
              <a:t>Shalini </a:t>
            </a:r>
            <a:r>
              <a:rPr lang="en-US" sz="2000" dirty="0" err="1"/>
              <a:t>Chilumula</a:t>
            </a:r>
            <a:endParaRPr lang="en-US" sz="2000" dirty="0"/>
          </a:p>
        </p:txBody>
      </p:sp>
      <p:sp>
        <p:nvSpPr>
          <p:cNvPr id="3" name="Subtitle 2">
            <a:extLst>
              <a:ext uri="{FF2B5EF4-FFF2-40B4-BE49-F238E27FC236}">
                <a16:creationId xmlns:a16="http://schemas.microsoft.com/office/drawing/2014/main" id="{65E78D5F-B2DF-6033-8171-5E534DC709B1}"/>
              </a:ext>
            </a:extLst>
          </p:cNvPr>
          <p:cNvSpPr>
            <a:spLocks noGrp="1"/>
          </p:cNvSpPr>
          <p:nvPr>
            <p:ph type="subTitle" idx="1"/>
          </p:nvPr>
        </p:nvSpPr>
        <p:spPr>
          <a:xfrm flipV="1">
            <a:off x="719999" y="1975002"/>
            <a:ext cx="8831989" cy="2749398"/>
          </a:xfrm>
        </p:spPr>
        <p:txBody>
          <a:bodyPr wrap="square">
            <a:normAutofit/>
          </a:bodyPr>
          <a:lstStyle/>
          <a:p>
            <a:pPr algn="l"/>
            <a:endParaRPr lang="en-US" sz="2000" dirty="0"/>
          </a:p>
        </p:txBody>
      </p:sp>
      <p:pic>
        <p:nvPicPr>
          <p:cNvPr id="4" name="Picture 3" descr="An abstract genetic concept">
            <a:extLst>
              <a:ext uri="{FF2B5EF4-FFF2-40B4-BE49-F238E27FC236}">
                <a16:creationId xmlns:a16="http://schemas.microsoft.com/office/drawing/2014/main" id="{E3E08823-527B-AEA9-AF1A-0CFFE7459846}"/>
              </a:ext>
            </a:extLst>
          </p:cNvPr>
          <p:cNvPicPr>
            <a:picLocks noChangeAspect="1"/>
          </p:cNvPicPr>
          <p:nvPr/>
        </p:nvPicPr>
        <p:blipFill rotWithShape="1">
          <a:blip r:embed="rId2"/>
          <a:srcRect t="36032" b="28555"/>
          <a:stretch/>
        </p:blipFill>
        <p:spPr>
          <a:xfrm>
            <a:off x="20" y="2540448"/>
            <a:ext cx="12191980" cy="3078319"/>
          </a:xfrm>
          <a:custGeom>
            <a:avLst/>
            <a:gdLst/>
            <a:ahLst/>
            <a:cxnLst/>
            <a:rect l="l" t="t" r="r" b="b"/>
            <a:pathLst>
              <a:path w="12192000" h="4317552">
                <a:moveTo>
                  <a:pt x="7327165" y="60"/>
                </a:moveTo>
                <a:cubicBezTo>
                  <a:pt x="8798454" y="-2521"/>
                  <a:pt x="11554118" y="80070"/>
                  <a:pt x="11933882" y="80070"/>
                </a:cubicBezTo>
                <a:cubicBezTo>
                  <a:pt x="11994255" y="80070"/>
                  <a:pt x="12047081" y="80070"/>
                  <a:pt x="12093304" y="80070"/>
                </a:cubicBezTo>
                <a:lnTo>
                  <a:pt x="12192000" y="80070"/>
                </a:lnTo>
                <a:lnTo>
                  <a:pt x="12192000" y="4317552"/>
                </a:lnTo>
                <a:lnTo>
                  <a:pt x="0" y="4317552"/>
                </a:lnTo>
                <a:lnTo>
                  <a:pt x="0" y="70061"/>
                </a:lnTo>
                <a:lnTo>
                  <a:pt x="272019" y="75122"/>
                </a:lnTo>
                <a:cubicBezTo>
                  <a:pt x="866922" y="88867"/>
                  <a:pt x="1578979" y="113302"/>
                  <a:pt x="1822418" y="64432"/>
                </a:cubicBezTo>
                <a:cubicBezTo>
                  <a:pt x="2211920" y="1878"/>
                  <a:pt x="5717437" y="64432"/>
                  <a:pt x="6558758" y="17516"/>
                </a:cubicBezTo>
                <a:cubicBezTo>
                  <a:pt x="6716507" y="5787"/>
                  <a:pt x="6987636" y="656"/>
                  <a:pt x="7327165" y="60"/>
                </a:cubicBezTo>
                <a:close/>
              </a:path>
            </a:pathLst>
          </a:custGeom>
        </p:spPr>
      </p:pic>
      <p:sp>
        <p:nvSpPr>
          <p:cNvPr id="15" name="Freeform: Shape 14">
            <a:extLst>
              <a:ext uri="{FF2B5EF4-FFF2-40B4-BE49-F238E27FC236}">
                <a16:creationId xmlns:a16="http://schemas.microsoft.com/office/drawing/2014/main" id="{FCC4408D-5823-4186-97B4-25D12A9F9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11608" y="671426"/>
            <a:ext cx="2180393" cy="2972339"/>
          </a:xfrm>
          <a:custGeom>
            <a:avLst/>
            <a:gdLst>
              <a:gd name="connsiteX0" fmla="*/ 1400088 w 2180393"/>
              <a:gd name="connsiteY0" fmla="*/ 850 h 2972339"/>
              <a:gd name="connsiteX1" fmla="*/ 1564820 w 2180393"/>
              <a:gd name="connsiteY1" fmla="*/ 140951 h 2972339"/>
              <a:gd name="connsiteX2" fmla="*/ 1610980 w 2180393"/>
              <a:gd name="connsiteY2" fmla="*/ 245364 h 2972339"/>
              <a:gd name="connsiteX3" fmla="*/ 1686609 w 2180393"/>
              <a:gd name="connsiteY3" fmla="*/ 552617 h 2972339"/>
              <a:gd name="connsiteX4" fmla="*/ 1734955 w 2180393"/>
              <a:gd name="connsiteY4" fmla="*/ 864590 h 2972339"/>
              <a:gd name="connsiteX5" fmla="*/ 2125123 w 2180393"/>
              <a:gd name="connsiteY5" fmla="*/ 639922 h 2972339"/>
              <a:gd name="connsiteX6" fmla="*/ 2180393 w 2180393"/>
              <a:gd name="connsiteY6" fmla="*/ 608096 h 2972339"/>
              <a:gd name="connsiteX7" fmla="*/ 2180393 w 2180393"/>
              <a:gd name="connsiteY7" fmla="*/ 1353285 h 2972339"/>
              <a:gd name="connsiteX8" fmla="*/ 2151774 w 2180393"/>
              <a:gd name="connsiteY8" fmla="*/ 1371544 h 2972339"/>
              <a:gd name="connsiteX9" fmla="*/ 2007201 w 2180393"/>
              <a:gd name="connsiteY9" fmla="*/ 1463785 h 2972339"/>
              <a:gd name="connsiteX10" fmla="*/ 2114902 w 2180393"/>
              <a:gd name="connsiteY10" fmla="*/ 1491649 h 2972339"/>
              <a:gd name="connsiteX11" fmla="*/ 2180393 w 2180393"/>
              <a:gd name="connsiteY11" fmla="*/ 1508592 h 2972339"/>
              <a:gd name="connsiteX12" fmla="*/ 2180393 w 2180393"/>
              <a:gd name="connsiteY12" fmla="*/ 2169111 h 2972339"/>
              <a:gd name="connsiteX13" fmla="*/ 2074192 w 2180393"/>
              <a:gd name="connsiteY13" fmla="*/ 2143448 h 2972339"/>
              <a:gd name="connsiteX14" fmla="*/ 1764757 w 2180393"/>
              <a:gd name="connsiteY14" fmla="*/ 2011520 h 2972339"/>
              <a:gd name="connsiteX15" fmla="*/ 1788238 w 2180393"/>
              <a:gd name="connsiteY15" fmla="*/ 2277215 h 2972339"/>
              <a:gd name="connsiteX16" fmla="*/ 1790306 w 2180393"/>
              <a:gd name="connsiteY16" fmla="*/ 2614053 h 2972339"/>
              <a:gd name="connsiteX17" fmla="*/ 1729637 w 2180393"/>
              <a:gd name="connsiteY17" fmla="*/ 2815626 h 2972339"/>
              <a:gd name="connsiteX18" fmla="*/ 1622806 w 2180393"/>
              <a:gd name="connsiteY18" fmla="*/ 2912786 h 2972339"/>
              <a:gd name="connsiteX19" fmla="*/ 1424688 w 2180393"/>
              <a:gd name="connsiteY19" fmla="*/ 2969538 h 2972339"/>
              <a:gd name="connsiteX20" fmla="*/ 1130679 w 2180393"/>
              <a:gd name="connsiteY20" fmla="*/ 2829322 h 2972339"/>
              <a:gd name="connsiteX21" fmla="*/ 1082217 w 2180393"/>
              <a:gd name="connsiteY21" fmla="*/ 2646628 h 2972339"/>
              <a:gd name="connsiteX22" fmla="*/ 1096958 w 2180393"/>
              <a:gd name="connsiteY22" fmla="*/ 2082085 h 2972339"/>
              <a:gd name="connsiteX23" fmla="*/ 801449 w 2180393"/>
              <a:gd name="connsiteY23" fmla="*/ 2290564 h 2972339"/>
              <a:gd name="connsiteX24" fmla="*/ 724319 w 2180393"/>
              <a:gd name="connsiteY24" fmla="*/ 2332006 h 2972339"/>
              <a:gd name="connsiteX25" fmla="*/ 674473 w 2180393"/>
              <a:gd name="connsiteY25" fmla="*/ 2368729 h 2972339"/>
              <a:gd name="connsiteX26" fmla="*/ 409932 w 2180393"/>
              <a:gd name="connsiteY26" fmla="*/ 2431353 h 2972339"/>
              <a:gd name="connsiteX27" fmla="*/ 260626 w 2180393"/>
              <a:gd name="connsiteY27" fmla="*/ 2282964 h 2972339"/>
              <a:gd name="connsiteX28" fmla="*/ 210896 w 2180393"/>
              <a:gd name="connsiteY28" fmla="*/ 2190408 h 2972339"/>
              <a:gd name="connsiteX29" fmla="*/ 186148 w 2180393"/>
              <a:gd name="connsiteY29" fmla="*/ 2014851 h 2972339"/>
              <a:gd name="connsiteX30" fmla="*/ 309671 w 2180393"/>
              <a:gd name="connsiteY30" fmla="*/ 1819265 h 2972339"/>
              <a:gd name="connsiteX31" fmla="*/ 751151 w 2180393"/>
              <a:gd name="connsiteY31" fmla="*/ 1512475 h 2972339"/>
              <a:gd name="connsiteX32" fmla="*/ 486727 w 2180393"/>
              <a:gd name="connsiteY32" fmla="*/ 1445820 h 2972339"/>
              <a:gd name="connsiteX33" fmla="*/ 157147 w 2180393"/>
              <a:gd name="connsiteY33" fmla="*/ 1294897 h 2972339"/>
              <a:gd name="connsiteX34" fmla="*/ 27986 w 2180393"/>
              <a:gd name="connsiteY34" fmla="*/ 1165503 h 2972339"/>
              <a:gd name="connsiteX35" fmla="*/ 40076 w 2180393"/>
              <a:gd name="connsiteY35" fmla="*/ 910514 h 2972339"/>
              <a:gd name="connsiteX36" fmla="*/ 237161 w 2180393"/>
              <a:gd name="connsiteY36" fmla="*/ 685343 h 2972339"/>
              <a:gd name="connsiteX37" fmla="*/ 397290 w 2180393"/>
              <a:gd name="connsiteY37" fmla="*/ 668881 h 2972339"/>
              <a:gd name="connsiteX38" fmla="*/ 1077863 w 2180393"/>
              <a:gd name="connsiteY38" fmla="*/ 899583 h 2972339"/>
              <a:gd name="connsiteX39" fmla="*/ 991644 w 2180393"/>
              <a:gd name="connsiteY39" fmla="*/ 498623 h 2972339"/>
              <a:gd name="connsiteX40" fmla="*/ 975301 w 2180393"/>
              <a:gd name="connsiteY40" fmla="*/ 209214 h 2972339"/>
              <a:gd name="connsiteX41" fmla="*/ 1147404 w 2180393"/>
              <a:gd name="connsiteY41" fmla="*/ 67043 h 2972339"/>
              <a:gd name="connsiteX42" fmla="*/ 1400088 w 2180393"/>
              <a:gd name="connsiteY42" fmla="*/ 850 h 2972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180393" h="2972339">
                <a:moveTo>
                  <a:pt x="1400088" y="850"/>
                </a:moveTo>
                <a:cubicBezTo>
                  <a:pt x="1462942" y="6837"/>
                  <a:pt x="1515090" y="48395"/>
                  <a:pt x="1564820" y="140951"/>
                </a:cubicBezTo>
                <a:cubicBezTo>
                  <a:pt x="1589684" y="187229"/>
                  <a:pt x="1606261" y="218081"/>
                  <a:pt x="1610980" y="245364"/>
                </a:cubicBezTo>
                <a:cubicBezTo>
                  <a:pt x="1632277" y="303499"/>
                  <a:pt x="1652422" y="322494"/>
                  <a:pt x="1686609" y="552617"/>
                </a:cubicBezTo>
                <a:cubicBezTo>
                  <a:pt x="1729085" y="798166"/>
                  <a:pt x="1731503" y="747168"/>
                  <a:pt x="1734955" y="864590"/>
                </a:cubicBezTo>
                <a:cubicBezTo>
                  <a:pt x="1928527" y="753127"/>
                  <a:pt x="2049509" y="683462"/>
                  <a:pt x="2125123" y="639922"/>
                </a:cubicBezTo>
                <a:lnTo>
                  <a:pt x="2180393" y="608096"/>
                </a:lnTo>
                <a:lnTo>
                  <a:pt x="2180393" y="1353285"/>
                </a:lnTo>
                <a:lnTo>
                  <a:pt x="2151774" y="1371544"/>
                </a:lnTo>
                <a:cubicBezTo>
                  <a:pt x="2007201" y="1463785"/>
                  <a:pt x="2007201" y="1463785"/>
                  <a:pt x="2007201" y="1463785"/>
                </a:cubicBezTo>
                <a:cubicBezTo>
                  <a:pt x="2045442" y="1473678"/>
                  <a:pt x="2081292" y="1482953"/>
                  <a:pt x="2114902" y="1491649"/>
                </a:cubicBezTo>
                <a:lnTo>
                  <a:pt x="2180393" y="1508592"/>
                </a:lnTo>
                <a:lnTo>
                  <a:pt x="2180393" y="2169111"/>
                </a:lnTo>
                <a:lnTo>
                  <a:pt x="2074192" y="2143448"/>
                </a:lnTo>
                <a:cubicBezTo>
                  <a:pt x="1928338" y="2112480"/>
                  <a:pt x="1776614" y="2015089"/>
                  <a:pt x="1764757" y="2011520"/>
                </a:cubicBezTo>
                <a:cubicBezTo>
                  <a:pt x="1765908" y="2050661"/>
                  <a:pt x="1777648" y="2183508"/>
                  <a:pt x="1788238" y="2277215"/>
                </a:cubicBezTo>
                <a:cubicBezTo>
                  <a:pt x="1777531" y="2312786"/>
                  <a:pt x="1801129" y="2449203"/>
                  <a:pt x="1790306" y="2614053"/>
                </a:cubicBezTo>
                <a:cubicBezTo>
                  <a:pt x="1783052" y="2767046"/>
                  <a:pt x="1758187" y="2720768"/>
                  <a:pt x="1729637" y="2815626"/>
                </a:cubicBezTo>
                <a:cubicBezTo>
                  <a:pt x="1718930" y="2851197"/>
                  <a:pt x="1684510" y="2879632"/>
                  <a:pt x="1622806" y="2912786"/>
                </a:cubicBezTo>
                <a:cubicBezTo>
                  <a:pt x="1557534" y="2957797"/>
                  <a:pt x="1491111" y="2963668"/>
                  <a:pt x="1424688" y="2969538"/>
                </a:cubicBezTo>
                <a:cubicBezTo>
                  <a:pt x="1303699" y="2984849"/>
                  <a:pt x="1188697" y="2937304"/>
                  <a:pt x="1130679" y="2829322"/>
                </a:cubicBezTo>
                <a:cubicBezTo>
                  <a:pt x="1105814" y="2783044"/>
                  <a:pt x="1096375" y="2728478"/>
                  <a:pt x="1082217" y="2646628"/>
                </a:cubicBezTo>
                <a:cubicBezTo>
                  <a:pt x="1124008" y="2335922"/>
                  <a:pt x="1108582" y="2344211"/>
                  <a:pt x="1096958" y="2082085"/>
                </a:cubicBezTo>
                <a:cubicBezTo>
                  <a:pt x="801449" y="2290564"/>
                  <a:pt x="801449" y="2290564"/>
                  <a:pt x="801449" y="2290564"/>
                </a:cubicBezTo>
                <a:cubicBezTo>
                  <a:pt x="774166" y="2295284"/>
                  <a:pt x="743314" y="2311861"/>
                  <a:pt x="724319" y="2332006"/>
                </a:cubicBezTo>
                <a:cubicBezTo>
                  <a:pt x="708893" y="2340295"/>
                  <a:pt x="689899" y="2360441"/>
                  <a:pt x="674473" y="2368729"/>
                </a:cubicBezTo>
                <a:cubicBezTo>
                  <a:pt x="551066" y="2435037"/>
                  <a:pt x="469217" y="2449196"/>
                  <a:pt x="409932" y="2431353"/>
                </a:cubicBezTo>
                <a:cubicBezTo>
                  <a:pt x="354215" y="2401652"/>
                  <a:pt x="302067" y="2360094"/>
                  <a:pt x="260626" y="2282964"/>
                </a:cubicBezTo>
                <a:cubicBezTo>
                  <a:pt x="264195" y="2271106"/>
                  <a:pt x="244049" y="2252112"/>
                  <a:pt x="210896" y="2190408"/>
                </a:cubicBezTo>
                <a:cubicBezTo>
                  <a:pt x="186031" y="2144130"/>
                  <a:pt x="176592" y="2089563"/>
                  <a:pt x="186148" y="2014851"/>
                </a:cubicBezTo>
                <a:cubicBezTo>
                  <a:pt x="195703" y="1940139"/>
                  <a:pt x="240830" y="1876133"/>
                  <a:pt x="309671" y="1819265"/>
                </a:cubicBezTo>
                <a:cubicBezTo>
                  <a:pt x="751151" y="1512475"/>
                  <a:pt x="751151" y="1512475"/>
                  <a:pt x="751151" y="1512475"/>
                </a:cubicBezTo>
                <a:cubicBezTo>
                  <a:pt x="629012" y="1488645"/>
                  <a:pt x="640869" y="1492213"/>
                  <a:pt x="486727" y="1445820"/>
                </a:cubicBezTo>
                <a:cubicBezTo>
                  <a:pt x="324296" y="1384000"/>
                  <a:pt x="209294" y="1336455"/>
                  <a:pt x="157147" y="1294897"/>
                </a:cubicBezTo>
                <a:cubicBezTo>
                  <a:pt x="93142" y="1249770"/>
                  <a:pt x="52851" y="1211781"/>
                  <a:pt x="27986" y="1165503"/>
                </a:cubicBezTo>
                <a:cubicBezTo>
                  <a:pt x="-17024" y="1100230"/>
                  <a:pt x="-3900" y="1013661"/>
                  <a:pt x="40076" y="910514"/>
                </a:cubicBezTo>
                <a:cubicBezTo>
                  <a:pt x="87621" y="795511"/>
                  <a:pt x="160031" y="726785"/>
                  <a:pt x="237161" y="685343"/>
                </a:cubicBezTo>
                <a:cubicBezTo>
                  <a:pt x="298864" y="652189"/>
                  <a:pt x="338004" y="651038"/>
                  <a:pt x="397290" y="668881"/>
                </a:cubicBezTo>
                <a:cubicBezTo>
                  <a:pt x="1077863" y="899583"/>
                  <a:pt x="1077863" y="899583"/>
                  <a:pt x="1077863" y="899583"/>
                </a:cubicBezTo>
                <a:cubicBezTo>
                  <a:pt x="991644" y="498623"/>
                  <a:pt x="991644" y="498623"/>
                  <a:pt x="991644" y="498623"/>
                </a:cubicBezTo>
                <a:cubicBezTo>
                  <a:pt x="940764" y="366927"/>
                  <a:pt x="942031" y="276789"/>
                  <a:pt x="975301" y="209214"/>
                </a:cubicBezTo>
                <a:cubicBezTo>
                  <a:pt x="1008571" y="141639"/>
                  <a:pt x="1073843" y="96628"/>
                  <a:pt x="1147404" y="67043"/>
                </a:cubicBezTo>
                <a:cubicBezTo>
                  <a:pt x="1251816" y="20880"/>
                  <a:pt x="1337234" y="-5136"/>
                  <a:pt x="1400088" y="850"/>
                </a:cubicBezTo>
                <a:close/>
              </a:path>
            </a:pathLst>
          </a:custGeom>
          <a:solidFill>
            <a:schemeClr val="accent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4"/>
              </a:solidFill>
            </a:endParaRPr>
          </a:p>
        </p:txBody>
      </p:sp>
    </p:spTree>
    <p:extLst>
      <p:ext uri="{BB962C8B-B14F-4D97-AF65-F5344CB8AC3E}">
        <p14:creationId xmlns:p14="http://schemas.microsoft.com/office/powerpoint/2010/main" val="1500082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30FE-06F5-8D92-9E09-55E751D652E1}"/>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E25E1569-79A1-5299-0710-86747D21E184}"/>
              </a:ext>
            </a:extLst>
          </p:cNvPr>
          <p:cNvSpPr>
            <a:spLocks noGrp="1"/>
          </p:cNvSpPr>
          <p:nvPr>
            <p:ph idx="1"/>
          </p:nvPr>
        </p:nvSpPr>
        <p:spPr/>
        <p:txBody>
          <a:bodyPr/>
          <a:lstStyle/>
          <a:p>
            <a:r>
              <a:rPr lang="en-US" dirty="0"/>
              <a:t>correlations could be recognized by the ANN model. In this paper, we would like to find out how each layer transfers data to the next layer and how it uses the data and loss to train its weight vectors in every epoch using gradient descent. </a:t>
            </a:r>
          </a:p>
          <a:p>
            <a:r>
              <a:rPr lang="en-US" dirty="0"/>
              <a:t>The experimental results demonstrated that the proposed model achieved promising performance with the increase of epochs. </a:t>
            </a:r>
          </a:p>
          <a:p>
            <a:r>
              <a:rPr lang="en-US" dirty="0"/>
              <a:t>Furthermore, we note that various decay of loss can be observed by verifying different learning rates.</a:t>
            </a:r>
          </a:p>
          <a:p>
            <a:endParaRPr lang="en-US" dirty="0"/>
          </a:p>
        </p:txBody>
      </p:sp>
    </p:spTree>
    <p:extLst>
      <p:ext uri="{BB962C8B-B14F-4D97-AF65-F5344CB8AC3E}">
        <p14:creationId xmlns:p14="http://schemas.microsoft.com/office/powerpoint/2010/main" val="2798338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DDA8E-C406-A295-84B2-C73DEA89C5B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472AC6E3-59CC-3137-1790-59DD044119D4}"/>
              </a:ext>
            </a:extLst>
          </p:cNvPr>
          <p:cNvSpPr>
            <a:spLocks noGrp="1"/>
          </p:cNvSpPr>
          <p:nvPr>
            <p:ph idx="1"/>
          </p:nvPr>
        </p:nvSpPr>
        <p:spPr/>
        <p:txBody>
          <a:bodyPr/>
          <a:lstStyle/>
          <a:p>
            <a:r>
              <a:rPr lang="en-US" dirty="0"/>
              <a:t> explains how those three layers (input layer, hidden layer, and output layer) transform data from the first layer to the next layer. </a:t>
            </a:r>
          </a:p>
          <a:p>
            <a:r>
              <a:rPr lang="en-US" dirty="0"/>
              <a:t>Using gradient descent, the ANN model also uses the data and loss to train the weight vectors in every epoch.</a:t>
            </a:r>
          </a:p>
          <a:p>
            <a:r>
              <a:rPr lang="en-US" dirty="0"/>
              <a:t> Trying different values of the learning rate, we can observe various rates of the decay of loss and also realize some characteristics of ANN</a:t>
            </a:r>
          </a:p>
        </p:txBody>
      </p:sp>
    </p:spTree>
    <p:extLst>
      <p:ext uri="{BB962C8B-B14F-4D97-AF65-F5344CB8AC3E}">
        <p14:creationId xmlns:p14="http://schemas.microsoft.com/office/powerpoint/2010/main" val="2860846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C4876-4CDE-6172-AF57-2DA79A1FBE6D}"/>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11FF6047-E246-5F6A-E2A7-CD4756F75EA9}"/>
              </a:ext>
            </a:extLst>
          </p:cNvPr>
          <p:cNvSpPr>
            <a:spLocks noGrp="1"/>
          </p:cNvSpPr>
          <p:nvPr>
            <p:ph idx="1"/>
          </p:nvPr>
        </p:nvSpPr>
        <p:spPr/>
        <p:txBody>
          <a:bodyPr>
            <a:normAutofit lnSpcReduction="10000"/>
          </a:bodyPr>
          <a:lstStyle/>
          <a:p>
            <a:r>
              <a:rPr lang="en-US" dirty="0"/>
              <a:t>To test whether the implementation works correctly, we use a vector of random oats as our data and a vector of random integers, ranging from 1 to 10, to denote which class those ten numbers belong to. </a:t>
            </a:r>
          </a:p>
          <a:p>
            <a:r>
              <a:rPr lang="en-US" dirty="0"/>
              <a:t>Furthermore, we split the data into three groups: training, validation, and test, in the ratio of 6:1:1 (approximately). </a:t>
            </a:r>
          </a:p>
          <a:p>
            <a:r>
              <a:rPr lang="en-US" dirty="0"/>
              <a:t>We set the learning rate to be 0.001 and 0.01 and the activation function to be </a:t>
            </a:r>
            <a:r>
              <a:rPr lang="en-US" dirty="0" err="1"/>
              <a:t>relu</a:t>
            </a:r>
            <a:r>
              <a:rPr lang="en-US" dirty="0"/>
              <a:t>. </a:t>
            </a:r>
          </a:p>
          <a:p>
            <a:r>
              <a:rPr lang="en-US" dirty="0"/>
              <a:t>We set the learning rate to be 0.001 and 0.01, and the activation function to be </a:t>
            </a:r>
            <a:r>
              <a:rPr lang="en-US" dirty="0" err="1"/>
              <a:t>relu</a:t>
            </a:r>
            <a:r>
              <a:rPr lang="en-US" dirty="0"/>
              <a:t>. The input dimension and the number of features in the training samples are set to 10. </a:t>
            </a:r>
          </a:p>
        </p:txBody>
      </p:sp>
    </p:spTree>
    <p:extLst>
      <p:ext uri="{BB962C8B-B14F-4D97-AF65-F5344CB8AC3E}">
        <p14:creationId xmlns:p14="http://schemas.microsoft.com/office/powerpoint/2010/main" val="3888821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74153-893A-7212-F7C4-309DA77FD0D8}"/>
              </a:ext>
            </a:extLst>
          </p:cNvPr>
          <p:cNvSpPr>
            <a:spLocks noGrp="1"/>
          </p:cNvSpPr>
          <p:nvPr>
            <p:ph type="title"/>
          </p:nvPr>
        </p:nvSpPr>
        <p:spPr/>
        <p:txBody>
          <a:bodyPr/>
          <a:lstStyle/>
          <a:p>
            <a:r>
              <a:rPr lang="en-US" b="1" dirty="0"/>
              <a:t>Contributions</a:t>
            </a:r>
          </a:p>
        </p:txBody>
      </p:sp>
      <p:sp>
        <p:nvSpPr>
          <p:cNvPr id="3" name="Content Placeholder 2">
            <a:extLst>
              <a:ext uri="{FF2B5EF4-FFF2-40B4-BE49-F238E27FC236}">
                <a16:creationId xmlns:a16="http://schemas.microsoft.com/office/drawing/2014/main" id="{5076BD25-152E-EE10-65A1-2160443CAD45}"/>
              </a:ext>
            </a:extLst>
          </p:cNvPr>
          <p:cNvSpPr>
            <a:spLocks noGrp="1"/>
          </p:cNvSpPr>
          <p:nvPr>
            <p:ph idx="1"/>
          </p:nvPr>
        </p:nvSpPr>
        <p:spPr/>
        <p:txBody>
          <a:bodyPr/>
          <a:lstStyle/>
          <a:p>
            <a:r>
              <a:rPr lang="en-US" dirty="0"/>
              <a:t>1. The Artificial Neural Network's calculations demonstrate how the convergence error of the product generates by the network. </a:t>
            </a:r>
          </a:p>
          <a:p>
            <a:r>
              <a:rPr lang="en-US" dirty="0"/>
              <a:t>2. The Artificial Neural Network is applied in classification problems. </a:t>
            </a:r>
          </a:p>
          <a:p>
            <a:r>
              <a:rPr lang="en-US" dirty="0"/>
              <a:t>3. We verify how each layer transfers data to the next layer and how the proposed model achieved promising performance with epochs' increase</a:t>
            </a:r>
          </a:p>
        </p:txBody>
      </p:sp>
    </p:spTree>
    <p:extLst>
      <p:ext uri="{BB962C8B-B14F-4D97-AF65-F5344CB8AC3E}">
        <p14:creationId xmlns:p14="http://schemas.microsoft.com/office/powerpoint/2010/main" val="724705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0B2C6-6CE8-2295-C4AF-630F847898CA}"/>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A0A88A20-D6AF-FD9C-E357-6D9B737CC398}"/>
              </a:ext>
            </a:extLst>
          </p:cNvPr>
          <p:cNvSpPr>
            <a:spLocks noGrp="1"/>
          </p:cNvSpPr>
          <p:nvPr>
            <p:ph idx="1"/>
          </p:nvPr>
        </p:nvSpPr>
        <p:spPr/>
        <p:txBody>
          <a:bodyPr/>
          <a:lstStyle/>
          <a:p>
            <a:r>
              <a:rPr lang="en-US" dirty="0"/>
              <a:t>This paper proposed how Artificial Neural Network apply to classification problems. The ANN model explains how those three layers (input layer, hidden layer, and output layer) transform data from the first layer to the next layer. Using gradient descent, the ANN model also uses the data and loss to train the weight vectors in every epoch. Trying different values of the learning rate, we can observe various rates of the decay of loss and also realize some characteristics of ANN. </a:t>
            </a:r>
          </a:p>
        </p:txBody>
      </p:sp>
    </p:spTree>
    <p:extLst>
      <p:ext uri="{BB962C8B-B14F-4D97-AF65-F5344CB8AC3E}">
        <p14:creationId xmlns:p14="http://schemas.microsoft.com/office/powerpoint/2010/main" val="2885929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5E61D-B4F0-BF3D-A4B0-EBA17E6A7855}"/>
              </a:ext>
            </a:extLst>
          </p:cNvPr>
          <p:cNvSpPr>
            <a:spLocks noGrp="1"/>
          </p:cNvSpPr>
          <p:nvPr>
            <p:ph type="title"/>
          </p:nvPr>
        </p:nvSpPr>
        <p:spPr>
          <a:xfrm>
            <a:off x="720000" y="619200"/>
            <a:ext cx="10728322" cy="772720"/>
          </a:xfrm>
        </p:spPr>
        <p:txBody>
          <a:bodyPr/>
          <a:lstStyle/>
          <a:p>
            <a:r>
              <a:rPr lang="en-US" dirty="0"/>
              <a:t>References</a:t>
            </a:r>
          </a:p>
        </p:txBody>
      </p:sp>
      <p:sp>
        <p:nvSpPr>
          <p:cNvPr id="3" name="Content Placeholder 2">
            <a:extLst>
              <a:ext uri="{FF2B5EF4-FFF2-40B4-BE49-F238E27FC236}">
                <a16:creationId xmlns:a16="http://schemas.microsoft.com/office/drawing/2014/main" id="{2DC1DDFF-49E3-8955-9195-1D4A2CF3B84E}"/>
              </a:ext>
            </a:extLst>
          </p:cNvPr>
          <p:cNvSpPr>
            <a:spLocks noGrp="1"/>
          </p:cNvSpPr>
          <p:nvPr>
            <p:ph idx="1"/>
          </p:nvPr>
        </p:nvSpPr>
        <p:spPr>
          <a:xfrm>
            <a:off x="720000" y="1544320"/>
            <a:ext cx="10728325" cy="4224655"/>
          </a:xfrm>
        </p:spPr>
        <p:txBody>
          <a:bodyPr>
            <a:normAutofit fontScale="85000" lnSpcReduction="20000"/>
          </a:bodyPr>
          <a:lstStyle/>
          <a:p>
            <a:r>
              <a:rPr lang="en-US" dirty="0"/>
              <a:t>[1] R. Gates, Myung Choi, S. K. Biswas and J. J. </a:t>
            </a:r>
            <a:r>
              <a:rPr lang="en-US" dirty="0" err="1"/>
              <a:t>Helferty</a:t>
            </a:r>
            <a:r>
              <a:rPr lang="en-US" dirty="0"/>
              <a:t>, “Stabilization of flexible structures using artificial neural networks,” Proceedings of 1993 International Conference on Neural Networks (IJCNN-93-Nagoya, Japan), vol. 2, no. 4, pp. 1817-1820, 1993.</a:t>
            </a:r>
          </a:p>
          <a:p>
            <a:r>
              <a:rPr lang="en-US" dirty="0"/>
              <a:t> [2] G. P. J. Schmitz, C. Aldrich and F. S. Gouws, “ANN-DT: an algorithm for extraction of decision trees from artificial neural networks,” IEEE Transactions on Neural Networks, vol. 10, no. 6, pp. 1392-1401, 1999. </a:t>
            </a:r>
          </a:p>
          <a:p>
            <a:r>
              <a:rPr lang="en-US" dirty="0"/>
              <a:t>[3] V. Z. </a:t>
            </a:r>
            <a:r>
              <a:rPr lang="en-US" dirty="0" err="1"/>
              <a:t>Manusov</a:t>
            </a:r>
            <a:r>
              <a:rPr lang="en-US" dirty="0"/>
              <a:t>, I. S. Makarov, S. A. Dmitriev and S. A. </a:t>
            </a:r>
            <a:r>
              <a:rPr lang="en-US" dirty="0" err="1"/>
              <a:t>Eroshenko</a:t>
            </a:r>
            <a:r>
              <a:rPr lang="en-US" dirty="0"/>
              <a:t>, “Training sample dimensions impact on artificial neural network optimal structure,” 2013 12th International Conference on Environment and Electrical Engineering, vol. 12, no. 3, pp. 156-159, 2013.</a:t>
            </a:r>
          </a:p>
          <a:p>
            <a:r>
              <a:rPr lang="en-US" dirty="0"/>
              <a:t> [4] S. Wang, X. Wang, P. Ye, Y. Yuan, S. Liu, and F.-Y. Wang, “Parallel crime scene analysis based on </a:t>
            </a:r>
            <a:r>
              <a:rPr lang="en-US" dirty="0" err="1"/>
              <a:t>acp</a:t>
            </a:r>
            <a:r>
              <a:rPr lang="en-US" dirty="0"/>
              <a:t> approach,” IEEE Transactions on Computational Social Systems, vol. 5, no. 1, pp. 244–255, 2018. </a:t>
            </a:r>
          </a:p>
          <a:p>
            <a:r>
              <a:rPr lang="en-US" dirty="0"/>
              <a:t>[5] S. Husain and M. </a:t>
            </a:r>
            <a:r>
              <a:rPr lang="en-US" dirty="0" err="1"/>
              <a:t>Bober</a:t>
            </a:r>
            <a:r>
              <a:rPr lang="en-US" dirty="0"/>
              <a:t>, “Improving large-scale image retrieval through robust aggregation of local descriptors,” IEEE Transactions on Pattern Analysis and Machine Intelligence., vol. 39, no. 9, pp. 1783–1796, 2017. </a:t>
            </a:r>
          </a:p>
        </p:txBody>
      </p:sp>
    </p:spTree>
    <p:extLst>
      <p:ext uri="{BB962C8B-B14F-4D97-AF65-F5344CB8AC3E}">
        <p14:creationId xmlns:p14="http://schemas.microsoft.com/office/powerpoint/2010/main" val="529092725"/>
      </p:ext>
    </p:extLst>
  </p:cSld>
  <p:clrMapOvr>
    <a:masterClrMapping/>
  </p:clrMapOvr>
</p:sld>
</file>

<file path=ppt/theme/theme1.xml><?xml version="1.0" encoding="utf-8"?>
<a:theme xmlns:a="http://schemas.openxmlformats.org/drawingml/2006/main" name="Blob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fefd6c6-8249-4b79-8c70-36fe01688cd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F39650C5E8D5948A362E6535D43774F" ma:contentTypeVersion="4" ma:contentTypeDescription="Create a new document." ma:contentTypeScope="" ma:versionID="2bf7e32b8249d3e392d7d6e0d3c90154">
  <xsd:schema xmlns:xsd="http://www.w3.org/2001/XMLSchema" xmlns:xs="http://www.w3.org/2001/XMLSchema" xmlns:p="http://schemas.microsoft.com/office/2006/metadata/properties" xmlns:ns3="dfefd6c6-8249-4b79-8c70-36fe01688cd7" targetNamespace="http://schemas.microsoft.com/office/2006/metadata/properties" ma:root="true" ma:fieldsID="707856eadd954a02fb067c1700a9ad7e" ns3:_="">
    <xsd:import namespace="dfefd6c6-8249-4b79-8c70-36fe01688cd7"/>
    <xsd:element name="properties">
      <xsd:complexType>
        <xsd:sequence>
          <xsd:element name="documentManagement">
            <xsd:complexType>
              <xsd:all>
                <xsd:element ref="ns3:_activity" minOccurs="0"/>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efd6c6-8249-4b79-8c70-36fe01688cd7"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5E52FE-1B19-430E-9D9F-FDE9D19932E0}">
  <ds:schemaRefs>
    <ds:schemaRef ds:uri="http://purl.org/dc/terms/"/>
    <ds:schemaRef ds:uri="http://purl.org/dc/elements/1.1/"/>
    <ds:schemaRef ds:uri="http://schemas.microsoft.com/office/infopath/2007/PartnerControls"/>
    <ds:schemaRef ds:uri="http://www.w3.org/XML/1998/namespace"/>
    <ds:schemaRef ds:uri="http://schemas.microsoft.com/office/2006/metadata/properties"/>
    <ds:schemaRef ds:uri="http://schemas.microsoft.com/office/2006/documentManagement/types"/>
    <ds:schemaRef ds:uri="http://purl.org/dc/dcmitype/"/>
    <ds:schemaRef ds:uri="dfefd6c6-8249-4b79-8c70-36fe01688cd7"/>
    <ds:schemaRef ds:uri="http://schemas.openxmlformats.org/package/2006/metadata/core-properties"/>
  </ds:schemaRefs>
</ds:datastoreItem>
</file>

<file path=customXml/itemProps2.xml><?xml version="1.0" encoding="utf-8"?>
<ds:datastoreItem xmlns:ds="http://schemas.openxmlformats.org/officeDocument/2006/customXml" ds:itemID="{6DEB687D-7A7C-4B71-9C83-8501DD112D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efd6c6-8249-4b79-8c70-36fe01688c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B155540-B256-4178-BD34-6636CB8D8C5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485</TotalTime>
  <Words>744</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Avenir Next LT Pro</vt:lpstr>
      <vt:lpstr>Rockwell Nova Light</vt:lpstr>
      <vt:lpstr>The Hand Extrablack</vt:lpstr>
      <vt:lpstr>BlobVTI</vt:lpstr>
      <vt:lpstr>ANN Model Using Gradient Descent to Train Weight Vectors                                                                        Presented by                                                                                                                                                                                                                                                                                                                                                                                                                                                                                                                 Shalini Chilumula</vt:lpstr>
      <vt:lpstr>Motivation</vt:lpstr>
      <vt:lpstr>Problem Statement</vt:lpstr>
      <vt:lpstr>Objectives</vt:lpstr>
      <vt:lpstr>Contributions</vt:lpstr>
      <vt:lpstr>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 Model Using Gradient Descent to Train Weight Vectors</dc:title>
  <dc:creator>Sai Bhargav Kambhampati</dc:creator>
  <cp:lastModifiedBy>Sai Teja Panasa</cp:lastModifiedBy>
  <cp:revision>2</cp:revision>
  <dcterms:created xsi:type="dcterms:W3CDTF">2023-08-02T19:26:01Z</dcterms:created>
  <dcterms:modified xsi:type="dcterms:W3CDTF">2024-07-24T23:33:56Z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0x010100EF39650C5E8D5948A362E6535D43774F</vt:lpwstr>
  </property>
</Properties>
</file>