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69" r:id="rId4"/>
    <p:sldId id="268" r:id="rId5"/>
    <p:sldId id="273" r:id="rId6"/>
    <p:sldId id="278" r:id="rId7"/>
    <p:sldId id="279" r:id="rId8"/>
    <p:sldId id="280" r:id="rId9"/>
    <p:sldId id="281" r:id="rId10"/>
    <p:sldId id="272" r:id="rId11"/>
    <p:sldId id="271" r:id="rId12"/>
    <p:sldId id="270" r:id="rId13"/>
    <p:sldId id="265" r:id="rId14"/>
    <p:sldId id="274" r:id="rId15"/>
    <p:sldId id="275" r:id="rId16"/>
    <p:sldId id="276" r:id="rId17"/>
    <p:sldId id="282" r:id="rId18"/>
    <p:sldId id="283" r:id="rId19"/>
    <p:sldId id="26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268E67-2C9C-43C1-8C86-B894859F0819}" v="18" dt="2025-01-16T13:46:29.339"/>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dirty="0"/>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dirty="0"/>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dirty="0"/>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48550/arXiv.1901.05494" TargetMode="External"/><Relationship Id="rId2" Type="http://schemas.openxmlformats.org/officeDocument/2006/relationships/hyperlink" Target="https://doi.org/10.48550/arXiv.2110.05906" TargetMode="External"/><Relationship Id="rId1" Type="http://schemas.openxmlformats.org/officeDocument/2006/relationships/slideLayout" Target="../slideLayouts/slideLayout2.xml"/><Relationship Id="rId6" Type="http://schemas.openxmlformats.org/officeDocument/2006/relationships/hyperlink" Target="https://doi.org/10.1017/eds.2023.43" TargetMode="External"/><Relationship Id="rId5" Type="http://schemas.openxmlformats.org/officeDocument/2006/relationships/hyperlink" Target="https://doi.org/10.32604/cmc.2023.035275" TargetMode="External"/><Relationship Id="rId4" Type="http://schemas.openxmlformats.org/officeDocument/2006/relationships/hyperlink" Target="https://doi.org/10.3390/s20247187"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689771" cy="1011278"/>
          </a:xfrm>
          <a:prstGeom prst="rect">
            <a:avLst/>
          </a:prstGeom>
          <a:noFill/>
          <a:ln>
            <a:noFill/>
          </a:ln>
        </p:spPr>
        <p:txBody>
          <a:bodyPr spcFirstLastPara="1" wrap="square" lIns="91425" tIns="45700" rIns="91425" bIns="45700" anchor="ctr" anchorCtr="0">
            <a:noAutofit/>
          </a:bodyPr>
          <a:lstStyle/>
          <a:p>
            <a:pPr algn="ctr"/>
            <a:r>
              <a:rPr lang="en-GB" dirty="0">
                <a:solidFill>
                  <a:schemeClr val="tx1"/>
                </a:solidFill>
                <a:latin typeface="Times New Roman"/>
                <a:ea typeface="Cambria"/>
              </a:rPr>
              <a:t>REDUCING CARBON FOOT-PRINT BY OPTIMIZING IOT DEVICE USAGE</a:t>
            </a:r>
            <a:endParaRPr lang="en-GB" dirty="0">
              <a:solidFill>
                <a:schemeClr val="tx1"/>
              </a:solidFill>
              <a:latin typeface="Times New Roman"/>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Times New Roman"/>
                <a:ea typeface="Cambria"/>
              </a:rPr>
              <a:t>Batch Number : CIT-G21</a:t>
            </a:r>
            <a:endParaRPr dirty="0">
              <a:latin typeface="Times New Roman"/>
              <a:ea typeface="Cambria"/>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92777190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latin typeface="Times New Roman"/>
                        </a:rPr>
                        <a:t>Roll Number</a:t>
                      </a:r>
                      <a:endParaRPr sz="1800" b="1" u="none" strike="noStrike" cap="none">
                        <a:solidFill>
                          <a:srgbClr val="17365D"/>
                        </a:solidFill>
                        <a:latin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latin typeface="Times New Roman"/>
                        </a:rPr>
                        <a:t>Student Name</a:t>
                      </a:r>
                      <a:endParaRPr sz="1800" b="1" u="none" strike="noStrike" cap="none">
                        <a:solidFill>
                          <a:srgbClr val="17365D"/>
                        </a:solidFill>
                        <a:latin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latin typeface="Times New Roman"/>
                        </a:rPr>
                        <a:t>20211CIT0166</a:t>
                      </a:r>
                      <a:endParaRPr sz="1800" u="none" strike="noStrike" cap="none">
                        <a:latin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Times New Roman"/>
                        </a:rPr>
                        <a:t>DURGA PRASHEENA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latin typeface="Times New Roman"/>
                        </a:rPr>
                        <a:t>20211CIT0042</a:t>
                      </a:r>
                      <a:endParaRPr sz="1800" u="none" strike="noStrike" cap="none">
                        <a:latin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Times New Roman"/>
                        </a:rPr>
                        <a:t>VENKAT NAVYA S</a:t>
                      </a:r>
                      <a:endParaRPr sz="1800" u="none" strike="noStrike" cap="none">
                        <a:latin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latin typeface="Times New Roman"/>
                        </a:rPr>
                        <a:t>20211CIT0170 </a:t>
                      </a:r>
                      <a:endParaRPr sz="1800" u="none" strike="noStrike" cap="none">
                        <a:latin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Times New Roman"/>
                        </a:rPr>
                        <a:t>CHAVVA RAJESWARI</a:t>
                      </a:r>
                      <a:endParaRPr sz="1800" u="none" strike="noStrike" cap="none">
                        <a:latin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latin typeface="Times New Roman"/>
                        </a:rPr>
                        <a:t>20211CIT0164</a:t>
                      </a:r>
                      <a:endParaRPr sz="1800" u="none" strike="noStrike" cap="none">
                        <a:latin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Times New Roman"/>
                        </a:rPr>
                        <a:t>CHALLA SHALINI</a:t>
                      </a:r>
                      <a:endParaRPr sz="1800" u="none" strike="noStrike" cap="none">
                        <a:latin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a:ea typeface="Cambria"/>
                <a:cs typeface="Verdana"/>
                <a:sym typeface="Verdana"/>
              </a:rPr>
              <a:t>Under the Supervision of,</a:t>
            </a:r>
            <a:endParaRPr lang="en-US">
              <a:latin typeface="Times New Roman"/>
              <a:ea typeface="Cambria"/>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a:ea typeface="Cambria" panose="02040503050406030204" pitchFamily="18" charset="0"/>
              <a:cs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a:ea typeface="Cambria"/>
                <a:cs typeface="Verdana"/>
                <a:sym typeface="Verdana"/>
              </a:rPr>
              <a:t>Dr./Mr./Ms./Prof. Dr. Mohana S D</a:t>
            </a:r>
            <a:endParaRPr>
              <a:latin typeface="Times New Roman"/>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a:ea typeface="Cambria"/>
                <a:cs typeface="Verdana"/>
                <a:sym typeface="Verdana"/>
              </a:rPr>
              <a:t>Professor / Associate Professor / Assistant Professor</a:t>
            </a:r>
            <a:endParaRPr>
              <a:latin typeface="Times New Roman"/>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a:ea typeface="Cambria"/>
                <a:cs typeface="Verdana"/>
                <a:sym typeface="Verdana"/>
              </a:rPr>
              <a:t>School of Computer Science and Engineering</a:t>
            </a:r>
            <a:endParaRPr>
              <a:latin typeface="Times New Roman"/>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a:ea typeface="Cambria"/>
                <a:cs typeface="Verdana"/>
                <a:sym typeface="Verdana"/>
              </a:rPr>
              <a:t>Presidency University</a:t>
            </a:r>
            <a:endParaRPr>
              <a:latin typeface="Times New Roman"/>
              <a:ea typeface="Cambria"/>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225232"/>
            <a:ext cx="3970500" cy="661157"/>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Times New Roman"/>
                <a:ea typeface="Cambria"/>
                <a:cs typeface="Verdana"/>
                <a:sym typeface="Verdana"/>
              </a:rPr>
              <a:t>PIP2001 Capstone Project</a:t>
            </a:r>
            <a:endParaRPr lang="en-US">
              <a:latin typeface="Times New Roman"/>
              <a:ea typeface="Cambria"/>
            </a:endParaRPr>
          </a:p>
          <a:p>
            <a:pPr algn="ctr">
              <a:spcBef>
                <a:spcPts val="310"/>
              </a:spcBef>
              <a:buClr>
                <a:srgbClr val="17365D"/>
              </a:buClr>
              <a:buSzPct val="100000"/>
            </a:pPr>
            <a:r>
              <a:rPr lang="en-GB" sz="2000" b="1" dirty="0">
                <a:solidFill>
                  <a:srgbClr val="17365D"/>
                </a:solidFill>
                <a:latin typeface="Times New Roman"/>
                <a:ea typeface="Cambria"/>
                <a:cs typeface="Verdana"/>
              </a:rPr>
              <a:t>VIVA-VOCE</a:t>
            </a:r>
            <a:endParaRPr lang="en-GB" sz="2000" b="1" i="0" u="none" strike="noStrike" cap="none" dirty="0">
              <a:solidFill>
                <a:srgbClr val="17365D"/>
              </a:solidFill>
              <a:latin typeface="Times New Roman"/>
              <a:ea typeface="Cambria" panose="02040503050406030204" pitchFamily="18" charset="0"/>
              <a:cs typeface="Verdana"/>
            </a:endParaRPr>
          </a:p>
        </p:txBody>
      </p:sp>
      <p:sp>
        <p:nvSpPr>
          <p:cNvPr id="8" name="Google Shape;91;p13"/>
          <p:cNvSpPr txBox="1"/>
          <p:nvPr/>
        </p:nvSpPr>
        <p:spPr>
          <a:xfrm>
            <a:off x="0" y="4751614"/>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a:ea typeface="Cambria"/>
                <a:cs typeface="Verdana"/>
                <a:sym typeface="Verdana"/>
              </a:rPr>
              <a:t>Name of the Program: B.Tech (CSE-IOT)</a:t>
            </a:r>
            <a:endParaRPr lang="en-US" sz="2000" b="1" i="0" u="none" strike="noStrike" cap="none" dirty="0">
              <a:solidFill>
                <a:schemeClr val="accent1"/>
              </a:solidFill>
              <a:latin typeface="Times New Roman"/>
              <a:ea typeface="Cambria"/>
              <a:cs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a:ea typeface="Cambria"/>
                <a:cs typeface="Verdana"/>
                <a:sym typeface="Verdana"/>
              </a:rPr>
              <a:t>Name of the HoD: Dr. Anandaraj S P</a:t>
            </a:r>
            <a:endParaRPr lang="en-US" sz="2000" b="1" dirty="0">
              <a:solidFill>
                <a:schemeClr val="accent1"/>
              </a:solidFill>
              <a:latin typeface="Times New Roman"/>
              <a:ea typeface="Cambria"/>
              <a:cs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a:ea typeface="Cambria"/>
                <a:cs typeface="Verdana"/>
                <a:sym typeface="Verdana"/>
              </a:rPr>
              <a:t>Name of the Program Project Coordinator: Dr. sharmasth vali Y </a:t>
            </a:r>
            <a:endParaRPr lang="en-US" sz="2000" b="1" i="0" u="none" strike="noStrike" cap="none" dirty="0">
              <a:solidFill>
                <a:schemeClr val="accent1"/>
              </a:solidFill>
              <a:latin typeface="Times New Roman"/>
              <a:ea typeface="Cambria"/>
              <a:cs typeface="Verdana"/>
            </a:endParaRPr>
          </a:p>
          <a:p>
            <a:pPr lvl="0">
              <a:buClr>
                <a:srgbClr val="17365D"/>
              </a:buClr>
              <a:buSzPct val="100000"/>
            </a:pPr>
            <a:r>
              <a:rPr lang="en-US" sz="2000" b="1" dirty="0">
                <a:solidFill>
                  <a:schemeClr val="accent1"/>
                </a:solidFill>
                <a:latin typeface="Times New Roman"/>
                <a:ea typeface="Cambria"/>
                <a:cs typeface="Verdana"/>
                <a:sym typeface="Verdana"/>
              </a:rPr>
              <a:t>Name of the School Project Coordinators: </a:t>
            </a:r>
            <a:r>
              <a:rPr lang="en-US" sz="2000" b="1" i="0" u="none" strike="noStrike" cap="none" dirty="0">
                <a:solidFill>
                  <a:schemeClr val="tx1"/>
                </a:solidFill>
                <a:latin typeface="Times New Roman"/>
                <a:ea typeface="Cambria"/>
                <a:cs typeface="Verdana"/>
                <a:sym typeface="Verdana"/>
              </a:rPr>
              <a:t>Dr. Sampath A K / Dr. Abdul Khadar A / Mr. Md Ziaur Rahman</a:t>
            </a:r>
            <a:endParaRPr sz="2000" b="1" i="0" u="none" strike="noStrike" cap="none">
              <a:solidFill>
                <a:schemeClr val="tx1"/>
              </a:solidFill>
              <a:latin typeface="Times New Roman"/>
              <a:ea typeface="Cambri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solidFill>
                  <a:schemeClr val="tx1"/>
                </a:solidFill>
                <a:latin typeface="Times New Roman"/>
                <a:ea typeface="Cambria"/>
              </a:rPr>
              <a:t>OBJECTIVES</a:t>
            </a:r>
            <a:endParaRPr lang="en-US" dirty="0">
              <a:solidFill>
                <a:schemeClr val="tx1"/>
              </a:solidFill>
              <a:latin typeface="Times New Roman"/>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a:bodyPr>
          <a:lstStyle/>
          <a:p>
            <a:pPr algn="just">
              <a:spcBef>
                <a:spcPts val="400"/>
              </a:spcBef>
              <a:buFont typeface="Wingdings"/>
              <a:buChar char="Ø"/>
            </a:pPr>
            <a:r>
              <a:rPr lang="en-US" dirty="0">
                <a:latin typeface="Times New Roman"/>
              </a:rPr>
              <a:t>The primary objectives of reducing the carbon footprint by optimizing IoT device usage are to enhance energy efficiency, promote sustainable practices, and support global carbon reduction goals. This involves developing low-power IoT systems and implementing energy-aware protocols to minimize energy consumption during device operation and data transmission. Another key objective is to leverage advanced technologies, such as edge computing and artificial intelligence, to optimize resource management and reduce reliance on energy-intensive cloud infrastructure. Additionally, the integration of renewable energy sources into IoT systems aims to reduce dependence on fossil fuels, further decreasing environmental impact. Encouraging a life-cycle perspective on IoT devices, from design and manufacturing to deployment and disposal, ensures sustainability at every stage. By achieving these goals, the initiative seeks to balance technological innovation with environmental responsibility, enabling industries, governments, and individuals to adopt IoT solutions that are both efficient and eco-friendly.</a:t>
            </a:r>
            <a:endParaRPr lang="en-US"/>
          </a:p>
          <a:p>
            <a:pPr marL="342900" lvl="0" indent="-190500" algn="just">
              <a:lnSpc>
                <a:spcPct val="200000"/>
              </a:lnSpc>
              <a:spcBef>
                <a:spcPts val="0"/>
              </a:spcBef>
              <a:spcAft>
                <a:spcPts val="0"/>
              </a:spcAft>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149378"/>
            <a:ext cx="10668000" cy="612760"/>
          </a:xfrm>
          <a:prstGeom prst="rect">
            <a:avLst/>
          </a:prstGeom>
          <a:noFill/>
          <a:ln>
            <a:noFill/>
          </a:ln>
        </p:spPr>
        <p:txBody>
          <a:bodyPr spcFirstLastPara="1" wrap="square" lIns="91425" tIns="45700" rIns="91425" bIns="45700" anchor="ctr" anchorCtr="0">
            <a:noAutofit/>
          </a:bodyPr>
          <a:lstStyle/>
          <a:p>
            <a:pPr marL="152400">
              <a:lnSpc>
                <a:spcPct val="200000"/>
              </a:lnSpc>
            </a:pPr>
            <a:r>
              <a:rPr lang="en-US" dirty="0">
                <a:solidFill>
                  <a:schemeClr val="tx1"/>
                </a:solidFill>
                <a:latin typeface="Times New Roman"/>
                <a:ea typeface="Cambria"/>
              </a:rPr>
              <a:t>SYSTEM DESIGN AND IMPLEMENTATION</a:t>
            </a:r>
            <a:endParaRPr lang="en-US">
              <a:solidFill>
                <a:schemeClr val="tx1"/>
              </a:solidFill>
              <a:latin typeface="Times New Roman"/>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20000"/>
          </a:bodyPr>
          <a:lstStyle/>
          <a:p>
            <a:pPr algn="just">
              <a:spcBef>
                <a:spcPts val="400"/>
              </a:spcBef>
              <a:buFont typeface="Wingdings"/>
              <a:buChar char="Ø"/>
            </a:pPr>
            <a:r>
              <a:rPr lang="en-US" dirty="0">
                <a:latin typeface="Times New Roman"/>
              </a:rPr>
              <a:t>The system design and implementation for reducing the carbon footprint through IoT device optimization involve creating an energy-efficient architecture that prioritizes sustainability at every level. The design incorporates low-power IoT hardware and communication protocols, such as Zigbee or </a:t>
            </a:r>
            <a:r>
              <a:rPr lang="en-US" err="1">
                <a:latin typeface="Times New Roman"/>
              </a:rPr>
              <a:t>LoRaWAN</a:t>
            </a:r>
            <a:r>
              <a:rPr lang="en-US" dirty="0">
                <a:latin typeface="Times New Roman"/>
              </a:rPr>
              <a:t>, to minimize energy consumption during operation. A decentralized structure using edge computing is employed to process data locally, reducing reliance on energy-intensive cloud data centers. The system integrates AI-driven algorithms to analyze energy usage patterns and dynamically adjust operations to optimize efficiency. Renewable energy sources, such as solar panels or wind turbines, are incorporated to power IoT devices, further reducing dependence on non-renewable resources. A centralized dashboard is developed for real-time monitoring and management of energy consumption across connected devices, providing actionable insights for optimization. The implementation phase includes deploying the system in pilot environments, such as smart homes or industrial facilities, to test and refine its effectiveness. Feedback from these deployments informs iterative improvements, ensuring the system is scalable, cost-effective, and adaptable to diverse use cases. This holistic approach enables a sustainable IoT ecosystem that aligns with global carbon reduction efforts.</a:t>
            </a:r>
            <a:endParaRPr lang="en-US"/>
          </a:p>
          <a:p>
            <a:pPr marL="342900" lvl="0" indent="-190500" algn="just">
              <a:lnSpc>
                <a:spcPct val="200000"/>
              </a:lnSpc>
              <a:spcBef>
                <a:spcPts val="0"/>
              </a:spcBef>
              <a:spcAft>
                <a:spcPts val="0"/>
              </a:spcAft>
              <a:buNone/>
            </a:pPr>
            <a:endParaRPr dirty="0">
              <a:latin typeface="Times New Roman"/>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GB" dirty="0">
                <a:solidFill>
                  <a:schemeClr val="tx1"/>
                </a:solidFill>
                <a:latin typeface="Times New Roman"/>
                <a:ea typeface="Cambria"/>
              </a:rPr>
              <a:t>TIMELINE OF THE PROJECT</a:t>
            </a:r>
            <a:endParaRPr lang="en-US" dirty="0">
              <a:solidFill>
                <a:schemeClr val="tx1"/>
              </a:solidFill>
              <a:latin typeface="Times New Roman"/>
              <a:ea typeface="Cambria"/>
            </a:endParaRPr>
          </a:p>
        </p:txBody>
      </p:sp>
      <p:pic>
        <p:nvPicPr>
          <p:cNvPr id="2" name="Picture 1" descr="A graph with colorful rectangles&#10;&#10;Description automatically generated">
            <a:extLst>
              <a:ext uri="{FF2B5EF4-FFF2-40B4-BE49-F238E27FC236}">
                <a16:creationId xmlns:a16="http://schemas.microsoft.com/office/drawing/2014/main" id="{7E2F7B45-473C-FA5B-2A6F-B2EF6ADCF554}"/>
              </a:ext>
            </a:extLst>
          </p:cNvPr>
          <p:cNvPicPr>
            <a:picLocks noChangeAspect="1"/>
          </p:cNvPicPr>
          <p:nvPr/>
        </p:nvPicPr>
        <p:blipFill>
          <a:blip r:embed="rId3"/>
          <a:stretch>
            <a:fillRect/>
          </a:stretch>
        </p:blipFill>
        <p:spPr>
          <a:xfrm>
            <a:off x="1029685" y="1137781"/>
            <a:ext cx="9537644" cy="4947781"/>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GB" dirty="0">
                <a:solidFill>
                  <a:schemeClr val="tx1"/>
                </a:solidFill>
                <a:latin typeface="Times New Roman"/>
                <a:ea typeface="Cambria"/>
              </a:rPr>
              <a:t>OUTCOMES / RESULTS OBTAINED</a:t>
            </a:r>
            <a:endParaRPr lang="en-GB" dirty="0">
              <a:solidFill>
                <a:schemeClr val="tx1"/>
              </a:solidFill>
              <a:latin typeface="Times New Roman"/>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495300" indent="-342900" algn="just">
              <a:spcBef>
                <a:spcPts val="0"/>
              </a:spcBef>
              <a:buFont typeface="Wingdings"/>
              <a:buChar char="Ø"/>
            </a:pPr>
            <a:r>
              <a:rPr lang="en-US" dirty="0">
                <a:latin typeface="Times New Roman"/>
              </a:rPr>
              <a:t>The outcomes of reducing the carbon footprint by optimizing IoT device usage are expected to significantly contribute to environmental sustainability and energy efficiency. By implementing low-power hardware, energy-aware protocols, and edge computing, IoT systems will consume less energy, directly lowering carbon emissions. The integration of renewable energy sources, such as solar and wind, will further reduce reliance on fossil fuels, promoting cleaner energy usage. AI-driven optimization will ensure smarter resource allocation and predictive energy management, minimizing waste and improving operational efficiency. Additionally, real-time monitoring and management systems will provide actionable insights, enabling users to make data-driven decisions to further enhance sustainability. These advancements will not only reduce the overall carbon footprint of IoT ecosystems but also serve as a scalable model for industries, smart cities, and individuals seeking to adopt eco-friendly technologies. Ultimately, this approach will contribute to achieving global sustainability goals, such as those outlined in the Paris Agreement, and foster a greener, more energy-efficient future.</a:t>
            </a:r>
            <a:endParaRPr lang="en-US" dirty="0">
              <a:latin typeface="Times New Roman"/>
              <a:ea typeface="Cambria" panose="02040503050406030204" pitchFamily="18" charset="0"/>
            </a:endParaRP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B8C5-379F-A648-8279-1D1D2496CDA5}"/>
              </a:ext>
            </a:extLst>
          </p:cNvPr>
          <p:cNvSpPr>
            <a:spLocks noGrp="1"/>
          </p:cNvSpPr>
          <p:nvPr>
            <p:ph type="title"/>
          </p:nvPr>
        </p:nvSpPr>
        <p:spPr/>
        <p:txBody>
          <a:bodyPr/>
          <a:lstStyle/>
          <a:p>
            <a:r>
              <a:rPr lang="en-GB" dirty="0">
                <a:solidFill>
                  <a:schemeClr val="tx1"/>
                </a:solidFill>
                <a:latin typeface="Times New Roman"/>
              </a:rPr>
              <a:t>CONCLUSION</a:t>
            </a:r>
          </a:p>
        </p:txBody>
      </p:sp>
      <p:sp>
        <p:nvSpPr>
          <p:cNvPr id="3" name="Text Placeholder 2">
            <a:extLst>
              <a:ext uri="{FF2B5EF4-FFF2-40B4-BE49-F238E27FC236}">
                <a16:creationId xmlns:a16="http://schemas.microsoft.com/office/drawing/2014/main" id="{059E4D63-A22A-7A09-4F96-9DB5006FEE0C}"/>
              </a:ext>
            </a:extLst>
          </p:cNvPr>
          <p:cNvSpPr>
            <a:spLocks noGrp="1"/>
          </p:cNvSpPr>
          <p:nvPr>
            <p:ph type="body" idx="1"/>
          </p:nvPr>
        </p:nvSpPr>
        <p:spPr/>
        <p:txBody>
          <a:bodyPr>
            <a:normAutofit lnSpcReduction="10000"/>
          </a:bodyPr>
          <a:lstStyle/>
          <a:p>
            <a:pPr algn="just">
              <a:buFont typeface="Wingdings"/>
              <a:buChar char="Ø"/>
            </a:pPr>
            <a:r>
              <a:rPr lang="en-GB" dirty="0">
                <a:latin typeface="Times New Roman"/>
              </a:rPr>
              <a:t>In conclusion, optimizing IoT device usage presents a transformative opportunity to reduce the carbon footprint and contribute to global sustainability efforts. By adopting energy-efficient hardware, leveraging advanced technologies like edge computing and AI-driven optimization, and integrating renewable energy sources, IoT systems can significantly lower energy consumption and emissions. A life-cycle perspective ensures that environmental considerations extend from manufacturing to disposal, further enhancing sustainability. While challenges such as scalability, cost, and standardization remain, ongoing research and innovation are paving the way for eco-friendly IoT ecosystems. This approach not only addresses environmental concerns but also supports industries, governments, and individuals in aligning technological advancements with sustainability goals. As IoT adoption continues to grow, these strategies provide a pathway to harness its potential while minimizing its environmental impact, fostering a greener and more responsible future.</a:t>
            </a:r>
            <a:endParaRPr lang="en-US" dirty="0"/>
          </a:p>
          <a:p>
            <a:pPr algn="just">
              <a:buFont typeface="Wingdings"/>
              <a:buChar char="Ø"/>
            </a:pPr>
            <a:endParaRPr lang="en-GB" dirty="0"/>
          </a:p>
        </p:txBody>
      </p:sp>
    </p:spTree>
    <p:extLst>
      <p:ext uri="{BB962C8B-B14F-4D97-AF65-F5344CB8AC3E}">
        <p14:creationId xmlns:p14="http://schemas.microsoft.com/office/powerpoint/2010/main" val="2252764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E474-3E6D-281A-F984-4A755FB407F8}"/>
              </a:ext>
            </a:extLst>
          </p:cNvPr>
          <p:cNvSpPr>
            <a:spLocks noGrp="1"/>
          </p:cNvSpPr>
          <p:nvPr>
            <p:ph type="title"/>
          </p:nvPr>
        </p:nvSpPr>
        <p:spPr/>
        <p:txBody>
          <a:bodyPr/>
          <a:lstStyle/>
          <a:p>
            <a:r>
              <a:rPr lang="en-GB" dirty="0">
                <a:solidFill>
                  <a:schemeClr val="tx1"/>
                </a:solidFill>
                <a:latin typeface="Times New Roman"/>
              </a:rPr>
              <a:t>REFERENCES</a:t>
            </a:r>
          </a:p>
        </p:txBody>
      </p:sp>
      <p:sp>
        <p:nvSpPr>
          <p:cNvPr id="3" name="Text Placeholder 2">
            <a:extLst>
              <a:ext uri="{FF2B5EF4-FFF2-40B4-BE49-F238E27FC236}">
                <a16:creationId xmlns:a16="http://schemas.microsoft.com/office/drawing/2014/main" id="{BF09C8FC-4822-3E31-0581-13F08C4FA4F2}"/>
              </a:ext>
            </a:extLst>
          </p:cNvPr>
          <p:cNvSpPr>
            <a:spLocks noGrp="1"/>
          </p:cNvSpPr>
          <p:nvPr>
            <p:ph type="body" idx="1"/>
          </p:nvPr>
        </p:nvSpPr>
        <p:spPr/>
        <p:txBody>
          <a:bodyPr spcFirstLastPara="1" wrap="square" lIns="91425" tIns="45700" rIns="91425" bIns="45700" anchor="t" anchorCtr="0">
            <a:noAutofit/>
          </a:bodyPr>
          <a:lstStyle/>
          <a:p>
            <a:r>
              <a:rPr lang="en-GB" dirty="0">
                <a:latin typeface="Times New Roman"/>
              </a:rPr>
              <a:t>Islam et al. (2021): Proposed a renewable energy-based power supply architecture for </a:t>
            </a:r>
            <a:r>
              <a:rPr lang="en-GB" dirty="0" err="1">
                <a:latin typeface="Times New Roman"/>
              </a:rPr>
              <a:t>offgrid</a:t>
            </a:r>
            <a:r>
              <a:rPr lang="en-GB" dirty="0">
                <a:latin typeface="Times New Roman"/>
              </a:rPr>
              <a:t> </a:t>
            </a:r>
            <a:r>
              <a:rPr lang="en-GB" dirty="0" err="1">
                <a:latin typeface="Times New Roman"/>
              </a:rPr>
              <a:t>HetNets</a:t>
            </a:r>
            <a:r>
              <a:rPr lang="en-GB" dirty="0">
                <a:latin typeface="Times New Roman"/>
              </a:rPr>
              <a:t> arXiv:2110.05906 [cs.NI] (or arXiv:2110.05906v1 [cs.NI] for this version) </a:t>
            </a:r>
            <a:r>
              <a:rPr lang="en-GB" dirty="0">
                <a:latin typeface="Times New Roman"/>
                <a:hlinkClick r:id="rId2"/>
              </a:rPr>
              <a:t>https://doi.org/10.48550/arXiv.2110.05906</a:t>
            </a:r>
            <a:endParaRPr lang="en-US" dirty="0">
              <a:latin typeface="Times New Roman"/>
            </a:endParaRPr>
          </a:p>
          <a:p>
            <a:r>
              <a:rPr lang="en-GB" dirty="0">
                <a:latin typeface="Times New Roman"/>
              </a:rPr>
              <a:t>Liu et al. (2019): Introduced a cross-layer design to enhance IoT energy efficiency on edge devices. arXiv:1901.05494 [</a:t>
            </a:r>
            <a:r>
              <a:rPr lang="en-GB" dirty="0" err="1">
                <a:latin typeface="Times New Roman"/>
              </a:rPr>
              <a:t>eess.SP</a:t>
            </a:r>
            <a:r>
              <a:rPr lang="en-GB" dirty="0">
                <a:latin typeface="Times New Roman"/>
              </a:rPr>
              <a:t>] (or arXiv:1901.05494v2 [</a:t>
            </a:r>
            <a:r>
              <a:rPr lang="en-GB" dirty="0" err="1">
                <a:latin typeface="Times New Roman"/>
              </a:rPr>
              <a:t>eess.SP</a:t>
            </a:r>
            <a:r>
              <a:rPr lang="en-GB" dirty="0">
                <a:latin typeface="Times New Roman"/>
              </a:rPr>
              <a:t>] for this version) </a:t>
            </a:r>
            <a:r>
              <a:rPr lang="en-GB" dirty="0">
                <a:latin typeface="Times New Roman"/>
                <a:hlinkClick r:id="rId3"/>
              </a:rPr>
              <a:t>https://doi.org/10.48550/arXiv.1901.05494</a:t>
            </a:r>
            <a:endParaRPr lang="en-GB" dirty="0">
              <a:latin typeface="Times New Roman"/>
            </a:endParaRPr>
          </a:p>
          <a:p>
            <a:r>
              <a:rPr lang="en-GB" dirty="0">
                <a:latin typeface="Times New Roman"/>
              </a:rPr>
              <a:t>Towards Energy Efficient Home Automation: A Deep Learning Approach Sensors 2020, 20(24), 7187; B. Johnson et al. (2020) </a:t>
            </a:r>
            <a:r>
              <a:rPr lang="en-GB" dirty="0">
                <a:latin typeface="Times New Roman"/>
                <a:hlinkClick r:id="rId4"/>
              </a:rPr>
              <a:t>https://doi.org/10.3390/s20247187</a:t>
            </a:r>
            <a:endParaRPr lang="en-GB" dirty="0">
              <a:latin typeface="Times New Roman"/>
            </a:endParaRPr>
          </a:p>
          <a:p>
            <a:r>
              <a:rPr lang="en-GB" dirty="0">
                <a:latin typeface="Times New Roman"/>
              </a:rPr>
              <a:t>Energy Prediction in IoT Systems Using Machine Learning Models E. Kumar et al. (2022) </a:t>
            </a:r>
            <a:r>
              <a:rPr lang="en-GB" dirty="0">
                <a:latin typeface="Times New Roman"/>
                <a:hlinkClick r:id="rId5"/>
              </a:rPr>
              <a:t>https://doi.org/10.32604/cmc.2023.035275</a:t>
            </a:r>
            <a:endParaRPr lang="en-GB" dirty="0">
              <a:latin typeface="Times New Roman"/>
            </a:endParaRPr>
          </a:p>
          <a:p>
            <a:r>
              <a:rPr lang="en-GB" dirty="0">
                <a:latin typeface="Times New Roman"/>
              </a:rPr>
              <a:t>Buildings." Environmental Data Science , Volume 3 , 2024 , e1 DOI: </a:t>
            </a:r>
            <a:r>
              <a:rPr lang="en-GB" dirty="0">
                <a:latin typeface="Times New Roman"/>
                <a:hlinkClick r:id="rId6"/>
              </a:rPr>
              <a:t>https://doi.org/10.1017/eds.2023.43</a:t>
            </a:r>
            <a:endParaRPr lang="en-GB" dirty="0">
              <a:latin typeface="Times New Roman"/>
            </a:endParaRPr>
          </a:p>
          <a:p>
            <a:endParaRPr lang="en-GB" sz="2000" dirty="0"/>
          </a:p>
          <a:p>
            <a:pPr marL="76200" indent="0">
              <a:buNone/>
            </a:pPr>
            <a:endParaRPr lang="en-GB" dirty="0"/>
          </a:p>
        </p:txBody>
      </p:sp>
    </p:spTree>
    <p:extLst>
      <p:ext uri="{BB962C8B-B14F-4D97-AF65-F5344CB8AC3E}">
        <p14:creationId xmlns:p14="http://schemas.microsoft.com/office/powerpoint/2010/main" val="353998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4F6B-98BB-FA93-B971-B6B7A68EC0E3}"/>
              </a:ext>
            </a:extLst>
          </p:cNvPr>
          <p:cNvSpPr>
            <a:spLocks noGrp="1"/>
          </p:cNvSpPr>
          <p:nvPr>
            <p:ph type="title"/>
          </p:nvPr>
        </p:nvSpPr>
        <p:spPr/>
        <p:txBody>
          <a:bodyPr/>
          <a:lstStyle/>
          <a:p>
            <a:r>
              <a:rPr lang="en-GB" dirty="0">
                <a:solidFill>
                  <a:schemeClr val="tx1"/>
                </a:solidFill>
                <a:latin typeface="Times New Roman"/>
              </a:rPr>
              <a:t>PUBLICATION DETAILS</a:t>
            </a:r>
          </a:p>
        </p:txBody>
      </p:sp>
      <p:sp>
        <p:nvSpPr>
          <p:cNvPr id="3" name="Text Placeholder 2">
            <a:extLst>
              <a:ext uri="{FF2B5EF4-FFF2-40B4-BE49-F238E27FC236}">
                <a16:creationId xmlns:a16="http://schemas.microsoft.com/office/drawing/2014/main" id="{387F2277-C2A6-8D20-C502-187DEC0BFD2E}"/>
              </a:ext>
            </a:extLst>
          </p:cNvPr>
          <p:cNvSpPr>
            <a:spLocks noGrp="1"/>
          </p:cNvSpPr>
          <p:nvPr>
            <p:ph type="body" idx="1"/>
          </p:nvPr>
        </p:nvSpPr>
        <p:spPr/>
        <p:txBody>
          <a:bodyPr/>
          <a:lstStyle/>
          <a:p>
            <a:pPr marL="76200" indent="0">
              <a:buNone/>
            </a:pPr>
            <a:endParaRPr lang="en-GB"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003976-DBE3-40DA-AAD4-99C20EEADC7F}"/>
              </a:ext>
            </a:extLst>
          </p:cNvPr>
          <p:cNvPicPr>
            <a:picLocks noChangeAspect="1"/>
          </p:cNvPicPr>
          <p:nvPr/>
        </p:nvPicPr>
        <p:blipFill>
          <a:blip r:embed="rId2"/>
          <a:stretch>
            <a:fillRect/>
          </a:stretch>
        </p:blipFill>
        <p:spPr>
          <a:xfrm>
            <a:off x="1669775" y="1241773"/>
            <a:ext cx="8629738" cy="4854228"/>
          </a:xfrm>
          <a:prstGeom prst="rect">
            <a:avLst/>
          </a:prstGeom>
        </p:spPr>
      </p:pic>
    </p:spTree>
    <p:extLst>
      <p:ext uri="{BB962C8B-B14F-4D97-AF65-F5344CB8AC3E}">
        <p14:creationId xmlns:p14="http://schemas.microsoft.com/office/powerpoint/2010/main" val="1485267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D6C5-3C6A-4154-808A-C6FD3261D468}"/>
              </a:ext>
            </a:extLst>
          </p:cNvPr>
          <p:cNvSpPr>
            <a:spLocks noGrp="1"/>
          </p:cNvSpPr>
          <p:nvPr>
            <p:ph type="title"/>
          </p:nvPr>
        </p:nvSpPr>
        <p:spPr>
          <a:xfrm>
            <a:off x="812800" y="155369"/>
            <a:ext cx="10668000" cy="487500"/>
          </a:xfrm>
        </p:spPr>
        <p:txBody>
          <a:bodyPr/>
          <a:lstStyle/>
          <a:p>
            <a:r>
              <a:rPr lang="en-US" dirty="0">
                <a:solidFill>
                  <a:schemeClr val="tx1"/>
                </a:solidFill>
                <a:latin typeface="Times New Roman" panose="02020603050405020304" pitchFamily="18" charset="0"/>
                <a:cs typeface="Times New Roman" panose="02020603050405020304" pitchFamily="18" charset="0"/>
              </a:rPr>
              <a:t>PSUEDO CODE</a:t>
            </a:r>
          </a:p>
        </p:txBody>
      </p:sp>
      <p:sp>
        <p:nvSpPr>
          <p:cNvPr id="3" name="Text Placeholder 2">
            <a:extLst>
              <a:ext uri="{FF2B5EF4-FFF2-40B4-BE49-F238E27FC236}">
                <a16:creationId xmlns:a16="http://schemas.microsoft.com/office/drawing/2014/main" id="{9BC80BD3-48D4-4B9F-9AE3-BA71FDCC0962}"/>
              </a:ext>
            </a:extLst>
          </p:cNvPr>
          <p:cNvSpPr>
            <a:spLocks noGrp="1"/>
          </p:cNvSpPr>
          <p:nvPr>
            <p:ph type="body" idx="1"/>
          </p:nvPr>
        </p:nvSpPr>
        <p:spPr/>
        <p:txBody>
          <a:bodyPr>
            <a:normAutofit fontScale="25000" lnSpcReduction="20000"/>
          </a:bodyPr>
          <a:lstStyle/>
          <a:p>
            <a:pPr marL="76200" indent="0">
              <a:buNone/>
            </a:pPr>
            <a:r>
              <a:rPr lang="en-US" sz="5600" b="1" dirty="0">
                <a:latin typeface="Times New Roman" panose="02020603050405020304" pitchFamily="18" charset="0"/>
                <a:cs typeface="Times New Roman" panose="02020603050405020304" pitchFamily="18" charset="0"/>
              </a:rPr>
              <a:t>Code in Anaconda:</a:t>
            </a:r>
            <a:endParaRPr lang="en-US" sz="5600" dirty="0">
              <a:latin typeface="Times New Roman" panose="02020603050405020304" pitchFamily="18" charset="0"/>
              <a:cs typeface="Times New Roman" panose="02020603050405020304" pitchFamily="18" charset="0"/>
            </a:endParaRPr>
          </a:p>
          <a:p>
            <a:pPr marL="76200" indent="0">
              <a:buNone/>
            </a:pPr>
            <a:r>
              <a:rPr lang="en-US" sz="5600" b="1" dirty="0">
                <a:latin typeface="Times New Roman" panose="02020603050405020304" pitchFamily="18" charset="0"/>
                <a:cs typeface="Times New Roman" panose="02020603050405020304" pitchFamily="18" charset="0"/>
              </a:rPr>
              <a:t>Steps to create the virtual environment</a:t>
            </a:r>
            <a:endParaRPr lang="en-US" sz="5600" dirty="0">
              <a:latin typeface="Times New Roman" panose="02020603050405020304" pitchFamily="18" charset="0"/>
              <a:cs typeface="Times New Roman" panose="02020603050405020304" pitchFamily="18" charset="0"/>
            </a:endParaRPr>
          </a:p>
          <a:p>
            <a:pPr marL="76200" indent="0">
              <a:buNone/>
            </a:pPr>
            <a:r>
              <a:rPr lang="en-US" sz="5600" dirty="0">
                <a:latin typeface="Times New Roman" panose="02020603050405020304" pitchFamily="18" charset="0"/>
                <a:cs typeface="Times New Roman" panose="02020603050405020304" pitchFamily="18" charset="0"/>
              </a:rPr>
              <a:t>1.conda create -n </a:t>
            </a:r>
            <a:r>
              <a:rPr lang="en-US" sz="5600" dirty="0" err="1">
                <a:latin typeface="Times New Roman" panose="02020603050405020304" pitchFamily="18" charset="0"/>
                <a:cs typeface="Times New Roman" panose="02020603050405020304" pitchFamily="18" charset="0"/>
              </a:rPr>
              <a:t>leaf_disease</a:t>
            </a:r>
            <a:r>
              <a:rPr lang="en-US" sz="5600" dirty="0">
                <a:latin typeface="Times New Roman" panose="02020603050405020304" pitchFamily="18" charset="0"/>
                <a:cs typeface="Times New Roman" panose="02020603050405020304" pitchFamily="18" charset="0"/>
              </a:rPr>
              <a:t> python=3.7</a:t>
            </a:r>
          </a:p>
          <a:p>
            <a:pPr marL="76200" indent="0">
              <a:buNone/>
            </a:pPr>
            <a:r>
              <a:rPr lang="en-US" sz="5600" dirty="0">
                <a:latin typeface="Times New Roman" panose="02020603050405020304" pitchFamily="18" charset="0"/>
                <a:cs typeface="Times New Roman" panose="02020603050405020304" pitchFamily="18" charset="0"/>
              </a:rPr>
              <a:t>2.conda activate </a:t>
            </a:r>
            <a:r>
              <a:rPr lang="en-US" sz="5600" dirty="0" err="1">
                <a:latin typeface="Times New Roman" panose="02020603050405020304" pitchFamily="18" charset="0"/>
                <a:cs typeface="Times New Roman" panose="02020603050405020304" pitchFamily="18" charset="0"/>
              </a:rPr>
              <a:t>leaf_disease</a:t>
            </a:r>
            <a:r>
              <a:rPr lang="en-US" sz="5600" dirty="0">
                <a:latin typeface="Times New Roman" panose="02020603050405020304" pitchFamily="18" charset="0"/>
                <a:cs typeface="Times New Roman" panose="02020603050405020304" pitchFamily="18" charset="0"/>
              </a:rPr>
              <a:t> </a:t>
            </a:r>
          </a:p>
          <a:p>
            <a:pPr marL="76200" indent="0">
              <a:buNone/>
            </a:pPr>
            <a:r>
              <a:rPr lang="en-US" sz="5600" dirty="0">
                <a:latin typeface="Times New Roman" panose="02020603050405020304" pitchFamily="18" charset="0"/>
                <a:cs typeface="Times New Roman" panose="02020603050405020304" pitchFamily="18" charset="0"/>
              </a:rPr>
              <a:t>3.pip install </a:t>
            </a:r>
            <a:r>
              <a:rPr lang="en-US" sz="5600" dirty="0" err="1">
                <a:latin typeface="Times New Roman" panose="02020603050405020304" pitchFamily="18" charset="0"/>
                <a:cs typeface="Times New Roman" panose="02020603050405020304" pitchFamily="18" charset="0"/>
              </a:rPr>
              <a:t>ipykernel</a:t>
            </a:r>
            <a:endParaRPr lang="en-US" sz="5600" dirty="0">
              <a:latin typeface="Times New Roman" panose="02020603050405020304" pitchFamily="18" charset="0"/>
              <a:cs typeface="Times New Roman" panose="02020603050405020304" pitchFamily="18" charset="0"/>
            </a:endParaRPr>
          </a:p>
          <a:p>
            <a:pPr marL="76200" indent="0">
              <a:buNone/>
            </a:pPr>
            <a:r>
              <a:rPr lang="en-US" sz="5600" dirty="0">
                <a:latin typeface="Times New Roman" panose="02020603050405020304" pitchFamily="18" charset="0"/>
                <a:cs typeface="Times New Roman" panose="02020603050405020304" pitchFamily="18" charset="0"/>
              </a:rPr>
              <a:t>4.python -m </a:t>
            </a:r>
            <a:r>
              <a:rPr lang="en-US" sz="5600" dirty="0" err="1">
                <a:latin typeface="Times New Roman" panose="02020603050405020304" pitchFamily="18" charset="0"/>
                <a:cs typeface="Times New Roman" panose="02020603050405020304" pitchFamily="18" charset="0"/>
              </a:rPr>
              <a:t>ipykernel</a:t>
            </a:r>
            <a:r>
              <a:rPr lang="en-US" sz="5600" dirty="0">
                <a:latin typeface="Times New Roman" panose="02020603050405020304" pitchFamily="18" charset="0"/>
                <a:cs typeface="Times New Roman" panose="02020603050405020304" pitchFamily="18" charset="0"/>
              </a:rPr>
              <a:t> install --user --name </a:t>
            </a:r>
            <a:r>
              <a:rPr lang="en-US" sz="5600" dirty="0" err="1">
                <a:latin typeface="Times New Roman" panose="02020603050405020304" pitchFamily="18" charset="0"/>
                <a:cs typeface="Times New Roman" panose="02020603050405020304" pitchFamily="18" charset="0"/>
              </a:rPr>
              <a:t>leaf_disease</a:t>
            </a:r>
            <a:r>
              <a:rPr lang="en-US" sz="5600" dirty="0">
                <a:latin typeface="Times New Roman" panose="02020603050405020304" pitchFamily="18" charset="0"/>
                <a:cs typeface="Times New Roman" panose="02020603050405020304" pitchFamily="18" charset="0"/>
              </a:rPr>
              <a:t> --display-name "</a:t>
            </a:r>
            <a:r>
              <a:rPr lang="en-US" sz="5600" dirty="0" err="1">
                <a:latin typeface="Times New Roman" panose="02020603050405020304" pitchFamily="18" charset="0"/>
                <a:cs typeface="Times New Roman" panose="02020603050405020304" pitchFamily="18" charset="0"/>
              </a:rPr>
              <a:t>leaf_disease</a:t>
            </a:r>
            <a:r>
              <a:rPr lang="en-US" sz="5600" dirty="0">
                <a:latin typeface="Times New Roman" panose="02020603050405020304" pitchFamily="18" charset="0"/>
                <a:cs typeface="Times New Roman" panose="02020603050405020304" pitchFamily="18" charset="0"/>
              </a:rPr>
              <a:t>"</a:t>
            </a:r>
          </a:p>
          <a:p>
            <a:pPr marL="76200" indent="0">
              <a:buNone/>
            </a:pPr>
            <a:r>
              <a:rPr lang="en-IN" sz="5600" b="1" dirty="0">
                <a:latin typeface="Times New Roman" panose="02020603050405020304" pitchFamily="18" charset="0"/>
                <a:cs typeface="Times New Roman" panose="02020603050405020304" pitchFamily="18" charset="0"/>
              </a:rPr>
              <a:t>Random Forest Classifier:</a:t>
            </a:r>
            <a:endParaRPr lang="en-US" sz="5600" dirty="0">
              <a:latin typeface="Times New Roman" panose="02020603050405020304" pitchFamily="18" charset="0"/>
              <a:cs typeface="Times New Roman" panose="02020603050405020304" pitchFamily="18" charset="0"/>
            </a:endParaRPr>
          </a:p>
          <a:p>
            <a:pPr marL="76200" indent="0">
              <a:buNone/>
            </a:pPr>
            <a:r>
              <a:rPr lang="en-IN" sz="5600" dirty="0" err="1">
                <a:latin typeface="Times New Roman" panose="02020603050405020304" pitchFamily="18" charset="0"/>
                <a:cs typeface="Times New Roman" panose="02020603050405020304" pitchFamily="18" charset="0"/>
              </a:rPr>
              <a:t>X_train</a:t>
            </a:r>
            <a:r>
              <a:rPr lang="en-IN" sz="5600" dirty="0">
                <a:latin typeface="Times New Roman" panose="02020603050405020304" pitchFamily="18" charset="0"/>
                <a:cs typeface="Times New Roman" panose="02020603050405020304" pitchFamily="18" charset="0"/>
              </a:rPr>
              <a:t>, </a:t>
            </a:r>
            <a:r>
              <a:rPr lang="en-IN" sz="5600" dirty="0" err="1">
                <a:latin typeface="Times New Roman" panose="02020603050405020304" pitchFamily="18" charset="0"/>
                <a:cs typeface="Times New Roman" panose="02020603050405020304" pitchFamily="18" charset="0"/>
              </a:rPr>
              <a:t>X_test</a:t>
            </a:r>
            <a:r>
              <a:rPr lang="en-IN" sz="5600" dirty="0">
                <a:latin typeface="Times New Roman" panose="02020603050405020304" pitchFamily="18" charset="0"/>
                <a:cs typeface="Times New Roman" panose="02020603050405020304" pitchFamily="18" charset="0"/>
              </a:rPr>
              <a:t>, </a:t>
            </a:r>
            <a:r>
              <a:rPr lang="en-IN" sz="5600" dirty="0" err="1">
                <a:latin typeface="Times New Roman" panose="02020603050405020304" pitchFamily="18" charset="0"/>
                <a:cs typeface="Times New Roman" panose="02020603050405020304" pitchFamily="18" charset="0"/>
              </a:rPr>
              <a:t>y_train</a:t>
            </a:r>
            <a:r>
              <a:rPr lang="en-IN" sz="5600" dirty="0">
                <a:latin typeface="Times New Roman" panose="02020603050405020304" pitchFamily="18" charset="0"/>
                <a:cs typeface="Times New Roman" panose="02020603050405020304" pitchFamily="18" charset="0"/>
              </a:rPr>
              <a:t>, </a:t>
            </a:r>
            <a:r>
              <a:rPr lang="en-IN" sz="5600" dirty="0" err="1">
                <a:latin typeface="Times New Roman" panose="02020603050405020304" pitchFamily="18" charset="0"/>
                <a:cs typeface="Times New Roman" panose="02020603050405020304" pitchFamily="18" charset="0"/>
              </a:rPr>
              <a:t>y_test</a:t>
            </a:r>
            <a:r>
              <a:rPr lang="en-IN" sz="5600" dirty="0">
                <a:latin typeface="Times New Roman" panose="02020603050405020304" pitchFamily="18" charset="0"/>
                <a:cs typeface="Times New Roman" panose="02020603050405020304" pitchFamily="18" charset="0"/>
              </a:rPr>
              <a:t> = </a:t>
            </a:r>
            <a:r>
              <a:rPr lang="en-IN" sz="5600" dirty="0" err="1">
                <a:latin typeface="Times New Roman" panose="02020603050405020304" pitchFamily="18" charset="0"/>
                <a:cs typeface="Times New Roman" panose="02020603050405020304" pitchFamily="18" charset="0"/>
              </a:rPr>
              <a:t>train_test_split</a:t>
            </a:r>
            <a:r>
              <a:rPr lang="en-IN" sz="5600" dirty="0">
                <a:latin typeface="Times New Roman" panose="02020603050405020304" pitchFamily="18" charset="0"/>
                <a:cs typeface="Times New Roman" panose="02020603050405020304" pitchFamily="18" charset="0"/>
              </a:rPr>
              <a:t>(X, y, </a:t>
            </a:r>
            <a:r>
              <a:rPr lang="en-IN" sz="5600" dirty="0" err="1">
                <a:latin typeface="Times New Roman" panose="02020603050405020304" pitchFamily="18" charset="0"/>
                <a:cs typeface="Times New Roman" panose="02020603050405020304" pitchFamily="18" charset="0"/>
              </a:rPr>
              <a:t>test_size</a:t>
            </a:r>
            <a:r>
              <a:rPr lang="en-IN" sz="5600" dirty="0">
                <a:latin typeface="Times New Roman" panose="02020603050405020304" pitchFamily="18" charset="0"/>
                <a:cs typeface="Times New Roman" panose="02020603050405020304" pitchFamily="18" charset="0"/>
              </a:rPr>
              <a:t>=0.2, </a:t>
            </a:r>
            <a:r>
              <a:rPr lang="en-IN" sz="5600" dirty="0" err="1">
                <a:latin typeface="Times New Roman" panose="02020603050405020304" pitchFamily="18" charset="0"/>
                <a:cs typeface="Times New Roman" panose="02020603050405020304" pitchFamily="18" charset="0"/>
              </a:rPr>
              <a:t>random_state</a:t>
            </a:r>
            <a:r>
              <a:rPr lang="en-IN" sz="5600" dirty="0">
                <a:latin typeface="Times New Roman" panose="02020603050405020304" pitchFamily="18" charset="0"/>
                <a:cs typeface="Times New Roman" panose="02020603050405020304" pitchFamily="18" charset="0"/>
              </a:rPr>
              <a:t>=42)</a:t>
            </a:r>
            <a:endParaRPr lang="en-US" sz="5600" dirty="0">
              <a:latin typeface="Times New Roman" panose="02020603050405020304" pitchFamily="18" charset="0"/>
              <a:cs typeface="Times New Roman" panose="02020603050405020304" pitchFamily="18" charset="0"/>
            </a:endParaRPr>
          </a:p>
          <a:p>
            <a:pPr marL="76200" indent="0">
              <a:buNone/>
            </a:pPr>
            <a:r>
              <a:rPr lang="en-IN" sz="5600" dirty="0">
                <a:latin typeface="Times New Roman" panose="02020603050405020304" pitchFamily="18" charset="0"/>
                <a:cs typeface="Times New Roman" panose="02020603050405020304" pitchFamily="18" charset="0"/>
              </a:rPr>
              <a:t>model = </a:t>
            </a:r>
            <a:r>
              <a:rPr lang="en-IN" sz="5600" dirty="0" err="1">
                <a:latin typeface="Times New Roman" panose="02020603050405020304" pitchFamily="18" charset="0"/>
                <a:cs typeface="Times New Roman" panose="02020603050405020304" pitchFamily="18" charset="0"/>
              </a:rPr>
              <a:t>RandomForestClassifier</a:t>
            </a:r>
            <a:r>
              <a:rPr lang="en-IN" sz="5600" dirty="0">
                <a:latin typeface="Times New Roman" panose="02020603050405020304" pitchFamily="18" charset="0"/>
                <a:cs typeface="Times New Roman" panose="02020603050405020304" pitchFamily="18" charset="0"/>
              </a:rPr>
              <a:t>(</a:t>
            </a:r>
            <a:r>
              <a:rPr lang="en-IN" sz="5600" dirty="0" err="1">
                <a:latin typeface="Times New Roman" panose="02020603050405020304" pitchFamily="18" charset="0"/>
                <a:cs typeface="Times New Roman" panose="02020603050405020304" pitchFamily="18" charset="0"/>
              </a:rPr>
              <a:t>n_estimators</a:t>
            </a:r>
            <a:r>
              <a:rPr lang="en-IN" sz="5600" dirty="0">
                <a:latin typeface="Times New Roman" panose="02020603050405020304" pitchFamily="18" charset="0"/>
                <a:cs typeface="Times New Roman" panose="02020603050405020304" pitchFamily="18" charset="0"/>
              </a:rPr>
              <a:t>=100, </a:t>
            </a:r>
            <a:r>
              <a:rPr lang="en-IN" sz="5600" dirty="0" err="1">
                <a:latin typeface="Times New Roman" panose="02020603050405020304" pitchFamily="18" charset="0"/>
                <a:cs typeface="Times New Roman" panose="02020603050405020304" pitchFamily="18" charset="0"/>
              </a:rPr>
              <a:t>random_state</a:t>
            </a:r>
            <a:r>
              <a:rPr lang="en-IN" sz="5600" dirty="0">
                <a:latin typeface="Times New Roman" panose="02020603050405020304" pitchFamily="18" charset="0"/>
                <a:cs typeface="Times New Roman" panose="02020603050405020304" pitchFamily="18" charset="0"/>
              </a:rPr>
              <a:t>=42)</a:t>
            </a:r>
            <a:endParaRPr lang="en-US" sz="5600" dirty="0">
              <a:latin typeface="Times New Roman" panose="02020603050405020304" pitchFamily="18" charset="0"/>
              <a:cs typeface="Times New Roman" panose="02020603050405020304" pitchFamily="18" charset="0"/>
            </a:endParaRPr>
          </a:p>
          <a:p>
            <a:pPr marL="76200" indent="0">
              <a:buNone/>
            </a:pPr>
            <a:r>
              <a:rPr lang="en-IN" sz="5600" dirty="0" err="1">
                <a:latin typeface="Times New Roman" panose="02020603050405020304" pitchFamily="18" charset="0"/>
                <a:cs typeface="Times New Roman" panose="02020603050405020304" pitchFamily="18" charset="0"/>
              </a:rPr>
              <a:t>model.fit</a:t>
            </a:r>
            <a:r>
              <a:rPr lang="en-IN" sz="5600" dirty="0">
                <a:latin typeface="Times New Roman" panose="02020603050405020304" pitchFamily="18" charset="0"/>
                <a:cs typeface="Times New Roman" panose="02020603050405020304" pitchFamily="18" charset="0"/>
              </a:rPr>
              <a:t>(</a:t>
            </a:r>
            <a:r>
              <a:rPr lang="en-IN" sz="5600" dirty="0" err="1">
                <a:latin typeface="Times New Roman" panose="02020603050405020304" pitchFamily="18" charset="0"/>
                <a:cs typeface="Times New Roman" panose="02020603050405020304" pitchFamily="18" charset="0"/>
              </a:rPr>
              <a:t>X_train</a:t>
            </a:r>
            <a:r>
              <a:rPr lang="en-IN" sz="5600" dirty="0">
                <a:latin typeface="Times New Roman" panose="02020603050405020304" pitchFamily="18" charset="0"/>
                <a:cs typeface="Times New Roman" panose="02020603050405020304" pitchFamily="18" charset="0"/>
              </a:rPr>
              <a:t>, </a:t>
            </a:r>
            <a:r>
              <a:rPr lang="en-IN" sz="5600" dirty="0" err="1">
                <a:latin typeface="Times New Roman" panose="02020603050405020304" pitchFamily="18" charset="0"/>
                <a:cs typeface="Times New Roman" panose="02020603050405020304" pitchFamily="18" charset="0"/>
              </a:rPr>
              <a:t>y_train</a:t>
            </a:r>
            <a:r>
              <a:rPr lang="en-IN" sz="5600" dirty="0">
                <a:latin typeface="Times New Roman" panose="02020603050405020304" pitchFamily="18" charset="0"/>
                <a:cs typeface="Times New Roman" panose="02020603050405020304" pitchFamily="18" charset="0"/>
              </a:rPr>
              <a:t>)</a:t>
            </a:r>
            <a:endParaRPr lang="en-US" sz="5600" dirty="0">
              <a:latin typeface="Times New Roman" panose="02020603050405020304" pitchFamily="18" charset="0"/>
              <a:cs typeface="Times New Roman" panose="02020603050405020304" pitchFamily="18" charset="0"/>
            </a:endParaRPr>
          </a:p>
          <a:p>
            <a:pPr marL="76200" indent="0">
              <a:buNone/>
            </a:pPr>
            <a:r>
              <a:rPr lang="en-IN" sz="5600" dirty="0">
                <a:latin typeface="Times New Roman" panose="02020603050405020304" pitchFamily="18" charset="0"/>
                <a:cs typeface="Times New Roman" panose="02020603050405020304" pitchFamily="18" charset="0"/>
              </a:rPr>
              <a:t>accuracy = </a:t>
            </a:r>
            <a:r>
              <a:rPr lang="en-IN" sz="5600" dirty="0" err="1">
                <a:latin typeface="Times New Roman" panose="02020603050405020304" pitchFamily="18" charset="0"/>
                <a:cs typeface="Times New Roman" panose="02020603050405020304" pitchFamily="18" charset="0"/>
              </a:rPr>
              <a:t>accuracy_score</a:t>
            </a:r>
            <a:r>
              <a:rPr lang="en-IN" sz="5600" dirty="0">
                <a:latin typeface="Times New Roman" panose="02020603050405020304" pitchFamily="18" charset="0"/>
                <a:cs typeface="Times New Roman" panose="02020603050405020304" pitchFamily="18" charset="0"/>
              </a:rPr>
              <a:t>(</a:t>
            </a:r>
            <a:r>
              <a:rPr lang="en-IN" sz="5600" dirty="0" err="1">
                <a:latin typeface="Times New Roman" panose="02020603050405020304" pitchFamily="18" charset="0"/>
                <a:cs typeface="Times New Roman" panose="02020603050405020304" pitchFamily="18" charset="0"/>
              </a:rPr>
              <a:t>y_test</a:t>
            </a:r>
            <a:r>
              <a:rPr lang="en-IN" sz="5600" dirty="0">
                <a:latin typeface="Times New Roman" panose="02020603050405020304" pitchFamily="18" charset="0"/>
                <a:cs typeface="Times New Roman" panose="02020603050405020304" pitchFamily="18" charset="0"/>
              </a:rPr>
              <a:t>, </a:t>
            </a:r>
            <a:r>
              <a:rPr lang="en-IN" sz="5600" dirty="0" err="1">
                <a:latin typeface="Times New Roman" panose="02020603050405020304" pitchFamily="18" charset="0"/>
                <a:cs typeface="Times New Roman" panose="02020603050405020304" pitchFamily="18" charset="0"/>
              </a:rPr>
              <a:t>model.predict</a:t>
            </a:r>
            <a:r>
              <a:rPr lang="en-IN" sz="5600" dirty="0">
                <a:latin typeface="Times New Roman" panose="02020603050405020304" pitchFamily="18" charset="0"/>
                <a:cs typeface="Times New Roman" panose="02020603050405020304" pitchFamily="18" charset="0"/>
              </a:rPr>
              <a:t>(</a:t>
            </a:r>
            <a:r>
              <a:rPr lang="en-IN" sz="5600" dirty="0" err="1">
                <a:latin typeface="Times New Roman" panose="02020603050405020304" pitchFamily="18" charset="0"/>
                <a:cs typeface="Times New Roman" panose="02020603050405020304" pitchFamily="18" charset="0"/>
              </a:rPr>
              <a:t>X_test</a:t>
            </a:r>
            <a:r>
              <a:rPr lang="en-IN" sz="5600" dirty="0">
                <a:latin typeface="Times New Roman" panose="02020603050405020304" pitchFamily="18" charset="0"/>
                <a:cs typeface="Times New Roman" panose="02020603050405020304" pitchFamily="18" charset="0"/>
              </a:rPr>
              <a:t>))</a:t>
            </a:r>
            <a:endParaRPr lang="en-US" sz="5600" dirty="0">
              <a:latin typeface="Times New Roman" panose="02020603050405020304" pitchFamily="18" charset="0"/>
              <a:cs typeface="Times New Roman" panose="02020603050405020304" pitchFamily="18" charset="0"/>
            </a:endParaRPr>
          </a:p>
          <a:p>
            <a:pPr marL="76200" indent="0">
              <a:buNone/>
            </a:pPr>
            <a:r>
              <a:rPr lang="en-IN" sz="5600" dirty="0">
                <a:latin typeface="Times New Roman" panose="02020603050405020304" pitchFamily="18" charset="0"/>
                <a:cs typeface="Times New Roman" panose="02020603050405020304" pitchFamily="18" charset="0"/>
              </a:rPr>
              <a:t>print(</a:t>
            </a:r>
            <a:r>
              <a:rPr lang="en-IN" sz="5600" dirty="0" err="1">
                <a:latin typeface="Times New Roman" panose="02020603050405020304" pitchFamily="18" charset="0"/>
                <a:cs typeface="Times New Roman" panose="02020603050405020304" pitchFamily="18" charset="0"/>
              </a:rPr>
              <a:t>f"Model</a:t>
            </a:r>
            <a:r>
              <a:rPr lang="en-IN" sz="5600" dirty="0">
                <a:latin typeface="Times New Roman" panose="02020603050405020304" pitchFamily="18" charset="0"/>
                <a:cs typeface="Times New Roman" panose="02020603050405020304" pitchFamily="18" charset="0"/>
              </a:rPr>
              <a:t> Accuracy: {accuracy:.2f}")</a:t>
            </a:r>
            <a:endParaRPr lang="en-US" sz="5600" dirty="0">
              <a:latin typeface="Times New Roman" panose="02020603050405020304" pitchFamily="18" charset="0"/>
              <a:cs typeface="Times New Roman" panose="02020603050405020304" pitchFamily="18" charset="0"/>
            </a:endParaRPr>
          </a:p>
          <a:p>
            <a:pPr marL="76200" indent="0">
              <a:buNone/>
            </a:pPr>
            <a:r>
              <a:rPr lang="en-IN" sz="5600" dirty="0" err="1">
                <a:latin typeface="Times New Roman" panose="02020603050405020304" pitchFamily="18" charset="0"/>
                <a:cs typeface="Times New Roman" panose="02020603050405020304" pitchFamily="18" charset="0"/>
              </a:rPr>
              <a:t>joblib.dump</a:t>
            </a:r>
            <a:r>
              <a:rPr lang="en-IN" sz="5600" dirty="0">
                <a:latin typeface="Times New Roman" panose="02020603050405020304" pitchFamily="18" charset="0"/>
                <a:cs typeface="Times New Roman" panose="02020603050405020304" pitchFamily="18" charset="0"/>
              </a:rPr>
              <a:t>(model, "</a:t>
            </a:r>
            <a:r>
              <a:rPr lang="en-IN" sz="5600" dirty="0" err="1">
                <a:latin typeface="Times New Roman" panose="02020603050405020304" pitchFamily="18" charset="0"/>
                <a:cs typeface="Times New Roman" panose="02020603050405020304" pitchFamily="18" charset="0"/>
              </a:rPr>
              <a:t>sensor_model.pkl</a:t>
            </a:r>
            <a:r>
              <a:rPr lang="en-IN" sz="5600" dirty="0">
                <a:latin typeface="Times New Roman" panose="02020603050405020304" pitchFamily="18" charset="0"/>
                <a:cs typeface="Times New Roman" panose="02020603050405020304" pitchFamily="18" charset="0"/>
              </a:rPr>
              <a:t>")</a:t>
            </a:r>
            <a:endParaRPr lang="en-US" sz="5600" dirty="0">
              <a:latin typeface="Times New Roman" panose="02020603050405020304" pitchFamily="18" charset="0"/>
              <a:cs typeface="Times New Roman" panose="02020603050405020304" pitchFamily="18" charset="0"/>
            </a:endParaRPr>
          </a:p>
          <a:p>
            <a:pPr marL="76200" indent="0">
              <a:buNone/>
            </a:pPr>
            <a:r>
              <a:rPr lang="en-IN" sz="5600" dirty="0">
                <a:latin typeface="Times New Roman" panose="02020603050405020304" pitchFamily="18" charset="0"/>
                <a:cs typeface="Times New Roman" panose="02020603050405020304" pitchFamily="18" charset="0"/>
              </a:rPr>
              <a:t>from </a:t>
            </a:r>
            <a:r>
              <a:rPr lang="en-IN" sz="5600" dirty="0" err="1">
                <a:latin typeface="Times New Roman" panose="02020603050405020304" pitchFamily="18" charset="0"/>
                <a:cs typeface="Times New Roman" panose="02020603050405020304" pitchFamily="18" charset="0"/>
              </a:rPr>
              <a:t>sklearn.metrics</a:t>
            </a:r>
            <a:r>
              <a:rPr lang="en-IN" sz="5600" dirty="0">
                <a:latin typeface="Times New Roman" panose="02020603050405020304" pitchFamily="18" charset="0"/>
                <a:cs typeface="Times New Roman" panose="02020603050405020304" pitchFamily="18" charset="0"/>
              </a:rPr>
              <a:t> import </a:t>
            </a:r>
            <a:r>
              <a:rPr lang="en-IN" sz="5600" dirty="0" err="1">
                <a:latin typeface="Times New Roman" panose="02020603050405020304" pitchFamily="18" charset="0"/>
                <a:cs typeface="Times New Roman" panose="02020603050405020304" pitchFamily="18" charset="0"/>
              </a:rPr>
              <a:t>confusion_matrix</a:t>
            </a:r>
            <a:r>
              <a:rPr lang="en-IN" sz="5600" dirty="0">
                <a:latin typeface="Times New Roman" panose="02020603050405020304" pitchFamily="18" charset="0"/>
                <a:cs typeface="Times New Roman" panose="02020603050405020304" pitchFamily="18" charset="0"/>
              </a:rPr>
              <a:t>, </a:t>
            </a:r>
            <a:r>
              <a:rPr lang="en-IN" sz="5600" dirty="0" err="1">
                <a:latin typeface="Times New Roman" panose="02020603050405020304" pitchFamily="18" charset="0"/>
                <a:cs typeface="Times New Roman" panose="02020603050405020304" pitchFamily="18" charset="0"/>
              </a:rPr>
              <a:t>classification_report</a:t>
            </a:r>
            <a:r>
              <a:rPr lang="en-IN" sz="5600" dirty="0">
                <a:latin typeface="Times New Roman" panose="02020603050405020304" pitchFamily="18" charset="0"/>
                <a:cs typeface="Times New Roman" panose="02020603050405020304" pitchFamily="18" charset="0"/>
              </a:rPr>
              <a:t>, </a:t>
            </a:r>
            <a:r>
              <a:rPr lang="en-IN" sz="5600" dirty="0" err="1">
                <a:latin typeface="Times New Roman" panose="02020603050405020304" pitchFamily="18" charset="0"/>
                <a:cs typeface="Times New Roman" panose="02020603050405020304" pitchFamily="18" charset="0"/>
              </a:rPr>
              <a:t>accuracy_score</a:t>
            </a:r>
            <a:r>
              <a:rPr lang="en-IN" sz="5600" dirty="0">
                <a:latin typeface="Times New Roman" panose="02020603050405020304" pitchFamily="18" charset="0"/>
                <a:cs typeface="Times New Roman" panose="02020603050405020304" pitchFamily="18" charset="0"/>
              </a:rPr>
              <a:t>, </a:t>
            </a:r>
            <a:r>
              <a:rPr lang="en-IN" sz="5600" dirty="0" err="1">
                <a:latin typeface="Times New Roman" panose="02020603050405020304" pitchFamily="18" charset="0"/>
                <a:cs typeface="Times New Roman" panose="02020603050405020304" pitchFamily="18" charset="0"/>
              </a:rPr>
              <a:t>log_loss</a:t>
            </a:r>
            <a:endParaRPr lang="en-US" sz="5600" dirty="0">
              <a:latin typeface="Times New Roman" panose="02020603050405020304" pitchFamily="18" charset="0"/>
              <a:cs typeface="Times New Roman" panose="02020603050405020304" pitchFamily="18" charset="0"/>
            </a:endParaRPr>
          </a:p>
          <a:p>
            <a:pPr marL="76200" indent="0">
              <a:buNone/>
            </a:pPr>
            <a:r>
              <a:rPr lang="en-IN" sz="5600" dirty="0">
                <a:latin typeface="Times New Roman" panose="02020603050405020304" pitchFamily="18" charset="0"/>
                <a:cs typeface="Times New Roman" panose="02020603050405020304" pitchFamily="18" charset="0"/>
              </a:rPr>
              <a:t>import seaborn as </a:t>
            </a:r>
            <a:r>
              <a:rPr lang="en-IN" sz="5600" dirty="0" err="1">
                <a:latin typeface="Times New Roman" panose="02020603050405020304" pitchFamily="18" charset="0"/>
                <a:cs typeface="Times New Roman" panose="02020603050405020304" pitchFamily="18" charset="0"/>
              </a:rPr>
              <a:t>sns</a:t>
            </a:r>
            <a:endParaRPr lang="en-US" sz="5600" dirty="0">
              <a:latin typeface="Times New Roman" panose="02020603050405020304" pitchFamily="18" charset="0"/>
              <a:cs typeface="Times New Roman" panose="02020603050405020304" pitchFamily="18" charset="0"/>
            </a:endParaRPr>
          </a:p>
          <a:p>
            <a:pPr marL="76200" indent="0">
              <a:buNone/>
            </a:pPr>
            <a:r>
              <a:rPr lang="en-IN" sz="5600" dirty="0">
                <a:latin typeface="Times New Roman" panose="02020603050405020304" pitchFamily="18" charset="0"/>
                <a:cs typeface="Times New Roman" panose="02020603050405020304" pitchFamily="18" charset="0"/>
              </a:rPr>
              <a:t>import </a:t>
            </a:r>
            <a:r>
              <a:rPr lang="en-IN" sz="5600" dirty="0" err="1">
                <a:latin typeface="Times New Roman" panose="02020603050405020304" pitchFamily="18" charset="0"/>
                <a:cs typeface="Times New Roman" panose="02020603050405020304" pitchFamily="18" charset="0"/>
              </a:rPr>
              <a:t>matplotlib.pyplot</a:t>
            </a:r>
            <a:r>
              <a:rPr lang="en-IN" sz="5600" dirty="0">
                <a:latin typeface="Times New Roman" panose="02020603050405020304" pitchFamily="18" charset="0"/>
                <a:cs typeface="Times New Roman" panose="02020603050405020304" pitchFamily="18" charset="0"/>
              </a:rPr>
              <a:t> as </a:t>
            </a:r>
            <a:r>
              <a:rPr lang="en-IN" sz="5600" dirty="0" err="1">
                <a:latin typeface="Times New Roman" panose="02020603050405020304" pitchFamily="18" charset="0"/>
                <a:cs typeface="Times New Roman" panose="02020603050405020304" pitchFamily="18" charset="0"/>
              </a:rPr>
              <a:t>plt</a:t>
            </a:r>
            <a:endParaRPr lang="en-US" sz="5600" dirty="0">
              <a:latin typeface="Times New Roman" panose="02020603050405020304" pitchFamily="18" charset="0"/>
              <a:cs typeface="Times New Roman" panose="02020603050405020304" pitchFamily="18" charset="0"/>
            </a:endParaRPr>
          </a:p>
          <a:p>
            <a:pPr marL="76200" indent="0">
              <a:buNone/>
            </a:pPr>
            <a:r>
              <a:rPr lang="en-IN" sz="5600" dirty="0">
                <a:latin typeface="Times New Roman" panose="02020603050405020304" pitchFamily="18" charset="0"/>
                <a:cs typeface="Times New Roman" panose="02020603050405020304" pitchFamily="18" charset="0"/>
              </a:rPr>
              <a:t>import </a:t>
            </a:r>
            <a:r>
              <a:rPr lang="en-IN" sz="5600" dirty="0" err="1">
                <a:latin typeface="Times New Roman" panose="02020603050405020304" pitchFamily="18" charset="0"/>
                <a:cs typeface="Times New Roman" panose="02020603050405020304" pitchFamily="18" charset="0"/>
              </a:rPr>
              <a:t>joblib</a:t>
            </a:r>
            <a:endParaRPr lang="en-US" sz="5600" dirty="0">
              <a:latin typeface="Times New Roman" panose="02020603050405020304" pitchFamily="18" charset="0"/>
              <a:cs typeface="Times New Roman" panose="02020603050405020304" pitchFamily="18" charset="0"/>
            </a:endParaRPr>
          </a:p>
          <a:p>
            <a:pPr marL="76200" indent="0">
              <a:buNone/>
            </a:pPr>
            <a:r>
              <a:rPr lang="en-IN" sz="5600" dirty="0">
                <a:latin typeface="Times New Roman" panose="02020603050405020304" pitchFamily="18" charset="0"/>
                <a:cs typeface="Times New Roman" panose="02020603050405020304" pitchFamily="18" charset="0"/>
              </a:rPr>
              <a:t>model = </a:t>
            </a:r>
            <a:r>
              <a:rPr lang="en-IN" sz="5600" dirty="0" err="1">
                <a:latin typeface="Times New Roman" panose="02020603050405020304" pitchFamily="18" charset="0"/>
                <a:cs typeface="Times New Roman" panose="02020603050405020304" pitchFamily="18" charset="0"/>
              </a:rPr>
              <a:t>joblib.load</a:t>
            </a:r>
            <a:r>
              <a:rPr lang="en-IN" sz="5600" dirty="0">
                <a:latin typeface="Times New Roman" panose="02020603050405020304" pitchFamily="18" charset="0"/>
                <a:cs typeface="Times New Roman" panose="02020603050405020304" pitchFamily="18" charset="0"/>
              </a:rPr>
              <a:t>("</a:t>
            </a:r>
            <a:r>
              <a:rPr lang="en-IN" sz="5600" dirty="0" err="1">
                <a:latin typeface="Times New Roman" panose="02020603050405020304" pitchFamily="18" charset="0"/>
                <a:cs typeface="Times New Roman" panose="02020603050405020304" pitchFamily="18" charset="0"/>
              </a:rPr>
              <a:t>sensor_model.pkl</a:t>
            </a:r>
            <a:r>
              <a:rPr lang="en-IN" sz="5600" dirty="0">
                <a:latin typeface="Times New Roman" panose="02020603050405020304" pitchFamily="18" charset="0"/>
                <a:cs typeface="Times New Roman" panose="02020603050405020304" pitchFamily="18" charset="0"/>
              </a:rPr>
              <a:t>")</a:t>
            </a:r>
            <a:endParaRPr lang="en-US" sz="5600" dirty="0">
              <a:latin typeface="Times New Roman" panose="02020603050405020304" pitchFamily="18" charset="0"/>
              <a:cs typeface="Times New Roman" panose="02020603050405020304" pitchFamily="18" charset="0"/>
            </a:endParaRPr>
          </a:p>
          <a:p>
            <a:pPr marL="76200" indent="0">
              <a:buNone/>
            </a:pPr>
            <a:r>
              <a:rPr lang="en-IN" sz="5600" dirty="0" err="1">
                <a:latin typeface="Times New Roman" panose="02020603050405020304" pitchFamily="18" charset="0"/>
                <a:cs typeface="Times New Roman" panose="02020603050405020304" pitchFamily="18" charset="0"/>
              </a:rPr>
              <a:t>y_pred</a:t>
            </a:r>
            <a:r>
              <a:rPr lang="en-IN" sz="5600" dirty="0">
                <a:latin typeface="Times New Roman" panose="02020603050405020304" pitchFamily="18" charset="0"/>
                <a:cs typeface="Times New Roman" panose="02020603050405020304" pitchFamily="18" charset="0"/>
              </a:rPr>
              <a:t> = </a:t>
            </a:r>
            <a:r>
              <a:rPr lang="en-IN" sz="5600" dirty="0" err="1">
                <a:latin typeface="Times New Roman" panose="02020603050405020304" pitchFamily="18" charset="0"/>
                <a:cs typeface="Times New Roman" panose="02020603050405020304" pitchFamily="18" charset="0"/>
              </a:rPr>
              <a:t>model.predict</a:t>
            </a:r>
            <a:r>
              <a:rPr lang="en-IN" sz="5600" dirty="0">
                <a:latin typeface="Times New Roman" panose="02020603050405020304" pitchFamily="18" charset="0"/>
                <a:cs typeface="Times New Roman" panose="02020603050405020304" pitchFamily="18" charset="0"/>
              </a:rPr>
              <a:t>(</a:t>
            </a:r>
            <a:r>
              <a:rPr lang="en-IN" sz="5600" dirty="0" err="1">
                <a:latin typeface="Times New Roman" panose="02020603050405020304" pitchFamily="18" charset="0"/>
                <a:cs typeface="Times New Roman" panose="02020603050405020304" pitchFamily="18" charset="0"/>
              </a:rPr>
              <a:t>X_test</a:t>
            </a:r>
            <a:r>
              <a:rPr lang="en-IN" sz="5600" dirty="0">
                <a:latin typeface="Times New Roman" panose="02020603050405020304" pitchFamily="18" charset="0"/>
                <a:cs typeface="Times New Roman" panose="02020603050405020304" pitchFamily="18" charset="0"/>
              </a:rPr>
              <a:t>)</a:t>
            </a:r>
            <a:endParaRPr lang="en-US" sz="5600" dirty="0">
              <a:latin typeface="Times New Roman" panose="02020603050405020304" pitchFamily="18" charset="0"/>
              <a:cs typeface="Times New Roman" panose="02020603050405020304" pitchFamily="18" charset="0"/>
            </a:endParaRPr>
          </a:p>
          <a:p>
            <a:pPr marL="76200" indent="0">
              <a:buNone/>
            </a:pPr>
            <a:r>
              <a:rPr lang="en-IN" sz="5600" dirty="0" err="1">
                <a:latin typeface="Times New Roman" panose="02020603050405020304" pitchFamily="18" charset="0"/>
                <a:cs typeface="Times New Roman" panose="02020603050405020304" pitchFamily="18" charset="0"/>
              </a:rPr>
              <a:t>y_pred_proba</a:t>
            </a:r>
            <a:r>
              <a:rPr lang="en-IN" sz="5600" dirty="0">
                <a:latin typeface="Times New Roman" panose="02020603050405020304" pitchFamily="18" charset="0"/>
                <a:cs typeface="Times New Roman" panose="02020603050405020304" pitchFamily="18" charset="0"/>
              </a:rPr>
              <a:t> = </a:t>
            </a:r>
            <a:r>
              <a:rPr lang="en-IN" sz="5600" dirty="0" err="1">
                <a:latin typeface="Times New Roman" panose="02020603050405020304" pitchFamily="18" charset="0"/>
                <a:cs typeface="Times New Roman" panose="02020603050405020304" pitchFamily="18" charset="0"/>
              </a:rPr>
              <a:t>model.predict_proba</a:t>
            </a:r>
            <a:r>
              <a:rPr lang="en-IN" sz="5600" dirty="0">
                <a:latin typeface="Times New Roman" panose="02020603050405020304" pitchFamily="18" charset="0"/>
                <a:cs typeface="Times New Roman" panose="02020603050405020304" pitchFamily="18" charset="0"/>
              </a:rPr>
              <a:t>(</a:t>
            </a:r>
            <a:r>
              <a:rPr lang="en-IN" sz="5600" dirty="0" err="1">
                <a:latin typeface="Times New Roman" panose="02020603050405020304" pitchFamily="18" charset="0"/>
                <a:cs typeface="Times New Roman" panose="02020603050405020304" pitchFamily="18" charset="0"/>
              </a:rPr>
              <a:t>X_test</a:t>
            </a:r>
            <a:r>
              <a:rPr lang="en-IN" sz="5600" dirty="0">
                <a:latin typeface="Times New Roman" panose="02020603050405020304" pitchFamily="18" charset="0"/>
                <a:cs typeface="Times New Roman" panose="02020603050405020304" pitchFamily="18" charset="0"/>
              </a:rPr>
              <a:t>)</a:t>
            </a:r>
            <a:endParaRPr lang="en-US" sz="5600" dirty="0">
              <a:latin typeface="Times New Roman" panose="02020603050405020304" pitchFamily="18" charset="0"/>
              <a:cs typeface="Times New Roman" panose="02020603050405020304" pitchFamily="18" charset="0"/>
            </a:endParaRPr>
          </a:p>
          <a:p>
            <a:pPr marL="76200" indent="0">
              <a:buNone/>
            </a:pPr>
            <a:r>
              <a:rPr lang="en-IN" sz="5600" dirty="0">
                <a:latin typeface="Times New Roman" panose="02020603050405020304" pitchFamily="18" charset="0"/>
                <a:cs typeface="Times New Roman" panose="02020603050405020304" pitchFamily="18" charset="0"/>
              </a:rPr>
              <a:t>accuracy = </a:t>
            </a:r>
            <a:r>
              <a:rPr lang="en-IN" sz="5600" dirty="0" err="1">
                <a:latin typeface="Times New Roman" panose="02020603050405020304" pitchFamily="18" charset="0"/>
                <a:cs typeface="Times New Roman" panose="02020603050405020304" pitchFamily="18" charset="0"/>
              </a:rPr>
              <a:t>accuracy_score</a:t>
            </a:r>
            <a:r>
              <a:rPr lang="en-IN" sz="5600" dirty="0">
                <a:latin typeface="Times New Roman" panose="02020603050405020304" pitchFamily="18" charset="0"/>
                <a:cs typeface="Times New Roman" panose="02020603050405020304" pitchFamily="18" charset="0"/>
              </a:rPr>
              <a:t>(</a:t>
            </a:r>
            <a:r>
              <a:rPr lang="en-IN" sz="5600" dirty="0" err="1">
                <a:latin typeface="Times New Roman" panose="02020603050405020304" pitchFamily="18" charset="0"/>
                <a:cs typeface="Times New Roman" panose="02020603050405020304" pitchFamily="18" charset="0"/>
              </a:rPr>
              <a:t>y_test</a:t>
            </a:r>
            <a:r>
              <a:rPr lang="en-IN" sz="5600" dirty="0">
                <a:latin typeface="Times New Roman" panose="02020603050405020304" pitchFamily="18" charset="0"/>
                <a:cs typeface="Times New Roman" panose="02020603050405020304" pitchFamily="18" charset="0"/>
              </a:rPr>
              <a:t>, </a:t>
            </a:r>
            <a:r>
              <a:rPr lang="en-IN" sz="5600" dirty="0" err="1">
                <a:latin typeface="Times New Roman" panose="02020603050405020304" pitchFamily="18" charset="0"/>
                <a:cs typeface="Times New Roman" panose="02020603050405020304" pitchFamily="18" charset="0"/>
              </a:rPr>
              <a:t>y_pred</a:t>
            </a:r>
            <a:r>
              <a:rPr lang="en-IN" sz="5600" dirty="0">
                <a:latin typeface="Times New Roman" panose="02020603050405020304" pitchFamily="18" charset="0"/>
                <a:cs typeface="Times New Roman" panose="02020603050405020304" pitchFamily="18" charset="0"/>
              </a:rPr>
              <a:t>)</a:t>
            </a:r>
            <a:endParaRPr lang="en-US" sz="5600" dirty="0">
              <a:latin typeface="Times New Roman" panose="02020603050405020304" pitchFamily="18" charset="0"/>
              <a:cs typeface="Times New Roman" panose="02020603050405020304" pitchFamily="18" charset="0"/>
            </a:endParaRPr>
          </a:p>
          <a:p>
            <a:pPr marL="76200" indent="0">
              <a:buNone/>
            </a:pPr>
            <a:endParaRPr lang="en-US" dirty="0"/>
          </a:p>
        </p:txBody>
      </p:sp>
    </p:spTree>
    <p:extLst>
      <p:ext uri="{BB962C8B-B14F-4D97-AF65-F5344CB8AC3E}">
        <p14:creationId xmlns:p14="http://schemas.microsoft.com/office/powerpoint/2010/main" val="3733338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47DB-D799-4E6C-BF2A-A0DE296B7A5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CONTINUATION</a:t>
            </a:r>
          </a:p>
        </p:txBody>
      </p:sp>
      <p:sp>
        <p:nvSpPr>
          <p:cNvPr id="3" name="Text Placeholder 2">
            <a:extLst>
              <a:ext uri="{FF2B5EF4-FFF2-40B4-BE49-F238E27FC236}">
                <a16:creationId xmlns:a16="http://schemas.microsoft.com/office/drawing/2014/main" id="{0059FBC4-4AA2-4825-85A2-862AED3E3DAF}"/>
              </a:ext>
            </a:extLst>
          </p:cNvPr>
          <p:cNvSpPr>
            <a:spLocks noGrp="1"/>
          </p:cNvSpPr>
          <p:nvPr>
            <p:ph type="body" idx="1"/>
          </p:nvPr>
        </p:nvSpPr>
        <p:spPr/>
        <p:txBody>
          <a:bodyPr>
            <a:normAutofit lnSpcReduction="10000"/>
          </a:bodyPr>
          <a:lstStyle/>
          <a:p>
            <a:pPr marL="76200" indent="0">
              <a:buNone/>
            </a:pPr>
            <a:r>
              <a:rPr lang="en-IN" sz="2200" dirty="0">
                <a:solidFill>
                  <a:schemeClr val="tx1"/>
                </a:solidFill>
                <a:latin typeface="Times New Roman" panose="02020603050405020304" pitchFamily="18" charset="0"/>
                <a:cs typeface="Times New Roman" panose="02020603050405020304" pitchFamily="18" charset="0"/>
              </a:rPr>
              <a:t>print(</a:t>
            </a:r>
            <a:r>
              <a:rPr lang="en-IN" sz="2200" dirty="0" err="1">
                <a:solidFill>
                  <a:schemeClr val="tx1"/>
                </a:solidFill>
                <a:latin typeface="Times New Roman" panose="02020603050405020304" pitchFamily="18" charset="0"/>
                <a:cs typeface="Times New Roman" panose="02020603050405020304" pitchFamily="18" charset="0"/>
              </a:rPr>
              <a:t>f"Model</a:t>
            </a:r>
            <a:r>
              <a:rPr lang="en-IN" sz="2200" dirty="0">
                <a:solidFill>
                  <a:schemeClr val="tx1"/>
                </a:solidFill>
                <a:latin typeface="Times New Roman" panose="02020603050405020304" pitchFamily="18" charset="0"/>
                <a:cs typeface="Times New Roman" panose="02020603050405020304" pitchFamily="18" charset="0"/>
              </a:rPr>
              <a:t> Accuracy: {accuracy:.2f}")</a:t>
            </a:r>
            <a:endParaRPr lang="en-US" sz="22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200" dirty="0" err="1">
                <a:solidFill>
                  <a:schemeClr val="tx1"/>
                </a:solidFill>
                <a:latin typeface="Times New Roman" panose="02020603050405020304" pitchFamily="18" charset="0"/>
                <a:cs typeface="Times New Roman" panose="02020603050405020304" pitchFamily="18" charset="0"/>
              </a:rPr>
              <a:t>conf_matrix</a:t>
            </a:r>
            <a:r>
              <a:rPr lang="en-IN" sz="2200" dirty="0">
                <a:solidFill>
                  <a:schemeClr val="tx1"/>
                </a:solidFill>
                <a:latin typeface="Times New Roman" panose="02020603050405020304" pitchFamily="18" charset="0"/>
                <a:cs typeface="Times New Roman" panose="02020603050405020304" pitchFamily="18" charset="0"/>
              </a:rPr>
              <a:t> = </a:t>
            </a:r>
            <a:r>
              <a:rPr lang="en-IN" sz="2200" dirty="0" err="1">
                <a:solidFill>
                  <a:schemeClr val="tx1"/>
                </a:solidFill>
                <a:latin typeface="Times New Roman" panose="02020603050405020304" pitchFamily="18" charset="0"/>
                <a:cs typeface="Times New Roman" panose="02020603050405020304" pitchFamily="18" charset="0"/>
              </a:rPr>
              <a:t>confusion_matrix</a:t>
            </a:r>
            <a:r>
              <a:rPr lang="en-IN" sz="2200" dirty="0">
                <a:solidFill>
                  <a:schemeClr val="tx1"/>
                </a:solidFill>
                <a:latin typeface="Times New Roman" panose="02020603050405020304" pitchFamily="18" charset="0"/>
                <a:cs typeface="Times New Roman" panose="02020603050405020304" pitchFamily="18" charset="0"/>
              </a:rPr>
              <a:t>(</a:t>
            </a:r>
            <a:r>
              <a:rPr lang="en-IN" sz="2200" dirty="0" err="1">
                <a:solidFill>
                  <a:schemeClr val="tx1"/>
                </a:solidFill>
                <a:latin typeface="Times New Roman" panose="02020603050405020304" pitchFamily="18" charset="0"/>
                <a:cs typeface="Times New Roman" panose="02020603050405020304" pitchFamily="18" charset="0"/>
              </a:rPr>
              <a:t>y_test</a:t>
            </a:r>
            <a:r>
              <a:rPr lang="en-IN" sz="2200" dirty="0">
                <a:solidFill>
                  <a:schemeClr val="tx1"/>
                </a:solidFill>
                <a:latin typeface="Times New Roman" panose="02020603050405020304" pitchFamily="18" charset="0"/>
                <a:cs typeface="Times New Roman" panose="02020603050405020304" pitchFamily="18" charset="0"/>
              </a:rPr>
              <a:t>, </a:t>
            </a:r>
            <a:r>
              <a:rPr lang="en-IN" sz="2200" dirty="0" err="1">
                <a:solidFill>
                  <a:schemeClr val="tx1"/>
                </a:solidFill>
                <a:latin typeface="Times New Roman" panose="02020603050405020304" pitchFamily="18" charset="0"/>
                <a:cs typeface="Times New Roman" panose="02020603050405020304" pitchFamily="18" charset="0"/>
              </a:rPr>
              <a:t>y_pred</a:t>
            </a:r>
            <a:r>
              <a:rPr lang="en-IN" sz="2200" dirty="0">
                <a:solidFill>
                  <a:schemeClr val="tx1"/>
                </a:solidFill>
                <a:latin typeface="Times New Roman" panose="02020603050405020304" pitchFamily="18" charset="0"/>
                <a:cs typeface="Times New Roman" panose="02020603050405020304" pitchFamily="18" charset="0"/>
              </a:rPr>
              <a:t>)</a:t>
            </a:r>
            <a:endParaRPr lang="en-US" sz="22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200" dirty="0" err="1">
                <a:solidFill>
                  <a:schemeClr val="tx1"/>
                </a:solidFill>
                <a:latin typeface="Times New Roman" panose="02020603050405020304" pitchFamily="18" charset="0"/>
                <a:cs typeface="Times New Roman" panose="02020603050405020304" pitchFamily="18" charset="0"/>
              </a:rPr>
              <a:t>plt.figure</a:t>
            </a:r>
            <a:r>
              <a:rPr lang="en-IN" sz="2200" dirty="0">
                <a:solidFill>
                  <a:schemeClr val="tx1"/>
                </a:solidFill>
                <a:latin typeface="Times New Roman" panose="02020603050405020304" pitchFamily="18" charset="0"/>
                <a:cs typeface="Times New Roman" panose="02020603050405020304" pitchFamily="18" charset="0"/>
              </a:rPr>
              <a:t>(</a:t>
            </a:r>
            <a:r>
              <a:rPr lang="en-IN" sz="2200" dirty="0" err="1">
                <a:solidFill>
                  <a:schemeClr val="tx1"/>
                </a:solidFill>
                <a:latin typeface="Times New Roman" panose="02020603050405020304" pitchFamily="18" charset="0"/>
                <a:cs typeface="Times New Roman" panose="02020603050405020304" pitchFamily="18" charset="0"/>
              </a:rPr>
              <a:t>figsize</a:t>
            </a:r>
            <a:r>
              <a:rPr lang="en-IN" sz="2200" dirty="0">
                <a:solidFill>
                  <a:schemeClr val="tx1"/>
                </a:solidFill>
                <a:latin typeface="Times New Roman" panose="02020603050405020304" pitchFamily="18" charset="0"/>
                <a:cs typeface="Times New Roman" panose="02020603050405020304" pitchFamily="18" charset="0"/>
              </a:rPr>
              <a:t>=(6, 5))</a:t>
            </a:r>
            <a:endParaRPr lang="en-US" sz="22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200" dirty="0" err="1">
                <a:solidFill>
                  <a:schemeClr val="tx1"/>
                </a:solidFill>
                <a:latin typeface="Times New Roman" panose="02020603050405020304" pitchFamily="18" charset="0"/>
                <a:cs typeface="Times New Roman" panose="02020603050405020304" pitchFamily="18" charset="0"/>
              </a:rPr>
              <a:t>sns.heatmap</a:t>
            </a:r>
            <a:r>
              <a:rPr lang="en-IN" sz="2200" dirty="0">
                <a:solidFill>
                  <a:schemeClr val="tx1"/>
                </a:solidFill>
                <a:latin typeface="Times New Roman" panose="02020603050405020304" pitchFamily="18" charset="0"/>
                <a:cs typeface="Times New Roman" panose="02020603050405020304" pitchFamily="18" charset="0"/>
              </a:rPr>
              <a:t>(</a:t>
            </a:r>
            <a:r>
              <a:rPr lang="en-IN" sz="2200" dirty="0" err="1">
                <a:solidFill>
                  <a:schemeClr val="tx1"/>
                </a:solidFill>
                <a:latin typeface="Times New Roman" panose="02020603050405020304" pitchFamily="18" charset="0"/>
                <a:cs typeface="Times New Roman" panose="02020603050405020304" pitchFamily="18" charset="0"/>
              </a:rPr>
              <a:t>conf_matrix</a:t>
            </a:r>
            <a:r>
              <a:rPr lang="en-IN" sz="2200" dirty="0">
                <a:solidFill>
                  <a:schemeClr val="tx1"/>
                </a:solidFill>
                <a:latin typeface="Times New Roman" panose="02020603050405020304" pitchFamily="18" charset="0"/>
                <a:cs typeface="Times New Roman" panose="02020603050405020304" pitchFamily="18" charset="0"/>
              </a:rPr>
              <a:t>, </a:t>
            </a:r>
            <a:r>
              <a:rPr lang="en-IN" sz="2200" dirty="0" err="1">
                <a:solidFill>
                  <a:schemeClr val="tx1"/>
                </a:solidFill>
                <a:latin typeface="Times New Roman" panose="02020603050405020304" pitchFamily="18" charset="0"/>
                <a:cs typeface="Times New Roman" panose="02020603050405020304" pitchFamily="18" charset="0"/>
              </a:rPr>
              <a:t>annot</a:t>
            </a:r>
            <a:r>
              <a:rPr lang="en-IN" sz="2200" dirty="0">
                <a:solidFill>
                  <a:schemeClr val="tx1"/>
                </a:solidFill>
                <a:latin typeface="Times New Roman" panose="02020603050405020304" pitchFamily="18" charset="0"/>
                <a:cs typeface="Times New Roman" panose="02020603050405020304" pitchFamily="18" charset="0"/>
              </a:rPr>
              <a:t>=True, </a:t>
            </a:r>
            <a:r>
              <a:rPr lang="en-IN" sz="2200" dirty="0" err="1">
                <a:solidFill>
                  <a:schemeClr val="tx1"/>
                </a:solidFill>
                <a:latin typeface="Times New Roman" panose="02020603050405020304" pitchFamily="18" charset="0"/>
                <a:cs typeface="Times New Roman" panose="02020603050405020304" pitchFamily="18" charset="0"/>
              </a:rPr>
              <a:t>fmt</a:t>
            </a:r>
            <a:r>
              <a:rPr lang="en-IN" sz="2200" dirty="0">
                <a:solidFill>
                  <a:schemeClr val="tx1"/>
                </a:solidFill>
                <a:latin typeface="Times New Roman" panose="02020603050405020304" pitchFamily="18" charset="0"/>
                <a:cs typeface="Times New Roman" panose="02020603050405020304" pitchFamily="18" charset="0"/>
              </a:rPr>
              <a:t>="d", </a:t>
            </a:r>
            <a:r>
              <a:rPr lang="en-IN" sz="2200" dirty="0" err="1">
                <a:solidFill>
                  <a:schemeClr val="tx1"/>
                </a:solidFill>
                <a:latin typeface="Times New Roman" panose="02020603050405020304" pitchFamily="18" charset="0"/>
                <a:cs typeface="Times New Roman" panose="02020603050405020304" pitchFamily="18" charset="0"/>
              </a:rPr>
              <a:t>cmap</a:t>
            </a:r>
            <a:r>
              <a:rPr lang="en-IN" sz="2200" dirty="0">
                <a:solidFill>
                  <a:schemeClr val="tx1"/>
                </a:solidFill>
                <a:latin typeface="Times New Roman" panose="02020603050405020304" pitchFamily="18" charset="0"/>
                <a:cs typeface="Times New Roman" panose="02020603050405020304" pitchFamily="18" charset="0"/>
              </a:rPr>
              <a:t>="Blues", </a:t>
            </a:r>
            <a:r>
              <a:rPr lang="en-IN" sz="2200" dirty="0" err="1">
                <a:solidFill>
                  <a:schemeClr val="tx1"/>
                </a:solidFill>
                <a:latin typeface="Times New Roman" panose="02020603050405020304" pitchFamily="18" charset="0"/>
                <a:cs typeface="Times New Roman" panose="02020603050405020304" pitchFamily="18" charset="0"/>
              </a:rPr>
              <a:t>xticklabels</a:t>
            </a:r>
            <a:r>
              <a:rPr lang="en-IN" sz="2200" dirty="0">
                <a:solidFill>
                  <a:schemeClr val="tx1"/>
                </a:solidFill>
                <a:latin typeface="Times New Roman" panose="02020603050405020304" pitchFamily="18" charset="0"/>
                <a:cs typeface="Times New Roman" panose="02020603050405020304" pitchFamily="18" charset="0"/>
              </a:rPr>
              <a:t>=</a:t>
            </a:r>
            <a:r>
              <a:rPr lang="en-IN" sz="2200" dirty="0" err="1">
                <a:solidFill>
                  <a:schemeClr val="tx1"/>
                </a:solidFill>
                <a:latin typeface="Times New Roman" panose="02020603050405020304" pitchFamily="18" charset="0"/>
                <a:cs typeface="Times New Roman" panose="02020603050405020304" pitchFamily="18" charset="0"/>
              </a:rPr>
              <a:t>model.classes</a:t>
            </a:r>
            <a:r>
              <a:rPr lang="en-IN" sz="2200" dirty="0">
                <a:solidFill>
                  <a:schemeClr val="tx1"/>
                </a:solidFill>
                <a:latin typeface="Times New Roman" panose="02020603050405020304" pitchFamily="18" charset="0"/>
                <a:cs typeface="Times New Roman" panose="02020603050405020304" pitchFamily="18" charset="0"/>
              </a:rPr>
              <a:t>_, </a:t>
            </a:r>
            <a:r>
              <a:rPr lang="en-IN" sz="2200" dirty="0" err="1">
                <a:solidFill>
                  <a:schemeClr val="tx1"/>
                </a:solidFill>
                <a:latin typeface="Times New Roman" panose="02020603050405020304" pitchFamily="18" charset="0"/>
                <a:cs typeface="Times New Roman" panose="02020603050405020304" pitchFamily="18" charset="0"/>
              </a:rPr>
              <a:t>yticklabels</a:t>
            </a:r>
            <a:r>
              <a:rPr lang="en-IN" sz="2200" dirty="0">
                <a:solidFill>
                  <a:schemeClr val="tx1"/>
                </a:solidFill>
                <a:latin typeface="Times New Roman" panose="02020603050405020304" pitchFamily="18" charset="0"/>
                <a:cs typeface="Times New Roman" panose="02020603050405020304" pitchFamily="18" charset="0"/>
              </a:rPr>
              <a:t>=</a:t>
            </a:r>
            <a:r>
              <a:rPr lang="en-IN" sz="2200" dirty="0" err="1">
                <a:solidFill>
                  <a:schemeClr val="tx1"/>
                </a:solidFill>
                <a:latin typeface="Times New Roman" panose="02020603050405020304" pitchFamily="18" charset="0"/>
                <a:cs typeface="Times New Roman" panose="02020603050405020304" pitchFamily="18" charset="0"/>
              </a:rPr>
              <a:t>model.classes</a:t>
            </a:r>
            <a:r>
              <a:rPr lang="en-IN" sz="2200" dirty="0">
                <a:solidFill>
                  <a:schemeClr val="tx1"/>
                </a:solidFill>
                <a:latin typeface="Times New Roman" panose="02020603050405020304" pitchFamily="18" charset="0"/>
                <a:cs typeface="Times New Roman" panose="02020603050405020304" pitchFamily="18" charset="0"/>
              </a:rPr>
              <a:t>_)</a:t>
            </a:r>
            <a:endParaRPr lang="en-US" sz="22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200" dirty="0" err="1">
                <a:solidFill>
                  <a:schemeClr val="tx1"/>
                </a:solidFill>
                <a:latin typeface="Times New Roman" panose="02020603050405020304" pitchFamily="18" charset="0"/>
                <a:cs typeface="Times New Roman" panose="02020603050405020304" pitchFamily="18" charset="0"/>
              </a:rPr>
              <a:t>plt.title</a:t>
            </a:r>
            <a:r>
              <a:rPr lang="en-IN" sz="2200" dirty="0">
                <a:solidFill>
                  <a:schemeClr val="tx1"/>
                </a:solidFill>
                <a:latin typeface="Times New Roman" panose="02020603050405020304" pitchFamily="18" charset="0"/>
                <a:cs typeface="Times New Roman" panose="02020603050405020304" pitchFamily="18" charset="0"/>
              </a:rPr>
              <a:t>("Confusion Matrix")</a:t>
            </a:r>
            <a:endParaRPr lang="en-US" sz="22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200" dirty="0" err="1">
                <a:solidFill>
                  <a:schemeClr val="tx1"/>
                </a:solidFill>
                <a:latin typeface="Times New Roman" panose="02020603050405020304" pitchFamily="18" charset="0"/>
                <a:cs typeface="Times New Roman" panose="02020603050405020304" pitchFamily="18" charset="0"/>
              </a:rPr>
              <a:t>plt.xlabel</a:t>
            </a:r>
            <a:r>
              <a:rPr lang="en-IN" sz="2200" dirty="0">
                <a:solidFill>
                  <a:schemeClr val="tx1"/>
                </a:solidFill>
                <a:latin typeface="Times New Roman" panose="02020603050405020304" pitchFamily="18" charset="0"/>
                <a:cs typeface="Times New Roman" panose="02020603050405020304" pitchFamily="18" charset="0"/>
              </a:rPr>
              <a:t>("Predicted")</a:t>
            </a:r>
            <a:endParaRPr lang="en-US" sz="22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200" dirty="0" err="1">
                <a:solidFill>
                  <a:schemeClr val="tx1"/>
                </a:solidFill>
                <a:latin typeface="Times New Roman" panose="02020603050405020304" pitchFamily="18" charset="0"/>
                <a:cs typeface="Times New Roman" panose="02020603050405020304" pitchFamily="18" charset="0"/>
              </a:rPr>
              <a:t>plt.ylabel</a:t>
            </a:r>
            <a:r>
              <a:rPr lang="en-IN" sz="2200" dirty="0">
                <a:solidFill>
                  <a:schemeClr val="tx1"/>
                </a:solidFill>
                <a:latin typeface="Times New Roman" panose="02020603050405020304" pitchFamily="18" charset="0"/>
                <a:cs typeface="Times New Roman" panose="02020603050405020304" pitchFamily="18" charset="0"/>
              </a:rPr>
              <a:t>("True")</a:t>
            </a:r>
            <a:endParaRPr lang="en-US" sz="22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200" dirty="0" err="1">
                <a:solidFill>
                  <a:schemeClr val="tx1"/>
                </a:solidFill>
                <a:latin typeface="Times New Roman" panose="02020603050405020304" pitchFamily="18" charset="0"/>
                <a:cs typeface="Times New Roman" panose="02020603050405020304" pitchFamily="18" charset="0"/>
              </a:rPr>
              <a:t>plt.show</a:t>
            </a:r>
            <a:r>
              <a:rPr lang="en-IN" sz="2200" dirty="0">
                <a:solidFill>
                  <a:schemeClr val="tx1"/>
                </a:solidFill>
                <a:latin typeface="Times New Roman" panose="02020603050405020304" pitchFamily="18" charset="0"/>
                <a:cs typeface="Times New Roman" panose="02020603050405020304" pitchFamily="18" charset="0"/>
              </a:rPr>
              <a:t>()</a:t>
            </a:r>
            <a:endParaRPr lang="en-US" sz="22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200" dirty="0" err="1">
                <a:solidFill>
                  <a:schemeClr val="tx1"/>
                </a:solidFill>
                <a:latin typeface="Times New Roman" panose="02020603050405020304" pitchFamily="18" charset="0"/>
                <a:cs typeface="Times New Roman" panose="02020603050405020304" pitchFamily="18" charset="0"/>
              </a:rPr>
              <a:t>class_report</a:t>
            </a:r>
            <a:r>
              <a:rPr lang="en-IN" sz="2200" dirty="0">
                <a:solidFill>
                  <a:schemeClr val="tx1"/>
                </a:solidFill>
                <a:latin typeface="Times New Roman" panose="02020603050405020304" pitchFamily="18" charset="0"/>
                <a:cs typeface="Times New Roman" panose="02020603050405020304" pitchFamily="18" charset="0"/>
              </a:rPr>
              <a:t> = </a:t>
            </a:r>
            <a:r>
              <a:rPr lang="en-IN" sz="2200" dirty="0" err="1">
                <a:solidFill>
                  <a:schemeClr val="tx1"/>
                </a:solidFill>
                <a:latin typeface="Times New Roman" panose="02020603050405020304" pitchFamily="18" charset="0"/>
                <a:cs typeface="Times New Roman" panose="02020603050405020304" pitchFamily="18" charset="0"/>
              </a:rPr>
              <a:t>classification_report</a:t>
            </a:r>
            <a:r>
              <a:rPr lang="en-IN" sz="2200" dirty="0">
                <a:solidFill>
                  <a:schemeClr val="tx1"/>
                </a:solidFill>
                <a:latin typeface="Times New Roman" panose="02020603050405020304" pitchFamily="18" charset="0"/>
                <a:cs typeface="Times New Roman" panose="02020603050405020304" pitchFamily="18" charset="0"/>
              </a:rPr>
              <a:t>(</a:t>
            </a:r>
            <a:r>
              <a:rPr lang="en-IN" sz="2200" dirty="0" err="1">
                <a:solidFill>
                  <a:schemeClr val="tx1"/>
                </a:solidFill>
                <a:latin typeface="Times New Roman" panose="02020603050405020304" pitchFamily="18" charset="0"/>
                <a:cs typeface="Times New Roman" panose="02020603050405020304" pitchFamily="18" charset="0"/>
              </a:rPr>
              <a:t>y_test</a:t>
            </a:r>
            <a:r>
              <a:rPr lang="en-IN" sz="2200" dirty="0">
                <a:solidFill>
                  <a:schemeClr val="tx1"/>
                </a:solidFill>
                <a:latin typeface="Times New Roman" panose="02020603050405020304" pitchFamily="18" charset="0"/>
                <a:cs typeface="Times New Roman" panose="02020603050405020304" pitchFamily="18" charset="0"/>
              </a:rPr>
              <a:t>, </a:t>
            </a:r>
            <a:r>
              <a:rPr lang="en-IN" sz="2200" dirty="0" err="1">
                <a:solidFill>
                  <a:schemeClr val="tx1"/>
                </a:solidFill>
                <a:latin typeface="Times New Roman" panose="02020603050405020304" pitchFamily="18" charset="0"/>
                <a:cs typeface="Times New Roman" panose="02020603050405020304" pitchFamily="18" charset="0"/>
              </a:rPr>
              <a:t>y_pred</a:t>
            </a:r>
            <a:r>
              <a:rPr lang="en-IN" sz="2200" dirty="0">
                <a:solidFill>
                  <a:schemeClr val="tx1"/>
                </a:solidFill>
                <a:latin typeface="Times New Roman" panose="02020603050405020304" pitchFamily="18" charset="0"/>
                <a:cs typeface="Times New Roman" panose="02020603050405020304" pitchFamily="18" charset="0"/>
              </a:rPr>
              <a:t>)</a:t>
            </a:r>
            <a:endParaRPr lang="en-US" sz="22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200" dirty="0">
                <a:solidFill>
                  <a:schemeClr val="tx1"/>
                </a:solidFill>
                <a:latin typeface="Times New Roman" panose="02020603050405020304" pitchFamily="18" charset="0"/>
                <a:cs typeface="Times New Roman" panose="02020603050405020304" pitchFamily="18" charset="0"/>
              </a:rPr>
              <a:t>print("\</a:t>
            </a:r>
            <a:r>
              <a:rPr lang="en-IN" sz="2200" dirty="0" err="1">
                <a:solidFill>
                  <a:schemeClr val="tx1"/>
                </a:solidFill>
                <a:latin typeface="Times New Roman" panose="02020603050405020304" pitchFamily="18" charset="0"/>
                <a:cs typeface="Times New Roman" panose="02020603050405020304" pitchFamily="18" charset="0"/>
              </a:rPr>
              <a:t>nClassification</a:t>
            </a:r>
            <a:r>
              <a:rPr lang="en-IN" sz="2200" dirty="0">
                <a:solidFill>
                  <a:schemeClr val="tx1"/>
                </a:solidFill>
                <a:latin typeface="Times New Roman" panose="02020603050405020304" pitchFamily="18" charset="0"/>
                <a:cs typeface="Times New Roman" panose="02020603050405020304" pitchFamily="18" charset="0"/>
              </a:rPr>
              <a:t> Report:\n", </a:t>
            </a:r>
            <a:r>
              <a:rPr lang="en-IN" sz="2200" dirty="0" err="1">
                <a:solidFill>
                  <a:schemeClr val="tx1"/>
                </a:solidFill>
                <a:latin typeface="Times New Roman" panose="02020603050405020304" pitchFamily="18" charset="0"/>
                <a:cs typeface="Times New Roman" panose="02020603050405020304" pitchFamily="18" charset="0"/>
              </a:rPr>
              <a:t>class_report</a:t>
            </a:r>
            <a:r>
              <a:rPr lang="en-IN" sz="2200" dirty="0">
                <a:solidFill>
                  <a:schemeClr val="tx1"/>
                </a:solidFill>
                <a:latin typeface="Times New Roman" panose="02020603050405020304" pitchFamily="18" charset="0"/>
                <a:cs typeface="Times New Roman" panose="02020603050405020304" pitchFamily="18" charset="0"/>
              </a:rPr>
              <a:t>)</a:t>
            </a:r>
            <a:endParaRPr lang="en-US" sz="22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200" dirty="0">
                <a:solidFill>
                  <a:schemeClr val="tx1"/>
                </a:solidFill>
                <a:latin typeface="Times New Roman" panose="02020603050405020304" pitchFamily="18" charset="0"/>
                <a:cs typeface="Times New Roman" panose="02020603050405020304" pitchFamily="18" charset="0"/>
              </a:rPr>
              <a:t>loss = </a:t>
            </a:r>
            <a:r>
              <a:rPr lang="en-IN" sz="2200" dirty="0" err="1">
                <a:solidFill>
                  <a:schemeClr val="tx1"/>
                </a:solidFill>
                <a:latin typeface="Times New Roman" panose="02020603050405020304" pitchFamily="18" charset="0"/>
                <a:cs typeface="Times New Roman" panose="02020603050405020304" pitchFamily="18" charset="0"/>
              </a:rPr>
              <a:t>log_loss</a:t>
            </a:r>
            <a:r>
              <a:rPr lang="en-IN" sz="2200" dirty="0">
                <a:solidFill>
                  <a:schemeClr val="tx1"/>
                </a:solidFill>
                <a:latin typeface="Times New Roman" panose="02020603050405020304" pitchFamily="18" charset="0"/>
                <a:cs typeface="Times New Roman" panose="02020603050405020304" pitchFamily="18" charset="0"/>
              </a:rPr>
              <a:t>(</a:t>
            </a:r>
            <a:r>
              <a:rPr lang="en-IN" sz="2200" dirty="0" err="1">
                <a:solidFill>
                  <a:schemeClr val="tx1"/>
                </a:solidFill>
                <a:latin typeface="Times New Roman" panose="02020603050405020304" pitchFamily="18" charset="0"/>
                <a:cs typeface="Times New Roman" panose="02020603050405020304" pitchFamily="18" charset="0"/>
              </a:rPr>
              <a:t>y_test</a:t>
            </a:r>
            <a:r>
              <a:rPr lang="en-IN" sz="2200" dirty="0">
                <a:solidFill>
                  <a:schemeClr val="tx1"/>
                </a:solidFill>
                <a:latin typeface="Times New Roman" panose="02020603050405020304" pitchFamily="18" charset="0"/>
                <a:cs typeface="Times New Roman" panose="02020603050405020304" pitchFamily="18" charset="0"/>
              </a:rPr>
              <a:t>, </a:t>
            </a:r>
            <a:r>
              <a:rPr lang="en-IN" sz="2200" dirty="0" err="1">
                <a:solidFill>
                  <a:schemeClr val="tx1"/>
                </a:solidFill>
                <a:latin typeface="Times New Roman" panose="02020603050405020304" pitchFamily="18" charset="0"/>
                <a:cs typeface="Times New Roman" panose="02020603050405020304" pitchFamily="18" charset="0"/>
              </a:rPr>
              <a:t>y_pred_proba</a:t>
            </a:r>
            <a:r>
              <a:rPr lang="en-IN" sz="2200" dirty="0">
                <a:solidFill>
                  <a:schemeClr val="tx1"/>
                </a:solidFill>
                <a:latin typeface="Times New Roman" panose="02020603050405020304" pitchFamily="18" charset="0"/>
                <a:cs typeface="Times New Roman" panose="02020603050405020304" pitchFamily="18" charset="0"/>
              </a:rPr>
              <a:t>)</a:t>
            </a:r>
            <a:endParaRPr lang="en-US" sz="22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200" dirty="0">
                <a:solidFill>
                  <a:schemeClr val="tx1"/>
                </a:solidFill>
                <a:latin typeface="Times New Roman" panose="02020603050405020304" pitchFamily="18" charset="0"/>
                <a:cs typeface="Times New Roman" panose="02020603050405020304" pitchFamily="18" charset="0"/>
              </a:rPr>
              <a:t>print(</a:t>
            </a:r>
            <a:r>
              <a:rPr lang="en-IN" sz="2200" dirty="0" err="1">
                <a:solidFill>
                  <a:schemeClr val="tx1"/>
                </a:solidFill>
                <a:latin typeface="Times New Roman" panose="02020603050405020304" pitchFamily="18" charset="0"/>
                <a:cs typeface="Times New Roman" panose="02020603050405020304" pitchFamily="18" charset="0"/>
              </a:rPr>
              <a:t>f"Log</a:t>
            </a:r>
            <a:r>
              <a:rPr lang="en-IN" sz="2200" dirty="0">
                <a:solidFill>
                  <a:schemeClr val="tx1"/>
                </a:solidFill>
                <a:latin typeface="Times New Roman" panose="02020603050405020304" pitchFamily="18" charset="0"/>
                <a:cs typeface="Times New Roman" panose="02020603050405020304" pitchFamily="18" charset="0"/>
              </a:rPr>
              <a:t> Loss: {loss:.2f}")</a:t>
            </a:r>
            <a:endParaRPr lang="en-US" sz="2200" dirty="0">
              <a:solidFill>
                <a:schemeClr val="tx1"/>
              </a:solidFill>
              <a:latin typeface="Times New Roman" panose="02020603050405020304" pitchFamily="18" charset="0"/>
              <a:cs typeface="Times New Roman" panose="02020603050405020304" pitchFamily="18" charset="0"/>
            </a:endParaRPr>
          </a:p>
          <a:p>
            <a:pPr marL="76200" indent="0">
              <a:buNone/>
            </a:pPr>
            <a:endParaRPr lang="en-US" dirty="0"/>
          </a:p>
        </p:txBody>
      </p:sp>
    </p:spTree>
    <p:extLst>
      <p:ext uri="{BB962C8B-B14F-4D97-AF65-F5344CB8AC3E}">
        <p14:creationId xmlns:p14="http://schemas.microsoft.com/office/powerpoint/2010/main" val="194399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solidFill>
                  <a:schemeClr val="tx1"/>
                </a:solidFill>
                <a:latin typeface="Times New Roman"/>
                <a:ea typeface="Cambria"/>
              </a:rPr>
              <a:t>INTRODUCTION</a:t>
            </a:r>
            <a:endParaRPr lang="en-GB" dirty="0">
              <a:solidFill>
                <a:schemeClr val="tx1"/>
              </a:solidFill>
              <a:latin typeface="Times New Roman"/>
              <a:ea typeface="Cambria" panose="02040503050406030204" pitchFamily="18" charset="0"/>
            </a:endParaRPr>
          </a:p>
        </p:txBody>
      </p:sp>
      <p:sp>
        <p:nvSpPr>
          <p:cNvPr id="97" name="Google Shape;97;p14"/>
          <p:cNvSpPr txBox="1">
            <a:spLocks noGrp="1"/>
          </p:cNvSpPr>
          <p:nvPr>
            <p:ph type="body" idx="1"/>
          </p:nvPr>
        </p:nvSpPr>
        <p:spPr>
          <a:xfrm>
            <a:off x="426581" y="1143001"/>
            <a:ext cx="11304739" cy="4863751"/>
          </a:xfrm>
          <a:prstGeom prst="rect">
            <a:avLst/>
          </a:prstGeom>
          <a:noFill/>
          <a:ln>
            <a:noFill/>
          </a:ln>
        </p:spPr>
        <p:txBody>
          <a:bodyPr spcFirstLastPara="1" wrap="square" lIns="91425" tIns="45700" rIns="91425" bIns="45700" anchor="t" anchorCtr="0">
            <a:noAutofit/>
          </a:bodyPr>
          <a:lstStyle/>
          <a:p>
            <a:pPr algn="just"/>
            <a:r>
              <a:rPr lang="en-US" sz="2000" dirty="0">
                <a:latin typeface="Times New Roman"/>
              </a:rPr>
              <a:t>The proliferation of Internet of Things (IoT) devices has revolutionized industries, transforming how we interact with technology and manage resources. These interconnected devices streamline operations, enhance convenience, and drive innovation across sectors. However, the rapid adoption of IoT has also raised significant concerns regarding energy consumption and environmental impact.</a:t>
            </a:r>
            <a:endParaRPr lang="en-US" sz="2000"/>
          </a:p>
          <a:p>
            <a:pPr algn="just">
              <a:buNone/>
            </a:pPr>
            <a:endParaRPr lang="en-US" sz="2000" dirty="0">
              <a:latin typeface="Times New Roman"/>
            </a:endParaRPr>
          </a:p>
          <a:p>
            <a:pPr algn="just"/>
            <a:r>
              <a:rPr lang="en-US" sz="2000" dirty="0">
                <a:latin typeface="Times New Roman"/>
              </a:rPr>
              <a:t>IoT devices often operate continuously, consuming electricity and generating data that require energy-intensive storage and processing. This growing energy demand contributes to an increased carbon footprint, exacerbating global environmental challenges such as climate change. Addressing these challenges requires innovative approaches to optimize IoT device usage while maintaining their utility and efficiency.</a:t>
            </a:r>
          </a:p>
          <a:p>
            <a:pPr algn="just">
              <a:buNone/>
            </a:pPr>
            <a:endParaRPr lang="en-US" sz="2000" dirty="0">
              <a:latin typeface="Times New Roman"/>
            </a:endParaRPr>
          </a:p>
          <a:p>
            <a:pPr algn="just"/>
            <a:r>
              <a:rPr lang="en-US" sz="2000" dirty="0">
                <a:latin typeface="Times New Roman"/>
              </a:rPr>
              <a:t>This paper explores strategies for reducing the carbon footprint associated with IoT devices through intelligent optimization techniques. By leveraging advanced technologies such as machine learning, energy-efficient hardware, and real-time analytics, IoT ecosystems can minimize energy consumption without compromising performance. Additionally, adopting sustainable practices in IoT device design, operation, and management can contribute to a greener and more sustainable future.</a:t>
            </a:r>
          </a:p>
          <a:p>
            <a:pPr algn="just">
              <a:buNone/>
            </a:pPr>
            <a:endParaRPr lang="en-US" sz="2000" dirty="0">
              <a:latin typeface="Times New Roman"/>
            </a:endParaRPr>
          </a:p>
          <a:p>
            <a:pPr algn="just"/>
            <a:endParaRPr lang="en-US" sz="2000" dirty="0">
              <a:latin typeface="Times New Roman"/>
            </a:endParaRPr>
          </a:p>
          <a:p>
            <a:pPr marL="152400" indent="0" algn="just">
              <a:lnSpc>
                <a:spcPct val="200000"/>
              </a:lnSpc>
              <a:spcBef>
                <a:spcPts val="0"/>
              </a:spcBef>
              <a:buNone/>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Arial" panose="05000000000000000000" pitchFamily="2" charset="2"/>
              <a:buChar char="•"/>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Arial" panose="05000000000000000000" pitchFamily="2" charset="2"/>
              <a:buChar char="•"/>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GB" dirty="0">
                <a:solidFill>
                  <a:schemeClr val="tx1"/>
                </a:solidFill>
                <a:latin typeface="Times New Roman"/>
                <a:ea typeface="Cambria"/>
              </a:rPr>
              <a:t>LITERATURE REVIEW </a:t>
            </a:r>
            <a:endParaRPr dirty="0">
              <a:solidFill>
                <a:schemeClr val="tx1"/>
              </a:solidFill>
              <a:latin typeface="Times New Roman"/>
              <a:ea typeface="Cambria"/>
            </a:endParaRPr>
          </a:p>
        </p:txBody>
      </p:sp>
      <p:sp>
        <p:nvSpPr>
          <p:cNvPr id="97" name="Google Shape;97;p14"/>
          <p:cNvSpPr txBox="1">
            <a:spLocks noGrp="1"/>
          </p:cNvSpPr>
          <p:nvPr>
            <p:ph type="body" idx="1"/>
          </p:nvPr>
        </p:nvSpPr>
        <p:spPr>
          <a:xfrm>
            <a:off x="437019" y="1195193"/>
            <a:ext cx="10668000" cy="4953000"/>
          </a:xfrm>
          <a:prstGeom prst="rect">
            <a:avLst/>
          </a:prstGeom>
          <a:noFill/>
          <a:ln>
            <a:noFill/>
          </a:ln>
        </p:spPr>
        <p:txBody>
          <a:bodyPr spcFirstLastPara="1" wrap="square" lIns="91425" tIns="45700" rIns="91425" bIns="45700" anchor="t" anchorCtr="0">
            <a:normAutofit fontScale="85000" lnSpcReduction="10000"/>
          </a:bodyPr>
          <a:lstStyle/>
          <a:p>
            <a:pPr algn="just">
              <a:buFont typeface="Wingdings"/>
              <a:buChar char="Ø"/>
            </a:pPr>
            <a:r>
              <a:rPr lang="en-US" dirty="0">
                <a:latin typeface="Times New Roman"/>
              </a:rPr>
              <a:t>Reducing the carbon footprint through the optimization of IoT device usage has garnered significant attention in recent years. The Internet of Things (IoT), while offering immense benefits in connectivity and automation, contributes to energy consumption and carbon emissions due to the extensive use of sensors, devices, and data centers. Studies emphasize that energy-efficient designs, smarter algorithms, and adaptive technologies can play a pivotal role in mitigating these effects. Implementing energy-aware protocols, such as low-power communication technologies, and leveraging edge computing to reduce data transfer to centralized servers are proven strategies to lower energy demands. Furthermore, optimizing IoT deployment through predictive maintenance and scheduling can minimize unnecessary operations, thus conserving energy. The integration of renewable energy sources into IoT systems has also been highlighted as a key measure to reduce their reliance on non-renewable resources. Policies promoting sustainable IoT practices, combined with advances in artificial intelligence and machine learning, enable more precise energy usage predictions and dynamic adjustments. This synergy between technological advancements and environmental consciousness underscores the potential of IoT in contributing to global carbon reduction efforts. However, further research is needed to address challenges such as scalability, cost, and implementation barriers in real-world applications.</a:t>
            </a:r>
            <a:endParaRPr lang="en-US"/>
          </a:p>
          <a:p>
            <a:pPr marL="342900" lvl="0" indent="-190500" algn="just">
              <a:spcBef>
                <a:spcPts val="0"/>
              </a:spcBef>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US" dirty="0">
                <a:solidFill>
                  <a:schemeClr val="tx1"/>
                </a:solidFill>
                <a:latin typeface="Times New Roman"/>
                <a:ea typeface="Cambria"/>
              </a:rPr>
              <a:t>RESEARCH GAPS IDENTIFIED</a:t>
            </a:r>
            <a:endParaRPr lang="en-US" dirty="0">
              <a:solidFill>
                <a:schemeClr val="tx1"/>
              </a:solidFill>
              <a:latin typeface="Times New Roman"/>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558105" y="1149263"/>
            <a:ext cx="11075095" cy="5099137"/>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algn="just">
              <a:buFont typeface="Wingdings"/>
              <a:buChar char="Ø"/>
            </a:pPr>
            <a:r>
              <a:rPr lang="en-US" dirty="0">
                <a:latin typeface="Times New Roman"/>
              </a:rPr>
              <a:t>While significant progress has been made in reducing the carbon footprint through IoT optimization, several research gaps remain. One critical gap lies in the lack of standardized frameworks for assessing the energy efficiency and environmental impact of IoT devices across diverse industries. Current studies often focus on specific applications, leaving a need for generalized, scalable solutions applicable to a broader range of use cases. Additionally, limited research exists on the integration of IoT systems with renewable energy sources at scale, particularly in decentralized and resource-constrained environments. The complexity of balancing performance and energy efficiency in real-time IoT applications, such as smart cities and industrial automation, also warrants deeper exploration. Moreover, the environmental cost of IoT device manufacturing, maintenance, and disposal is often overlooked in carbon footprint analyses, highlighting the need for a life-cycle approach. Ethical concerns, such as data privacy and equitable access to energy-efficient IoT technologies, further complicate adoption in developing regions. Lastly, while AI and machine learning show promise for optimizing energy usage, their computational demands and carbon emissions pose challenges that require innovative solutions. Addressing these gaps is essential to fully realize the potential of IoT in sustainable development.</a:t>
            </a:r>
            <a:endParaRPr lang="en-US"/>
          </a:p>
          <a:p>
            <a:pPr marL="342900" indent="-190500" algn="just">
              <a:spcBef>
                <a:spcPts val="0"/>
              </a:spcBef>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529253"/>
          </a:xfrm>
          <a:prstGeom prst="rect">
            <a:avLst/>
          </a:prstGeom>
          <a:noFill/>
          <a:ln>
            <a:noFill/>
          </a:ln>
        </p:spPr>
        <p:txBody>
          <a:bodyPr spcFirstLastPara="1" wrap="square" lIns="91425" tIns="45700" rIns="91425" bIns="45700" anchor="ctr" anchorCtr="0">
            <a:noAutofit/>
          </a:bodyPr>
          <a:lstStyle/>
          <a:p>
            <a:pPr marL="152400">
              <a:lnSpc>
                <a:spcPct val="200000"/>
              </a:lnSpc>
            </a:pPr>
            <a:r>
              <a:rPr lang="en-US" dirty="0">
                <a:solidFill>
                  <a:schemeClr val="tx1"/>
                </a:solidFill>
                <a:latin typeface="Times New Roman"/>
                <a:ea typeface="Cambria"/>
              </a:rPr>
              <a:t>PROPOSED METHODOLOGY</a:t>
            </a:r>
            <a:endParaRPr lang="en-US">
              <a:solidFill>
                <a:schemeClr val="tx1"/>
              </a:solidFill>
              <a:latin typeface="Times New Roman"/>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85000" lnSpcReduction="10000"/>
          </a:bodyPr>
          <a:lstStyle/>
          <a:p>
            <a:pPr algn="just">
              <a:buFont typeface="Wingdings"/>
              <a:buChar char="Ø"/>
            </a:pPr>
            <a:r>
              <a:rPr lang="en-US" dirty="0">
                <a:latin typeface="Times New Roman"/>
              </a:rPr>
              <a:t>The proposed methodology for reducing the carbon footprint through IoT device optimization involves a multi-faceted approach combining energy-efficient design, intelligent resource management, and renewable energy integration. First, IoT devices will be equipped with low-power hardware components and energy-aware protocols to minimize energy consumption during operation and communication. Next, edge computing and local data processing will be implemented to reduce the reliance on energy-intensive cloud infrastructure, thereby limiting data transfer and associated emissions. AI-powered algorithms will be utilized to predict energy usage patterns, enabling dynamic adjustments and scheduling to optimize device performance while conserving energy. Renewable energy sources, such as solar and wind power, will be integrated into IoT systems to reduce dependence on non-renewable energy. Additionally, a life-cycle analysis approach will be adopted to assess the environmental impact of IoT devices from manufacturing to disposal, ensuring sustainable practices throughout their usage. Pilot projects in smart cities and industrial IoT environments will validate the effectiveness of these strategies, providing scalable and adaptable solutions. This comprehensive methodology aims to align IoT advancements with global sustainability goals, reducing carbon emissions without compromising functionality or efficiency.</a:t>
            </a:r>
            <a:endParaRPr lang="en-US"/>
          </a:p>
          <a:p>
            <a:pPr marL="342900" lvl="0" indent="-190500" algn="just">
              <a:spcBef>
                <a:spcPts val="0"/>
              </a:spcBef>
              <a:spcAft>
                <a:spcPts val="0"/>
              </a:spcAft>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9CBB-D1EE-7C7F-FE32-D357CC0A4D09}"/>
              </a:ext>
            </a:extLst>
          </p:cNvPr>
          <p:cNvSpPr>
            <a:spLocks noGrp="1"/>
          </p:cNvSpPr>
          <p:nvPr>
            <p:ph type="title"/>
          </p:nvPr>
        </p:nvSpPr>
        <p:spPr/>
        <p:txBody>
          <a:bodyPr/>
          <a:lstStyle/>
          <a:p>
            <a:r>
              <a:rPr lang="en-US" dirty="0">
                <a:solidFill>
                  <a:schemeClr val="tx1"/>
                </a:solidFill>
                <a:latin typeface="Times New Roman"/>
                <a:cs typeface="Times New Roman"/>
              </a:rPr>
              <a:t>PROPOSED METHODOLOGY</a:t>
            </a:r>
            <a:endParaRPr lang="en-US" dirty="0"/>
          </a:p>
        </p:txBody>
      </p:sp>
      <p:sp>
        <p:nvSpPr>
          <p:cNvPr id="3" name="Text Placeholder 2">
            <a:extLst>
              <a:ext uri="{FF2B5EF4-FFF2-40B4-BE49-F238E27FC236}">
                <a16:creationId xmlns:a16="http://schemas.microsoft.com/office/drawing/2014/main" id="{64B01F6B-8C5D-4706-45DD-62F471AD440D}"/>
              </a:ext>
            </a:extLst>
          </p:cNvPr>
          <p:cNvSpPr>
            <a:spLocks noGrp="1"/>
          </p:cNvSpPr>
          <p:nvPr>
            <p:ph type="body" idx="1"/>
          </p:nvPr>
        </p:nvSpPr>
        <p:spPr>
          <a:xfrm>
            <a:off x="812800" y="1007303"/>
            <a:ext cx="10668000" cy="5088698"/>
          </a:xfrm>
        </p:spPr>
        <p:txBody>
          <a:bodyPr>
            <a:normAutofit fontScale="92500" lnSpcReduction="20000"/>
          </a:bodyPr>
          <a:lstStyle/>
          <a:p>
            <a:pPr algn="just">
              <a:buFont typeface="Wingdings"/>
              <a:buChar char="Ø"/>
            </a:pPr>
            <a:r>
              <a:rPr lang="en-GB">
                <a:latin typeface="Times New Roman"/>
              </a:rPr>
              <a:t>Random Forest Classifier:</a:t>
            </a:r>
            <a:endParaRPr lang="en-US">
              <a:latin typeface="Times New Roman"/>
            </a:endParaRPr>
          </a:p>
          <a:p>
            <a:pPr marL="76200" indent="0" algn="just">
              <a:buNone/>
            </a:pPr>
            <a:r>
              <a:rPr lang="en-GB" dirty="0">
                <a:latin typeface="Times New Roman"/>
              </a:rPr>
              <a:t>The Random Forest is one of the ensemble-based machine learning approaches that involve constructing multiple decision trees to boost accuracy in the prediction and prevent overfitting. Each individual decision tree in the model will get trained over a random subset of data and over a random subset of features; thus, helping the model manage complex and high-dimensional data rather easily. In the IoT energy optimization domain, Random Forest can predict patterns in the consumption of energy and classify the devices according to their energy efficiency while identifying </a:t>
            </a:r>
            <a:r>
              <a:rPr lang="en-GB" err="1">
                <a:latin typeface="Times New Roman"/>
              </a:rPr>
              <a:t>behavioral</a:t>
            </a:r>
            <a:r>
              <a:rPr lang="en-GB" dirty="0">
                <a:latin typeface="Times New Roman"/>
              </a:rPr>
              <a:t> anomalies. This processes historical usage data, which is optimized for scheduling devices and reducing idle times and enhancing power management. All this reduces waste energy consumption and subsequently lowers operation costs and reduces carbon footprint. More than that, feature importance scores for Random Forest determine what factors are more critical in impacting energy consumption by device usage frequency, environmental conditions, and even interaction with other devices. With these insights, energy optimization strategies can be optimized to be even more targeted and effective. With its robustness, scalability, and the ability to handle large noisy datasets, Random Forest is a very fitting solution for IoT environments where a lot of real-time data are generated. </a:t>
            </a:r>
          </a:p>
        </p:txBody>
      </p:sp>
    </p:spTree>
    <p:extLst>
      <p:ext uri="{BB962C8B-B14F-4D97-AF65-F5344CB8AC3E}">
        <p14:creationId xmlns:p14="http://schemas.microsoft.com/office/powerpoint/2010/main" val="32499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43A3-6869-69A7-8433-9758F2EE537B}"/>
              </a:ext>
            </a:extLst>
          </p:cNvPr>
          <p:cNvSpPr>
            <a:spLocks noGrp="1"/>
          </p:cNvSpPr>
          <p:nvPr>
            <p:ph type="title"/>
          </p:nvPr>
        </p:nvSpPr>
        <p:spPr>
          <a:xfrm>
            <a:off x="812800" y="452090"/>
            <a:ext cx="10668000" cy="487500"/>
          </a:xfrm>
        </p:spPr>
        <p:txBody>
          <a:bodyPr/>
          <a:lstStyle/>
          <a:p>
            <a:r>
              <a:rPr lang="en-US" dirty="0">
                <a:solidFill>
                  <a:schemeClr val="tx1"/>
                </a:solidFill>
                <a:latin typeface="Times New Roman"/>
                <a:cs typeface="Times New Roman"/>
              </a:rPr>
              <a:t>PROPOSED METHODOLOGY</a:t>
            </a:r>
            <a:endParaRPr lang="en-GB" b="0" dirty="0">
              <a:solidFill>
                <a:schemeClr val="tx1"/>
              </a:solidFill>
              <a:latin typeface="Times New Roman"/>
              <a:cs typeface="Times New Roman"/>
            </a:endParaRPr>
          </a:p>
          <a:p>
            <a:endParaRPr lang="en-GB" dirty="0"/>
          </a:p>
        </p:txBody>
      </p:sp>
      <p:sp>
        <p:nvSpPr>
          <p:cNvPr id="3" name="Text Placeholder 2">
            <a:extLst>
              <a:ext uri="{FF2B5EF4-FFF2-40B4-BE49-F238E27FC236}">
                <a16:creationId xmlns:a16="http://schemas.microsoft.com/office/drawing/2014/main" id="{C57DD32A-24AD-9D4D-9062-A3B1ECC4642F}"/>
              </a:ext>
            </a:extLst>
          </p:cNvPr>
          <p:cNvSpPr>
            <a:spLocks noGrp="1"/>
          </p:cNvSpPr>
          <p:nvPr>
            <p:ph type="body" idx="1"/>
          </p:nvPr>
        </p:nvSpPr>
        <p:spPr/>
        <p:txBody>
          <a:bodyPr>
            <a:normAutofit fontScale="92500" lnSpcReduction="10000"/>
          </a:bodyPr>
          <a:lstStyle/>
          <a:p>
            <a:pPr algn="just">
              <a:buFont typeface="Wingdings"/>
              <a:buChar char="Ø"/>
            </a:pPr>
            <a:r>
              <a:rPr lang="en-GB" dirty="0">
                <a:latin typeface="Times New Roman"/>
              </a:rPr>
              <a:t>Decision Tree Classifier:</a:t>
            </a:r>
            <a:endParaRPr lang="en-US"/>
          </a:p>
          <a:p>
            <a:pPr marL="76200" indent="0" algn="just">
              <a:buNone/>
            </a:pPr>
            <a:r>
              <a:rPr lang="en-GB" dirty="0">
                <a:latin typeface="Times New Roman"/>
              </a:rPr>
              <a:t>The Decision Tree Classifier is a machine learning algorithm that can be used in this project to optimize IoT energy usage. It works by creating a model based on input features such as device activity, time of day, and environmental conditions, which are used to predict energy consumption patterns and determine the optimal operation mode for IoT devices (e.g., active, idle, or low-power). The Decision Tree splits the dataset at each node with the most significant feature that leads to a predicted outcome at the leaf nodes. Scheduling of power management via this approach classifies different devices into different types of operational states, hence avoiding unnecessary energy consumption. Decision Trees are advantageous due to interpretability and because they can process numeric and categorical values, thus applicable for the most IoT systems. They also exhibit several disadvantages like overfitting; this could be prevented with techniques like pruning. In the project, Decision Tree Classifier could be used for forecasting energy requirements, classifying states of devices, and scheduling so as to save a lot of wasted energy that brings sustainability and economy in the operation of the IoT.</a:t>
            </a:r>
          </a:p>
        </p:txBody>
      </p:sp>
    </p:spTree>
    <p:extLst>
      <p:ext uri="{BB962C8B-B14F-4D97-AF65-F5344CB8AC3E}">
        <p14:creationId xmlns:p14="http://schemas.microsoft.com/office/powerpoint/2010/main" val="374696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D7A9-EF2C-F845-77F5-25E74C426296}"/>
              </a:ext>
            </a:extLst>
          </p:cNvPr>
          <p:cNvSpPr>
            <a:spLocks noGrp="1"/>
          </p:cNvSpPr>
          <p:nvPr>
            <p:ph type="title"/>
          </p:nvPr>
        </p:nvSpPr>
        <p:spPr>
          <a:xfrm>
            <a:off x="812800" y="452090"/>
            <a:ext cx="10668000" cy="487500"/>
          </a:xfrm>
        </p:spPr>
        <p:txBody>
          <a:bodyPr/>
          <a:lstStyle/>
          <a:p>
            <a:r>
              <a:rPr lang="en-US" dirty="0">
                <a:solidFill>
                  <a:schemeClr val="tx1"/>
                </a:solidFill>
                <a:latin typeface="Times New Roman"/>
                <a:cs typeface="Times New Roman"/>
              </a:rPr>
              <a:t>PROPOSED METHODOLOGY</a:t>
            </a:r>
            <a:endParaRPr lang="en-GB" b="0" dirty="0">
              <a:solidFill>
                <a:srgbClr val="000000"/>
              </a:solidFill>
              <a:latin typeface="Times New Roman"/>
              <a:cs typeface="Times New Roman"/>
            </a:endParaRPr>
          </a:p>
          <a:p>
            <a:endParaRPr lang="en-GB" dirty="0"/>
          </a:p>
        </p:txBody>
      </p:sp>
      <p:sp>
        <p:nvSpPr>
          <p:cNvPr id="3" name="Text Placeholder 2">
            <a:extLst>
              <a:ext uri="{FF2B5EF4-FFF2-40B4-BE49-F238E27FC236}">
                <a16:creationId xmlns:a16="http://schemas.microsoft.com/office/drawing/2014/main" id="{6FA1D938-7BFC-A421-0552-5944376F6E80}"/>
              </a:ext>
            </a:extLst>
          </p:cNvPr>
          <p:cNvSpPr>
            <a:spLocks noGrp="1"/>
          </p:cNvSpPr>
          <p:nvPr>
            <p:ph type="body" idx="1"/>
          </p:nvPr>
        </p:nvSpPr>
        <p:spPr/>
        <p:txBody>
          <a:bodyPr>
            <a:normAutofit fontScale="92500" lnSpcReduction="10000"/>
          </a:bodyPr>
          <a:lstStyle/>
          <a:p>
            <a:pPr algn="just">
              <a:buFont typeface="Wingdings"/>
              <a:buChar char="Ø"/>
            </a:pPr>
            <a:r>
              <a:rPr lang="en-GB" dirty="0" err="1">
                <a:latin typeface="Times New Roman"/>
              </a:rPr>
              <a:t>XGBoost</a:t>
            </a:r>
            <a:r>
              <a:rPr lang="en-GB" dirty="0">
                <a:latin typeface="Times New Roman"/>
              </a:rPr>
              <a:t> Classifier:</a:t>
            </a:r>
          </a:p>
          <a:p>
            <a:pPr marL="76200" indent="0" algn="just">
              <a:buNone/>
            </a:pPr>
            <a:r>
              <a:rPr lang="en-GB" err="1">
                <a:latin typeface="Times New Roman"/>
              </a:rPr>
              <a:t>XGBoost</a:t>
            </a:r>
            <a:r>
              <a:rPr lang="en-GB" dirty="0">
                <a:latin typeface="Times New Roman"/>
              </a:rPr>
              <a:t> is an extremely strong machine learning algorithm that can be applied to optimize the energy usage of IoT. </a:t>
            </a:r>
            <a:r>
              <a:rPr lang="en-GB" err="1">
                <a:latin typeface="Times New Roman"/>
              </a:rPr>
              <a:t>XGBoost</a:t>
            </a:r>
            <a:r>
              <a:rPr lang="en-GB" dirty="0">
                <a:latin typeface="Times New Roman"/>
              </a:rPr>
              <a:t> is an ensemble technique of decision trees through boosting, where the mistake committed by the previous tree is rectified. The result will be very accurate predictions. This will enable </a:t>
            </a:r>
            <a:r>
              <a:rPr lang="en-GB" err="1">
                <a:latin typeface="Times New Roman"/>
              </a:rPr>
              <a:t>XGBoost</a:t>
            </a:r>
            <a:r>
              <a:rPr lang="en-GB" dirty="0">
                <a:latin typeface="Times New Roman"/>
              </a:rPr>
              <a:t> to predict the pattern of energy consumption, taking features such as usage of device, time, and environmental conditions. This will enable proactive energy management, for example, to decide when the best time is to put devices in low-power or idle states. The benefits of using </a:t>
            </a:r>
            <a:r>
              <a:rPr lang="en-GB" err="1">
                <a:latin typeface="Times New Roman"/>
              </a:rPr>
              <a:t>XGBoost</a:t>
            </a:r>
            <a:r>
              <a:rPr lang="en-GB" dirty="0">
                <a:latin typeface="Times New Roman"/>
              </a:rPr>
              <a:t> include high precision, efficiency, and ability to handle large-scale data; plus, the incorporation of regularization mechanisms avoids overfitting. Though tuning the parameters are necessary, careful attention must be applied for parameter fitting; the explanation capability is inferior compared to the decision tree approach. Nevertheless, </a:t>
            </a:r>
            <a:r>
              <a:rPr lang="en-GB" err="1">
                <a:latin typeface="Times New Roman"/>
              </a:rPr>
              <a:t>XGBoost</a:t>
            </a:r>
            <a:r>
              <a:rPr lang="en-GB" dirty="0">
                <a:latin typeface="Times New Roman"/>
              </a:rPr>
              <a:t> has an adequate potential for proper energy forecasts in a system with optimum </a:t>
            </a:r>
            <a:r>
              <a:rPr lang="en-GB" err="1">
                <a:latin typeface="Times New Roman"/>
              </a:rPr>
              <a:t>behavior</a:t>
            </a:r>
            <a:r>
              <a:rPr lang="en-GB" dirty="0">
                <a:latin typeface="Times New Roman"/>
              </a:rPr>
              <a:t> of a device in big IoT systems, hence contributing toward sustainable consumption, energy, and savings on the deployment costs.</a:t>
            </a:r>
          </a:p>
        </p:txBody>
      </p:sp>
    </p:spTree>
    <p:extLst>
      <p:ext uri="{BB962C8B-B14F-4D97-AF65-F5344CB8AC3E}">
        <p14:creationId xmlns:p14="http://schemas.microsoft.com/office/powerpoint/2010/main" val="1032437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03822-9CA1-EB1A-30BF-1DA21A3C1AAF}"/>
              </a:ext>
            </a:extLst>
          </p:cNvPr>
          <p:cNvSpPr>
            <a:spLocks noGrp="1"/>
          </p:cNvSpPr>
          <p:nvPr>
            <p:ph type="title"/>
          </p:nvPr>
        </p:nvSpPr>
        <p:spPr/>
        <p:txBody>
          <a:bodyPr/>
          <a:lstStyle/>
          <a:p>
            <a:r>
              <a:rPr lang="en-US" dirty="0">
                <a:solidFill>
                  <a:schemeClr val="tx1"/>
                </a:solidFill>
                <a:latin typeface="Times New Roman"/>
                <a:cs typeface="Times New Roman"/>
              </a:rPr>
              <a:t>PROPOSED METHODOLOGY</a:t>
            </a:r>
            <a:endParaRPr lang="en-US" dirty="0"/>
          </a:p>
        </p:txBody>
      </p:sp>
      <p:sp>
        <p:nvSpPr>
          <p:cNvPr id="3" name="Text Placeholder 2">
            <a:extLst>
              <a:ext uri="{FF2B5EF4-FFF2-40B4-BE49-F238E27FC236}">
                <a16:creationId xmlns:a16="http://schemas.microsoft.com/office/drawing/2014/main" id="{A78C6815-1B5D-5284-CF41-BEF624A0D9D9}"/>
              </a:ext>
            </a:extLst>
          </p:cNvPr>
          <p:cNvSpPr>
            <a:spLocks noGrp="1"/>
          </p:cNvSpPr>
          <p:nvPr>
            <p:ph type="body" idx="1"/>
          </p:nvPr>
        </p:nvSpPr>
        <p:spPr/>
        <p:txBody>
          <a:bodyPr>
            <a:normAutofit fontScale="92500" lnSpcReduction="10000"/>
          </a:bodyPr>
          <a:lstStyle/>
          <a:p>
            <a:pPr algn="just">
              <a:buFont typeface="Wingdings"/>
              <a:buChar char="Ø"/>
            </a:pPr>
            <a:r>
              <a:rPr lang="en-GB" dirty="0">
                <a:latin typeface="Times New Roman"/>
              </a:rPr>
              <a:t>SVC Model:</a:t>
            </a:r>
            <a:endParaRPr lang="en-US"/>
          </a:p>
          <a:p>
            <a:pPr marL="76200" indent="0" algn="just">
              <a:buNone/>
            </a:pPr>
            <a:r>
              <a:rPr lang="en-GB" dirty="0">
                <a:latin typeface="Times New Roman"/>
              </a:rPr>
              <a:t>An efficient use of an SVC model will reduce the carbon footprint of IoT devices. The SVC model can well </a:t>
            </a:r>
            <a:r>
              <a:rPr lang="en-GB" err="1">
                <a:latin typeface="Times New Roman"/>
              </a:rPr>
              <a:t>analyze</a:t>
            </a:r>
            <a:r>
              <a:rPr lang="en-GB" dirty="0">
                <a:latin typeface="Times New Roman"/>
              </a:rPr>
              <a:t> historical data, such as sensor readings, device usage patterns, or environmental conditions, to predict the </a:t>
            </a:r>
            <a:r>
              <a:rPr lang="en-GB" err="1">
                <a:latin typeface="Times New Roman"/>
              </a:rPr>
              <a:t>behavior</a:t>
            </a:r>
            <a:r>
              <a:rPr lang="en-GB" dirty="0">
                <a:latin typeface="Times New Roman"/>
              </a:rPr>
              <a:t> of the device with a high degree of accuracy. This prediction ability forms the basis of predictive maintenance; that is, it allows one to schedule tasks beforehand while minimizing continuous monitoring, thereby reducing energy consumption. The SVC model can even optimize data gathering by detecting trends in data pointing toward critical changes or events. This will reduce the frequency of data transmission as it collects data only when there is a drastic change, saving much energy. The model can also dynamically alter the power consumption of IoT devices according to </a:t>
            </a:r>
            <a:r>
              <a:rPr lang="en-GB" err="1">
                <a:latin typeface="Times New Roman"/>
              </a:rPr>
              <a:t>realtime</a:t>
            </a:r>
            <a:r>
              <a:rPr lang="en-GB" dirty="0">
                <a:latin typeface="Times New Roman"/>
              </a:rPr>
              <a:t> conditions and the predicted needs. For instance, it would be programmed during periods of low activity to have the devices turned off temporarily or to a low-power mode during those times. In such an approach, usage of energy would greatly be reduced while the emissions of carbon are greatly minimized in contrast; this ensures the IoT works in efficient and reliable manners.</a:t>
            </a:r>
          </a:p>
        </p:txBody>
      </p:sp>
    </p:spTree>
    <p:extLst>
      <p:ext uri="{BB962C8B-B14F-4D97-AF65-F5344CB8AC3E}">
        <p14:creationId xmlns:p14="http://schemas.microsoft.com/office/powerpoint/2010/main" val="2761049991"/>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3115</Words>
  <Application>Microsoft Office PowerPoint</Application>
  <PresentationFormat>Widescreen</PresentationFormat>
  <Paragraphs>111</Paragraphs>
  <Slides>19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Cambria</vt:lpstr>
      <vt:lpstr>Times New Roman</vt:lpstr>
      <vt:lpstr>Verdana</vt:lpstr>
      <vt:lpstr>Wingdings</vt:lpstr>
      <vt:lpstr>Bioinformatics</vt:lpstr>
      <vt:lpstr>REDUCING CARBON FOOT-PRINT BY OPTIMIZING IOT DEVICE USAGE</vt:lpstr>
      <vt:lpstr>INTRODUCTION</vt:lpstr>
      <vt:lpstr>LITERATURE REVIEW </vt:lpstr>
      <vt:lpstr>RESEARCH GAPS IDENTIFIED</vt:lpstr>
      <vt:lpstr>PROPOSED METHODOLOGY</vt:lpstr>
      <vt:lpstr>PROPOSED METHODOLOGY</vt:lpstr>
      <vt:lpstr>PROPOSED METHODOLOGY </vt:lpstr>
      <vt:lpstr>PROPOSED METHODOLOGY </vt:lpstr>
      <vt:lpstr>PROPOSED METHODOLOGY</vt:lpstr>
      <vt:lpstr>OBJECTIVES</vt:lpstr>
      <vt:lpstr>SYSTEM DESIGN AND IMPLEMENTATION</vt:lpstr>
      <vt:lpstr>TIMELINE OF THE PROJECT</vt:lpstr>
      <vt:lpstr>OUTCOMES / RESULTS OBTAINED</vt:lpstr>
      <vt:lpstr>CONCLUSION</vt:lpstr>
      <vt:lpstr>REFERENCES</vt:lpstr>
      <vt:lpstr>PUBLICATION DETAILS</vt:lpstr>
      <vt:lpstr>PSUEDO CODE</vt:lpstr>
      <vt:lpstr>CONTINUATION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TK Support</cp:lastModifiedBy>
  <cp:revision>261</cp:revision>
  <dcterms:modified xsi:type="dcterms:W3CDTF">2025-01-16T14:03:13Z</dcterms:modified>
</cp:coreProperties>
</file>