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7" r:id="rId3"/>
    <p:sldId id="257" r:id="rId4"/>
    <p:sldId id="258" r:id="rId5"/>
    <p:sldId id="282" r:id="rId6"/>
    <p:sldId id="276" r:id="rId7"/>
    <p:sldId id="259" r:id="rId8"/>
    <p:sldId id="286" r:id="rId9"/>
    <p:sldId id="260" r:id="rId10"/>
    <p:sldId id="261" r:id="rId11"/>
    <p:sldId id="278" r:id="rId12"/>
    <p:sldId id="285" r:id="rId13"/>
    <p:sldId id="275" r:id="rId14"/>
    <p:sldId id="277" r:id="rId15"/>
    <p:sldId id="262" r:id="rId16"/>
    <p:sldId id="263" r:id="rId17"/>
    <p:sldId id="264" r:id="rId18"/>
    <p:sldId id="268" r:id="rId19"/>
    <p:sldId id="280"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033" autoAdjust="0"/>
  </p:normalViewPr>
  <p:slideViewPr>
    <p:cSldViewPr snapToGrid="0">
      <p:cViewPr varScale="1">
        <p:scale>
          <a:sx n="74" d="100"/>
          <a:sy n="74" d="100"/>
        </p:scale>
        <p:origin x="3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ni Reddy" userId="42b067f933d1b09a" providerId="LiveId" clId="{BA097C3E-A7B8-4369-9324-3444F043F301}"/>
    <pc:docChg chg="modSld">
      <pc:chgData name="Shalini Reddy" userId="42b067f933d1b09a" providerId="LiveId" clId="{BA097C3E-A7B8-4369-9324-3444F043F301}" dt="2025-05-15T05:44:08.465" v="7" actId="20577"/>
      <pc:docMkLst>
        <pc:docMk/>
      </pc:docMkLst>
      <pc:sldChg chg="modSp mod">
        <pc:chgData name="Shalini Reddy" userId="42b067f933d1b09a" providerId="LiveId" clId="{BA097C3E-A7B8-4369-9324-3444F043F301}" dt="2025-05-15T05:44:08.465" v="7" actId="20577"/>
        <pc:sldMkLst>
          <pc:docMk/>
          <pc:sldMk cId="0" sldId="256"/>
        </pc:sldMkLst>
        <pc:spChg chg="mod">
          <ac:chgData name="Shalini Reddy" userId="42b067f933d1b09a" providerId="LiveId" clId="{BA097C3E-A7B8-4369-9324-3444F043F301}" dt="2025-05-15T05:44:08.465" v="7" actId="20577"/>
          <ac:spMkLst>
            <pc:docMk/>
            <pc:sldMk cId="0" sldId="256"/>
            <ac:spMk id="9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ieeexplore.ieee.org/abstract/document/10774893" TargetMode="External"/><Relationship Id="rId3" Type="http://schemas.openxmlformats.org/officeDocument/2006/relationships/hyperlink" Target="https://ieeexplore.ieee.org/abstract/document/9675751" TargetMode="External"/><Relationship Id="rId7" Type="http://schemas.openxmlformats.org/officeDocument/2006/relationships/hyperlink" Target="http://ieeexplore.ieee.org/abstract/document/9885562" TargetMode="External"/><Relationship Id="rId2" Type="http://schemas.openxmlformats.org/officeDocument/2006/relationships/hyperlink" Target="https://ieeexplore.ieee.org/abstract/document/9388330"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10027108" TargetMode="External"/><Relationship Id="rId5" Type="http://schemas.openxmlformats.org/officeDocument/2006/relationships/hyperlink" Target="https://ieeexplore.ieee.org/abstract/document/9182877" TargetMode="External"/><Relationship Id="rId4" Type="http://schemas.openxmlformats.org/officeDocument/2006/relationships/hyperlink" Target="https://ieeexplore.ieee.org/abstract/document/105308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buSzPts val="2800"/>
              <a:buFont typeface="Verdana"/>
            </a:pPr>
            <a:r>
              <a:rPr lang="en-GB" dirty="0">
                <a:solidFill>
                  <a:schemeClr val="tx1"/>
                </a:solidFill>
                <a:latin typeface="Cambria"/>
                <a:ea typeface="Cambria"/>
              </a:rPr>
              <a:t>Indian Sign Language To Text/Speech Translation</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a:ea typeface="Cambria"/>
              </a:rPr>
              <a:t>Batch Number: CIT - G21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110819794"/>
              </p:ext>
            </p:extLst>
          </p:nvPr>
        </p:nvGraphicFramePr>
        <p:xfrm>
          <a:off x="475170" y="2649269"/>
          <a:ext cx="5151969" cy="3926959"/>
        </p:xfrm>
        <a:graphic>
          <a:graphicData uri="http://schemas.openxmlformats.org/drawingml/2006/table">
            <a:tbl>
              <a:tblPr firstRow="1" bandRow="1">
                <a:noFill/>
              </a:tblPr>
              <a:tblGrid>
                <a:gridCol w="1982377">
                  <a:extLst>
                    <a:ext uri="{9D8B030D-6E8A-4147-A177-3AD203B41FA5}">
                      <a16:colId xmlns:a16="http://schemas.microsoft.com/office/drawing/2014/main" val="20000"/>
                    </a:ext>
                  </a:extLst>
                </a:gridCol>
                <a:gridCol w="3169592">
                  <a:extLst>
                    <a:ext uri="{9D8B030D-6E8A-4147-A177-3AD203B41FA5}">
                      <a16:colId xmlns:a16="http://schemas.microsoft.com/office/drawing/2014/main" val="20001"/>
                    </a:ext>
                  </a:extLst>
                </a:gridCol>
              </a:tblGrid>
              <a:tr h="2098109">
                <a:tc>
                  <a:txBody>
                    <a:bodyPr/>
                    <a:lstStyle/>
                    <a:p>
                      <a:pPr marL="0" marR="0" lvl="1" indent="0" algn="ctr" rtl="0">
                        <a:spcBef>
                          <a:spcPts val="0"/>
                        </a:spcBef>
                        <a:spcAft>
                          <a:spcPts val="0"/>
                        </a:spcAft>
                        <a:buNone/>
                      </a:pPr>
                      <a:r>
                        <a:rPr lang="en-GB" sz="1800" b="1" u="none" strike="noStrike" cap="none" dirty="0">
                          <a:solidFill>
                            <a:srgbClr val="17365D"/>
                          </a:solidFill>
                        </a:rPr>
                        <a:t>Roll Number 20211CIT0042</a:t>
                      </a:r>
                      <a:endParaRPr lang="en-US" dirty="0"/>
                    </a:p>
                    <a:p>
                      <a:pPr marL="0" marR="0" lvl="1" indent="0" algn="ctr" rtl="0">
                        <a:spcBef>
                          <a:spcPts val="0"/>
                        </a:spcBef>
                        <a:spcAft>
                          <a:spcPts val="0"/>
                        </a:spcAft>
                        <a:buNone/>
                      </a:pPr>
                      <a:r>
                        <a:rPr lang="en-GB" sz="1800" b="1" u="none" strike="noStrike" cap="none" dirty="0">
                          <a:solidFill>
                            <a:srgbClr val="17365D"/>
                          </a:solidFill>
                        </a:rPr>
                        <a:t>20211CIT0140</a:t>
                      </a:r>
                    </a:p>
                    <a:p>
                      <a:pPr marL="0" marR="0" lvl="1" indent="0" algn="ctr" rtl="0">
                        <a:spcBef>
                          <a:spcPts val="0"/>
                        </a:spcBef>
                        <a:spcAft>
                          <a:spcPts val="0"/>
                        </a:spcAft>
                        <a:buNone/>
                      </a:pPr>
                      <a:r>
                        <a:rPr lang="en-GB" sz="1800" b="1" u="none" strike="noStrike" cap="none" dirty="0">
                          <a:solidFill>
                            <a:srgbClr val="17365D"/>
                          </a:solidFill>
                        </a:rPr>
                        <a:t>20211CIT0164</a:t>
                      </a:r>
                    </a:p>
                    <a:p>
                      <a:pPr marL="0" marR="0" lvl="1" indent="0" algn="ctr" rtl="0">
                        <a:spcBef>
                          <a:spcPts val="0"/>
                        </a:spcBef>
                        <a:spcAft>
                          <a:spcPts val="0"/>
                        </a:spcAft>
                        <a:buNone/>
                      </a:pPr>
                      <a:r>
                        <a:rPr lang="en-GB" sz="1800" b="1" u="none" strike="noStrike" cap="none" dirty="0">
                          <a:solidFill>
                            <a:srgbClr val="17365D"/>
                          </a:solidFill>
                        </a:rPr>
                        <a:t>20211CIT0166</a:t>
                      </a:r>
                    </a:p>
                    <a:p>
                      <a:pPr marL="0" marR="0" lvl="1" indent="0" algn="ctr">
                        <a:spcBef>
                          <a:spcPts val="0"/>
                        </a:spcBef>
                        <a:spcAft>
                          <a:spcPts val="0"/>
                        </a:spcAft>
                        <a:buNone/>
                      </a:pPr>
                      <a:r>
                        <a:rPr lang="en-GB" sz="1800" b="1" u="none" strike="noStrike" cap="none" dirty="0">
                          <a:solidFill>
                            <a:srgbClr val="17365D"/>
                          </a:solidFill>
                        </a:rPr>
                        <a:t>20211CIT0170</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r>
                        <a:rPr lang="en-GB" sz="1800" b="1" u="none" strike="noStrike" cap="none" dirty="0">
                          <a:solidFill>
                            <a:srgbClr val="17365D"/>
                          </a:solidFill>
                        </a:rPr>
                        <a:t>Venkat Navya S</a:t>
                      </a:r>
                    </a:p>
                    <a:p>
                      <a:pPr marL="0" marR="0" lvl="0" indent="0" algn="ctr" rtl="0">
                        <a:spcBef>
                          <a:spcPts val="0"/>
                        </a:spcBef>
                        <a:spcAft>
                          <a:spcPts val="0"/>
                        </a:spcAft>
                        <a:buNone/>
                      </a:pPr>
                      <a:r>
                        <a:rPr lang="en-GB" sz="1800" b="1" u="none" strike="noStrike" cap="none" dirty="0">
                          <a:solidFill>
                            <a:srgbClr val="17365D"/>
                          </a:solidFill>
                        </a:rPr>
                        <a:t>Manisha R</a:t>
                      </a:r>
                    </a:p>
                    <a:p>
                      <a:pPr marL="0" marR="0" lvl="0" indent="0" algn="ctr" rtl="0">
                        <a:spcBef>
                          <a:spcPts val="0"/>
                        </a:spcBef>
                        <a:spcAft>
                          <a:spcPts val="0"/>
                        </a:spcAft>
                        <a:buNone/>
                      </a:pPr>
                      <a:r>
                        <a:rPr lang="en-GB" sz="1800" b="1" u="none" strike="noStrike" cap="none" dirty="0">
                          <a:solidFill>
                            <a:srgbClr val="17365D"/>
                          </a:solidFill>
                        </a:rPr>
                        <a:t>Challa Shalini</a:t>
                      </a:r>
                    </a:p>
                    <a:p>
                      <a:pPr marL="0" marR="0" lvl="0" indent="0" algn="ctr" rtl="0">
                        <a:spcBef>
                          <a:spcPts val="0"/>
                        </a:spcBef>
                        <a:spcAft>
                          <a:spcPts val="0"/>
                        </a:spcAft>
                        <a:buNone/>
                      </a:pPr>
                      <a:r>
                        <a:rPr lang="en-GB" sz="1800" b="1" u="none" strike="noStrike" cap="none" dirty="0">
                          <a:solidFill>
                            <a:srgbClr val="17365D"/>
                          </a:solidFill>
                        </a:rPr>
                        <a:t>P Durga </a:t>
                      </a:r>
                      <a:r>
                        <a:rPr lang="en-GB" sz="1800" b="1" u="none" strike="noStrike" cap="none" err="1">
                          <a:solidFill>
                            <a:srgbClr val="17365D"/>
                          </a:solidFill>
                        </a:rPr>
                        <a:t>Prasheena</a:t>
                      </a:r>
                      <a:endParaRPr lang="en-GB" sz="1800" b="1" u="none" strike="noStrike" cap="none">
                        <a:solidFill>
                          <a:srgbClr val="17365D"/>
                        </a:solidFill>
                      </a:endParaRPr>
                    </a:p>
                    <a:p>
                      <a:pPr marL="0" marR="0" lvl="0" indent="0" algn="ctr">
                        <a:spcBef>
                          <a:spcPts val="0"/>
                        </a:spcBef>
                        <a:spcAft>
                          <a:spcPts val="0"/>
                        </a:spcAft>
                        <a:buNone/>
                      </a:pPr>
                      <a:r>
                        <a:rPr lang="en-GB" sz="1800" b="1" u="none" strike="noStrike" cap="none" err="1">
                          <a:solidFill>
                            <a:srgbClr val="17365D"/>
                          </a:solidFill>
                        </a:rPr>
                        <a:t>Chavva</a:t>
                      </a:r>
                      <a:r>
                        <a:rPr lang="en-GB" sz="1800" b="1" u="none" strike="noStrike" cap="none" dirty="0">
                          <a:solidFill>
                            <a:srgbClr val="17365D"/>
                          </a:solidFill>
                        </a:rPr>
                        <a:t> Rajeswari</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7977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dirty="0">
              <a:latin typeface="Cambria" panose="02040503050406030204" pitchFamily="18" charset="0"/>
              <a:ea typeface="Cambria" panose="02040503050406030204" pitchFamily="18" charset="0"/>
            </a:endParaRPr>
          </a:p>
          <a:p>
            <a:pPr marL="0" marR="0" lvl="0" indent="0" algn="just"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endParaRPr>
          </a:p>
          <a:p>
            <a:pPr algn="just">
              <a:spcBef>
                <a:spcPts val="340"/>
              </a:spcBef>
              <a:buClr>
                <a:srgbClr val="17365D"/>
              </a:buClr>
              <a:buSzPts val="1700"/>
            </a:pPr>
            <a:r>
              <a:rPr lang="en-GB" sz="1700" b="1" dirty="0">
                <a:solidFill>
                  <a:srgbClr val="17365D"/>
                </a:solidFill>
                <a:latin typeface="Cambria"/>
                <a:ea typeface="Cambria"/>
              </a:rPr>
              <a:t>Mr. E. Sakthivel</a:t>
            </a:r>
            <a:endParaRPr lang="en-GB" sz="1700" b="1" dirty="0">
              <a:solidFill>
                <a:srgbClr val="17365D"/>
              </a:solidFill>
              <a:latin typeface="Cambria" panose="02040503050406030204" pitchFamily="18" charset="0"/>
              <a:ea typeface="Cambria" panose="02040503050406030204" pitchFamily="18" charset="0"/>
              <a:sym typeface="Verdana"/>
            </a:endParaRPr>
          </a:p>
          <a:p>
            <a:pPr algn="just">
              <a:spcBef>
                <a:spcPts val="340"/>
              </a:spcBef>
              <a:buClr>
                <a:srgbClr val="17365D"/>
              </a:buClr>
              <a:buSzPts val="1700"/>
            </a:pPr>
            <a:r>
              <a:rPr lang="en-GB" sz="1700" b="1" dirty="0">
                <a:solidFill>
                  <a:srgbClr val="17365D"/>
                </a:solidFill>
                <a:latin typeface="Cambria"/>
                <a:ea typeface="Cambria"/>
                <a:cs typeface="Verdana"/>
                <a:sym typeface="Verdana"/>
              </a:rPr>
              <a:t>Assistant Professor</a:t>
            </a:r>
            <a:endParaRPr dirty="0">
              <a:latin typeface="Cambria"/>
              <a:ea typeface="Cambria"/>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algn="ctr">
              <a:buClr>
                <a:srgbClr val="17365D"/>
              </a:buClr>
              <a:buSzPct val="100000"/>
            </a:pPr>
            <a:r>
              <a:rPr lang="en-GB" sz="2000" b="1" dirty="0">
                <a:solidFill>
                  <a:srgbClr val="17365D"/>
                </a:solidFill>
                <a:latin typeface="Cambria"/>
                <a:ea typeface="Cambria"/>
                <a:cs typeface="Verdana"/>
                <a:sym typeface="Verdana"/>
              </a:rPr>
              <a:t>PIP4004 University </a:t>
            </a:r>
            <a:r>
              <a:rPr lang="en-GB" sz="2000" b="1" i="0" u="none" strike="noStrike" cap="none" dirty="0">
                <a:solidFill>
                  <a:srgbClr val="17365D"/>
                </a:solidFill>
                <a:latin typeface="Cambria"/>
                <a:ea typeface="Cambria"/>
                <a:cs typeface="Verdana"/>
                <a:sym typeface="Verdana"/>
              </a:rPr>
              <a:t>Project</a:t>
            </a:r>
            <a:endParaRPr dirty="0">
              <a:latin typeface="Cambria"/>
              <a:ea typeface="Cambria"/>
            </a:endParaRPr>
          </a:p>
          <a:p>
            <a:pPr marL="0" marR="0" lvl="0" indent="0" algn="ctr" rtl="0">
              <a:spcBef>
                <a:spcPts val="310"/>
              </a:spcBef>
              <a:spcAft>
                <a:spcPts val="0"/>
              </a:spcAft>
              <a:buClr>
                <a:srgbClr val="17365D"/>
              </a:buClr>
              <a:buSzPct val="100000"/>
              <a:buFont typeface="Arial"/>
              <a:buNone/>
            </a:pPr>
            <a:r>
              <a:rPr lang="en-GB" sz="2000" b="1">
                <a:solidFill>
                  <a:srgbClr val="17365D"/>
                </a:solidFill>
                <a:latin typeface="Cambria"/>
                <a:ea typeface="Cambria"/>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dirty="0">
                <a:solidFill>
                  <a:schemeClr val="accent1"/>
                </a:solidFill>
                <a:latin typeface="Cambria"/>
                <a:ea typeface="Cambria"/>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a:ea typeface="Cambria"/>
                <a:cs typeface="Verdana"/>
                <a:sym typeface="Verdana"/>
              </a:rPr>
              <a:t>Name of the HoD: Dr. Anandaraj S P</a:t>
            </a:r>
            <a:endParaRPr lang="en-US" sz="2000" b="1" dirty="0">
              <a:solidFill>
                <a:schemeClr val="accent1"/>
              </a:solidFill>
              <a:latin typeface="Cambria"/>
              <a:ea typeface="Cambria"/>
              <a:cs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i="0" u="none" strike="noStrike" cap="none" dirty="0">
                <a:solidFill>
                  <a:srgbClr val="002060"/>
                </a:solidFill>
                <a:latin typeface="Cambria"/>
                <a:ea typeface="Cambria"/>
                <a:cs typeface="Verdana"/>
                <a:sym typeface="Verdana"/>
              </a:rPr>
              <a:t>Dr. </a:t>
            </a:r>
            <a:r>
              <a:rPr lang="en-US" sz="2000" b="1" i="0" u="none" strike="noStrike" cap="none" dirty="0" err="1">
                <a:solidFill>
                  <a:srgbClr val="002060"/>
                </a:solidFill>
                <a:latin typeface="Cambria"/>
                <a:ea typeface="Cambria"/>
                <a:cs typeface="Verdana"/>
                <a:sym typeface="Verdana"/>
              </a:rPr>
              <a:t>Sharmasth</a:t>
            </a:r>
            <a:r>
              <a:rPr lang="en-US" sz="2000" b="1" i="0" u="none" strike="noStrike" cap="none" dirty="0">
                <a:solidFill>
                  <a:srgbClr val="002060"/>
                </a:solidFill>
                <a:latin typeface="Cambria"/>
                <a:ea typeface="Cambria"/>
                <a:cs typeface="Verdana"/>
                <a:sym typeface="Verdana"/>
              </a:rPr>
              <a:t> Vali </a:t>
            </a:r>
            <a:endParaRPr lang="en-US" sz="2000" b="1" i="0" u="none" strike="noStrike" cap="none" dirty="0">
              <a:solidFill>
                <a:srgbClr val="002060"/>
              </a:solidFill>
              <a:latin typeface="Cambria"/>
              <a:ea typeface="Cambria"/>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143001"/>
            <a:ext cx="10655300" cy="5460997"/>
          </a:xfrm>
        </p:spPr>
        <p:txBody>
          <a:bodyPr vert="horz" lIns="91440" tIns="45720" rIns="91440" bIns="45720" rtlCol="0" anchor="t">
            <a:normAutofit fontScale="92500" lnSpcReduction="20000"/>
          </a:bodyPr>
          <a:lstStyle/>
          <a:p>
            <a:pPr algn="just">
              <a:buNone/>
            </a:pPr>
            <a:r>
              <a:rPr lang="en-US" sz="2000" b="1" dirty="0">
                <a:latin typeface="Times New Roman"/>
                <a:ea typeface="Verdana"/>
                <a:cs typeface="Arial"/>
              </a:rPr>
              <a:t>1. Data Collection &amp; Preprocessing</a:t>
            </a:r>
            <a:endParaRPr lang="en-US" sz="2000" b="1">
              <a:latin typeface="Times New Roman"/>
              <a:ea typeface="Verdana"/>
            </a:endParaRPr>
          </a:p>
          <a:p>
            <a:pPr algn="just"/>
            <a:r>
              <a:rPr lang="en-US" sz="2000" dirty="0">
                <a:latin typeface="Times New Roman"/>
                <a:ea typeface="Verdana"/>
                <a:cs typeface="Arial"/>
              </a:rPr>
              <a:t>Collect an Indian Sign Language (ISL) dataset from publicly available sources or create a custom dataset.</a:t>
            </a:r>
            <a:endParaRPr lang="en-US" sz="2000" dirty="0">
              <a:latin typeface="Times New Roman"/>
              <a:ea typeface="Verdana"/>
            </a:endParaRPr>
          </a:p>
          <a:p>
            <a:pPr algn="just"/>
            <a:r>
              <a:rPr lang="en-US" sz="2000" dirty="0">
                <a:latin typeface="Times New Roman"/>
                <a:ea typeface="Verdana"/>
                <a:cs typeface="Arial"/>
              </a:rPr>
              <a:t>Perform image preprocessing (resizing, noise removal, grayscale conversion, background subtraction).</a:t>
            </a:r>
            <a:endParaRPr lang="en-US" sz="2000" dirty="0">
              <a:latin typeface="Times New Roman"/>
              <a:ea typeface="Verdana"/>
            </a:endParaRPr>
          </a:p>
          <a:p>
            <a:pPr algn="just"/>
            <a:r>
              <a:rPr lang="en-US" sz="2000" dirty="0">
                <a:latin typeface="Times New Roman"/>
                <a:ea typeface="Verdana"/>
                <a:cs typeface="Arial"/>
              </a:rPr>
              <a:t>Apply data augmentation techniques (rotation, flipping, contrast adjustment) to improve model generalization.</a:t>
            </a:r>
            <a:endParaRPr lang="en-US" sz="2000" dirty="0">
              <a:latin typeface="Times New Roman"/>
              <a:ea typeface="Verdana"/>
            </a:endParaRPr>
          </a:p>
          <a:p>
            <a:pPr algn="just">
              <a:buNone/>
            </a:pPr>
            <a:r>
              <a:rPr lang="en-US" sz="2000" b="1" dirty="0">
                <a:latin typeface="Times New Roman"/>
                <a:ea typeface="Verdana"/>
                <a:cs typeface="Arial"/>
              </a:rPr>
              <a:t>2. Hand Detection &amp; Feature Extraction</a:t>
            </a:r>
            <a:endParaRPr lang="en-US" sz="2000" b="1">
              <a:latin typeface="Times New Roman"/>
              <a:ea typeface="Verdana"/>
            </a:endParaRPr>
          </a:p>
          <a:p>
            <a:pPr algn="just"/>
            <a:r>
              <a:rPr lang="en-US" sz="2000" dirty="0">
                <a:latin typeface="Times New Roman"/>
                <a:ea typeface="Verdana"/>
                <a:cs typeface="Arial"/>
              </a:rPr>
              <a:t>Use </a:t>
            </a:r>
            <a:r>
              <a:rPr lang="en-US" sz="2000" err="1">
                <a:latin typeface="Times New Roman"/>
                <a:ea typeface="Verdana"/>
                <a:cs typeface="Arial"/>
              </a:rPr>
              <a:t>MediaPipe</a:t>
            </a:r>
            <a:r>
              <a:rPr lang="en-US" sz="2000" dirty="0">
                <a:latin typeface="Times New Roman"/>
                <a:ea typeface="Verdana"/>
                <a:cs typeface="Arial"/>
              </a:rPr>
              <a:t>, OpenCV, or YOLO for real-time hand tracking and landmark detection.</a:t>
            </a:r>
            <a:endParaRPr lang="en-US" sz="2000">
              <a:latin typeface="Times New Roman"/>
            </a:endParaRPr>
          </a:p>
          <a:p>
            <a:pPr algn="just"/>
            <a:r>
              <a:rPr lang="en-US" sz="2000" dirty="0">
                <a:latin typeface="Times New Roman"/>
                <a:ea typeface="Verdana"/>
                <a:cs typeface="Arial"/>
              </a:rPr>
              <a:t>Extract key features such as finger positions, movement trajectories, and hand orientation.</a:t>
            </a:r>
            <a:endParaRPr lang="en-US" sz="2000">
              <a:latin typeface="Times New Roman"/>
              <a:ea typeface="Verdana"/>
            </a:endParaRPr>
          </a:p>
          <a:p>
            <a:pPr algn="just"/>
            <a:r>
              <a:rPr lang="en-US" sz="2000" dirty="0">
                <a:latin typeface="Times New Roman"/>
                <a:ea typeface="Verdana"/>
                <a:cs typeface="Arial"/>
              </a:rPr>
              <a:t>Normalize hand landmarks to make gesture recognition independent of hand size and distance from the camera.</a:t>
            </a:r>
            <a:endParaRPr lang="en-US" sz="2000">
              <a:latin typeface="Times New Roman"/>
              <a:ea typeface="Verdana"/>
            </a:endParaRPr>
          </a:p>
          <a:p>
            <a:pPr marL="0" indent="0" algn="just">
              <a:buNone/>
            </a:pPr>
            <a:r>
              <a:rPr lang="en-US" sz="2000" b="1" dirty="0">
                <a:latin typeface="Times New Roman"/>
                <a:ea typeface="Verdana"/>
                <a:cs typeface="Arial"/>
              </a:rPr>
              <a:t>3.Gesture Recognition using Deep Learning</a:t>
            </a:r>
            <a:endParaRPr lang="en-US" sz="2000" b="1" dirty="0">
              <a:latin typeface="Times New Roman"/>
              <a:cs typeface="Arial"/>
            </a:endParaRPr>
          </a:p>
          <a:p>
            <a:pPr algn="just"/>
            <a:r>
              <a:rPr lang="en-US" sz="2000" dirty="0">
                <a:latin typeface="Times New Roman"/>
                <a:ea typeface="Verdana"/>
                <a:cs typeface="Arial"/>
              </a:rPr>
              <a:t>Train a CNN (Convolutional Neural Network) or Hybrid CNN-LSTM model to classify static and dynamic ISL gestures.</a:t>
            </a:r>
            <a:endParaRPr lang="en-US" sz="2000">
              <a:latin typeface="Times New Roman"/>
              <a:ea typeface="Verdana"/>
            </a:endParaRPr>
          </a:p>
          <a:p>
            <a:pPr algn="just"/>
            <a:r>
              <a:rPr lang="en-US" sz="2000" dirty="0">
                <a:latin typeface="Times New Roman"/>
                <a:ea typeface="Verdana"/>
                <a:cs typeface="Arial"/>
              </a:rPr>
              <a:t>Implement LSTM (Long Short-Term Memory) networks for recognizing sequential gestures.</a:t>
            </a:r>
            <a:endParaRPr lang="en-US" sz="2000">
              <a:latin typeface="Times New Roman"/>
              <a:ea typeface="Verdana"/>
            </a:endParaRPr>
          </a:p>
          <a:p>
            <a:pPr algn="just"/>
            <a:r>
              <a:rPr lang="en-US" sz="2000" dirty="0">
                <a:latin typeface="Times New Roman"/>
                <a:ea typeface="Verdana"/>
                <a:cs typeface="Arial"/>
              </a:rPr>
              <a:t>Fine-tune the model using transfer learning with pre-trained networks like MobileNet, ResNet, or </a:t>
            </a:r>
            <a:r>
              <a:rPr lang="en-US" sz="2000" err="1">
                <a:latin typeface="Times New Roman"/>
                <a:ea typeface="Verdana"/>
                <a:cs typeface="Arial"/>
              </a:rPr>
              <a:t>EfficientNet</a:t>
            </a:r>
            <a:r>
              <a:rPr lang="en-US" sz="2000" dirty="0">
                <a:latin typeface="Times New Roman"/>
                <a:ea typeface="Verdana"/>
                <a:cs typeface="Arial"/>
              </a:rPr>
              <a:t>.</a:t>
            </a:r>
            <a:endParaRPr lang="en-US" dirty="0">
              <a:latin typeface="Times New Roman"/>
              <a:ea typeface="Verdana"/>
            </a:endParaRPr>
          </a:p>
          <a:p>
            <a:endParaRPr lang="en-US" sz="2000" b="1" dirty="0">
              <a:latin typeface="Times New Roman"/>
              <a:cs typeface="Arial"/>
            </a:endParaRPr>
          </a:p>
          <a:p>
            <a:pPr marL="0" indent="0">
              <a:buNone/>
            </a:pPr>
            <a:endParaRPr lang="en-US" sz="2000" b="1" dirty="0">
              <a:latin typeface="Times New Roman"/>
              <a:cs typeface="Arial"/>
            </a:endParaRPr>
          </a:p>
          <a:p>
            <a:pPr marL="0" indent="0">
              <a:buNone/>
            </a:pPr>
            <a:r>
              <a:rPr lang="en-US" sz="800" dirty="0">
                <a:latin typeface="Verdana"/>
                <a:ea typeface="Verdana"/>
                <a:cs typeface="Arial"/>
              </a:rPr>
              <a:t>       </a:t>
            </a:r>
          </a:p>
          <a:p>
            <a:pPr marL="0" indent="0">
              <a:buNone/>
            </a:pPr>
            <a:r>
              <a:rPr lang="en-US" sz="800" dirty="0">
                <a:latin typeface="Verdana"/>
                <a:ea typeface="Verdana"/>
                <a:cs typeface="Arial"/>
              </a:rPr>
              <a:t>      </a:t>
            </a:r>
            <a:endParaRPr lang="en-US" sz="800" dirty="0">
              <a:cs typeface="Arial"/>
            </a:endParaRPr>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26D3-F90E-D8DC-8822-9AEB49A541A1}"/>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FB33495D-3D2F-77DF-8DD7-8B90934FB918}"/>
              </a:ext>
            </a:extLst>
          </p:cNvPr>
          <p:cNvSpPr>
            <a:spLocks noGrp="1"/>
          </p:cNvSpPr>
          <p:nvPr>
            <p:ph idx="1"/>
          </p:nvPr>
        </p:nvSpPr>
        <p:spPr/>
        <p:txBody>
          <a:bodyPr vert="horz" lIns="91440" tIns="45720" rIns="91440" bIns="45720" rtlCol="0" anchor="t">
            <a:normAutofit/>
          </a:bodyPr>
          <a:lstStyle/>
          <a:p>
            <a:pPr>
              <a:buNone/>
            </a:pPr>
            <a:r>
              <a:rPr lang="en-US" sz="2000" b="1" dirty="0">
                <a:latin typeface="Times New Roman"/>
                <a:ea typeface="Verdana"/>
                <a:cs typeface="Arial"/>
              </a:rPr>
              <a:t>4. Gesture-to-Text Conversion</a:t>
            </a:r>
          </a:p>
          <a:p>
            <a:pPr algn="just"/>
            <a:r>
              <a:rPr lang="en-US" sz="2000" dirty="0">
                <a:latin typeface="Times New Roman"/>
                <a:ea typeface="Verdana"/>
                <a:cs typeface="Arial"/>
              </a:rPr>
              <a:t>Map the recognized gesture to its corresponding textual representation using a predefined ISL vocabulary.</a:t>
            </a:r>
          </a:p>
          <a:p>
            <a:pPr algn="just"/>
            <a:r>
              <a:rPr lang="en-US" sz="2000" dirty="0">
                <a:latin typeface="Times New Roman"/>
                <a:ea typeface="Verdana"/>
                <a:cs typeface="Arial"/>
              </a:rPr>
              <a:t>Implement an error correction mechanism to improve recognition accuracy.</a:t>
            </a:r>
          </a:p>
          <a:p>
            <a:pPr algn="just"/>
            <a:r>
              <a:rPr lang="en-US" sz="2000" dirty="0">
                <a:latin typeface="Times New Roman"/>
                <a:ea typeface="Verdana"/>
                <a:cs typeface="Arial"/>
              </a:rPr>
              <a:t>Handle dynamic word formation by recognizing gesture sequences (e.g., spelling words letter by letter).</a:t>
            </a:r>
            <a:endParaRPr lang="en-US" sz="2000">
              <a:latin typeface="Times New Roman"/>
              <a:ea typeface="Verdana"/>
              <a:cs typeface="Arial"/>
            </a:endParaRPr>
          </a:p>
          <a:p>
            <a:pPr algn="just">
              <a:buNone/>
            </a:pPr>
            <a:r>
              <a:rPr lang="en-US" sz="2000" b="1" dirty="0">
                <a:latin typeface="Times New Roman"/>
                <a:ea typeface="Verdana"/>
                <a:cs typeface="Arial"/>
              </a:rPr>
              <a:t>5. Text-to-Speech (TTS) Conversion</a:t>
            </a:r>
          </a:p>
          <a:p>
            <a:pPr algn="just"/>
            <a:r>
              <a:rPr lang="en-US" sz="2000" dirty="0">
                <a:latin typeface="Times New Roman"/>
                <a:ea typeface="Verdana"/>
                <a:cs typeface="Arial"/>
              </a:rPr>
              <a:t>Convert the recognized text into natural-sounding speech using Google TTS, Microsoft Speech API, or Festival TTS.</a:t>
            </a:r>
            <a:endParaRPr lang="en-US" sz="2000">
              <a:latin typeface="Times New Roman"/>
              <a:ea typeface="Verdana"/>
              <a:cs typeface="Arial"/>
            </a:endParaRPr>
          </a:p>
          <a:p>
            <a:pPr algn="just"/>
            <a:r>
              <a:rPr lang="en-US" sz="2000" dirty="0">
                <a:latin typeface="Times New Roman"/>
                <a:ea typeface="Verdana"/>
                <a:cs typeface="Arial"/>
              </a:rPr>
              <a:t>Provide language customization to support Hindi, English, and other regional languages.</a:t>
            </a:r>
            <a:endParaRPr lang="en-US" sz="2000">
              <a:latin typeface="Times New Roman"/>
              <a:ea typeface="Verdana"/>
              <a:cs typeface="Arial"/>
            </a:endParaRPr>
          </a:p>
          <a:p>
            <a:pPr algn="just"/>
            <a:r>
              <a:rPr lang="en-US" sz="2000" dirty="0">
                <a:latin typeface="Times New Roman"/>
                <a:ea typeface="Verdana"/>
                <a:cs typeface="Arial"/>
              </a:rPr>
              <a:t>Enable speed and pitch modulation for better speech clarity.</a:t>
            </a:r>
            <a:endParaRPr lang="en-US" dirty="0">
              <a:latin typeface="Times New Roman"/>
              <a:ea typeface="Verdana"/>
              <a:cs typeface="Arial"/>
            </a:endParaRPr>
          </a:p>
          <a:p>
            <a:pPr marL="0" indent="0" algn="just">
              <a:buNone/>
            </a:pPr>
            <a:endParaRPr lang="en-US" sz="2000" dirty="0">
              <a:latin typeface="Times New Roman"/>
              <a:cs typeface="Arial" panose="020B0604020202020204" pitchFamily="34" charset="0"/>
            </a:endParaRPr>
          </a:p>
          <a:p>
            <a:pPr marL="0" indent="0">
              <a:buNone/>
            </a:pPr>
            <a:endParaRPr lang="en-US" sz="2000" b="1" dirty="0">
              <a:latin typeface="Times New Roman"/>
              <a:cs typeface="Arial" panose="020B0604020202020204" pitchFamily="34" charset="0"/>
            </a:endParaRPr>
          </a:p>
          <a:p>
            <a:endParaRPr lang="en-US" sz="2000" dirty="0">
              <a:latin typeface="Times New Roman"/>
              <a:cs typeface="Arial" panose="020B0604020202020204" pitchFamily="34" charset="0"/>
            </a:endParaRPr>
          </a:p>
          <a:p>
            <a:pPr marL="0" indent="0">
              <a:buNone/>
            </a:pPr>
            <a:endParaRPr lang="en-IN" sz="2000" dirty="0">
              <a:latin typeface="Times New Roman"/>
            </a:endParaRPr>
          </a:p>
        </p:txBody>
      </p:sp>
    </p:spTree>
    <p:extLst>
      <p:ext uri="{BB962C8B-B14F-4D97-AF65-F5344CB8AC3E}">
        <p14:creationId xmlns:p14="http://schemas.microsoft.com/office/powerpoint/2010/main" val="215250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EFB9-CE84-F3CC-03C0-160CDA036E27}"/>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F3B03AC5-73DF-66C3-5BD7-E2BD4BC0E56F}"/>
              </a:ext>
            </a:extLst>
          </p:cNvPr>
          <p:cNvSpPr>
            <a:spLocks noGrp="1"/>
          </p:cNvSpPr>
          <p:nvPr>
            <p:ph idx="1"/>
          </p:nvPr>
        </p:nvSpPr>
        <p:spPr/>
        <p:txBody>
          <a:bodyPr vert="horz" lIns="91440" tIns="45720" rIns="91440" bIns="45720" rtlCol="0" anchor="t">
            <a:normAutofit/>
          </a:bodyPr>
          <a:lstStyle/>
          <a:p>
            <a:pPr>
              <a:buNone/>
            </a:pPr>
            <a:r>
              <a:rPr lang="en-IN" sz="2000" b="1" dirty="0">
                <a:latin typeface="Times New Roman"/>
                <a:ea typeface="Verdana"/>
                <a:cs typeface="Arial"/>
              </a:rPr>
              <a:t>6. Real-Time Application Development</a:t>
            </a:r>
            <a:endParaRPr lang="en-US" sz="2000" b="1">
              <a:latin typeface="Times New Roman"/>
              <a:ea typeface="Verdana"/>
              <a:cs typeface="Arial"/>
            </a:endParaRPr>
          </a:p>
          <a:p>
            <a:r>
              <a:rPr lang="en-IN" sz="2000" dirty="0">
                <a:latin typeface="Times New Roman"/>
                <a:ea typeface="Verdana"/>
                <a:cs typeface="Arial"/>
              </a:rPr>
              <a:t>Develop a desktop or mobile application for real-time ISL translation.</a:t>
            </a:r>
          </a:p>
          <a:p>
            <a:r>
              <a:rPr lang="en-IN" sz="2000" dirty="0">
                <a:latin typeface="Times New Roman"/>
                <a:ea typeface="Verdana"/>
                <a:cs typeface="Arial"/>
              </a:rPr>
              <a:t>Integrate camera support for live gesture recognition.</a:t>
            </a:r>
          </a:p>
          <a:p>
            <a:r>
              <a:rPr lang="en-IN" sz="2000" dirty="0">
                <a:latin typeface="Times New Roman"/>
                <a:ea typeface="Verdana"/>
                <a:cs typeface="Arial"/>
              </a:rPr>
              <a:t>Implement offline mode support for areas with limited internet connectivity.</a:t>
            </a:r>
          </a:p>
          <a:p>
            <a:pPr>
              <a:buNone/>
            </a:pPr>
            <a:r>
              <a:rPr lang="en-IN" sz="2000" b="1" dirty="0">
                <a:latin typeface="Times New Roman"/>
                <a:ea typeface="Verdana"/>
                <a:cs typeface="Arial"/>
              </a:rPr>
              <a:t>7. Performance Evaluation &amp; Optimization</a:t>
            </a:r>
          </a:p>
          <a:p>
            <a:r>
              <a:rPr lang="en-IN" sz="2000" dirty="0">
                <a:latin typeface="Times New Roman"/>
                <a:ea typeface="Verdana"/>
                <a:cs typeface="Arial"/>
              </a:rPr>
              <a:t>Test the system on real-world data with different users, lighting conditions, and backgrounds.</a:t>
            </a:r>
            <a:endParaRPr lang="en-IN" sz="2000" dirty="0">
              <a:latin typeface="Times New Roman"/>
              <a:cs typeface="Arial"/>
            </a:endParaRPr>
          </a:p>
          <a:p>
            <a:r>
              <a:rPr lang="en-IN" sz="2000" dirty="0">
                <a:latin typeface="Times New Roman"/>
                <a:ea typeface="Verdana"/>
                <a:cs typeface="Arial"/>
              </a:rPr>
              <a:t>Measure key performance metrics: accuracy, processing speed, and user-friendliness.</a:t>
            </a:r>
          </a:p>
          <a:p>
            <a:r>
              <a:rPr lang="en-IN" sz="2000" dirty="0">
                <a:latin typeface="Times New Roman"/>
                <a:ea typeface="Verdana"/>
                <a:cs typeface="Arial"/>
              </a:rPr>
              <a:t>Optimize the model using quantization, pruning, and edge computing for deployment on mobile devices.</a:t>
            </a:r>
          </a:p>
          <a:p>
            <a:pPr>
              <a:buNone/>
            </a:pPr>
            <a:endParaRPr lang="en-IN"/>
          </a:p>
          <a:p>
            <a:pPr>
              <a:buNone/>
            </a:pPr>
            <a:endParaRPr lang="en-IN"/>
          </a:p>
          <a:p>
            <a:pPr>
              <a:buNone/>
            </a:pPr>
            <a:endParaRPr lang="en-IN" sz="2200" dirty="0">
              <a:latin typeface="Verdana"/>
              <a:cs typeface="Arial" panose="020B0604020202020204" pitchFamily="34" charset="0"/>
            </a:endParaRPr>
          </a:p>
        </p:txBody>
      </p:sp>
    </p:spTree>
    <p:extLst>
      <p:ext uri="{BB962C8B-B14F-4D97-AF65-F5344CB8AC3E}">
        <p14:creationId xmlns:p14="http://schemas.microsoft.com/office/powerpoint/2010/main" val="310070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9" name="Content Placeholder 8" descr="A diagram of a process&#10;&#10;AI-generated content may be incorrect.">
            <a:extLst>
              <a:ext uri="{FF2B5EF4-FFF2-40B4-BE49-F238E27FC236}">
                <a16:creationId xmlns:a16="http://schemas.microsoft.com/office/drawing/2014/main" id="{4B7DA741-40ED-9018-2306-ED0149E8E676}"/>
              </a:ext>
            </a:extLst>
          </p:cNvPr>
          <p:cNvPicPr>
            <a:picLocks noGrp="1" noChangeAspect="1"/>
          </p:cNvPicPr>
          <p:nvPr>
            <p:ph idx="1"/>
          </p:nvPr>
        </p:nvPicPr>
        <p:blipFill>
          <a:blip r:embed="rId2"/>
          <a:stretch>
            <a:fillRect/>
          </a:stretch>
        </p:blipFill>
        <p:spPr>
          <a:xfrm>
            <a:off x="1973943" y="1445396"/>
            <a:ext cx="8248952" cy="3755539"/>
          </a:xfrm>
        </p:spPr>
      </p:pic>
    </p:spTree>
    <p:extLst>
      <p:ext uri="{BB962C8B-B14F-4D97-AF65-F5344CB8AC3E}">
        <p14:creationId xmlns:p14="http://schemas.microsoft.com/office/powerpoint/2010/main" val="59389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marL="76200" indent="0">
              <a:buNone/>
            </a:pPr>
            <a:r>
              <a:rPr lang="en-IN" b="1" dirty="0">
                <a:latin typeface="Cambria" panose="02040503050406030204" pitchFamily="18" charset="0"/>
                <a:ea typeface="Cambria" panose="02040503050406030204" pitchFamily="18" charset="0"/>
              </a:rPr>
              <a:t>Software Requirements:  </a:t>
            </a:r>
          </a:p>
          <a:p>
            <a:r>
              <a:rPr lang="en-IN" dirty="0">
                <a:latin typeface="Cambria"/>
                <a:ea typeface="Cambria"/>
              </a:rPr>
              <a:t>Python 3.9.0</a:t>
            </a:r>
          </a:p>
          <a:p>
            <a:r>
              <a:rPr lang="en-IN" dirty="0">
                <a:latin typeface="Cambria"/>
                <a:ea typeface="Cambria"/>
              </a:rPr>
              <a:t>OpenCV</a:t>
            </a:r>
            <a:endParaRPr lang="en-IN"/>
          </a:p>
          <a:p>
            <a:r>
              <a:rPr lang="en-IN" dirty="0" err="1">
                <a:latin typeface="Cambria"/>
                <a:ea typeface="Cambria"/>
              </a:rPr>
              <a:t>Jupyter</a:t>
            </a:r>
            <a:r>
              <a:rPr lang="en-IN" dirty="0">
                <a:latin typeface="Cambria"/>
                <a:ea typeface="Cambria"/>
              </a:rPr>
              <a:t> Notebook</a:t>
            </a:r>
            <a:endParaRPr lang="en-IN" dirty="0"/>
          </a:p>
          <a:p>
            <a:r>
              <a:rPr lang="en-IN" dirty="0" err="1">
                <a:latin typeface="Cambria"/>
                <a:ea typeface="Cambria"/>
              </a:rPr>
              <a:t>Streamlit</a:t>
            </a:r>
            <a:r>
              <a:rPr lang="en-IN" dirty="0">
                <a:latin typeface="Cambria"/>
                <a:ea typeface="Cambria"/>
              </a:rPr>
              <a:t>  </a:t>
            </a:r>
            <a:endParaRPr lang="en-IN" dirty="0"/>
          </a:p>
          <a:p>
            <a:pPr marL="76200" indent="0">
              <a:buNone/>
            </a:pPr>
            <a:r>
              <a:rPr lang="en-IN" b="1" dirty="0">
                <a:latin typeface="Cambria" panose="02040503050406030204" pitchFamily="18" charset="0"/>
                <a:ea typeface="Cambria" panose="02040503050406030204" pitchFamily="18" charset="0"/>
              </a:rPr>
              <a:t>Hardware Requirements:</a:t>
            </a:r>
          </a:p>
          <a:p>
            <a:r>
              <a:rPr lang="en-IN" dirty="0">
                <a:latin typeface="Cambria"/>
                <a:ea typeface="Cambria"/>
              </a:rPr>
              <a:t>Web Cameras for detecting the gestures of user. The captured images were then sent for further processing. The output will be in the form of speech using speakers. Microphones are used to capture the user's speech for processing followed by translating it into sign images.</a:t>
            </a:r>
            <a:endParaRPr lang="en-IN"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pSp>
        <p:nvGrpSpPr>
          <p:cNvPr id="3" name="Group 2">
            <a:extLst>
              <a:ext uri="{FF2B5EF4-FFF2-40B4-BE49-F238E27FC236}">
                <a16:creationId xmlns:a16="http://schemas.microsoft.com/office/drawing/2014/main" id="{C3111B2A-79D7-83AD-4BA0-9AD24EC89845}"/>
              </a:ext>
            </a:extLst>
          </p:cNvPr>
          <p:cNvGrpSpPr>
            <a:grpSpLocks/>
          </p:cNvGrpSpPr>
          <p:nvPr/>
        </p:nvGrpSpPr>
        <p:grpSpPr>
          <a:xfrm>
            <a:off x="1168369" y="1323779"/>
            <a:ext cx="9225933" cy="4573167"/>
            <a:chOff x="12700" y="12700"/>
            <a:chExt cx="5674779" cy="2374773"/>
          </a:xfrm>
        </p:grpSpPr>
        <p:sp>
          <p:nvSpPr>
            <p:cNvPr id="4" name="Graphic 137">
              <a:extLst>
                <a:ext uri="{FF2B5EF4-FFF2-40B4-BE49-F238E27FC236}">
                  <a16:creationId xmlns:a16="http://schemas.microsoft.com/office/drawing/2014/main" id="{F2D69E20-1DE1-7418-1FBE-86BA1E7EFC88}"/>
                </a:ext>
              </a:extLst>
            </p:cNvPr>
            <p:cNvSpPr/>
            <p:nvPr/>
          </p:nvSpPr>
          <p:spPr>
            <a:xfrm>
              <a:off x="12700" y="12700"/>
              <a:ext cx="94615" cy="1781175"/>
            </a:xfrm>
            <a:custGeom>
              <a:avLst/>
              <a:gdLst/>
              <a:ahLst/>
              <a:cxnLst/>
              <a:rect l="l" t="t" r="r" b="b"/>
              <a:pathLst>
                <a:path w="94615" h="1781175">
                  <a:moveTo>
                    <a:pt x="94576" y="0"/>
                  </a:moveTo>
                  <a:lnTo>
                    <a:pt x="94576" y="889"/>
                  </a:lnTo>
                  <a:lnTo>
                    <a:pt x="952" y="889"/>
                  </a:lnTo>
                  <a:lnTo>
                    <a:pt x="952" y="1781048"/>
                  </a:lnTo>
                  <a:lnTo>
                    <a:pt x="0" y="1781048"/>
                  </a:lnTo>
                  <a:lnTo>
                    <a:pt x="0" y="0"/>
                  </a:lnTo>
                  <a:lnTo>
                    <a:pt x="94576"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6" name="Graphic 138">
              <a:extLst>
                <a:ext uri="{FF2B5EF4-FFF2-40B4-BE49-F238E27FC236}">
                  <a16:creationId xmlns:a16="http://schemas.microsoft.com/office/drawing/2014/main" id="{020E4997-8EF3-EA83-1724-919A9EC034F1}"/>
                </a:ext>
              </a:extLst>
            </p:cNvPr>
            <p:cNvSpPr/>
            <p:nvPr/>
          </p:nvSpPr>
          <p:spPr>
            <a:xfrm>
              <a:off x="12700" y="1793748"/>
              <a:ext cx="1182370" cy="593725"/>
            </a:xfrm>
            <a:custGeom>
              <a:avLst/>
              <a:gdLst/>
              <a:ahLst/>
              <a:cxnLst/>
              <a:rect l="l" t="t" r="r" b="b"/>
              <a:pathLst>
                <a:path w="1182370" h="593725">
                  <a:moveTo>
                    <a:pt x="1033818" y="0"/>
                  </a:moveTo>
                  <a:lnTo>
                    <a:pt x="0" y="0"/>
                  </a:lnTo>
                  <a:lnTo>
                    <a:pt x="0" y="593725"/>
                  </a:lnTo>
                  <a:lnTo>
                    <a:pt x="1033818" y="593725"/>
                  </a:lnTo>
                  <a:lnTo>
                    <a:pt x="1182281" y="296799"/>
                  </a:lnTo>
                  <a:lnTo>
                    <a:pt x="1033818" y="0"/>
                  </a:lnTo>
                  <a:close/>
                </a:path>
              </a:pathLst>
            </a:custGeom>
            <a:solidFill>
              <a:srgbClr val="4F81BC"/>
            </a:solidFill>
          </p:spPr>
          <p:txBody>
            <a:bodyPr wrap="square" lIns="0" tIns="0" rIns="0" bIns="0" rtlCol="0">
              <a:prstTxWarp prst="textNoShape">
                <a:avLst/>
              </a:prstTxWarp>
              <a:noAutofit/>
            </a:bodyPr>
            <a:lstStyle/>
            <a:p>
              <a:endParaRPr lang="en-IN"/>
            </a:p>
          </p:txBody>
        </p:sp>
        <p:sp>
          <p:nvSpPr>
            <p:cNvPr id="7" name="Graphic 139">
              <a:extLst>
                <a:ext uri="{FF2B5EF4-FFF2-40B4-BE49-F238E27FC236}">
                  <a16:creationId xmlns:a16="http://schemas.microsoft.com/office/drawing/2014/main" id="{92E99CC0-739F-EB1B-4100-A3E751E6904A}"/>
                </a:ext>
              </a:extLst>
            </p:cNvPr>
            <p:cNvSpPr/>
            <p:nvPr/>
          </p:nvSpPr>
          <p:spPr>
            <a:xfrm>
              <a:off x="12700" y="1793748"/>
              <a:ext cx="1182370" cy="593725"/>
            </a:xfrm>
            <a:custGeom>
              <a:avLst/>
              <a:gdLst/>
              <a:ahLst/>
              <a:cxnLst/>
              <a:rect l="l" t="t" r="r" b="b"/>
              <a:pathLst>
                <a:path w="1182370" h="593725">
                  <a:moveTo>
                    <a:pt x="0" y="0"/>
                  </a:moveTo>
                  <a:lnTo>
                    <a:pt x="1033818" y="0"/>
                  </a:lnTo>
                  <a:lnTo>
                    <a:pt x="1182281" y="296799"/>
                  </a:lnTo>
                  <a:lnTo>
                    <a:pt x="1033818" y="593725"/>
                  </a:lnTo>
                  <a:lnTo>
                    <a:pt x="0" y="593725"/>
                  </a:lnTo>
                  <a:lnTo>
                    <a:pt x="0"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8" name="Graphic 140">
              <a:extLst>
                <a:ext uri="{FF2B5EF4-FFF2-40B4-BE49-F238E27FC236}">
                  <a16:creationId xmlns:a16="http://schemas.microsoft.com/office/drawing/2014/main" id="{9F463845-EC31-1A07-AF49-2ED1125C6618}"/>
                </a:ext>
              </a:extLst>
            </p:cNvPr>
            <p:cNvSpPr/>
            <p:nvPr/>
          </p:nvSpPr>
          <p:spPr>
            <a:xfrm>
              <a:off x="1135799" y="12700"/>
              <a:ext cx="94615" cy="1781175"/>
            </a:xfrm>
            <a:custGeom>
              <a:avLst/>
              <a:gdLst/>
              <a:ahLst/>
              <a:cxnLst/>
              <a:rect l="l" t="t" r="r" b="b"/>
              <a:pathLst>
                <a:path w="94615" h="1781175">
                  <a:moveTo>
                    <a:pt x="94614" y="0"/>
                  </a:moveTo>
                  <a:lnTo>
                    <a:pt x="0" y="0"/>
                  </a:lnTo>
                  <a:lnTo>
                    <a:pt x="0" y="1781048"/>
                  </a:lnTo>
                  <a:lnTo>
                    <a:pt x="1015" y="1781048"/>
                  </a:lnTo>
                  <a:lnTo>
                    <a:pt x="1015" y="889"/>
                  </a:lnTo>
                  <a:lnTo>
                    <a:pt x="94614" y="889"/>
                  </a:lnTo>
                  <a:lnTo>
                    <a:pt x="94614"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9" name="Graphic 141">
              <a:extLst>
                <a:ext uri="{FF2B5EF4-FFF2-40B4-BE49-F238E27FC236}">
                  <a16:creationId xmlns:a16="http://schemas.microsoft.com/office/drawing/2014/main" id="{423C7944-7BA1-D710-1205-081846A98A67}"/>
                </a:ext>
              </a:extLst>
            </p:cNvPr>
            <p:cNvSpPr/>
            <p:nvPr/>
          </p:nvSpPr>
          <p:spPr>
            <a:xfrm>
              <a:off x="1135799" y="12700"/>
              <a:ext cx="94615" cy="1781175"/>
            </a:xfrm>
            <a:custGeom>
              <a:avLst/>
              <a:gdLst/>
              <a:ahLst/>
              <a:cxnLst/>
              <a:rect l="l" t="t" r="r" b="b"/>
              <a:pathLst>
                <a:path w="94615" h="1781175">
                  <a:moveTo>
                    <a:pt x="94614" y="0"/>
                  </a:moveTo>
                  <a:lnTo>
                    <a:pt x="94614" y="889"/>
                  </a:lnTo>
                  <a:lnTo>
                    <a:pt x="1015" y="889"/>
                  </a:lnTo>
                  <a:lnTo>
                    <a:pt x="1015" y="1781048"/>
                  </a:lnTo>
                  <a:lnTo>
                    <a:pt x="0" y="1781048"/>
                  </a:lnTo>
                  <a:lnTo>
                    <a:pt x="0" y="0"/>
                  </a:lnTo>
                  <a:lnTo>
                    <a:pt x="94614"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dirty="0"/>
            </a:p>
          </p:txBody>
        </p:sp>
        <p:sp>
          <p:nvSpPr>
            <p:cNvPr id="10" name="Graphic 142">
              <a:extLst>
                <a:ext uri="{FF2B5EF4-FFF2-40B4-BE49-F238E27FC236}">
                  <a16:creationId xmlns:a16="http://schemas.microsoft.com/office/drawing/2014/main" id="{96B9BC67-45C0-2182-3B2C-C783EAB7B8F0}"/>
                </a:ext>
              </a:extLst>
            </p:cNvPr>
            <p:cNvSpPr/>
            <p:nvPr/>
          </p:nvSpPr>
          <p:spPr>
            <a:xfrm>
              <a:off x="1135799" y="1793748"/>
              <a:ext cx="1182370" cy="593725"/>
            </a:xfrm>
            <a:custGeom>
              <a:avLst/>
              <a:gdLst/>
              <a:ahLst/>
              <a:cxnLst/>
              <a:rect l="l" t="t" r="r" b="b"/>
              <a:pathLst>
                <a:path w="1182370" h="593725">
                  <a:moveTo>
                    <a:pt x="1033779" y="0"/>
                  </a:moveTo>
                  <a:lnTo>
                    <a:pt x="0" y="0"/>
                  </a:lnTo>
                  <a:lnTo>
                    <a:pt x="148462" y="296799"/>
                  </a:lnTo>
                  <a:lnTo>
                    <a:pt x="0" y="593725"/>
                  </a:lnTo>
                  <a:lnTo>
                    <a:pt x="1033779" y="593725"/>
                  </a:lnTo>
                  <a:lnTo>
                    <a:pt x="1182243" y="296799"/>
                  </a:lnTo>
                  <a:lnTo>
                    <a:pt x="1033779" y="0"/>
                  </a:lnTo>
                  <a:close/>
                </a:path>
              </a:pathLst>
            </a:custGeom>
            <a:solidFill>
              <a:srgbClr val="4F81BC"/>
            </a:solidFill>
          </p:spPr>
          <p:txBody>
            <a:bodyPr wrap="square" lIns="0" tIns="0" rIns="0" bIns="0" rtlCol="0">
              <a:prstTxWarp prst="textNoShape">
                <a:avLst/>
              </a:prstTxWarp>
              <a:noAutofit/>
            </a:bodyPr>
            <a:lstStyle/>
            <a:p>
              <a:endParaRPr lang="en-IN"/>
            </a:p>
          </p:txBody>
        </p:sp>
        <p:sp>
          <p:nvSpPr>
            <p:cNvPr id="11" name="Graphic 143">
              <a:extLst>
                <a:ext uri="{FF2B5EF4-FFF2-40B4-BE49-F238E27FC236}">
                  <a16:creationId xmlns:a16="http://schemas.microsoft.com/office/drawing/2014/main" id="{7ABC04D0-CC01-8CDF-F788-52DF94AA6A85}"/>
                </a:ext>
              </a:extLst>
            </p:cNvPr>
            <p:cNvSpPr/>
            <p:nvPr/>
          </p:nvSpPr>
          <p:spPr>
            <a:xfrm>
              <a:off x="1135799" y="1793748"/>
              <a:ext cx="1182370" cy="593725"/>
            </a:xfrm>
            <a:custGeom>
              <a:avLst/>
              <a:gdLst/>
              <a:ahLst/>
              <a:cxnLst/>
              <a:rect l="l" t="t" r="r" b="b"/>
              <a:pathLst>
                <a:path w="1182370" h="593725">
                  <a:moveTo>
                    <a:pt x="0" y="0"/>
                  </a:moveTo>
                  <a:lnTo>
                    <a:pt x="1033779" y="0"/>
                  </a:lnTo>
                  <a:lnTo>
                    <a:pt x="1182243" y="296799"/>
                  </a:lnTo>
                  <a:lnTo>
                    <a:pt x="1033779" y="593725"/>
                  </a:lnTo>
                  <a:lnTo>
                    <a:pt x="0" y="593725"/>
                  </a:lnTo>
                  <a:lnTo>
                    <a:pt x="148462" y="296799"/>
                  </a:lnTo>
                  <a:lnTo>
                    <a:pt x="0"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12" name="Graphic 144">
              <a:extLst>
                <a:ext uri="{FF2B5EF4-FFF2-40B4-BE49-F238E27FC236}">
                  <a16:creationId xmlns:a16="http://schemas.microsoft.com/office/drawing/2014/main" id="{87FE28D8-4DFE-ED0E-E162-FF9FAEE92CBC}"/>
                </a:ext>
              </a:extLst>
            </p:cNvPr>
            <p:cNvSpPr/>
            <p:nvPr/>
          </p:nvSpPr>
          <p:spPr>
            <a:xfrm>
              <a:off x="2258987" y="12700"/>
              <a:ext cx="94615" cy="1781175"/>
            </a:xfrm>
            <a:custGeom>
              <a:avLst/>
              <a:gdLst/>
              <a:ahLst/>
              <a:cxnLst/>
              <a:rect l="l" t="t" r="r" b="b"/>
              <a:pathLst>
                <a:path w="94615" h="1781175">
                  <a:moveTo>
                    <a:pt x="94487" y="0"/>
                  </a:moveTo>
                  <a:lnTo>
                    <a:pt x="0" y="0"/>
                  </a:lnTo>
                  <a:lnTo>
                    <a:pt x="0" y="1781048"/>
                  </a:lnTo>
                  <a:lnTo>
                    <a:pt x="888" y="1781048"/>
                  </a:lnTo>
                  <a:lnTo>
                    <a:pt x="888" y="889"/>
                  </a:lnTo>
                  <a:lnTo>
                    <a:pt x="94487" y="889"/>
                  </a:lnTo>
                  <a:lnTo>
                    <a:pt x="94487"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13" name="Graphic 145">
              <a:extLst>
                <a:ext uri="{FF2B5EF4-FFF2-40B4-BE49-F238E27FC236}">
                  <a16:creationId xmlns:a16="http://schemas.microsoft.com/office/drawing/2014/main" id="{C45C6040-BCC9-FB8D-9419-84B6D26D169F}"/>
                </a:ext>
              </a:extLst>
            </p:cNvPr>
            <p:cNvSpPr/>
            <p:nvPr/>
          </p:nvSpPr>
          <p:spPr>
            <a:xfrm>
              <a:off x="2258987" y="12700"/>
              <a:ext cx="94615" cy="1781175"/>
            </a:xfrm>
            <a:custGeom>
              <a:avLst/>
              <a:gdLst/>
              <a:ahLst/>
              <a:cxnLst/>
              <a:rect l="l" t="t" r="r" b="b"/>
              <a:pathLst>
                <a:path w="94615" h="1781175">
                  <a:moveTo>
                    <a:pt x="94487" y="0"/>
                  </a:moveTo>
                  <a:lnTo>
                    <a:pt x="94487" y="889"/>
                  </a:lnTo>
                  <a:lnTo>
                    <a:pt x="888" y="889"/>
                  </a:lnTo>
                  <a:lnTo>
                    <a:pt x="888" y="1781048"/>
                  </a:lnTo>
                  <a:lnTo>
                    <a:pt x="0" y="1781048"/>
                  </a:lnTo>
                  <a:lnTo>
                    <a:pt x="0" y="0"/>
                  </a:lnTo>
                  <a:lnTo>
                    <a:pt x="94487"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14" name="Graphic 146">
              <a:extLst>
                <a:ext uri="{FF2B5EF4-FFF2-40B4-BE49-F238E27FC236}">
                  <a16:creationId xmlns:a16="http://schemas.microsoft.com/office/drawing/2014/main" id="{D5ED1DB3-4318-6103-AFD6-3B00040CD142}"/>
                </a:ext>
              </a:extLst>
            </p:cNvPr>
            <p:cNvSpPr/>
            <p:nvPr/>
          </p:nvSpPr>
          <p:spPr>
            <a:xfrm>
              <a:off x="2258987" y="1793748"/>
              <a:ext cx="1182370" cy="593725"/>
            </a:xfrm>
            <a:custGeom>
              <a:avLst/>
              <a:gdLst/>
              <a:ahLst/>
              <a:cxnLst/>
              <a:rect l="l" t="t" r="r" b="b"/>
              <a:pathLst>
                <a:path w="1182370" h="593725">
                  <a:moveTo>
                    <a:pt x="1033780" y="0"/>
                  </a:moveTo>
                  <a:lnTo>
                    <a:pt x="0" y="0"/>
                  </a:lnTo>
                  <a:lnTo>
                    <a:pt x="148336" y="296799"/>
                  </a:lnTo>
                  <a:lnTo>
                    <a:pt x="0" y="593725"/>
                  </a:lnTo>
                  <a:lnTo>
                    <a:pt x="1033780" y="593725"/>
                  </a:lnTo>
                  <a:lnTo>
                    <a:pt x="1182116" y="296799"/>
                  </a:lnTo>
                  <a:lnTo>
                    <a:pt x="1033780" y="0"/>
                  </a:lnTo>
                  <a:close/>
                </a:path>
              </a:pathLst>
            </a:custGeom>
            <a:solidFill>
              <a:srgbClr val="4F81BC"/>
            </a:solidFill>
          </p:spPr>
          <p:txBody>
            <a:bodyPr wrap="square" lIns="0" tIns="0" rIns="0" bIns="0" rtlCol="0">
              <a:prstTxWarp prst="textNoShape">
                <a:avLst/>
              </a:prstTxWarp>
              <a:noAutofit/>
            </a:bodyPr>
            <a:lstStyle/>
            <a:p>
              <a:endParaRPr lang="en-IN"/>
            </a:p>
          </p:txBody>
        </p:sp>
        <p:sp>
          <p:nvSpPr>
            <p:cNvPr id="15" name="Graphic 147">
              <a:extLst>
                <a:ext uri="{FF2B5EF4-FFF2-40B4-BE49-F238E27FC236}">
                  <a16:creationId xmlns:a16="http://schemas.microsoft.com/office/drawing/2014/main" id="{E70C5806-A6EA-EEAE-F699-59D46A154882}"/>
                </a:ext>
              </a:extLst>
            </p:cNvPr>
            <p:cNvSpPr/>
            <p:nvPr/>
          </p:nvSpPr>
          <p:spPr>
            <a:xfrm>
              <a:off x="2258987" y="1793748"/>
              <a:ext cx="1182370" cy="593725"/>
            </a:xfrm>
            <a:custGeom>
              <a:avLst/>
              <a:gdLst/>
              <a:ahLst/>
              <a:cxnLst/>
              <a:rect l="l" t="t" r="r" b="b"/>
              <a:pathLst>
                <a:path w="1182370" h="593725">
                  <a:moveTo>
                    <a:pt x="0" y="0"/>
                  </a:moveTo>
                  <a:lnTo>
                    <a:pt x="1033780" y="0"/>
                  </a:lnTo>
                  <a:lnTo>
                    <a:pt x="1182116" y="296799"/>
                  </a:lnTo>
                  <a:lnTo>
                    <a:pt x="1033780" y="593725"/>
                  </a:lnTo>
                  <a:lnTo>
                    <a:pt x="0" y="593725"/>
                  </a:lnTo>
                  <a:lnTo>
                    <a:pt x="148336" y="296799"/>
                  </a:lnTo>
                  <a:lnTo>
                    <a:pt x="0"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16" name="Graphic 148">
              <a:extLst>
                <a:ext uri="{FF2B5EF4-FFF2-40B4-BE49-F238E27FC236}">
                  <a16:creationId xmlns:a16="http://schemas.microsoft.com/office/drawing/2014/main" id="{A45AACAC-651E-1369-08A9-3C779800A7B5}"/>
                </a:ext>
              </a:extLst>
            </p:cNvPr>
            <p:cNvSpPr/>
            <p:nvPr/>
          </p:nvSpPr>
          <p:spPr>
            <a:xfrm>
              <a:off x="3382048" y="12700"/>
              <a:ext cx="94615" cy="1781175"/>
            </a:xfrm>
            <a:custGeom>
              <a:avLst/>
              <a:gdLst/>
              <a:ahLst/>
              <a:cxnLst/>
              <a:rect l="l" t="t" r="r" b="b"/>
              <a:pathLst>
                <a:path w="94615" h="1781175">
                  <a:moveTo>
                    <a:pt x="94614" y="0"/>
                  </a:moveTo>
                  <a:lnTo>
                    <a:pt x="0" y="0"/>
                  </a:lnTo>
                  <a:lnTo>
                    <a:pt x="0" y="1781048"/>
                  </a:lnTo>
                  <a:lnTo>
                    <a:pt x="888" y="1781048"/>
                  </a:lnTo>
                  <a:lnTo>
                    <a:pt x="888" y="889"/>
                  </a:lnTo>
                  <a:lnTo>
                    <a:pt x="94614" y="889"/>
                  </a:lnTo>
                  <a:lnTo>
                    <a:pt x="94614"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17" name="Graphic 149">
              <a:extLst>
                <a:ext uri="{FF2B5EF4-FFF2-40B4-BE49-F238E27FC236}">
                  <a16:creationId xmlns:a16="http://schemas.microsoft.com/office/drawing/2014/main" id="{B5DC7F03-618F-21A2-BC3A-0CB339F8305F}"/>
                </a:ext>
              </a:extLst>
            </p:cNvPr>
            <p:cNvSpPr/>
            <p:nvPr/>
          </p:nvSpPr>
          <p:spPr>
            <a:xfrm>
              <a:off x="3382048" y="12700"/>
              <a:ext cx="94615" cy="1781175"/>
            </a:xfrm>
            <a:custGeom>
              <a:avLst/>
              <a:gdLst/>
              <a:ahLst/>
              <a:cxnLst/>
              <a:rect l="l" t="t" r="r" b="b"/>
              <a:pathLst>
                <a:path w="94615" h="1781175">
                  <a:moveTo>
                    <a:pt x="94614" y="0"/>
                  </a:moveTo>
                  <a:lnTo>
                    <a:pt x="94614" y="889"/>
                  </a:lnTo>
                  <a:lnTo>
                    <a:pt x="888" y="889"/>
                  </a:lnTo>
                  <a:lnTo>
                    <a:pt x="888" y="1781048"/>
                  </a:lnTo>
                  <a:lnTo>
                    <a:pt x="0" y="1781048"/>
                  </a:lnTo>
                  <a:lnTo>
                    <a:pt x="0" y="0"/>
                  </a:lnTo>
                  <a:lnTo>
                    <a:pt x="94614"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18" name="Graphic 150">
              <a:extLst>
                <a:ext uri="{FF2B5EF4-FFF2-40B4-BE49-F238E27FC236}">
                  <a16:creationId xmlns:a16="http://schemas.microsoft.com/office/drawing/2014/main" id="{149405A6-D01B-3F87-335D-391E643B0032}"/>
                </a:ext>
              </a:extLst>
            </p:cNvPr>
            <p:cNvSpPr/>
            <p:nvPr/>
          </p:nvSpPr>
          <p:spPr>
            <a:xfrm>
              <a:off x="3382048" y="1793748"/>
              <a:ext cx="1182370" cy="593725"/>
            </a:xfrm>
            <a:custGeom>
              <a:avLst/>
              <a:gdLst/>
              <a:ahLst/>
              <a:cxnLst/>
              <a:rect l="l" t="t" r="r" b="b"/>
              <a:pathLst>
                <a:path w="1182370" h="593725">
                  <a:moveTo>
                    <a:pt x="1033780" y="0"/>
                  </a:moveTo>
                  <a:lnTo>
                    <a:pt x="0" y="0"/>
                  </a:lnTo>
                  <a:lnTo>
                    <a:pt x="148462" y="296799"/>
                  </a:lnTo>
                  <a:lnTo>
                    <a:pt x="0" y="593725"/>
                  </a:lnTo>
                  <a:lnTo>
                    <a:pt x="1033780" y="593725"/>
                  </a:lnTo>
                  <a:lnTo>
                    <a:pt x="1182243" y="296799"/>
                  </a:lnTo>
                  <a:lnTo>
                    <a:pt x="1033780" y="0"/>
                  </a:lnTo>
                  <a:close/>
                </a:path>
              </a:pathLst>
            </a:custGeom>
            <a:solidFill>
              <a:srgbClr val="4F81BC"/>
            </a:solidFill>
          </p:spPr>
          <p:txBody>
            <a:bodyPr wrap="square" lIns="0" tIns="0" rIns="0" bIns="0" rtlCol="0">
              <a:prstTxWarp prst="textNoShape">
                <a:avLst/>
              </a:prstTxWarp>
              <a:noAutofit/>
            </a:bodyPr>
            <a:lstStyle/>
            <a:p>
              <a:endParaRPr lang="en-IN"/>
            </a:p>
          </p:txBody>
        </p:sp>
        <p:sp>
          <p:nvSpPr>
            <p:cNvPr id="19" name="Graphic 151">
              <a:extLst>
                <a:ext uri="{FF2B5EF4-FFF2-40B4-BE49-F238E27FC236}">
                  <a16:creationId xmlns:a16="http://schemas.microsoft.com/office/drawing/2014/main" id="{2E03B3F6-790E-03F5-62BB-A543D346B4F1}"/>
                </a:ext>
              </a:extLst>
            </p:cNvPr>
            <p:cNvSpPr/>
            <p:nvPr/>
          </p:nvSpPr>
          <p:spPr>
            <a:xfrm>
              <a:off x="3382048" y="1793748"/>
              <a:ext cx="1182370" cy="593725"/>
            </a:xfrm>
            <a:custGeom>
              <a:avLst/>
              <a:gdLst/>
              <a:ahLst/>
              <a:cxnLst/>
              <a:rect l="l" t="t" r="r" b="b"/>
              <a:pathLst>
                <a:path w="1182370" h="593725">
                  <a:moveTo>
                    <a:pt x="0" y="0"/>
                  </a:moveTo>
                  <a:lnTo>
                    <a:pt x="1033780" y="0"/>
                  </a:lnTo>
                  <a:lnTo>
                    <a:pt x="1182243" y="296799"/>
                  </a:lnTo>
                  <a:lnTo>
                    <a:pt x="1033780" y="593725"/>
                  </a:lnTo>
                  <a:lnTo>
                    <a:pt x="0" y="593725"/>
                  </a:lnTo>
                  <a:lnTo>
                    <a:pt x="148462" y="296799"/>
                  </a:lnTo>
                  <a:lnTo>
                    <a:pt x="0"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20" name="Graphic 152">
              <a:extLst>
                <a:ext uri="{FF2B5EF4-FFF2-40B4-BE49-F238E27FC236}">
                  <a16:creationId xmlns:a16="http://schemas.microsoft.com/office/drawing/2014/main" id="{FFE4212D-340F-E2EF-C685-DA9DC4EB768A}"/>
                </a:ext>
              </a:extLst>
            </p:cNvPr>
            <p:cNvSpPr/>
            <p:nvPr/>
          </p:nvSpPr>
          <p:spPr>
            <a:xfrm>
              <a:off x="4505109" y="12700"/>
              <a:ext cx="94615" cy="1781175"/>
            </a:xfrm>
            <a:custGeom>
              <a:avLst/>
              <a:gdLst/>
              <a:ahLst/>
              <a:cxnLst/>
              <a:rect l="l" t="t" r="r" b="b"/>
              <a:pathLst>
                <a:path w="94615" h="1781175">
                  <a:moveTo>
                    <a:pt x="94614" y="0"/>
                  </a:moveTo>
                  <a:lnTo>
                    <a:pt x="0" y="0"/>
                  </a:lnTo>
                  <a:lnTo>
                    <a:pt x="0" y="1781048"/>
                  </a:lnTo>
                  <a:lnTo>
                    <a:pt x="1015" y="1781048"/>
                  </a:lnTo>
                  <a:lnTo>
                    <a:pt x="1015" y="889"/>
                  </a:lnTo>
                  <a:lnTo>
                    <a:pt x="94614" y="889"/>
                  </a:lnTo>
                  <a:lnTo>
                    <a:pt x="94614"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21" name="Graphic 153">
              <a:extLst>
                <a:ext uri="{FF2B5EF4-FFF2-40B4-BE49-F238E27FC236}">
                  <a16:creationId xmlns:a16="http://schemas.microsoft.com/office/drawing/2014/main" id="{09C8FB87-3EFC-5812-D049-5B3F4FE8F238}"/>
                </a:ext>
              </a:extLst>
            </p:cNvPr>
            <p:cNvSpPr/>
            <p:nvPr/>
          </p:nvSpPr>
          <p:spPr>
            <a:xfrm>
              <a:off x="4505109" y="12700"/>
              <a:ext cx="94615" cy="1781175"/>
            </a:xfrm>
            <a:custGeom>
              <a:avLst/>
              <a:gdLst/>
              <a:ahLst/>
              <a:cxnLst/>
              <a:rect l="l" t="t" r="r" b="b"/>
              <a:pathLst>
                <a:path w="94615" h="1781175">
                  <a:moveTo>
                    <a:pt x="94614" y="0"/>
                  </a:moveTo>
                  <a:lnTo>
                    <a:pt x="94614" y="889"/>
                  </a:lnTo>
                  <a:lnTo>
                    <a:pt x="1015" y="889"/>
                  </a:lnTo>
                  <a:lnTo>
                    <a:pt x="1015" y="1781048"/>
                  </a:lnTo>
                  <a:lnTo>
                    <a:pt x="0" y="1781048"/>
                  </a:lnTo>
                  <a:lnTo>
                    <a:pt x="0" y="0"/>
                  </a:lnTo>
                  <a:lnTo>
                    <a:pt x="94614"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22" name="Graphic 154">
              <a:extLst>
                <a:ext uri="{FF2B5EF4-FFF2-40B4-BE49-F238E27FC236}">
                  <a16:creationId xmlns:a16="http://schemas.microsoft.com/office/drawing/2014/main" id="{70D528C9-B63C-3654-F2D5-A7DF2F1F4AA6}"/>
                </a:ext>
              </a:extLst>
            </p:cNvPr>
            <p:cNvSpPr/>
            <p:nvPr/>
          </p:nvSpPr>
          <p:spPr>
            <a:xfrm>
              <a:off x="4505109" y="1793748"/>
              <a:ext cx="1182370" cy="593725"/>
            </a:xfrm>
            <a:custGeom>
              <a:avLst/>
              <a:gdLst/>
              <a:ahLst/>
              <a:cxnLst/>
              <a:rect l="l" t="t" r="r" b="b"/>
              <a:pathLst>
                <a:path w="1182370" h="593725">
                  <a:moveTo>
                    <a:pt x="1033780" y="0"/>
                  </a:moveTo>
                  <a:lnTo>
                    <a:pt x="0" y="0"/>
                  </a:lnTo>
                  <a:lnTo>
                    <a:pt x="148462" y="296799"/>
                  </a:lnTo>
                  <a:lnTo>
                    <a:pt x="0" y="593725"/>
                  </a:lnTo>
                  <a:lnTo>
                    <a:pt x="1033780" y="593725"/>
                  </a:lnTo>
                  <a:lnTo>
                    <a:pt x="1182242" y="296799"/>
                  </a:lnTo>
                  <a:lnTo>
                    <a:pt x="1033780" y="0"/>
                  </a:lnTo>
                  <a:close/>
                </a:path>
              </a:pathLst>
            </a:custGeom>
            <a:solidFill>
              <a:srgbClr val="4F81BC"/>
            </a:solidFill>
          </p:spPr>
          <p:txBody>
            <a:bodyPr wrap="square" lIns="0" tIns="0" rIns="0" bIns="0" rtlCol="0">
              <a:prstTxWarp prst="textNoShape">
                <a:avLst/>
              </a:prstTxWarp>
              <a:noAutofit/>
            </a:bodyPr>
            <a:lstStyle/>
            <a:p>
              <a:endParaRPr lang="en-IN"/>
            </a:p>
          </p:txBody>
        </p:sp>
        <p:sp>
          <p:nvSpPr>
            <p:cNvPr id="23" name="Graphic 155">
              <a:extLst>
                <a:ext uri="{FF2B5EF4-FFF2-40B4-BE49-F238E27FC236}">
                  <a16:creationId xmlns:a16="http://schemas.microsoft.com/office/drawing/2014/main" id="{403B8217-8352-F21B-8928-A4A71F0423F9}"/>
                </a:ext>
              </a:extLst>
            </p:cNvPr>
            <p:cNvSpPr/>
            <p:nvPr/>
          </p:nvSpPr>
          <p:spPr>
            <a:xfrm>
              <a:off x="4505109" y="1793748"/>
              <a:ext cx="1182370" cy="593725"/>
            </a:xfrm>
            <a:custGeom>
              <a:avLst/>
              <a:gdLst/>
              <a:ahLst/>
              <a:cxnLst/>
              <a:rect l="l" t="t" r="r" b="b"/>
              <a:pathLst>
                <a:path w="1182370" h="593725">
                  <a:moveTo>
                    <a:pt x="0" y="0"/>
                  </a:moveTo>
                  <a:lnTo>
                    <a:pt x="1033780" y="0"/>
                  </a:lnTo>
                  <a:lnTo>
                    <a:pt x="1182242" y="296799"/>
                  </a:lnTo>
                  <a:lnTo>
                    <a:pt x="1033780" y="593725"/>
                  </a:lnTo>
                  <a:lnTo>
                    <a:pt x="0" y="593725"/>
                  </a:lnTo>
                  <a:lnTo>
                    <a:pt x="148462" y="296799"/>
                  </a:lnTo>
                  <a:lnTo>
                    <a:pt x="0" y="0"/>
                  </a:lnTo>
                  <a:close/>
                </a:path>
              </a:pathLst>
            </a:custGeom>
            <a:ln w="25400">
              <a:solidFill>
                <a:srgbClr val="4F81BC"/>
              </a:solidFill>
              <a:prstDash val="solid"/>
            </a:ln>
          </p:spPr>
          <p:txBody>
            <a:bodyPr wrap="square" lIns="0" tIns="0" rIns="0" bIns="0" rtlCol="0">
              <a:prstTxWarp prst="textNoShape">
                <a:avLst/>
              </a:prstTxWarp>
              <a:noAutofit/>
            </a:bodyPr>
            <a:lstStyle/>
            <a:p>
              <a:endParaRPr lang="en-IN"/>
            </a:p>
          </p:txBody>
        </p:sp>
        <p:sp>
          <p:nvSpPr>
            <p:cNvPr id="24" name="Textbox 156">
              <a:extLst>
                <a:ext uri="{FF2B5EF4-FFF2-40B4-BE49-F238E27FC236}">
                  <a16:creationId xmlns:a16="http://schemas.microsoft.com/office/drawing/2014/main" id="{254FBBBA-4FB7-A49D-5E5A-BA2859FD0044}"/>
                </a:ext>
              </a:extLst>
            </p:cNvPr>
            <p:cNvSpPr txBox="1"/>
            <p:nvPr/>
          </p:nvSpPr>
          <p:spPr>
            <a:xfrm>
              <a:off x="107708" y="628939"/>
              <a:ext cx="839147" cy="293090"/>
            </a:xfrm>
            <a:prstGeom prst="rect">
              <a:avLst/>
            </a:prstGeom>
          </p:spPr>
          <p:txBody>
            <a:bodyPr wrap="square" lIns="0" tIns="0" rIns="0" bIns="0" rtlCol="0">
              <a:noAutofit/>
            </a:bodyPr>
            <a:lstStyle/>
            <a:p>
              <a:pPr>
                <a:lnSpc>
                  <a:spcPts val="1235"/>
                </a:lnSpc>
              </a:pPr>
              <a:r>
                <a:rPr lang="en-US" sz="1600" spc="-20" dirty="0">
                  <a:effectLst/>
                  <a:latin typeface="Times New Roman" panose="02020603050405020304" pitchFamily="18" charset="0"/>
                  <a:ea typeface="Times New Roman" panose="02020603050405020304" pitchFamily="18" charset="0"/>
                  <a:cs typeface="Times New Roman" panose="02020603050405020304" pitchFamily="18" charset="0"/>
                </a:rPr>
                <a:t>PLAN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20"/>
                </a:spcBef>
              </a:pPr>
              <a:r>
                <a:rPr lang="en-US" sz="1600" spc="-10" dirty="0">
                  <a:latin typeface="Times New Roman" panose="02020603050405020304" pitchFamily="18" charset="0"/>
                  <a:ea typeface="Times New Roman" panose="02020603050405020304" pitchFamily="18" charset="0"/>
                  <a:cs typeface="Times New Roman" panose="02020603050405020304" pitchFamily="18" charset="0"/>
                </a:rPr>
                <a:t>29</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/01/2025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 name="Textbox 157">
              <a:extLst>
                <a:ext uri="{FF2B5EF4-FFF2-40B4-BE49-F238E27FC236}">
                  <a16:creationId xmlns:a16="http://schemas.microsoft.com/office/drawing/2014/main" id="{51FAA5CC-304B-F0B6-EB13-F5B81B2FE9B4}"/>
                </a:ext>
              </a:extLst>
            </p:cNvPr>
            <p:cNvSpPr txBox="1"/>
            <p:nvPr/>
          </p:nvSpPr>
          <p:spPr>
            <a:xfrm>
              <a:off x="1231176" y="598879"/>
              <a:ext cx="720725" cy="545263"/>
            </a:xfrm>
            <a:prstGeom prst="rect">
              <a:avLst/>
            </a:prstGeom>
          </p:spPr>
          <p:txBody>
            <a:bodyPr wrap="square" lIns="0" tIns="0" rIns="0" bIns="0" rtlCol="0">
              <a:noAutofit/>
            </a:bodyPr>
            <a:lstStyle/>
            <a:p>
              <a:pPr>
                <a:lnSpc>
                  <a:spcPts val="1235"/>
                </a:lnSpc>
              </a:pP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DESIGN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20"/>
                </a:spcBef>
              </a:pP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18/02/2023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 name="Textbox 158">
              <a:extLst>
                <a:ext uri="{FF2B5EF4-FFF2-40B4-BE49-F238E27FC236}">
                  <a16:creationId xmlns:a16="http://schemas.microsoft.com/office/drawing/2014/main" id="{665B71A8-EBED-94EB-BD6F-B1E5D8020724}"/>
                </a:ext>
              </a:extLst>
            </p:cNvPr>
            <p:cNvSpPr txBox="1"/>
            <p:nvPr/>
          </p:nvSpPr>
          <p:spPr>
            <a:xfrm>
              <a:off x="2354745" y="576333"/>
              <a:ext cx="720725" cy="503512"/>
            </a:xfrm>
            <a:prstGeom prst="rect">
              <a:avLst/>
            </a:prstGeom>
          </p:spPr>
          <p:txBody>
            <a:bodyPr wrap="square" lIns="0" tIns="0" rIns="0" bIns="0" rtlCol="0">
              <a:noAutofit/>
            </a:bodyPr>
            <a:lstStyle/>
            <a:p>
              <a:pPr>
                <a:lnSpc>
                  <a:spcPts val="1235"/>
                </a:lnSpc>
              </a:pP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BUILD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20"/>
                </a:spcBef>
              </a:pP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17/03/2025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7" name="Textbox 159">
              <a:extLst>
                <a:ext uri="{FF2B5EF4-FFF2-40B4-BE49-F238E27FC236}">
                  <a16:creationId xmlns:a16="http://schemas.microsoft.com/office/drawing/2014/main" id="{311559DE-5B35-FB45-4BC6-78B7353C8C3C}"/>
                </a:ext>
              </a:extLst>
            </p:cNvPr>
            <p:cNvSpPr txBox="1"/>
            <p:nvPr/>
          </p:nvSpPr>
          <p:spPr>
            <a:xfrm>
              <a:off x="3478441" y="561303"/>
              <a:ext cx="720725" cy="582838"/>
            </a:xfrm>
            <a:prstGeom prst="rect">
              <a:avLst/>
            </a:prstGeom>
          </p:spPr>
          <p:txBody>
            <a:bodyPr wrap="square" lIns="0" tIns="0" rIns="0" bIns="0" rtlCol="0">
              <a:noAutofit/>
            </a:bodyPr>
            <a:lstStyle/>
            <a:p>
              <a:pPr>
                <a:lnSpc>
                  <a:spcPts val="1235"/>
                </a:lnSpc>
              </a:pPr>
              <a:r>
                <a:rPr lang="en-US" sz="1600" spc="-20" dirty="0">
                  <a:effectLst/>
                  <a:latin typeface="Times New Roman" panose="02020603050405020304" pitchFamily="18" charset="0"/>
                  <a:ea typeface="Times New Roman" panose="02020603050405020304" pitchFamily="18" charset="0"/>
                  <a:cs typeface="Times New Roman" panose="02020603050405020304" pitchFamily="18" charset="0"/>
                </a:rPr>
                <a:t>TEST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20"/>
                </a:spcBef>
              </a:pPr>
              <a:r>
                <a:rPr lang="en-US" sz="1600" spc="-10" dirty="0">
                  <a:latin typeface="Times New Roman" panose="02020603050405020304" pitchFamily="18" charset="0"/>
                  <a:ea typeface="Times New Roman" panose="02020603050405020304" pitchFamily="18" charset="0"/>
                  <a:cs typeface="Times New Roman" panose="02020603050405020304" pitchFamily="18" charset="0"/>
                </a:rPr>
                <a:t>16</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/04/2025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8" name="Textbox 160">
              <a:extLst>
                <a:ext uri="{FF2B5EF4-FFF2-40B4-BE49-F238E27FC236}">
                  <a16:creationId xmlns:a16="http://schemas.microsoft.com/office/drawing/2014/main" id="{7FED69B2-0EA7-AEED-BCF9-0A2231631743}"/>
                </a:ext>
              </a:extLst>
            </p:cNvPr>
            <p:cNvSpPr txBox="1"/>
            <p:nvPr/>
          </p:nvSpPr>
          <p:spPr>
            <a:xfrm>
              <a:off x="4602010" y="553788"/>
              <a:ext cx="720725" cy="661331"/>
            </a:xfrm>
            <a:prstGeom prst="rect">
              <a:avLst/>
            </a:prstGeom>
          </p:spPr>
          <p:txBody>
            <a:bodyPr wrap="square" lIns="0" tIns="0" rIns="0" bIns="0" rtlCol="0">
              <a:noAutofit/>
            </a:bodyPr>
            <a:lstStyle/>
            <a:p>
              <a:pPr>
                <a:lnSpc>
                  <a:spcPts val="1235"/>
                </a:lnSpc>
              </a:pP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REVIEW</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20"/>
                </a:spcBef>
              </a:pPr>
              <a:r>
                <a:rPr lang="en-US" sz="1600" spc="-10" dirty="0">
                  <a:latin typeface="Times New Roman" panose="02020603050405020304" pitchFamily="18" charset="0"/>
                  <a:ea typeface="Times New Roman" panose="02020603050405020304" pitchFamily="18" charset="0"/>
                  <a:cs typeface="Times New Roman" panose="02020603050405020304" pitchFamily="18" charset="0"/>
                </a:rPr>
                <a:t>10</a:t>
              </a:r>
              <a:r>
                <a:rPr lang="en-US" sz="1600" spc="-10" dirty="0">
                  <a:effectLst/>
                  <a:latin typeface="Times New Roman" panose="02020603050405020304" pitchFamily="18" charset="0"/>
                  <a:ea typeface="Times New Roman" panose="02020603050405020304" pitchFamily="18" charset="0"/>
                  <a:cs typeface="Times New Roman" panose="02020603050405020304" pitchFamily="18" charset="0"/>
                </a:rPr>
                <a:t>/05/2025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Textbox 161">
              <a:extLst>
                <a:ext uri="{FF2B5EF4-FFF2-40B4-BE49-F238E27FC236}">
                  <a16:creationId xmlns:a16="http://schemas.microsoft.com/office/drawing/2014/main" id="{DA684DE8-8411-A921-CF1A-19FDA2F366C2}"/>
                </a:ext>
              </a:extLst>
            </p:cNvPr>
            <p:cNvSpPr txBox="1"/>
            <p:nvPr/>
          </p:nvSpPr>
          <p:spPr>
            <a:xfrm>
              <a:off x="172021" y="1989806"/>
              <a:ext cx="802640" cy="184150"/>
            </a:xfrm>
            <a:prstGeom prst="rect">
              <a:avLst/>
            </a:prstGeom>
          </p:spPr>
          <p:txBody>
            <a:bodyPr wrap="square" lIns="0" tIns="0" rIns="0" bIns="0" rtlCol="0">
              <a:noAutofit/>
            </a:bodyPr>
            <a:lstStyle/>
            <a:p>
              <a:pPr>
                <a:lnSpc>
                  <a:spcPts val="1450"/>
                </a:lnSpc>
              </a:pPr>
              <a:r>
                <a:rPr lang="en-US" sz="1300">
                  <a:solidFill>
                    <a:srgbClr val="FFFFFF"/>
                  </a:solidFill>
                  <a:effectLst/>
                  <a:latin typeface="Arial MT"/>
                  <a:ea typeface="Times New Roman" panose="02020603050405020304" pitchFamily="18" charset="0"/>
                </a:rPr>
                <a:t>REVIEW</a:t>
              </a:r>
              <a:r>
                <a:rPr lang="en-US" sz="1300" spc="-35">
                  <a:solidFill>
                    <a:srgbClr val="FFFFFF"/>
                  </a:solidFill>
                  <a:effectLst/>
                  <a:latin typeface="Arial MT"/>
                  <a:ea typeface="Times New Roman" panose="02020603050405020304" pitchFamily="18" charset="0"/>
                </a:rPr>
                <a:t> </a:t>
              </a:r>
              <a:r>
                <a:rPr lang="en-US" sz="1300" spc="-50">
                  <a:solidFill>
                    <a:srgbClr val="FFFFFF"/>
                  </a:solidFill>
                  <a:effectLst/>
                  <a:latin typeface="Arial MT"/>
                  <a:ea typeface="Times New Roman" panose="02020603050405020304" pitchFamily="18" charset="0"/>
                </a:rPr>
                <a:t>0</a:t>
              </a:r>
              <a:endParaRPr lang="en-IN" sz="1100">
                <a:effectLst/>
                <a:latin typeface="Times New Roman" panose="02020603050405020304" pitchFamily="18" charset="0"/>
                <a:ea typeface="Times New Roman" panose="02020603050405020304" pitchFamily="18" charset="0"/>
              </a:endParaRPr>
            </a:p>
          </p:txBody>
        </p:sp>
        <p:sp>
          <p:nvSpPr>
            <p:cNvPr id="30" name="Textbox 162">
              <a:extLst>
                <a:ext uri="{FF2B5EF4-FFF2-40B4-BE49-F238E27FC236}">
                  <a16:creationId xmlns:a16="http://schemas.microsoft.com/office/drawing/2014/main" id="{8AA9C3CE-095A-EBF8-71EC-6F34EBEE62C2}"/>
                </a:ext>
              </a:extLst>
            </p:cNvPr>
            <p:cNvSpPr txBox="1"/>
            <p:nvPr/>
          </p:nvSpPr>
          <p:spPr>
            <a:xfrm>
              <a:off x="1383377" y="1974143"/>
              <a:ext cx="677110" cy="285031"/>
            </a:xfrm>
            <a:prstGeom prst="rect">
              <a:avLst/>
            </a:prstGeom>
          </p:spPr>
          <p:txBody>
            <a:bodyPr wrap="square" lIns="0" tIns="0" rIns="0" bIns="0" rtlCol="0">
              <a:noAutofit/>
            </a:bodyPr>
            <a:lstStyle/>
            <a:p>
              <a:pPr marL="283210" marR="6350" indent="-283845">
                <a:lnSpc>
                  <a:spcPct val="90000"/>
                </a:lnSpc>
                <a:spcBef>
                  <a:spcPts val="75"/>
                </a:spcBef>
              </a:pPr>
              <a:r>
                <a:rPr lang="en-US" sz="1300" spc="-10" dirty="0">
                  <a:solidFill>
                    <a:srgbClr val="FFFFFF"/>
                  </a:solidFill>
                  <a:effectLst/>
                  <a:latin typeface="Arial MT"/>
                  <a:ea typeface="Times New Roman" panose="02020603050405020304" pitchFamily="18" charset="0"/>
                </a:rPr>
                <a:t>REVIEW </a:t>
              </a:r>
              <a:r>
                <a:rPr lang="en-US" sz="1300" spc="-50" dirty="0">
                  <a:solidFill>
                    <a:srgbClr val="FFFFFF"/>
                  </a:solidFill>
                  <a:effectLst/>
                  <a:latin typeface="Arial MT"/>
                  <a:ea typeface="Times New Roman" panose="02020603050405020304" pitchFamily="18" charset="0"/>
                </a:rPr>
                <a:t>1</a:t>
              </a:r>
              <a:endParaRPr lang="en-IN" sz="1100" dirty="0">
                <a:effectLst/>
                <a:latin typeface="Times New Roman" panose="02020603050405020304" pitchFamily="18" charset="0"/>
                <a:ea typeface="Times New Roman" panose="02020603050405020304" pitchFamily="18" charset="0"/>
              </a:endParaRPr>
            </a:p>
          </p:txBody>
        </p:sp>
        <p:sp>
          <p:nvSpPr>
            <p:cNvPr id="31" name="Textbox 163">
              <a:extLst>
                <a:ext uri="{FF2B5EF4-FFF2-40B4-BE49-F238E27FC236}">
                  <a16:creationId xmlns:a16="http://schemas.microsoft.com/office/drawing/2014/main" id="{1544496A-A327-6D1C-4F1C-D3EB3F36AAB3}"/>
                </a:ext>
              </a:extLst>
            </p:cNvPr>
            <p:cNvSpPr txBox="1"/>
            <p:nvPr/>
          </p:nvSpPr>
          <p:spPr>
            <a:xfrm>
              <a:off x="2465950" y="1974143"/>
              <a:ext cx="718105" cy="285031"/>
            </a:xfrm>
            <a:prstGeom prst="rect">
              <a:avLst/>
            </a:prstGeom>
          </p:spPr>
          <p:txBody>
            <a:bodyPr wrap="square" lIns="0" tIns="0" rIns="0" bIns="0" rtlCol="0">
              <a:noAutofit/>
            </a:bodyPr>
            <a:lstStyle/>
            <a:p>
              <a:pPr marL="283210" marR="6350" indent="-283845">
                <a:lnSpc>
                  <a:spcPct val="90000"/>
                </a:lnSpc>
                <a:spcBef>
                  <a:spcPts val="75"/>
                </a:spcBef>
              </a:pPr>
              <a:r>
                <a:rPr lang="en-US" sz="1300" spc="-10" dirty="0">
                  <a:solidFill>
                    <a:srgbClr val="FFFFFF"/>
                  </a:solidFill>
                  <a:effectLst/>
                  <a:latin typeface="Arial MT"/>
                  <a:ea typeface="Times New Roman" panose="02020603050405020304" pitchFamily="18" charset="0"/>
                </a:rPr>
                <a:t>REVIEW </a:t>
              </a:r>
              <a:r>
                <a:rPr lang="en-US" sz="1300" spc="-50" dirty="0">
                  <a:solidFill>
                    <a:srgbClr val="FFFFFF"/>
                  </a:solidFill>
                  <a:effectLst/>
                  <a:latin typeface="Arial MT"/>
                  <a:ea typeface="Times New Roman" panose="02020603050405020304" pitchFamily="18" charset="0"/>
                </a:rPr>
                <a:t>2</a:t>
              </a:r>
              <a:endParaRPr lang="en-IN" sz="1100" dirty="0">
                <a:effectLst/>
                <a:latin typeface="Times New Roman" panose="02020603050405020304" pitchFamily="18" charset="0"/>
                <a:ea typeface="Times New Roman" panose="02020603050405020304" pitchFamily="18" charset="0"/>
              </a:endParaRPr>
            </a:p>
          </p:txBody>
        </p:sp>
        <p:sp>
          <p:nvSpPr>
            <p:cNvPr id="32" name="Textbox 164">
              <a:extLst>
                <a:ext uri="{FF2B5EF4-FFF2-40B4-BE49-F238E27FC236}">
                  <a16:creationId xmlns:a16="http://schemas.microsoft.com/office/drawing/2014/main" id="{F686E6AB-6C17-BFAD-7CA5-80F6A18C3FE4}"/>
                </a:ext>
              </a:extLst>
            </p:cNvPr>
            <p:cNvSpPr txBox="1"/>
            <p:nvPr/>
          </p:nvSpPr>
          <p:spPr>
            <a:xfrm>
              <a:off x="3592176" y="1974143"/>
              <a:ext cx="715321" cy="290491"/>
            </a:xfrm>
            <a:prstGeom prst="rect">
              <a:avLst/>
            </a:prstGeom>
          </p:spPr>
          <p:txBody>
            <a:bodyPr wrap="square" lIns="0" tIns="0" rIns="0" bIns="0" rtlCol="0">
              <a:noAutofit/>
            </a:bodyPr>
            <a:lstStyle/>
            <a:p>
              <a:pPr marL="283210" marR="6350" indent="-283845">
                <a:lnSpc>
                  <a:spcPct val="90000"/>
                </a:lnSpc>
                <a:spcBef>
                  <a:spcPts val="75"/>
                </a:spcBef>
              </a:pPr>
              <a:r>
                <a:rPr lang="en-US" sz="1300" spc="-10" dirty="0">
                  <a:solidFill>
                    <a:srgbClr val="FFFFFF"/>
                  </a:solidFill>
                  <a:effectLst/>
                  <a:latin typeface="Arial MT"/>
                  <a:ea typeface="Times New Roman" panose="02020603050405020304" pitchFamily="18" charset="0"/>
                </a:rPr>
                <a:t>REVIEW </a:t>
              </a:r>
              <a:r>
                <a:rPr lang="en-US" sz="1300" spc="-50" dirty="0">
                  <a:solidFill>
                    <a:srgbClr val="FFFFFF"/>
                  </a:solidFill>
                  <a:effectLst/>
                  <a:latin typeface="Arial MT"/>
                  <a:ea typeface="Times New Roman" panose="02020603050405020304" pitchFamily="18" charset="0"/>
                </a:rPr>
                <a:t>3</a:t>
              </a:r>
              <a:endParaRPr lang="en-IN" sz="1100" dirty="0">
                <a:effectLst/>
                <a:latin typeface="Times New Roman" panose="02020603050405020304" pitchFamily="18" charset="0"/>
                <a:ea typeface="Times New Roman" panose="02020603050405020304" pitchFamily="18" charset="0"/>
              </a:endParaRPr>
            </a:p>
          </p:txBody>
        </p:sp>
        <p:sp>
          <p:nvSpPr>
            <p:cNvPr id="33" name="Textbox 165">
              <a:extLst>
                <a:ext uri="{FF2B5EF4-FFF2-40B4-BE49-F238E27FC236}">
                  <a16:creationId xmlns:a16="http://schemas.microsoft.com/office/drawing/2014/main" id="{15211C69-606B-F7B0-213C-2BE16C1FA30F}"/>
                </a:ext>
              </a:extLst>
            </p:cNvPr>
            <p:cNvSpPr txBox="1"/>
            <p:nvPr/>
          </p:nvSpPr>
          <p:spPr>
            <a:xfrm>
              <a:off x="4718402" y="1921537"/>
              <a:ext cx="713300" cy="343097"/>
            </a:xfrm>
            <a:prstGeom prst="rect">
              <a:avLst/>
            </a:prstGeom>
          </p:spPr>
          <p:txBody>
            <a:bodyPr wrap="square" lIns="0" tIns="0" rIns="0" bIns="0" rtlCol="0">
              <a:noAutofit/>
            </a:bodyPr>
            <a:lstStyle/>
            <a:p>
              <a:pPr marR="11430" indent="97790">
                <a:lnSpc>
                  <a:spcPct val="90000"/>
                </a:lnSpc>
                <a:spcBef>
                  <a:spcPts val="75"/>
                </a:spcBef>
              </a:pPr>
              <a:r>
                <a:rPr lang="en-US" sz="1300" spc="-10" dirty="0">
                  <a:solidFill>
                    <a:srgbClr val="FFFFFF"/>
                  </a:solidFill>
                  <a:effectLst/>
                  <a:latin typeface="Arial MT"/>
                  <a:ea typeface="Times New Roman" panose="02020603050405020304" pitchFamily="18" charset="0"/>
                </a:rPr>
                <a:t>FINAL REVIEW</a:t>
              </a:r>
              <a:endParaRPr lang="en-IN" sz="1100" dirty="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Autofit/>
          </a:bodyPr>
          <a:lstStyle/>
          <a:p>
            <a:pPr algn="just"/>
            <a:r>
              <a:rPr lang="en-US" sz="1800" b="1" dirty="0">
                <a:latin typeface="Times New Roman"/>
                <a:ea typeface="Verdana"/>
                <a:cs typeface="Arial"/>
              </a:rPr>
              <a:t>Real-time Indian Sign Language (ISL) Translation</a:t>
            </a:r>
            <a:r>
              <a:rPr lang="en-US" sz="1800" dirty="0">
                <a:latin typeface="Times New Roman"/>
                <a:ea typeface="Verdana"/>
                <a:cs typeface="Arial"/>
              </a:rPr>
              <a:t> – The system will accurately recognize ISL gestures and convert them into text and speech</a:t>
            </a:r>
            <a:endParaRPr lang="en-US"/>
          </a:p>
          <a:p>
            <a:pPr algn="just"/>
            <a:r>
              <a:rPr lang="en-US" sz="1800" b="1" dirty="0">
                <a:latin typeface="Times New Roman"/>
                <a:ea typeface="Verdana"/>
                <a:cs typeface="Arial"/>
              </a:rPr>
              <a:t>Improved Communication Accessibility</a:t>
            </a:r>
            <a:r>
              <a:rPr lang="en-US" sz="1800" dirty="0">
                <a:latin typeface="Times New Roman"/>
                <a:ea typeface="Verdana"/>
                <a:cs typeface="Arial"/>
              </a:rPr>
              <a:t> – Bridges the communication gap between the deaf community and non-sign language users.</a:t>
            </a:r>
          </a:p>
          <a:p>
            <a:pPr algn="just"/>
            <a:r>
              <a:rPr lang="en-US" sz="1800" b="1" dirty="0">
                <a:latin typeface="Times New Roman"/>
                <a:ea typeface="Verdana"/>
                <a:cs typeface="Arial"/>
              </a:rPr>
              <a:t>High Accuracy Gesture Recognition</a:t>
            </a:r>
            <a:r>
              <a:rPr lang="en-US" sz="1800" dirty="0">
                <a:latin typeface="Times New Roman"/>
                <a:ea typeface="Verdana"/>
                <a:cs typeface="Arial"/>
              </a:rPr>
              <a:t> – Achieves reliable performance using deep learning-based models.</a:t>
            </a:r>
          </a:p>
          <a:p>
            <a:pPr algn="just"/>
            <a:r>
              <a:rPr lang="en-US" sz="1800" dirty="0">
                <a:latin typeface="Times New Roman"/>
                <a:ea typeface="Verdana"/>
                <a:cs typeface="Arial"/>
              </a:rPr>
              <a:t>Support for Both Static and Dynamic Gestures – Recognizes alphabet signs, words, and continuous gesture sequences.</a:t>
            </a:r>
          </a:p>
          <a:p>
            <a:pPr algn="just"/>
            <a:r>
              <a:rPr lang="en-US" sz="1800" b="1" dirty="0">
                <a:latin typeface="Times New Roman"/>
                <a:ea typeface="Verdana"/>
                <a:cs typeface="Arial"/>
              </a:rPr>
              <a:t>Multilingual Text-to-Speech Conversion</a:t>
            </a:r>
            <a:r>
              <a:rPr lang="en-US" sz="1800" dirty="0">
                <a:latin typeface="Times New Roman"/>
                <a:ea typeface="Verdana"/>
                <a:cs typeface="Arial"/>
              </a:rPr>
              <a:t> – Converts ISL gestures into speech in English, Hindi, and other regional languages.</a:t>
            </a:r>
          </a:p>
          <a:p>
            <a:pPr algn="just"/>
            <a:r>
              <a:rPr lang="en-US" sz="1800" b="1" dirty="0">
                <a:latin typeface="Times New Roman"/>
                <a:ea typeface="Verdana"/>
                <a:cs typeface="Arial"/>
              </a:rPr>
              <a:t>User-Friendly Application</a:t>
            </a:r>
            <a:r>
              <a:rPr lang="en-US" sz="1800" dirty="0">
                <a:latin typeface="Times New Roman"/>
                <a:ea typeface="Verdana"/>
                <a:cs typeface="Arial"/>
              </a:rPr>
              <a:t> – A simple and intuitive interface for real-time ISL translation on desktop or mobile devices.</a:t>
            </a:r>
          </a:p>
          <a:p>
            <a:pPr algn="just"/>
            <a:r>
              <a:rPr lang="en-US" sz="1800" b="1" dirty="0">
                <a:latin typeface="Times New Roman"/>
                <a:ea typeface="Verdana"/>
                <a:cs typeface="Arial"/>
              </a:rPr>
              <a:t>Cost-Effective and Hardware-Free Solution</a:t>
            </a:r>
            <a:r>
              <a:rPr lang="en-US" sz="1800" dirty="0">
                <a:latin typeface="Times New Roman"/>
                <a:ea typeface="Verdana"/>
                <a:cs typeface="Arial"/>
              </a:rPr>
              <a:t> – Eliminates the need for expensive gloves or additional sensors.</a:t>
            </a:r>
            <a:endParaRPr lang="en-US" sz="1800">
              <a:latin typeface="Times New Roman"/>
              <a:cs typeface="Arial"/>
            </a:endParaRPr>
          </a:p>
          <a:p>
            <a:pPr algn="just"/>
            <a:r>
              <a:rPr lang="en-US" sz="1800" b="1" dirty="0">
                <a:latin typeface="Times New Roman"/>
                <a:ea typeface="Verdana"/>
                <a:cs typeface="Arial"/>
              </a:rPr>
              <a:t>Adaptability to Different Environments</a:t>
            </a:r>
            <a:r>
              <a:rPr lang="en-US" sz="1800" dirty="0">
                <a:latin typeface="Times New Roman"/>
                <a:ea typeface="Verdana"/>
                <a:cs typeface="Arial"/>
              </a:rPr>
              <a:t> – Works under various lighting conditions, backgrounds, and user hand variations.</a:t>
            </a:r>
          </a:p>
          <a:p>
            <a:pPr algn="just"/>
            <a:r>
              <a:rPr lang="en-US" sz="1800" b="1" dirty="0">
                <a:latin typeface="Times New Roman"/>
                <a:ea typeface="Verdana"/>
                <a:cs typeface="Arial"/>
              </a:rPr>
              <a:t>Social Impact and Inclusivity</a:t>
            </a:r>
            <a:r>
              <a:rPr lang="en-US" sz="1800" dirty="0">
                <a:latin typeface="Times New Roman"/>
                <a:ea typeface="Verdana"/>
                <a:cs typeface="Arial"/>
              </a:rPr>
              <a:t> – Promotes accessibility in education, workplaces, and public spaces for individuals with hearing disabilities.</a:t>
            </a:r>
          </a:p>
          <a:p>
            <a:pPr algn="just"/>
            <a:endParaRPr lang="en-US" sz="600" dirty="0">
              <a:cs typeface="Arial"/>
            </a:endParaRPr>
          </a:p>
          <a:p>
            <a:pPr algn="just"/>
            <a:endParaRPr lang="en-US" sz="600" dirty="0">
              <a:cs typeface="Arial"/>
            </a:endParaRPr>
          </a:p>
          <a:p>
            <a:pPr algn="just"/>
            <a:endParaRPr lang="en-US" sz="600" dirty="0">
              <a:cs typeface="Arial"/>
            </a:endParaRPr>
          </a:p>
          <a:p>
            <a:pPr algn="just"/>
            <a:endParaRPr lang="en-US" sz="600" dirty="0">
              <a:cs typeface="Arial"/>
            </a:endParaRPr>
          </a:p>
          <a:p>
            <a:pPr algn="just"/>
            <a:endParaRPr lang="en-US" sz="600" dirty="0">
              <a:cs typeface="Arial"/>
            </a:endParaRPr>
          </a:p>
          <a:p>
            <a:pPr algn="just"/>
            <a:endParaRPr lang="en-US" sz="600" dirty="0">
              <a:cs typeface="Arial"/>
            </a:endParaRPr>
          </a:p>
          <a:p>
            <a:pPr algn="just"/>
            <a:endParaRPr lang="en-US" sz="600" dirty="0">
              <a:cs typeface="Arial"/>
            </a:endParaRPr>
          </a:p>
          <a:p>
            <a:pPr algn="just"/>
            <a:endParaRPr lang="en-US" sz="1000" dirty="0">
              <a:cs typeface="Arial"/>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dirty="0">
                <a:latin typeface="Times New Roman"/>
                <a:ea typeface="Verdana"/>
              </a:rPr>
              <a:t>The Indian Sign Language to Text/Speech Translation project successfully bridges the communication gap between the deaf community and non-sign language users. By leveraging computer vision and deep learning, the system accurately recognizes ISL gestures and converts them into text and speech in real time.</a:t>
            </a:r>
            <a:endParaRPr lang="en-US"/>
          </a:p>
          <a:p>
            <a:pPr algn="just"/>
            <a:r>
              <a:rPr lang="en-US" sz="2000" dirty="0">
                <a:latin typeface="Times New Roman"/>
                <a:ea typeface="Verdana"/>
              </a:rPr>
              <a:t>The proposed solution eliminates the need for expensive external hardware, making it a cost-effective and accessible tool for daily communication. With features like multilingual support, offline functionality, and adaptability to various environments, this project has the potential to create a significant social impact in education, workplaces, and public interactions.</a:t>
            </a:r>
          </a:p>
          <a:p>
            <a:pPr algn="just"/>
            <a:r>
              <a:rPr lang="en-US" sz="2000" dirty="0">
                <a:latin typeface="Times New Roman"/>
                <a:ea typeface="Verdana"/>
              </a:rPr>
              <a:t>Future enhancements could include expanding the gesture vocabulary, incorporating facial expression recognition, and optimizing for mobile deployment, further improving accessibility and inclusivity.</a:t>
            </a:r>
          </a:p>
          <a:p>
            <a:pPr algn="just"/>
            <a:r>
              <a:rPr lang="en-US" sz="2000" dirty="0">
                <a:latin typeface="Times New Roman"/>
                <a:ea typeface="Verdana"/>
              </a:rPr>
              <a:t>This project is a step toward a more inclusive and communication-friendly society for individuals with hearing disabilities.</a:t>
            </a:r>
          </a:p>
          <a:p>
            <a:pPr marL="0" indent="0">
              <a:buNone/>
            </a:pPr>
            <a:endParaRPr lang="en-US" sz="1000" dirty="0"/>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None/>
            </a:pPr>
            <a:r>
              <a:rPr lang="en-US" dirty="0">
                <a:latin typeface="Cambria"/>
              </a:rPr>
              <a:t>https://github.com/shalinireddychalla/Indian-Sing-Language-to-Text-Speech-translation</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A61B-A9C0-B9CE-FE0E-2AE117101C8B}"/>
              </a:ext>
            </a:extLst>
          </p:cNvPr>
          <p:cNvSpPr>
            <a:spLocks noGrp="1"/>
          </p:cNvSpPr>
          <p:nvPr>
            <p:ph type="title"/>
          </p:nvPr>
        </p:nvSpPr>
        <p:spPr/>
        <p:txBody>
          <a:bodyPr/>
          <a:lstStyle/>
          <a:p>
            <a:r>
              <a:rPr lang="en-US" dirty="0"/>
              <a:t>IEEE Reference Papers</a:t>
            </a:r>
            <a:endParaRPr lang="en-IN" dirty="0"/>
          </a:p>
        </p:txBody>
      </p:sp>
      <p:sp>
        <p:nvSpPr>
          <p:cNvPr id="5" name="Rectangle 2">
            <a:extLst>
              <a:ext uri="{FF2B5EF4-FFF2-40B4-BE49-F238E27FC236}">
                <a16:creationId xmlns:a16="http://schemas.microsoft.com/office/drawing/2014/main" id="{3ADE62F3-72E7-C680-0538-E6B87C7C894A}"/>
              </a:ext>
            </a:extLst>
          </p:cNvPr>
          <p:cNvSpPr>
            <a:spLocks noGrp="1" noChangeArrowheads="1"/>
          </p:cNvSpPr>
          <p:nvPr>
            <p:ph idx="1"/>
          </p:nvPr>
        </p:nvSpPr>
        <p:spPr bwMode="auto">
          <a:xfrm>
            <a:off x="943429" y="832263"/>
            <a:ext cx="998985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lang="en-US" dirty="0">
                <a:latin typeface="Verdana"/>
                <a:ea typeface="Verdana"/>
                <a:hlinkClick r:id="rId2"/>
              </a:rPr>
              <a:t>https://ieeexplore.ieee.org/abstract/document/9388330</a:t>
            </a:r>
            <a:endParaRPr lang="en-US" altLang="en-US" b="0" i="0" u="none" strike="noStrike" cap="none" normalizeH="0" baseline="0" dirty="0">
              <a:ln>
                <a:noFill/>
              </a:ln>
              <a:effectLst/>
              <a:latin typeface="Arial" panose="020B0604020202020204" pitchFamily="34" charset="0"/>
            </a:endParaRPr>
          </a:p>
          <a:p>
            <a:pPr marL="0" marR="0" lvl="0" indent="0" algn="l" defTabSz="914400">
              <a:lnSpc>
                <a:spcPct val="150000"/>
              </a:lnSpc>
              <a:spcBef>
                <a:spcPct val="0"/>
              </a:spcBef>
              <a:spcAft>
                <a:spcPct val="0"/>
              </a:spcAft>
              <a:buClrTx/>
              <a:buSzTx/>
              <a:buFontTx/>
              <a:buAutoNum type="arabicPeriod"/>
              <a:tabLst/>
            </a:pPr>
            <a:r>
              <a:rPr lang="en-US" dirty="0">
                <a:latin typeface="Verdana"/>
                <a:ea typeface="Verdana"/>
                <a:hlinkClick r:id="rId3"/>
              </a:rPr>
              <a:t>https://ieeexplore.ieee.org/abstract/document/9675751</a:t>
            </a:r>
            <a:endParaRPr lang="en-US" b="0" i="0" u="none" strike="noStrike" cap="none" normalizeH="0" baseline="0" dirty="0">
              <a:ln>
                <a:noFill/>
              </a:ln>
              <a:effectLst/>
              <a:hlinkClick r:id="rId3"/>
            </a:endParaRPr>
          </a:p>
          <a:p>
            <a:pPr marL="0" indent="0">
              <a:lnSpc>
                <a:spcPct val="150000"/>
              </a:lnSpc>
              <a:spcBef>
                <a:spcPct val="0"/>
              </a:spcBef>
              <a:spcAft>
                <a:spcPct val="0"/>
              </a:spcAft>
              <a:buFontTx/>
              <a:buAutoNum type="arabicPeriod"/>
            </a:pPr>
            <a:r>
              <a:rPr lang="en-US" dirty="0">
                <a:latin typeface="Verdana"/>
                <a:ea typeface="Verdana"/>
                <a:hlinkClick r:id="rId4"/>
              </a:rPr>
              <a:t>https://ieeexplore.ieee.org/abstract/document/10530832</a:t>
            </a:r>
            <a:endParaRPr lang="en-US" dirty="0">
              <a:hlinkClick r:id="rId4"/>
            </a:endParaRPr>
          </a:p>
          <a:p>
            <a:pPr marL="0" indent="0">
              <a:lnSpc>
                <a:spcPct val="150000"/>
              </a:lnSpc>
              <a:spcBef>
                <a:spcPct val="0"/>
              </a:spcBef>
              <a:spcAft>
                <a:spcPct val="0"/>
              </a:spcAft>
              <a:buFontTx/>
              <a:buAutoNum type="arabicPeriod"/>
            </a:pPr>
            <a:r>
              <a:rPr lang="en-US" dirty="0">
                <a:latin typeface="Verdana"/>
                <a:ea typeface="Verdana"/>
                <a:hlinkClick r:id="rId5"/>
              </a:rPr>
              <a:t>https://ieeexplore.ieee.org/abstract/document/9182877</a:t>
            </a:r>
            <a:endParaRPr lang="en-US" dirty="0">
              <a:hlinkClick r:id="rId5"/>
            </a:endParaRPr>
          </a:p>
          <a:p>
            <a:pPr marL="0" indent="0">
              <a:lnSpc>
                <a:spcPct val="150000"/>
              </a:lnSpc>
              <a:spcBef>
                <a:spcPct val="0"/>
              </a:spcBef>
              <a:spcAft>
                <a:spcPct val="0"/>
              </a:spcAft>
              <a:buFontTx/>
              <a:buAutoNum type="arabicPeriod"/>
            </a:pPr>
            <a:r>
              <a:rPr lang="en-US" dirty="0">
                <a:latin typeface="Verdana"/>
                <a:ea typeface="Verdana"/>
                <a:hlinkClick r:id="rId6"/>
              </a:rPr>
              <a:t>https://ieeexplore.ieee.org/abstract/document/10027108</a:t>
            </a:r>
            <a:endParaRPr lang="en-US" dirty="0">
              <a:hlinkClick r:id="rId6"/>
            </a:endParaRPr>
          </a:p>
          <a:p>
            <a:pPr marL="0" indent="0">
              <a:lnSpc>
                <a:spcPct val="150000"/>
              </a:lnSpc>
              <a:spcBef>
                <a:spcPct val="0"/>
              </a:spcBef>
              <a:spcAft>
                <a:spcPct val="0"/>
              </a:spcAft>
              <a:buFontTx/>
              <a:buAutoNum type="arabicPeriod"/>
            </a:pPr>
            <a:r>
              <a:rPr lang="en-US" dirty="0">
                <a:latin typeface="Verdana"/>
                <a:ea typeface="Verdana"/>
                <a:hlinkClick r:id="rId7"/>
              </a:rPr>
              <a:t>http://ieeexplore.ieee.org/abstract/document/9885562</a:t>
            </a:r>
            <a:endParaRPr lang="en-US" dirty="0">
              <a:hlinkClick r:id="rId7"/>
            </a:endParaRPr>
          </a:p>
          <a:p>
            <a:pPr marL="0" indent="0">
              <a:lnSpc>
                <a:spcPct val="150000"/>
              </a:lnSpc>
              <a:spcBef>
                <a:spcPct val="0"/>
              </a:spcBef>
              <a:spcAft>
                <a:spcPct val="0"/>
              </a:spcAft>
              <a:buFontTx/>
              <a:buAutoNum type="arabicPeriod"/>
            </a:pPr>
            <a:r>
              <a:rPr lang="en-US" dirty="0">
                <a:latin typeface="Verdana"/>
                <a:ea typeface="Verdana"/>
                <a:hlinkClick r:id="rId8"/>
              </a:rPr>
              <a:t>https://ieeexplore.ieee.org/abstract/document/10774893</a:t>
            </a:r>
            <a:endParaRPr lang="en-US" dirty="0">
              <a:hlinkClick r:id="rId8"/>
            </a:endParaRPr>
          </a:p>
          <a:p>
            <a:pPr marL="0" indent="0">
              <a:spcBef>
                <a:spcPct val="0"/>
              </a:spcBef>
              <a:spcAft>
                <a:spcPct val="0"/>
              </a:spcAft>
              <a:buFontTx/>
              <a:buAutoNum type="arabicPeriod"/>
            </a:pPr>
            <a:endParaRPr lang="en-US" dirty="0">
              <a:latin typeface="Verdana"/>
            </a:endParaRPr>
          </a:p>
          <a:p>
            <a:pPr marL="0" indent="0">
              <a:spcBef>
                <a:spcPct val="0"/>
              </a:spcBef>
              <a:spcAft>
                <a:spcPct val="0"/>
              </a:spcAft>
              <a:buFontTx/>
              <a:buAutoNum type="arabicPeriod"/>
            </a:pPr>
            <a:endParaRPr lang="en-US" dirty="0">
              <a:latin typeface="Verdana"/>
            </a:endParaRPr>
          </a:p>
          <a:p>
            <a:pPr marL="0" indent="0" eaLnBrk="0" fontAlgn="base" hangingPunct="0">
              <a:spcBef>
                <a:spcPct val="0"/>
              </a:spcBef>
              <a:spcAft>
                <a:spcPct val="0"/>
              </a:spcAft>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51738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4455A-1D3B-6BC3-AEAB-A15568CEDC09}"/>
              </a:ext>
            </a:extLst>
          </p:cNvPr>
          <p:cNvSpPr>
            <a:spLocks noGrp="1"/>
          </p:cNvSpPr>
          <p:nvPr>
            <p:ph type="title"/>
          </p:nvPr>
        </p:nvSpPr>
        <p:spPr/>
        <p:txBody>
          <a:bodyPr/>
          <a:lstStyle/>
          <a:p>
            <a:r>
              <a:rPr lang="en-GB" dirty="0">
                <a:latin typeface="Verdana"/>
                <a:ea typeface="Verdana"/>
              </a:rPr>
              <a:t>Content</a:t>
            </a:r>
            <a:endParaRPr lang="en-GB" dirty="0"/>
          </a:p>
        </p:txBody>
      </p:sp>
      <p:sp>
        <p:nvSpPr>
          <p:cNvPr id="3" name="Content Placeholder 2">
            <a:extLst>
              <a:ext uri="{FF2B5EF4-FFF2-40B4-BE49-F238E27FC236}">
                <a16:creationId xmlns:a16="http://schemas.microsoft.com/office/drawing/2014/main" id="{05E46C89-68A2-B2A2-2008-C4F1E63016E6}"/>
              </a:ext>
            </a:extLst>
          </p:cNvPr>
          <p:cNvSpPr>
            <a:spLocks noGrp="1"/>
          </p:cNvSpPr>
          <p:nvPr>
            <p:ph idx="1"/>
          </p:nvPr>
        </p:nvSpPr>
        <p:spPr/>
        <p:txBody>
          <a:bodyPr vert="horz" lIns="91440" tIns="45720" rIns="91440" bIns="45720" rtlCol="0" anchor="t">
            <a:normAutofit/>
          </a:bodyPr>
          <a:lstStyle/>
          <a:p>
            <a:pPr marL="0" indent="0">
              <a:buNone/>
            </a:pPr>
            <a:r>
              <a:rPr lang="en-GB" err="1">
                <a:latin typeface="Wingdings"/>
                <a:ea typeface="Verdana"/>
                <a:sym typeface="Wingdings"/>
              </a:rPr>
              <a:t>Ø</a:t>
            </a:r>
            <a:r>
              <a:rPr lang="en-GB" sz="2300" err="1">
                <a:latin typeface="Times New Roman"/>
                <a:ea typeface="Verdana"/>
                <a:cs typeface="Times New Roman"/>
              </a:rPr>
              <a:t>Introduction</a:t>
            </a:r>
            <a:endParaRPr lang="en-GB" err="1">
              <a:ea typeface="Verdana"/>
            </a:endParaRPr>
          </a:p>
          <a:p>
            <a:pPr marL="0" indent="0">
              <a:buNone/>
            </a:pPr>
            <a:r>
              <a:rPr lang="en-GB" dirty="0">
                <a:latin typeface="Wingdings"/>
                <a:sym typeface="Wingdings"/>
              </a:rPr>
              <a:t>Ø</a:t>
            </a:r>
            <a:r>
              <a:rPr lang="en-GB" sz="2300" dirty="0">
                <a:latin typeface="Times New Roman"/>
                <a:cs typeface="Times New Roman"/>
              </a:rPr>
              <a:t> Literature Review</a:t>
            </a:r>
            <a:endParaRPr lang="en-GB" dirty="0"/>
          </a:p>
          <a:p>
            <a:pPr marL="0" indent="0">
              <a:buNone/>
            </a:pPr>
            <a:r>
              <a:rPr lang="en-GB" dirty="0">
                <a:latin typeface="Wingdings"/>
                <a:ea typeface="Verdana"/>
                <a:sym typeface="Wingdings"/>
              </a:rPr>
              <a:t>Ø</a:t>
            </a:r>
            <a:r>
              <a:rPr lang="en-GB" sz="2300" dirty="0">
                <a:latin typeface="Times New Roman"/>
                <a:ea typeface="Verdana"/>
                <a:cs typeface="Times New Roman"/>
              </a:rPr>
              <a:t> Objectives</a:t>
            </a:r>
            <a:endParaRPr lang="en-GB" dirty="0">
              <a:ea typeface="Verdana"/>
            </a:endParaRPr>
          </a:p>
          <a:p>
            <a:pPr marL="0" indent="0">
              <a:buNone/>
            </a:pPr>
            <a:r>
              <a:rPr lang="en-GB" dirty="0">
                <a:latin typeface="Wingdings"/>
                <a:ea typeface="Verdana"/>
                <a:sym typeface="Wingdings"/>
              </a:rPr>
              <a:t>Ø</a:t>
            </a:r>
            <a:r>
              <a:rPr lang="en-GB" sz="2300" dirty="0">
                <a:latin typeface="Times New Roman"/>
                <a:ea typeface="Verdana"/>
                <a:cs typeface="Times New Roman"/>
              </a:rPr>
              <a:t> Methodology</a:t>
            </a:r>
          </a:p>
          <a:p>
            <a:pPr>
              <a:buFont typeface="Wingdings" pitchFamily="34" charset="0"/>
              <a:buChar char="Ø"/>
            </a:pPr>
            <a:r>
              <a:rPr lang="en-GB" sz="2300" dirty="0">
                <a:latin typeface="Times New Roman"/>
                <a:ea typeface="Verdana"/>
                <a:cs typeface="Times New Roman"/>
              </a:rPr>
              <a:t>Architecture </a:t>
            </a:r>
          </a:p>
          <a:p>
            <a:pPr>
              <a:buFont typeface="Wingdings" pitchFamily="34" charset="0"/>
              <a:buChar char="Ø"/>
            </a:pPr>
            <a:r>
              <a:rPr lang="en-GB" sz="2300" dirty="0">
                <a:latin typeface="Times New Roman"/>
                <a:ea typeface="Verdana"/>
                <a:cs typeface="Times New Roman"/>
              </a:rPr>
              <a:t>Hardware/Software Components</a:t>
            </a:r>
          </a:p>
          <a:p>
            <a:pPr marL="0" indent="0">
              <a:buNone/>
            </a:pPr>
            <a:r>
              <a:rPr lang="en-GB" dirty="0">
                <a:latin typeface="Wingdings"/>
                <a:ea typeface="Verdana"/>
                <a:sym typeface="Wingdings"/>
              </a:rPr>
              <a:t>Ø</a:t>
            </a:r>
            <a:r>
              <a:rPr lang="en-GB" sz="2300" dirty="0">
                <a:latin typeface="Times New Roman"/>
                <a:ea typeface="Verdana"/>
                <a:cs typeface="Times New Roman"/>
              </a:rPr>
              <a:t> Timeline for Execution</a:t>
            </a:r>
            <a:endParaRPr lang="en-GB" dirty="0">
              <a:ea typeface="Verdana"/>
            </a:endParaRPr>
          </a:p>
          <a:p>
            <a:pPr marL="0" indent="0">
              <a:buNone/>
            </a:pPr>
            <a:r>
              <a:rPr lang="en-GB" dirty="0">
                <a:latin typeface="Wingdings"/>
                <a:sym typeface="Wingdings"/>
              </a:rPr>
              <a:t>Ø</a:t>
            </a:r>
            <a:r>
              <a:rPr lang="en-GB" sz="2300" dirty="0">
                <a:latin typeface="Times New Roman"/>
                <a:cs typeface="Times New Roman"/>
              </a:rPr>
              <a:t> Expected Outcomes</a:t>
            </a:r>
            <a:endParaRPr lang="en-GB" dirty="0"/>
          </a:p>
          <a:p>
            <a:pPr marL="0" indent="0">
              <a:buNone/>
            </a:pPr>
            <a:r>
              <a:rPr lang="en-GB" dirty="0">
                <a:latin typeface="Wingdings"/>
                <a:sym typeface="Wingdings"/>
              </a:rPr>
              <a:t>Ø</a:t>
            </a:r>
            <a:r>
              <a:rPr lang="en-GB" sz="2300" dirty="0">
                <a:latin typeface="Times New Roman"/>
                <a:cs typeface="Times New Roman"/>
              </a:rPr>
              <a:t> Conclusion</a:t>
            </a:r>
            <a:endParaRPr lang="en-GB" dirty="0"/>
          </a:p>
          <a:p>
            <a:pPr marL="0" indent="0">
              <a:buNone/>
            </a:pPr>
            <a:r>
              <a:rPr lang="en-GB" dirty="0">
                <a:latin typeface="Wingdings"/>
                <a:sym typeface="Wingdings"/>
              </a:rPr>
              <a:t>Ø</a:t>
            </a:r>
            <a:r>
              <a:rPr lang="en-GB" sz="2300" dirty="0">
                <a:latin typeface="Times New Roman"/>
                <a:cs typeface="Times New Roman"/>
              </a:rPr>
              <a:t> References</a:t>
            </a:r>
            <a:endParaRPr lang="en-GB" dirty="0"/>
          </a:p>
          <a:p>
            <a:pPr>
              <a:buFont typeface="Wingdings" pitchFamily="34" charset="0"/>
              <a:buChar char="Ø"/>
            </a:pPr>
            <a:endParaRPr lang="en-GB" dirty="0"/>
          </a:p>
        </p:txBody>
      </p:sp>
    </p:spTree>
    <p:extLst>
      <p:ext uri="{BB962C8B-B14F-4D97-AF65-F5344CB8AC3E}">
        <p14:creationId xmlns:p14="http://schemas.microsoft.com/office/powerpoint/2010/main" val="3830599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F53A0BCF-88F2-87A2-9018-EF5A541538C5}"/>
              </a:ext>
            </a:extLst>
          </p:cNvPr>
          <p:cNvSpPr txBox="1"/>
          <p:nvPr/>
        </p:nvSpPr>
        <p:spPr>
          <a:xfrm>
            <a:off x="830894" y="1039660"/>
            <a:ext cx="1053021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project aligns with </a:t>
            </a:r>
            <a:r>
              <a:rPr lang="en-US" b="1"/>
              <a:t>SDGs 4 and 8</a:t>
            </a:r>
            <a:r>
              <a:rPr lang="en-US"/>
              <a:t> by promoting </a:t>
            </a:r>
            <a:r>
              <a:rPr lang="en-US" b="1"/>
              <a:t>inclusive education and economic empowerment</a:t>
            </a:r>
            <a:r>
              <a:rPr lang="en-US"/>
              <a:t> for individuals with hearing impairments. Under </a:t>
            </a:r>
            <a:r>
              <a:rPr lang="en-US" b="1"/>
              <a:t>SDG 4 (Quality Education)</a:t>
            </a:r>
            <a:r>
              <a:rPr lang="en-US"/>
              <a:t>, it enhances accessibility in learning environments by converting Indian Sign Language (ISL) into text and speech, enabling seamless communication in classrooms and digital education platforms. Simultaneously, it supports </a:t>
            </a:r>
            <a:r>
              <a:rPr lang="en-US" b="1"/>
              <a:t>SDG 8 (Decent Work and Economic Growth)</a:t>
            </a:r>
            <a:r>
              <a:rPr lang="en-US"/>
              <a:t> by fostering workplace inclusion, expanding job opportunities, and enabling professional interactions for individuals with hearing disabilities. By integrating AI-driven translation, the project ensures equal access to education and employment, contributing to a more inclusive and sustainable society.</a:t>
            </a:r>
          </a:p>
        </p:txBody>
      </p:sp>
      <p:pic>
        <p:nvPicPr>
          <p:cNvPr id="5" name="Picture 4" descr="A chart of goals for sustainable development&#10;&#10;AI-generated content may be incorrect.">
            <a:extLst>
              <a:ext uri="{FF2B5EF4-FFF2-40B4-BE49-F238E27FC236}">
                <a16:creationId xmlns:a16="http://schemas.microsoft.com/office/drawing/2014/main" id="{41F4EF22-9A48-33C9-D390-7D14240203F8}"/>
              </a:ext>
            </a:extLst>
          </p:cNvPr>
          <p:cNvPicPr>
            <a:picLocks noChangeAspect="1"/>
          </p:cNvPicPr>
          <p:nvPr/>
        </p:nvPicPr>
        <p:blipFill>
          <a:blip r:embed="rId2"/>
          <a:stretch>
            <a:fillRect/>
          </a:stretch>
        </p:blipFill>
        <p:spPr>
          <a:xfrm>
            <a:off x="5211579" y="3622108"/>
            <a:ext cx="6132074" cy="2995810"/>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419" y="755953"/>
            <a:ext cx="10668000" cy="4952997"/>
          </a:xfrm>
        </p:spPr>
        <p:txBody>
          <a:bodyPr vert="horz" lIns="91440" tIns="45720" rIns="91440" bIns="45720" rtlCol="0" anchor="t">
            <a:normAutofit/>
          </a:bodyPr>
          <a:lstStyle/>
          <a:p>
            <a:pPr marL="0" indent="0" algn="ctr">
              <a:buNone/>
            </a:pPr>
            <a:endParaRPr lang="en-GB" sz="4400" dirty="0"/>
          </a:p>
          <a:p>
            <a:pPr marL="0" indent="0" algn="ctr">
              <a:buNone/>
            </a:pPr>
            <a:endParaRPr lang="en-GB" sz="4400" dirty="0"/>
          </a:p>
          <a:p>
            <a:pPr marL="0" indent="0" algn="ctr">
              <a:buNone/>
            </a:pPr>
            <a:r>
              <a:rPr lang="en-GB" sz="9600" dirty="0">
                <a:latin typeface="Times New Roman"/>
                <a:ea typeface="Verdana"/>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rmAutofit/>
          </a:bodyPr>
          <a:lstStyle/>
          <a:p>
            <a:endParaRPr lang="en-US" sz="1100" dirty="0">
              <a:cs typeface="Arial"/>
            </a:endParaRPr>
          </a:p>
          <a:p>
            <a:endParaRPr lang="en-US" sz="2200" dirty="0">
              <a:ea typeface="Verdana"/>
              <a:cs typeface="Arial"/>
            </a:endParaRPr>
          </a:p>
        </p:txBody>
      </p:sp>
      <p:sp>
        <p:nvSpPr>
          <p:cNvPr id="5" name="TextBox 4">
            <a:extLst>
              <a:ext uri="{FF2B5EF4-FFF2-40B4-BE49-F238E27FC236}">
                <a16:creationId xmlns:a16="http://schemas.microsoft.com/office/drawing/2014/main" id="{0F379D2A-246E-0951-13E0-B2A2D64454AB}"/>
              </a:ext>
            </a:extLst>
          </p:cNvPr>
          <p:cNvSpPr txBox="1"/>
          <p:nvPr/>
        </p:nvSpPr>
        <p:spPr>
          <a:xfrm>
            <a:off x="458259" y="896468"/>
            <a:ext cx="11375717"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GB" sz="2000" dirty="0">
                <a:latin typeface="Times New Roman"/>
                <a:cs typeface="Times New Roman"/>
              </a:rPr>
              <a:t>Sign language uses manual and visual mode to convey what the person thinks, feels and experiences. There are three major sign languages in the world: American Sign Language (ASL), Pidgin Signed English (PSE) and Signed exact English (SEE). All the three standardized sign languages are in English. For the local citizens of India, a foreign language like English would never become a major sign language because people normally learn to speak in their mother tongue which is not English.</a:t>
            </a:r>
          </a:p>
          <a:p>
            <a:pPr algn="just">
              <a:buFont typeface="Arial"/>
              <a:buChar char="•"/>
            </a:pPr>
            <a:endParaRPr lang="en-GB" sz="2000" dirty="0">
              <a:latin typeface="Times New Roman"/>
              <a:cs typeface="Times New Roman"/>
            </a:endParaRPr>
          </a:p>
          <a:p>
            <a:pPr marL="342900" indent="-342900" algn="just">
              <a:buFont typeface="Arial"/>
              <a:buChar char="•"/>
            </a:pPr>
            <a:r>
              <a:rPr lang="en-GB" sz="2000" dirty="0">
                <a:latin typeface="Times New Roman"/>
                <a:ea typeface="+mn-lt"/>
                <a:cs typeface="+mn-lt"/>
              </a:rPr>
              <a:t>On the other hand, there are a variety of sign languages present throughout India. The different parts of India have little difference in signing but the grammar remains the same throughout the country. Hence, a sign language that is standardized and can be used by anyone who is deaf and mute and understood by the normal people is mandatory. </a:t>
            </a:r>
            <a:endParaRPr lang="en-GB" sz="2000" dirty="0">
              <a:latin typeface="Times New Roman"/>
              <a:cs typeface="Times New Roman"/>
            </a:endParaRPr>
          </a:p>
          <a:p>
            <a:pPr algn="just"/>
            <a:endParaRPr lang="en-GB" sz="2000" dirty="0">
              <a:latin typeface="Times New Roman"/>
              <a:ea typeface="+mn-lt"/>
              <a:cs typeface="+mn-lt"/>
            </a:endParaRPr>
          </a:p>
          <a:p>
            <a:pPr marL="342900" indent="-342900" algn="just">
              <a:buFont typeface="Arial"/>
              <a:buChar char="•"/>
            </a:pPr>
            <a:r>
              <a:rPr lang="en-GB" sz="2000" dirty="0">
                <a:latin typeface="Times New Roman"/>
                <a:ea typeface="+mn-lt"/>
                <a:cs typeface="+mn-lt"/>
              </a:rPr>
              <a:t>Therefore, just like Hindi is the national language and is known by majority of the citizens, which makes communication efficient, Indian Sign Language has to be standardized. There are many institutes that teach different sign language to the teachers being trained leading to different sign languages. The crux of the problem lies in little to no knowledge about this. In a diverse country like India, unifying or standardizing a sign language is complex. The solution for this must be generic as well as adaptive taking into regard the Indian diversity. Use of an external hardware is not required in our approach.</a:t>
            </a:r>
            <a:endParaRPr lang="en-GB" dirty="0">
              <a:latin typeface="Times New Roman"/>
              <a:cs typeface="Times New Roman"/>
            </a:endParaRPr>
          </a:p>
          <a:p>
            <a:pPr algn="just"/>
            <a:endParaRPr lang="en-GB" sz="2000" dirty="0">
              <a:latin typeface="Times New Roman"/>
              <a:cs typeface="Times New Roman"/>
            </a:endParaRPr>
          </a:p>
          <a:p>
            <a:pPr algn="just"/>
            <a:endParaRPr lang="en-GB" sz="2000" dirty="0">
              <a:latin typeface="Times New Roman"/>
              <a:cs typeface="Times New Roman"/>
            </a:endParaRPr>
          </a:p>
          <a:p>
            <a:pPr>
              <a:buFont typeface="Arial"/>
              <a:buChar char="•"/>
            </a:pPr>
            <a:endParaRPr lang="en-GB" sz="1000" dirty="0">
              <a:latin typeface="Bookman Old Style"/>
              <a:cs typeface="Times New Roman"/>
            </a:endParaRPr>
          </a:p>
          <a:p>
            <a:pPr marL="342900" indent="-342900">
              <a:buFont typeface="Arial"/>
              <a:buChar char="•"/>
            </a:pPr>
            <a:endParaRPr lang="en-GB" sz="2000" dirty="0">
              <a:latin typeface="Times New Roman"/>
              <a:cs typeface="Times New Roman"/>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8C254BCE-E5D8-2701-6A6C-EF8CDC537C25}"/>
              </a:ext>
            </a:extLst>
          </p:cNvPr>
          <p:cNvGraphicFramePr>
            <a:graphicFrameLocks noGrp="1"/>
          </p:cNvGraphicFramePr>
          <p:nvPr>
            <p:ph idx="1"/>
            <p:extLst>
              <p:ext uri="{D42A27DB-BD31-4B8C-83A1-F6EECF244321}">
                <p14:modId xmlns:p14="http://schemas.microsoft.com/office/powerpoint/2010/main" val="3872749454"/>
              </p:ext>
            </p:extLst>
          </p:nvPr>
        </p:nvGraphicFramePr>
        <p:xfrm>
          <a:off x="-77754" y="877078"/>
          <a:ext cx="12269729" cy="12440130"/>
        </p:xfrm>
        <a:graphic>
          <a:graphicData uri="http://schemas.openxmlformats.org/drawingml/2006/table">
            <a:tbl>
              <a:tblPr firstRow="1" bandRow="1">
                <a:tableStyleId>{5C22544A-7EE6-4342-B048-85BDC9FD1C3A}</a:tableStyleId>
              </a:tblPr>
              <a:tblGrid>
                <a:gridCol w="1659698">
                  <a:extLst>
                    <a:ext uri="{9D8B030D-6E8A-4147-A177-3AD203B41FA5}">
                      <a16:colId xmlns:a16="http://schemas.microsoft.com/office/drawing/2014/main" val="2794351676"/>
                    </a:ext>
                  </a:extLst>
                </a:gridCol>
                <a:gridCol w="1462409">
                  <a:extLst>
                    <a:ext uri="{9D8B030D-6E8A-4147-A177-3AD203B41FA5}">
                      <a16:colId xmlns:a16="http://schemas.microsoft.com/office/drawing/2014/main" val="3360892354"/>
                    </a:ext>
                  </a:extLst>
                </a:gridCol>
                <a:gridCol w="1371615">
                  <a:extLst>
                    <a:ext uri="{9D8B030D-6E8A-4147-A177-3AD203B41FA5}">
                      <a16:colId xmlns:a16="http://schemas.microsoft.com/office/drawing/2014/main" val="3171304272"/>
                    </a:ext>
                  </a:extLst>
                </a:gridCol>
                <a:gridCol w="1878903">
                  <a:extLst>
                    <a:ext uri="{9D8B030D-6E8A-4147-A177-3AD203B41FA5}">
                      <a16:colId xmlns:a16="http://schemas.microsoft.com/office/drawing/2014/main" val="2046594623"/>
                    </a:ext>
                  </a:extLst>
                </a:gridCol>
                <a:gridCol w="2204534">
                  <a:extLst>
                    <a:ext uri="{9D8B030D-6E8A-4147-A177-3AD203B41FA5}">
                      <a16:colId xmlns:a16="http://schemas.microsoft.com/office/drawing/2014/main" val="509845957"/>
                    </a:ext>
                  </a:extLst>
                </a:gridCol>
                <a:gridCol w="1826866">
                  <a:extLst>
                    <a:ext uri="{9D8B030D-6E8A-4147-A177-3AD203B41FA5}">
                      <a16:colId xmlns:a16="http://schemas.microsoft.com/office/drawing/2014/main" val="2235447430"/>
                    </a:ext>
                  </a:extLst>
                </a:gridCol>
                <a:gridCol w="1865704">
                  <a:extLst>
                    <a:ext uri="{9D8B030D-6E8A-4147-A177-3AD203B41FA5}">
                      <a16:colId xmlns:a16="http://schemas.microsoft.com/office/drawing/2014/main" val="896650847"/>
                    </a:ext>
                  </a:extLst>
                </a:gridCol>
              </a:tblGrid>
              <a:tr h="636514">
                <a:tc>
                  <a:txBody>
                    <a:bodyPr/>
                    <a:lstStyle/>
                    <a:p>
                      <a:pPr algn="ctr"/>
                      <a:r>
                        <a:rPr lang="en-US" dirty="0"/>
                        <a:t>Author(s)</a:t>
                      </a:r>
                    </a:p>
                  </a:txBody>
                  <a:tcPr/>
                </a:tc>
                <a:tc>
                  <a:txBody>
                    <a:bodyPr/>
                    <a:lstStyle/>
                    <a:p>
                      <a:r>
                        <a:rPr lang="en-US" dirty="0"/>
                        <a:t>Paper Name</a:t>
                      </a:r>
                      <a:endParaRPr lang="en-IN" dirty="0"/>
                    </a:p>
                  </a:txBody>
                  <a:tcPr/>
                </a:tc>
                <a:tc>
                  <a:txBody>
                    <a:bodyPr/>
                    <a:lstStyle/>
                    <a:p>
                      <a:r>
                        <a:rPr lang="en-US" dirty="0"/>
                        <a:t>Year</a:t>
                      </a:r>
                    </a:p>
                  </a:txBody>
                  <a:tcPr/>
                </a:tc>
                <a:tc>
                  <a:txBody>
                    <a:bodyPr/>
                    <a:lstStyle/>
                    <a:p>
                      <a:r>
                        <a:rPr lang="en-IN" dirty="0"/>
                        <a:t>Merits</a:t>
                      </a:r>
                    </a:p>
                  </a:txBody>
                  <a:tcPr/>
                </a:tc>
                <a:tc>
                  <a:txBody>
                    <a:bodyPr/>
                    <a:lstStyle/>
                    <a:p>
                      <a:r>
                        <a:rPr lang="en-IN" dirty="0"/>
                        <a:t>Demerits</a:t>
                      </a:r>
                    </a:p>
                  </a:txBody>
                  <a:tcPr/>
                </a:tc>
                <a:tc>
                  <a:txBody>
                    <a:bodyPr/>
                    <a:lstStyle/>
                    <a:p>
                      <a:pPr lvl="0" algn="l">
                        <a:lnSpc>
                          <a:spcPct val="100000"/>
                        </a:lnSpc>
                        <a:spcBef>
                          <a:spcPts val="0"/>
                        </a:spcBef>
                        <a:spcAft>
                          <a:spcPts val="0"/>
                        </a:spcAft>
                        <a:buNone/>
                      </a:pPr>
                      <a:r>
                        <a:rPr lang="en-IN" sz="1800" b="1" i="0" u="none" strike="noStrike" noProof="0" dirty="0">
                          <a:solidFill>
                            <a:srgbClr val="FFFFFF"/>
                          </a:solidFill>
                          <a:latin typeface="Bookman Old Style"/>
                        </a:rPr>
                        <a:t>Accuracy</a:t>
                      </a:r>
                    </a:p>
                    <a:p>
                      <a:pPr lvl="0">
                        <a:buNone/>
                      </a:pPr>
                      <a:endParaRPr lang="en-IN" dirty="0"/>
                    </a:p>
                  </a:txBody>
                  <a:tcPr/>
                </a:tc>
                <a:tc>
                  <a:txBody>
                    <a:bodyPr/>
                    <a:lstStyle/>
                    <a:p>
                      <a:r>
                        <a:rPr lang="en-IN" dirty="0"/>
                        <a:t>Methodology</a:t>
                      </a:r>
                    </a:p>
                  </a:txBody>
                  <a:tcPr/>
                </a:tc>
                <a:extLst>
                  <a:ext uri="{0D108BD9-81ED-4DB2-BD59-A6C34878D82A}">
                    <a16:rowId xmlns:a16="http://schemas.microsoft.com/office/drawing/2014/main" val="3594991855"/>
                  </a:ext>
                </a:extLst>
              </a:tr>
              <a:tr h="2286000">
                <a:tc>
                  <a:txBody>
                    <a:bodyPr/>
                    <a:lstStyle/>
                    <a:p>
                      <a:pPr lvl="0" algn="l">
                        <a:lnSpc>
                          <a:spcPct val="100000"/>
                        </a:lnSpc>
                        <a:spcBef>
                          <a:spcPts val="0"/>
                        </a:spcBef>
                        <a:spcAft>
                          <a:spcPts val="0"/>
                        </a:spcAft>
                        <a:buNone/>
                      </a:pPr>
                      <a:r>
                        <a:rPr lang="en-US" sz="1800" b="0" i="0" u="none" strike="noStrike" noProof="0" dirty="0">
                          <a:solidFill>
                            <a:srgbClr val="000000"/>
                          </a:solidFill>
                          <a:latin typeface="Cambria"/>
                        </a:rPr>
                        <a:t>Sharma, P. et al.</a:t>
                      </a:r>
                    </a:p>
                    <a:p>
                      <a:pPr lvl="0" algn="ctr">
                        <a:buNone/>
                      </a:pPr>
                      <a:endParaRPr lang="en-US" dirty="0"/>
                    </a:p>
                  </a:txBody>
                  <a:tcPr/>
                </a:tc>
                <a:tc>
                  <a:txBody>
                    <a:bodyPr/>
                    <a:lstStyle/>
                    <a:p>
                      <a:pPr lvl="0">
                        <a:buNone/>
                      </a:pPr>
                      <a:r>
                        <a:rPr lang="en-US" sz="1800" b="0" i="0" u="none" strike="noStrike" noProof="0" dirty="0">
                          <a:solidFill>
                            <a:srgbClr val="000000"/>
                          </a:solidFill>
                          <a:latin typeface="Cambria"/>
                        </a:rPr>
                        <a:t>Translating Speech to Indian Sign Language Using NLP</a:t>
                      </a:r>
                      <a:endParaRPr lang="en-US" dirty="0">
                        <a:latin typeface="Cambria"/>
                      </a:endParaRPr>
                    </a:p>
                  </a:txBody>
                  <a:tcPr/>
                </a:tc>
                <a:tc>
                  <a:txBody>
                    <a:bodyPr/>
                    <a:lstStyle/>
                    <a:p>
                      <a:pPr lvl="0">
                        <a:buNone/>
                      </a:pPr>
                      <a:r>
                        <a:rPr lang="en-US" sz="1800" b="0" i="0" u="none" strike="noStrike" noProof="0" dirty="0">
                          <a:solidFill>
                            <a:srgbClr val="000000"/>
                          </a:solidFill>
                          <a:latin typeface="Cambria"/>
                        </a:rPr>
                        <a:t>2022</a:t>
                      </a:r>
                    </a:p>
                    <a:p>
                      <a:endParaRPr lang="en-IN" sz="1400" dirty="0"/>
                    </a:p>
                  </a:txBody>
                  <a:tcPr/>
                </a:tc>
                <a:tc>
                  <a:txBody>
                    <a:bodyPr/>
                    <a:lstStyle/>
                    <a:p>
                      <a:pPr algn="ctr"/>
                      <a:r>
                        <a:rPr lang="en-IN" sz="1800" dirty="0">
                          <a:latin typeface="Cambria"/>
                        </a:rPr>
                        <a:t> </a:t>
                      </a:r>
                      <a:r>
                        <a:rPr lang="en-US" sz="1800" b="0" i="0" u="none" strike="noStrike" noProof="0" dirty="0">
                          <a:solidFill>
                            <a:srgbClr val="000000"/>
                          </a:solidFill>
                          <a:latin typeface="Cambria"/>
                        </a:rPr>
                        <a:t>Uses NLP for translation; enhances accessibility</a:t>
                      </a:r>
                      <a:endParaRPr lang="en-IN" sz="1800" b="0" i="0" u="none" strike="noStrike" noProof="0">
                        <a:solidFill>
                          <a:srgbClr val="000000"/>
                        </a:solidFill>
                        <a:latin typeface="Cambria"/>
                      </a:endParaRPr>
                    </a:p>
                  </a:txBody>
                  <a:tcPr/>
                </a:tc>
                <a:tc>
                  <a:txBody>
                    <a:bodyPr/>
                    <a:lstStyle/>
                    <a:p>
                      <a:pPr lvl="0">
                        <a:buNone/>
                      </a:pPr>
                      <a:r>
                        <a:rPr lang="en-US" sz="1800" b="0" i="0" u="none" strike="noStrike" noProof="0" dirty="0">
                          <a:solidFill>
                            <a:srgbClr val="000000"/>
                          </a:solidFill>
                          <a:latin typeface="Cambria"/>
                        </a:rPr>
                        <a:t>Limited dataset size</a:t>
                      </a:r>
                    </a:p>
                  </a:txBody>
                  <a:tcPr/>
                </a:tc>
                <a:tc>
                  <a:txBody>
                    <a:bodyPr/>
                    <a:lstStyle/>
                    <a:p>
                      <a:pPr lvl="0">
                        <a:buNone/>
                      </a:pPr>
                      <a:r>
                        <a:rPr lang="en-US" sz="1600" dirty="0"/>
                        <a:t>85%</a:t>
                      </a:r>
                    </a:p>
                  </a:txBody>
                  <a:tcPr/>
                </a:tc>
                <a:tc>
                  <a:txBody>
                    <a:bodyPr/>
                    <a:lstStyle/>
                    <a:p>
                      <a:r>
                        <a:rPr lang="en-US" sz="1600" dirty="0"/>
                        <a:t>NLP-Based translation</a:t>
                      </a:r>
                    </a:p>
                  </a:txBody>
                  <a:tcPr/>
                </a:tc>
                <a:extLst>
                  <a:ext uri="{0D108BD9-81ED-4DB2-BD59-A6C34878D82A}">
                    <a16:rowId xmlns:a16="http://schemas.microsoft.com/office/drawing/2014/main" val="2370595161"/>
                  </a:ext>
                </a:extLst>
              </a:tr>
              <a:tr h="3021904">
                <a:tc>
                  <a:txBody>
                    <a:bodyPr/>
                    <a:lstStyle/>
                    <a:p>
                      <a:pPr lvl="0" algn="ctr">
                        <a:buNone/>
                      </a:pPr>
                      <a:r>
                        <a:rPr lang="en-US" sz="1800" b="0" i="0" u="none" strike="noStrike" noProof="0" dirty="0">
                          <a:solidFill>
                            <a:srgbClr val="000000"/>
                          </a:solidFill>
                          <a:latin typeface="Cambria"/>
                        </a:rPr>
                        <a:t>Grover, Y. et al.</a:t>
                      </a:r>
                    </a:p>
                  </a:txBody>
                  <a:tcPr/>
                </a:tc>
                <a:tc>
                  <a:txBody>
                    <a:bodyPr/>
                    <a:lstStyle/>
                    <a:p>
                      <a:pPr lvl="0" algn="l">
                        <a:buNone/>
                      </a:pPr>
                      <a:r>
                        <a:rPr lang="en-US" sz="1800" b="0" i="0" u="none" strike="noStrike" noProof="0" dirty="0">
                          <a:solidFill>
                            <a:srgbClr val="000000"/>
                          </a:solidFill>
                          <a:latin typeface="Cambria"/>
                        </a:rPr>
                        <a:t>Sign Language Translation Systems for Hearing/Speech Impaired People: A Review</a:t>
                      </a:r>
                      <a:endParaRPr lang="pt-BR" sz="1800" b="0" i="0" u="none" strike="noStrike" noProof="0">
                        <a:solidFill>
                          <a:srgbClr val="000000"/>
                        </a:solidFill>
                        <a:latin typeface="Cambria"/>
                      </a:endParaRPr>
                    </a:p>
                  </a:txBody>
                  <a:tcPr/>
                </a:tc>
                <a:tc>
                  <a:txBody>
                    <a:bodyPr/>
                    <a:lstStyle/>
                    <a:p>
                      <a:r>
                        <a:rPr lang="en-US" sz="1800" dirty="0">
                          <a:latin typeface="Cambria"/>
                        </a:rPr>
                        <a:t>2021</a:t>
                      </a:r>
                    </a:p>
                  </a:txBody>
                  <a:tcPr/>
                </a:tc>
                <a:tc>
                  <a:txBody>
                    <a:bodyPr/>
                    <a:lstStyle/>
                    <a:p>
                      <a:pPr algn="ctr"/>
                      <a:r>
                        <a:rPr lang="en-US" sz="1800" dirty="0">
                          <a:latin typeface="Cambria"/>
                        </a:rPr>
                        <a:t> </a:t>
                      </a:r>
                      <a:r>
                        <a:rPr lang="en-US" sz="1800" b="0" i="0" u="none" strike="noStrike" noProof="0" dirty="0">
                          <a:solidFill>
                            <a:srgbClr val="000000"/>
                          </a:solidFill>
                          <a:latin typeface="Cambria"/>
                        </a:rPr>
                        <a:t>Comprehensive review; highlights key advancements</a:t>
                      </a:r>
                    </a:p>
                  </a:txBody>
                  <a:tcPr/>
                </a:tc>
                <a:tc>
                  <a:txBody>
                    <a:bodyPr/>
                    <a:lstStyle/>
                    <a:p>
                      <a:pPr lvl="0">
                        <a:buNone/>
                      </a:pPr>
                      <a:r>
                        <a:rPr lang="en-US" sz="1800" b="0" i="0" u="none" strike="noStrike" noProof="0" dirty="0">
                          <a:solidFill>
                            <a:srgbClr val="000000"/>
                          </a:solidFill>
                          <a:latin typeface="Cambria"/>
                        </a:rPr>
                        <a:t>Lacks experimental validation</a:t>
                      </a:r>
                    </a:p>
                  </a:txBody>
                  <a:tcPr/>
                </a:tc>
                <a:tc>
                  <a:txBody>
                    <a:bodyPr/>
                    <a:lstStyle/>
                    <a:p>
                      <a:pPr lvl="0">
                        <a:buNone/>
                      </a:pPr>
                      <a:r>
                        <a:rPr lang="en-US" sz="1800" dirty="0">
                          <a:latin typeface="Cambria"/>
                        </a:rPr>
                        <a:t>N/A</a:t>
                      </a:r>
                    </a:p>
                  </a:txBody>
                  <a:tcPr/>
                </a:tc>
                <a:tc>
                  <a:txBody>
                    <a:bodyPr/>
                    <a:lstStyle/>
                    <a:p>
                      <a:r>
                        <a:rPr lang="en-US" sz="1800" dirty="0">
                          <a:latin typeface="Cambria"/>
                        </a:rPr>
                        <a:t>Review Paper</a:t>
                      </a:r>
                    </a:p>
                  </a:txBody>
                  <a:tcPr/>
                </a:tc>
                <a:extLst>
                  <a:ext uri="{0D108BD9-81ED-4DB2-BD59-A6C34878D82A}">
                    <a16:rowId xmlns:a16="http://schemas.microsoft.com/office/drawing/2014/main" val="2651539828"/>
                  </a:ext>
                </a:extLst>
              </a:tr>
              <a:tr h="2270342">
                <a:tc>
                  <a:txBody>
                    <a:bodyPr/>
                    <a:lstStyle/>
                    <a:p>
                      <a:pPr lvl="0" algn="ctr">
                        <a:buNone/>
                      </a:pPr>
                      <a:r>
                        <a:rPr lang="en-US" sz="1800" b="0" i="0" u="none" strike="noStrike" noProof="0" dirty="0">
                          <a:solidFill>
                            <a:srgbClr val="000000"/>
                          </a:solidFill>
                          <a:latin typeface="Cambria"/>
                        </a:rPr>
                        <a:t>Sharma, A. et al.</a:t>
                      </a:r>
                    </a:p>
                  </a:txBody>
                  <a:tcPr/>
                </a:tc>
                <a:tc>
                  <a:txBody>
                    <a:bodyPr/>
                    <a:lstStyle/>
                    <a:p>
                      <a:pPr lvl="0">
                        <a:buNone/>
                      </a:pPr>
                      <a:r>
                        <a:rPr lang="en-US" sz="1800" b="0" i="0" u="none" strike="noStrike" kern="1200" noProof="0" dirty="0">
                          <a:solidFill>
                            <a:srgbClr val="000000"/>
                          </a:solidFill>
                          <a:effectLst/>
                          <a:latin typeface="Cambria"/>
                        </a:rPr>
                        <a:t>Sign Language to Speech Translation</a:t>
                      </a:r>
                      <a:endParaRPr lang="en-IN" sz="1800" b="0" i="0" u="none" strike="noStrike" kern="1200" noProof="0">
                        <a:solidFill>
                          <a:srgbClr val="000000"/>
                        </a:solidFill>
                        <a:effectLst/>
                        <a:latin typeface="Cambria"/>
                      </a:endParaRPr>
                    </a:p>
                  </a:txBody>
                  <a:tcPr/>
                </a:tc>
                <a:tc>
                  <a:txBody>
                    <a:bodyPr/>
                    <a:lstStyle/>
                    <a:p>
                      <a:r>
                        <a:rPr lang="en-US" sz="1800" b="0" i="0" kern="1200" dirty="0">
                          <a:solidFill>
                            <a:schemeClr val="dk1"/>
                          </a:solidFill>
                          <a:effectLst/>
                          <a:latin typeface="Cambria"/>
                          <a:ea typeface="+mn-ea"/>
                          <a:cs typeface="+mn-cs"/>
                        </a:rPr>
                        <a:t>2020</a:t>
                      </a:r>
                    </a:p>
                  </a:txBody>
                  <a:tcPr/>
                </a:tc>
                <a:tc>
                  <a:txBody>
                    <a:bodyPr/>
                    <a:lstStyle/>
                    <a:p>
                      <a:pPr lvl="0">
                        <a:buNone/>
                      </a:pPr>
                      <a:r>
                        <a:rPr lang="en-US" sz="1800" b="0" i="0" u="none" strike="noStrike" noProof="0" dirty="0">
                          <a:solidFill>
                            <a:srgbClr val="000000"/>
                          </a:solidFill>
                          <a:latin typeface="Cambria"/>
                        </a:rPr>
                        <a:t>Real-time conversion; practical application</a:t>
                      </a:r>
                    </a:p>
                  </a:txBody>
                  <a:tcPr/>
                </a:tc>
                <a:tc>
                  <a:txBody>
                    <a:bodyPr/>
                    <a:lstStyle/>
                    <a:p>
                      <a:pPr lvl="0">
                        <a:buNone/>
                      </a:pPr>
                      <a:r>
                        <a:rPr lang="en-US" sz="1800" b="0" i="0" u="none" strike="noStrike" noProof="0" dirty="0">
                          <a:solidFill>
                            <a:srgbClr val="000000"/>
                          </a:solidFill>
                          <a:latin typeface="Cambria"/>
                        </a:rPr>
                        <a:t>Accuracy depends on gesture recognition</a:t>
                      </a:r>
                      <a:endParaRPr lang="en-IN" sz="1800" b="0" i="0" u="none" strike="noStrike" noProof="0">
                        <a:solidFill>
                          <a:srgbClr val="000000"/>
                        </a:solidFill>
                        <a:latin typeface="Cambria"/>
                      </a:endParaRPr>
                    </a:p>
                  </a:txBody>
                  <a:tcPr/>
                </a:tc>
                <a:tc>
                  <a:txBody>
                    <a:bodyPr/>
                    <a:lstStyle/>
                    <a:p>
                      <a:pPr lvl="0">
                        <a:buNone/>
                      </a:pPr>
                      <a:r>
                        <a:rPr lang="en-US" sz="1800" dirty="0">
                          <a:latin typeface="Cambria"/>
                        </a:rPr>
                        <a:t>80%</a:t>
                      </a:r>
                    </a:p>
                  </a:txBody>
                  <a:tcPr/>
                </a:tc>
                <a:tc>
                  <a:txBody>
                    <a:bodyPr/>
                    <a:lstStyle/>
                    <a:p>
                      <a:pPr lvl="0">
                        <a:buNone/>
                      </a:pPr>
                      <a:r>
                        <a:rPr lang="en-US" sz="1800" b="0" i="0" u="none" strike="noStrike" noProof="0" dirty="0">
                          <a:solidFill>
                            <a:srgbClr val="000000"/>
                          </a:solidFill>
                          <a:latin typeface="Cambria"/>
                        </a:rPr>
                        <a:t>Machine Learning</a:t>
                      </a:r>
                    </a:p>
                  </a:txBody>
                  <a:tcPr/>
                </a:tc>
                <a:extLst>
                  <a:ext uri="{0D108BD9-81ED-4DB2-BD59-A6C34878D82A}">
                    <a16:rowId xmlns:a16="http://schemas.microsoft.com/office/drawing/2014/main" val="51983229"/>
                  </a:ext>
                </a:extLst>
              </a:tr>
              <a:tr h="472764">
                <a:tc>
                  <a:txBody>
                    <a:bodyPr/>
                    <a:lstStyle/>
                    <a:p>
                      <a:pPr lvl="0" algn="ctr">
                        <a:buNone/>
                      </a:pPr>
                      <a:r>
                        <a:rPr lang="en-US" sz="1800" b="0" i="0" u="none" strike="noStrike" noProof="0" err="1">
                          <a:latin typeface="Cambria"/>
                        </a:rPr>
                        <a:t>Akshatharani</a:t>
                      </a:r>
                      <a:r>
                        <a:rPr lang="en-US" sz="1800" b="0" i="0" u="none" strike="noStrike" noProof="0" dirty="0">
                          <a:solidFill>
                            <a:srgbClr val="000000"/>
                          </a:solidFill>
                          <a:latin typeface="Cambria"/>
                        </a:rPr>
                        <a:t>, B. K. et al.</a:t>
                      </a:r>
                    </a:p>
                  </a:txBody>
                  <a:tcPr/>
                </a:tc>
                <a:tc>
                  <a:txBody>
                    <a:bodyPr/>
                    <a:lstStyle/>
                    <a:p>
                      <a:pPr lvl="0">
                        <a:buNone/>
                      </a:pPr>
                      <a:r>
                        <a:rPr lang="en-US" sz="1800" b="0" i="0" u="none" strike="noStrike" noProof="0" dirty="0">
                          <a:solidFill>
                            <a:srgbClr val="000000"/>
                          </a:solidFill>
                          <a:latin typeface="Cambria"/>
                        </a:rPr>
                        <a:t>Sign Language to Text-Speech Translator Using Machine Learning</a:t>
                      </a:r>
                      <a:endParaRPr lang="en-IN" sz="1800" b="0" i="0" u="none" strike="noStrike" noProof="0">
                        <a:solidFill>
                          <a:srgbClr val="000000"/>
                        </a:solidFill>
                        <a:latin typeface="Cambria"/>
                      </a:endParaRPr>
                    </a:p>
                  </a:txBody>
                  <a:tcPr/>
                </a:tc>
                <a:tc>
                  <a:txBody>
                    <a:bodyPr/>
                    <a:lstStyle/>
                    <a:p>
                      <a:r>
                        <a:rPr lang="en-IN" sz="1800" dirty="0">
                          <a:latin typeface="Cambria"/>
                        </a:rPr>
                        <a:t>2021</a:t>
                      </a:r>
                    </a:p>
                  </a:txBody>
                  <a:tcPr/>
                </a:tc>
                <a:tc>
                  <a:txBody>
                    <a:bodyPr/>
                    <a:lstStyle/>
                    <a:p>
                      <a:pPr lvl="0">
                        <a:buNone/>
                      </a:pPr>
                      <a:r>
                        <a:rPr lang="en-US" sz="1800" b="0" i="0" u="none" strike="noStrike" noProof="0" dirty="0">
                          <a:solidFill>
                            <a:srgbClr val="000000"/>
                          </a:solidFill>
                          <a:latin typeface="Cambria"/>
                        </a:rPr>
                        <a:t>Uses ML for high accuracy</a:t>
                      </a:r>
                      <a:endParaRPr lang="en-IN" sz="1800" b="0" i="0" u="none" strike="noStrike" noProof="0">
                        <a:solidFill>
                          <a:srgbClr val="000000"/>
                        </a:solidFill>
                        <a:latin typeface="Cambria"/>
                      </a:endParaRPr>
                    </a:p>
                  </a:txBody>
                  <a:tcPr/>
                </a:tc>
                <a:tc>
                  <a:txBody>
                    <a:bodyPr/>
                    <a:lstStyle/>
                    <a:p>
                      <a:pPr lvl="0">
                        <a:buNone/>
                      </a:pPr>
                      <a:r>
                        <a:rPr lang="en-US" sz="1800" b="0" i="0" u="none" strike="noStrike" noProof="0" dirty="0">
                          <a:solidFill>
                            <a:srgbClr val="000000"/>
                          </a:solidFill>
                          <a:latin typeface="Cambria"/>
                        </a:rPr>
                        <a:t>Dataset constraints</a:t>
                      </a:r>
                      <a:endParaRPr lang="en-IN" sz="1800" b="0" i="0" u="none" strike="noStrike" noProof="0">
                        <a:solidFill>
                          <a:srgbClr val="000000"/>
                        </a:solidFill>
                        <a:latin typeface="Cambria"/>
                      </a:endParaRPr>
                    </a:p>
                  </a:txBody>
                  <a:tcPr/>
                </a:tc>
                <a:tc>
                  <a:txBody>
                    <a:bodyPr/>
                    <a:lstStyle/>
                    <a:p>
                      <a:pPr lvl="0">
                        <a:buNone/>
                      </a:pPr>
                      <a:r>
                        <a:rPr lang="en-IN" sz="1800" dirty="0">
                          <a:latin typeface="Cambria"/>
                        </a:rPr>
                        <a:t>87%</a:t>
                      </a:r>
                    </a:p>
                  </a:txBody>
                  <a:tcPr/>
                </a:tc>
                <a:tc>
                  <a:txBody>
                    <a:bodyPr/>
                    <a:lstStyle/>
                    <a:p>
                      <a:pPr lvl="0">
                        <a:buNone/>
                      </a:pPr>
                      <a:r>
                        <a:rPr lang="en-US" sz="1800" b="0" i="0" u="none" strike="noStrike" noProof="0" dirty="0">
                          <a:solidFill>
                            <a:srgbClr val="000000"/>
                          </a:solidFill>
                          <a:latin typeface="Cambria"/>
                        </a:rPr>
                        <a:t>Deep Learning</a:t>
                      </a:r>
                      <a:endParaRPr lang="en-IN" sz="1800" b="0" i="0" u="none" strike="noStrike" noProof="0">
                        <a:solidFill>
                          <a:srgbClr val="000000"/>
                        </a:solidFill>
                        <a:latin typeface="Cambria"/>
                      </a:endParaRPr>
                    </a:p>
                  </a:txBody>
                  <a:tcPr/>
                </a:tc>
                <a:extLst>
                  <a:ext uri="{0D108BD9-81ED-4DB2-BD59-A6C34878D82A}">
                    <a16:rowId xmlns:a16="http://schemas.microsoft.com/office/drawing/2014/main" val="1924862971"/>
                  </a:ext>
                </a:extLst>
              </a:tr>
              <a:tr h="472764">
                <a:tc>
                  <a:txBody>
                    <a:bodyPr/>
                    <a:lstStyle/>
                    <a:p>
                      <a:pPr lvl="0" algn="ctr">
                        <a:buNone/>
                      </a:pPr>
                      <a:r>
                        <a:rPr lang="en-US" sz="1800" b="0" i="0" u="none" strike="noStrike" noProof="0" dirty="0">
                          <a:solidFill>
                            <a:srgbClr val="000000"/>
                          </a:solidFill>
                          <a:latin typeface="Cambria"/>
                        </a:rPr>
                        <a:t>Bharathi, C. U. et al.</a:t>
                      </a:r>
                    </a:p>
                  </a:txBody>
                  <a:tcPr/>
                </a:tc>
                <a:tc>
                  <a:txBody>
                    <a:bodyPr/>
                    <a:lstStyle/>
                    <a:p>
                      <a:pPr lvl="0">
                        <a:buNone/>
                      </a:pPr>
                      <a:r>
                        <a:rPr lang="en-US" sz="1800" b="0" i="0" u="none" strike="noStrike" noProof="0" err="1">
                          <a:latin typeface="Cambria"/>
                        </a:rPr>
                        <a:t>Signtalk</a:t>
                      </a:r>
                      <a:r>
                        <a:rPr lang="en-US" sz="1800" b="0" i="0" u="none" strike="noStrike" noProof="0" dirty="0">
                          <a:solidFill>
                            <a:srgbClr val="000000"/>
                          </a:solidFill>
                          <a:latin typeface="Cambria"/>
                        </a:rPr>
                        <a:t>: Sign Language to Text and Speech Conversion</a:t>
                      </a:r>
                      <a:endParaRPr lang="en-IN" sz="1800" b="0" i="0" u="none" strike="noStrike" noProof="0">
                        <a:solidFill>
                          <a:srgbClr val="000000"/>
                        </a:solidFill>
                        <a:latin typeface="Cambria"/>
                      </a:endParaRPr>
                    </a:p>
                  </a:txBody>
                  <a:tcPr/>
                </a:tc>
                <a:tc>
                  <a:txBody>
                    <a:bodyPr/>
                    <a:lstStyle/>
                    <a:p>
                      <a:r>
                        <a:rPr lang="en-IN" sz="1800" dirty="0">
                          <a:latin typeface="Cambria"/>
                        </a:rPr>
                        <a:t>2021</a:t>
                      </a:r>
                    </a:p>
                  </a:txBody>
                  <a:tcPr/>
                </a:tc>
                <a:tc>
                  <a:txBody>
                    <a:bodyPr/>
                    <a:lstStyle/>
                    <a:p>
                      <a:pPr lvl="0">
                        <a:buNone/>
                      </a:pPr>
                      <a:r>
                        <a:rPr lang="en-US" sz="1800" b="0" i="0" u="none" strike="noStrike" noProof="0" dirty="0">
                          <a:solidFill>
                            <a:srgbClr val="000000"/>
                          </a:solidFill>
                          <a:latin typeface="Cambria"/>
                        </a:rPr>
                        <a:t>Integrates text and speech output</a:t>
                      </a:r>
                      <a:endParaRPr lang="en-IN" sz="1800" b="0" i="0" u="none" strike="noStrike" noProof="0">
                        <a:solidFill>
                          <a:srgbClr val="000000"/>
                        </a:solidFill>
                        <a:latin typeface="Cambria"/>
                      </a:endParaRPr>
                    </a:p>
                  </a:txBody>
                  <a:tcPr/>
                </a:tc>
                <a:tc>
                  <a:txBody>
                    <a:bodyPr/>
                    <a:lstStyle/>
                    <a:p>
                      <a:pPr lvl="0">
                        <a:buNone/>
                      </a:pPr>
                      <a:r>
                        <a:rPr lang="en-US" sz="1800" b="0" i="0" u="none" strike="noStrike" noProof="0" dirty="0">
                          <a:solidFill>
                            <a:srgbClr val="000000"/>
                          </a:solidFill>
                          <a:latin typeface="Cambria"/>
                        </a:rPr>
                        <a:t>Limited to specific signs</a:t>
                      </a:r>
                      <a:endParaRPr lang="en-IN" sz="1800" b="0" i="0" u="none" strike="noStrike" noProof="0">
                        <a:solidFill>
                          <a:srgbClr val="000000"/>
                        </a:solidFill>
                        <a:latin typeface="Cambria"/>
                      </a:endParaRPr>
                    </a:p>
                  </a:txBody>
                  <a:tcPr/>
                </a:tc>
                <a:tc>
                  <a:txBody>
                    <a:bodyPr/>
                    <a:lstStyle/>
                    <a:p>
                      <a:pPr lvl="0">
                        <a:buNone/>
                      </a:pPr>
                      <a:r>
                        <a:rPr lang="en-IN" sz="1800" dirty="0">
                          <a:latin typeface="Cambria"/>
                        </a:rPr>
                        <a:t>82%</a:t>
                      </a:r>
                    </a:p>
                  </a:txBody>
                  <a:tcPr/>
                </a:tc>
                <a:tc>
                  <a:txBody>
                    <a:bodyPr/>
                    <a:lstStyle/>
                    <a:p>
                      <a:pPr lvl="0">
                        <a:buNone/>
                      </a:pPr>
                      <a:r>
                        <a:rPr lang="en-US" sz="1800" b="0" i="0" u="none" strike="noStrike" noProof="0" dirty="0">
                          <a:solidFill>
                            <a:srgbClr val="000000"/>
                          </a:solidFill>
                          <a:latin typeface="Cambria"/>
                        </a:rPr>
                        <a:t>AI-based approach</a:t>
                      </a:r>
                      <a:endParaRPr lang="en-IN" sz="1800" b="0" i="0" u="none" strike="noStrike" noProof="0">
                        <a:solidFill>
                          <a:srgbClr val="000000"/>
                        </a:solidFill>
                        <a:latin typeface="Cambria"/>
                      </a:endParaRPr>
                    </a:p>
                  </a:txBody>
                  <a:tcPr/>
                </a:tc>
                <a:extLst>
                  <a:ext uri="{0D108BD9-81ED-4DB2-BD59-A6C34878D82A}">
                    <a16:rowId xmlns:a16="http://schemas.microsoft.com/office/drawing/2014/main" val="1535116013"/>
                  </a:ext>
                </a:extLst>
              </a:tr>
              <a:tr h="472764">
                <a:tc>
                  <a:txBody>
                    <a:bodyPr/>
                    <a:lstStyle/>
                    <a:p>
                      <a:pPr algn="ctr"/>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pPr lvl="0">
                        <a:buNone/>
                      </a:pPr>
                      <a:endParaRPr lang="en-IN" dirty="0"/>
                    </a:p>
                  </a:txBody>
                  <a:tcPr/>
                </a:tc>
                <a:tc>
                  <a:txBody>
                    <a:bodyPr/>
                    <a:lstStyle/>
                    <a:p>
                      <a:endParaRPr lang="en-IN" dirty="0"/>
                    </a:p>
                  </a:txBody>
                  <a:tcPr/>
                </a:tc>
                <a:extLst>
                  <a:ext uri="{0D108BD9-81ED-4DB2-BD59-A6C34878D82A}">
                    <a16:rowId xmlns:a16="http://schemas.microsoft.com/office/drawing/2014/main" val="978184364"/>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39C49C-BFA8-5224-1C1E-699E6014694A}"/>
              </a:ext>
            </a:extLst>
          </p:cNvPr>
          <p:cNvGraphicFramePr>
            <a:graphicFrameLocks noGrp="1"/>
          </p:cNvGraphicFramePr>
          <p:nvPr>
            <p:ph idx="1"/>
            <p:extLst>
              <p:ext uri="{D42A27DB-BD31-4B8C-83A1-F6EECF244321}">
                <p14:modId xmlns:p14="http://schemas.microsoft.com/office/powerpoint/2010/main" val="2704047204"/>
              </p:ext>
            </p:extLst>
          </p:nvPr>
        </p:nvGraphicFramePr>
        <p:xfrm>
          <a:off x="-34724" y="1"/>
          <a:ext cx="12261437" cy="12306783"/>
        </p:xfrm>
        <a:graphic>
          <a:graphicData uri="http://schemas.openxmlformats.org/drawingml/2006/table">
            <a:tbl>
              <a:tblPr firstRow="1" bandRow="1">
                <a:tableStyleId>{5C22544A-7EE6-4342-B048-85BDC9FD1C3A}</a:tableStyleId>
              </a:tblPr>
              <a:tblGrid>
                <a:gridCol w="1518780">
                  <a:extLst>
                    <a:ext uri="{9D8B030D-6E8A-4147-A177-3AD203B41FA5}">
                      <a16:colId xmlns:a16="http://schemas.microsoft.com/office/drawing/2014/main" val="2069344835"/>
                    </a:ext>
                  </a:extLst>
                </a:gridCol>
                <a:gridCol w="1503123">
                  <a:extLst>
                    <a:ext uri="{9D8B030D-6E8A-4147-A177-3AD203B41FA5}">
                      <a16:colId xmlns:a16="http://schemas.microsoft.com/office/drawing/2014/main" val="247352208"/>
                    </a:ext>
                  </a:extLst>
                </a:gridCol>
                <a:gridCol w="1315232">
                  <a:extLst>
                    <a:ext uri="{9D8B030D-6E8A-4147-A177-3AD203B41FA5}">
                      <a16:colId xmlns:a16="http://schemas.microsoft.com/office/drawing/2014/main" val="2961432819"/>
                    </a:ext>
                  </a:extLst>
                </a:gridCol>
                <a:gridCol w="1780971">
                  <a:extLst>
                    <a:ext uri="{9D8B030D-6E8A-4147-A177-3AD203B41FA5}">
                      <a16:colId xmlns:a16="http://schemas.microsoft.com/office/drawing/2014/main" val="622497578"/>
                    </a:ext>
                  </a:extLst>
                </a:gridCol>
                <a:gridCol w="2078287">
                  <a:extLst>
                    <a:ext uri="{9D8B030D-6E8A-4147-A177-3AD203B41FA5}">
                      <a16:colId xmlns:a16="http://schemas.microsoft.com/office/drawing/2014/main" val="3176816457"/>
                    </a:ext>
                  </a:extLst>
                </a:gridCol>
                <a:gridCol w="2032522">
                  <a:extLst>
                    <a:ext uri="{9D8B030D-6E8A-4147-A177-3AD203B41FA5}">
                      <a16:colId xmlns:a16="http://schemas.microsoft.com/office/drawing/2014/main" val="2384422892"/>
                    </a:ext>
                  </a:extLst>
                </a:gridCol>
                <a:gridCol w="2032522">
                  <a:extLst>
                    <a:ext uri="{9D8B030D-6E8A-4147-A177-3AD203B41FA5}">
                      <a16:colId xmlns:a16="http://schemas.microsoft.com/office/drawing/2014/main" val="2614669622"/>
                    </a:ext>
                  </a:extLst>
                </a:gridCol>
              </a:tblGrid>
              <a:tr h="852985">
                <a:tc>
                  <a:txBody>
                    <a:bodyPr/>
                    <a:lstStyle/>
                    <a:p>
                      <a:pPr lvl="0" algn="ctr">
                        <a:buNone/>
                      </a:pPr>
                      <a:r>
                        <a:rPr lang="en-US" dirty="0"/>
                        <a:t>Author(s)</a:t>
                      </a:r>
                      <a:endParaRPr lang="en-US"/>
                    </a:p>
                  </a:txBody>
                  <a:tcPr/>
                </a:tc>
                <a:tc>
                  <a:txBody>
                    <a:bodyPr/>
                    <a:lstStyle/>
                    <a:p>
                      <a:pPr lvl="0">
                        <a:buNone/>
                      </a:pPr>
                      <a:r>
                        <a:rPr lang="en-US" dirty="0"/>
                        <a:t>Paper Name</a:t>
                      </a:r>
                      <a:endParaRPr lang="en-IN" dirty="0"/>
                    </a:p>
                  </a:txBody>
                  <a:tcPr/>
                </a:tc>
                <a:tc>
                  <a:txBody>
                    <a:bodyPr/>
                    <a:lstStyle/>
                    <a:p>
                      <a:pPr lvl="0">
                        <a:buNone/>
                      </a:pPr>
                      <a:r>
                        <a:rPr lang="en-US" dirty="0"/>
                        <a:t>Year</a:t>
                      </a:r>
                      <a:endParaRPr lang="en-US"/>
                    </a:p>
                  </a:txBody>
                  <a:tcPr/>
                </a:tc>
                <a:tc>
                  <a:txBody>
                    <a:bodyPr/>
                    <a:lstStyle/>
                    <a:p>
                      <a:pPr lvl="0">
                        <a:buNone/>
                      </a:pPr>
                      <a:r>
                        <a:rPr lang="en-IN" dirty="0"/>
                        <a:t>Merits</a:t>
                      </a:r>
                      <a:endParaRPr lang="en-US"/>
                    </a:p>
                  </a:txBody>
                  <a:tcPr/>
                </a:tc>
                <a:tc>
                  <a:txBody>
                    <a:bodyPr/>
                    <a:lstStyle/>
                    <a:p>
                      <a:pPr lvl="0">
                        <a:buNone/>
                      </a:pPr>
                      <a:r>
                        <a:rPr lang="en-IN" dirty="0"/>
                        <a:t>Demerits</a:t>
                      </a:r>
                      <a:endParaRPr lang="en-US"/>
                    </a:p>
                  </a:txBody>
                  <a:tcPr/>
                </a:tc>
                <a:tc>
                  <a:txBody>
                    <a:bodyPr/>
                    <a:lstStyle/>
                    <a:p>
                      <a:pPr lvl="0" algn="l">
                        <a:lnSpc>
                          <a:spcPct val="100000"/>
                        </a:lnSpc>
                        <a:spcBef>
                          <a:spcPts val="0"/>
                        </a:spcBef>
                        <a:spcAft>
                          <a:spcPts val="0"/>
                        </a:spcAft>
                        <a:buNone/>
                      </a:pPr>
                      <a:r>
                        <a:rPr lang="en-IN" sz="1800" b="1" i="0" u="none" strike="noStrike" noProof="0" dirty="0">
                          <a:solidFill>
                            <a:srgbClr val="FFFFFF"/>
                          </a:solidFill>
                          <a:latin typeface="Bookman Old Style"/>
                        </a:rPr>
                        <a:t>Accuracy</a:t>
                      </a:r>
                      <a:endParaRPr lang="en-US"/>
                    </a:p>
                    <a:p>
                      <a:pPr lvl="0">
                        <a:buNone/>
                      </a:pPr>
                      <a:endParaRPr lang="en-IN" dirty="0"/>
                    </a:p>
                  </a:txBody>
                  <a:tcPr/>
                </a:tc>
                <a:tc>
                  <a:txBody>
                    <a:bodyPr/>
                    <a:lstStyle/>
                    <a:p>
                      <a:pPr lvl="0">
                        <a:buNone/>
                      </a:pPr>
                      <a:r>
                        <a:rPr lang="en-IN" dirty="0"/>
                        <a:t>Methodology</a:t>
                      </a:r>
                      <a:endParaRPr lang="en-US"/>
                    </a:p>
                  </a:txBody>
                  <a:tcPr/>
                </a:tc>
                <a:extLst>
                  <a:ext uri="{0D108BD9-81ED-4DB2-BD59-A6C34878D82A}">
                    <a16:rowId xmlns:a16="http://schemas.microsoft.com/office/drawing/2014/main" val="667911400"/>
                  </a:ext>
                </a:extLst>
              </a:tr>
              <a:tr h="2787041">
                <a:tc>
                  <a:txBody>
                    <a:bodyPr/>
                    <a:lstStyle/>
                    <a:p>
                      <a:pPr lvl="0" algn="ctr">
                        <a:buNone/>
                      </a:pPr>
                      <a:r>
                        <a:rPr lang="en-US" sz="1800" b="0" i="0" u="none" strike="noStrike" noProof="0" dirty="0">
                          <a:solidFill>
                            <a:srgbClr val="000000"/>
                          </a:solidFill>
                          <a:latin typeface="Cambria"/>
                        </a:rPr>
                        <a:t>Garg, H. et al</a:t>
                      </a:r>
                      <a:endParaRPr lang="en-US" sz="1800" dirty="0"/>
                    </a:p>
                  </a:txBody>
                  <a:tcPr/>
                </a:tc>
                <a:tc>
                  <a:txBody>
                    <a:bodyPr/>
                    <a:lstStyle/>
                    <a:p>
                      <a:pPr lvl="0">
                        <a:buNone/>
                      </a:pPr>
                      <a:r>
                        <a:rPr lang="en-US" sz="1800" b="0" i="0" u="none" strike="noStrike" noProof="0" dirty="0">
                          <a:solidFill>
                            <a:srgbClr val="000000"/>
                          </a:solidFill>
                          <a:latin typeface="Cambria"/>
                        </a:rPr>
                        <a:t>Real-Time Conversion for Sign-to-Text and Text-to-Speech Communication Using ML</a:t>
                      </a:r>
                    </a:p>
                  </a:txBody>
                  <a:tcPr/>
                </a:tc>
                <a:tc>
                  <a:txBody>
                    <a:bodyPr/>
                    <a:lstStyle/>
                    <a:p>
                      <a:r>
                        <a:rPr lang="en-US" sz="1800" dirty="0"/>
                        <a:t>2024</a:t>
                      </a:r>
                    </a:p>
                  </a:txBody>
                  <a:tcPr/>
                </a:tc>
                <a:tc>
                  <a:txBody>
                    <a:bodyPr/>
                    <a:lstStyle/>
                    <a:p>
                      <a:pPr lvl="0" algn="ctr">
                        <a:buNone/>
                      </a:pPr>
                      <a:r>
                        <a:rPr lang="en-US" sz="1800" b="0" i="0" u="none" strike="noStrike" noProof="0" dirty="0">
                          <a:solidFill>
                            <a:srgbClr val="000000"/>
                          </a:solidFill>
                          <a:latin typeface="Cambria"/>
                        </a:rPr>
                        <a:t>Bidirectional communication</a:t>
                      </a:r>
                      <a:endParaRPr lang="en-US" sz="1800" dirty="0"/>
                    </a:p>
                  </a:txBody>
                  <a:tcPr/>
                </a:tc>
                <a:tc>
                  <a:txBody>
                    <a:bodyPr/>
                    <a:lstStyle/>
                    <a:p>
                      <a:pPr lvl="0">
                        <a:buNone/>
                      </a:pPr>
                      <a:r>
                        <a:rPr lang="en-US" sz="1800" b="0" i="0" u="none" strike="noStrike" noProof="0" dirty="0">
                          <a:solidFill>
                            <a:srgbClr val="000000"/>
                          </a:solidFill>
                          <a:latin typeface="Cambria"/>
                        </a:rPr>
                        <a:t>High computational requirements</a:t>
                      </a:r>
                      <a:endParaRPr lang="en-US" sz="1800" dirty="0"/>
                    </a:p>
                  </a:txBody>
                  <a:tcPr/>
                </a:tc>
                <a:tc>
                  <a:txBody>
                    <a:bodyPr/>
                    <a:lstStyle/>
                    <a:p>
                      <a:r>
                        <a:rPr lang="en-US" sz="1800" dirty="0"/>
                        <a:t>88%</a:t>
                      </a:r>
                    </a:p>
                  </a:txBody>
                  <a:tcPr/>
                </a:tc>
                <a:tc>
                  <a:txBody>
                    <a:bodyPr/>
                    <a:lstStyle/>
                    <a:p>
                      <a:pPr lvl="0">
                        <a:buNone/>
                      </a:pPr>
                      <a:r>
                        <a:rPr lang="en-US" sz="1800" b="0" i="0" u="none" strike="noStrike" noProof="0" dirty="0">
                          <a:solidFill>
                            <a:srgbClr val="000000"/>
                          </a:solidFill>
                          <a:latin typeface="Cambria"/>
                        </a:rPr>
                        <a:t>Machine Learning</a:t>
                      </a:r>
                    </a:p>
                  </a:txBody>
                  <a:tcPr/>
                </a:tc>
                <a:extLst>
                  <a:ext uri="{0D108BD9-81ED-4DB2-BD59-A6C34878D82A}">
                    <a16:rowId xmlns:a16="http://schemas.microsoft.com/office/drawing/2014/main" val="1608896768"/>
                  </a:ext>
                </a:extLst>
              </a:tr>
              <a:tr h="2035479">
                <a:tc>
                  <a:txBody>
                    <a:bodyPr/>
                    <a:lstStyle/>
                    <a:p>
                      <a:pPr lvl="0" algn="ctr">
                        <a:buNone/>
                      </a:pPr>
                      <a:r>
                        <a:rPr lang="en-US" sz="1800" b="0" i="0" u="none" strike="noStrike" noProof="0" dirty="0">
                          <a:solidFill>
                            <a:srgbClr val="000000"/>
                          </a:solidFill>
                          <a:latin typeface="Cambria"/>
                        </a:rPr>
                        <a:t>Goyal, L. et al.</a:t>
                      </a:r>
                    </a:p>
                  </a:txBody>
                  <a:tcPr/>
                </a:tc>
                <a:tc>
                  <a:txBody>
                    <a:bodyPr/>
                    <a:lstStyle/>
                    <a:p>
                      <a:pPr lvl="0">
                        <a:buNone/>
                      </a:pPr>
                      <a:r>
                        <a:rPr lang="en-US" sz="1800" b="0" i="0" u="none" strike="noStrike" noProof="0" dirty="0">
                          <a:solidFill>
                            <a:srgbClr val="000000"/>
                          </a:solidFill>
                          <a:latin typeface="Cambria"/>
                        </a:rPr>
                        <a:t>Text to Sign Language Translation System: A Review</a:t>
                      </a:r>
                      <a:endParaRPr lang="en-US" sz="1800" dirty="0"/>
                    </a:p>
                  </a:txBody>
                  <a:tcPr/>
                </a:tc>
                <a:tc>
                  <a:txBody>
                    <a:bodyPr/>
                    <a:lstStyle/>
                    <a:p>
                      <a:r>
                        <a:rPr lang="en-US" sz="1800" dirty="0"/>
                        <a:t>2016</a:t>
                      </a:r>
                    </a:p>
                  </a:txBody>
                  <a:tcPr/>
                </a:tc>
                <a:tc>
                  <a:txBody>
                    <a:bodyPr/>
                    <a:lstStyle/>
                    <a:p>
                      <a:pPr lvl="0" algn="ctr">
                        <a:buNone/>
                      </a:pPr>
                      <a:r>
                        <a:rPr lang="en-US" sz="1800" b="0" i="0" u="none" strike="noStrike" noProof="0" dirty="0">
                          <a:solidFill>
                            <a:srgbClr val="000000"/>
                          </a:solidFill>
                          <a:latin typeface="Cambria"/>
                        </a:rPr>
                        <a:t>Covers various translation methods</a:t>
                      </a:r>
                      <a:endParaRPr lang="en-IN" sz="1800" b="0" i="0" u="none" strike="noStrike" noProof="0" dirty="0">
                        <a:solidFill>
                          <a:srgbClr val="000000"/>
                        </a:solidFill>
                        <a:latin typeface="Cambria"/>
                      </a:endParaRPr>
                    </a:p>
                  </a:txBody>
                  <a:tcPr/>
                </a:tc>
                <a:tc>
                  <a:txBody>
                    <a:bodyPr/>
                    <a:lstStyle/>
                    <a:p>
                      <a:pPr lvl="0">
                        <a:buNone/>
                      </a:pPr>
                      <a:r>
                        <a:rPr lang="en-US" sz="1800" b="0" i="0" u="none" strike="noStrike" noProof="0" dirty="0">
                          <a:solidFill>
                            <a:srgbClr val="000000"/>
                          </a:solidFill>
                          <a:latin typeface="Cambria"/>
                        </a:rPr>
                        <a:t>Outdated methodologies</a:t>
                      </a:r>
                    </a:p>
                  </a:txBody>
                  <a:tcPr/>
                </a:tc>
                <a:tc>
                  <a:txBody>
                    <a:bodyPr/>
                    <a:lstStyle/>
                    <a:p>
                      <a:pPr lvl="0">
                        <a:buNone/>
                      </a:pPr>
                      <a:r>
                        <a:rPr lang="en-US" sz="1800" b="0" i="0" u="none" strike="noStrike" noProof="0" dirty="0">
                          <a:solidFill>
                            <a:srgbClr val="000000"/>
                          </a:solidFill>
                          <a:latin typeface="Cambria"/>
                        </a:rPr>
                        <a:t>N/A</a:t>
                      </a:r>
                    </a:p>
                  </a:txBody>
                  <a:tcPr/>
                </a:tc>
                <a:tc>
                  <a:txBody>
                    <a:bodyPr/>
                    <a:lstStyle/>
                    <a:p>
                      <a:pPr lvl="0">
                        <a:buNone/>
                      </a:pPr>
                      <a:r>
                        <a:rPr lang="en-US" sz="1800" b="0" i="0" u="none" strike="noStrike" noProof="0" dirty="0">
                          <a:solidFill>
                            <a:srgbClr val="000000"/>
                          </a:solidFill>
                          <a:latin typeface="Cambria"/>
                        </a:rPr>
                        <a:t>Review Paper</a:t>
                      </a:r>
                    </a:p>
                  </a:txBody>
                  <a:tcPr/>
                </a:tc>
                <a:extLst>
                  <a:ext uri="{0D108BD9-81ED-4DB2-BD59-A6C34878D82A}">
                    <a16:rowId xmlns:a16="http://schemas.microsoft.com/office/drawing/2014/main" val="3332587409"/>
                  </a:ext>
                </a:extLst>
              </a:tr>
              <a:tr h="2035479">
                <a:tc>
                  <a:txBody>
                    <a:bodyPr/>
                    <a:lstStyle/>
                    <a:p>
                      <a:pPr lvl="0" algn="ctr">
                        <a:buNone/>
                      </a:pPr>
                      <a:r>
                        <a:rPr lang="en-US" sz="1800" b="0" i="0" u="none" strike="noStrike" noProof="0" dirty="0">
                          <a:solidFill>
                            <a:srgbClr val="000000"/>
                          </a:solidFill>
                          <a:latin typeface="Cambria"/>
                        </a:rPr>
                        <a:t>Tiku, K. et al.</a:t>
                      </a:r>
                    </a:p>
                  </a:txBody>
                  <a:tcPr/>
                </a:tc>
                <a:tc>
                  <a:txBody>
                    <a:bodyPr/>
                    <a:lstStyle/>
                    <a:p>
                      <a:pPr lvl="0">
                        <a:buNone/>
                      </a:pPr>
                      <a:r>
                        <a:rPr lang="en-US" sz="1800" b="0" i="0" u="none" strike="noStrike" noProof="0" dirty="0">
                          <a:solidFill>
                            <a:srgbClr val="000000"/>
                          </a:solidFill>
                          <a:latin typeface="Cambria"/>
                        </a:rPr>
                        <a:t>Real-time Conversion of Sign Language to Text and Speech</a:t>
                      </a:r>
                    </a:p>
                  </a:txBody>
                  <a:tcPr/>
                </a:tc>
                <a:tc>
                  <a:txBody>
                    <a:bodyPr/>
                    <a:lstStyle/>
                    <a:p>
                      <a:pPr lvl="0">
                        <a:buNone/>
                      </a:pPr>
                      <a:r>
                        <a:rPr lang="en-US" sz="1800" dirty="0"/>
                        <a:t>2020</a:t>
                      </a:r>
                    </a:p>
                  </a:txBody>
                  <a:tcPr/>
                </a:tc>
                <a:tc>
                  <a:txBody>
                    <a:bodyPr/>
                    <a:lstStyle/>
                    <a:p>
                      <a:pPr lvl="0" algn="ctr">
                        <a:buNone/>
                      </a:pPr>
                      <a:r>
                        <a:rPr lang="en-US" sz="1800" b="0" i="0" u="none" strike="noStrike" noProof="0" dirty="0">
                          <a:solidFill>
                            <a:srgbClr val="000000"/>
                          </a:solidFill>
                          <a:latin typeface="Cambria"/>
                        </a:rPr>
                        <a:t>Real-time processing</a:t>
                      </a:r>
                    </a:p>
                  </a:txBody>
                  <a:tcPr/>
                </a:tc>
                <a:tc>
                  <a:txBody>
                    <a:bodyPr/>
                    <a:lstStyle/>
                    <a:p>
                      <a:pPr lvl="0">
                        <a:buNone/>
                      </a:pPr>
                      <a:r>
                        <a:rPr lang="en-US" sz="1800" b="0" i="0" u="none" strike="noStrike" noProof="0" dirty="0">
                          <a:solidFill>
                            <a:srgbClr val="000000"/>
                          </a:solidFill>
                          <a:latin typeface="Cambria"/>
                        </a:rPr>
                        <a:t>Limited language support</a:t>
                      </a:r>
                    </a:p>
                  </a:txBody>
                  <a:tcPr/>
                </a:tc>
                <a:tc>
                  <a:txBody>
                    <a:bodyPr/>
                    <a:lstStyle/>
                    <a:p>
                      <a:pPr lvl="0">
                        <a:buNone/>
                      </a:pPr>
                      <a:r>
                        <a:rPr lang="en-US" sz="1800" b="0" i="0" u="none" strike="noStrike" noProof="0" dirty="0">
                          <a:solidFill>
                            <a:srgbClr val="000000"/>
                          </a:solidFill>
                          <a:latin typeface="Cambria"/>
                        </a:rPr>
                        <a:t>83%</a:t>
                      </a:r>
                    </a:p>
                  </a:txBody>
                  <a:tcPr/>
                </a:tc>
                <a:tc>
                  <a:txBody>
                    <a:bodyPr/>
                    <a:lstStyle/>
                    <a:p>
                      <a:pPr lvl="0">
                        <a:buNone/>
                      </a:pPr>
                      <a:r>
                        <a:rPr lang="en-US" sz="1800" b="0" i="0" u="none" strike="noStrike" noProof="0" dirty="0">
                          <a:solidFill>
                            <a:srgbClr val="000000"/>
                          </a:solidFill>
                          <a:latin typeface="Cambria"/>
                        </a:rPr>
                        <a:t>Machine Learning</a:t>
                      </a:r>
                    </a:p>
                  </a:txBody>
                  <a:tcPr/>
                </a:tc>
                <a:extLst>
                  <a:ext uri="{0D108BD9-81ED-4DB2-BD59-A6C34878D82A}">
                    <a16:rowId xmlns:a16="http://schemas.microsoft.com/office/drawing/2014/main" val="355749304"/>
                  </a:ext>
                </a:extLst>
              </a:tr>
              <a:tr h="2035479">
                <a:tc>
                  <a:txBody>
                    <a:bodyPr/>
                    <a:lstStyle/>
                    <a:p>
                      <a:pPr lvl="0" algn="ctr">
                        <a:buNone/>
                      </a:pPr>
                      <a:r>
                        <a:rPr lang="en-US" sz="1800" b="0" i="0" u="none" strike="noStrike" noProof="0" dirty="0">
                          <a:solidFill>
                            <a:srgbClr val="000000"/>
                          </a:solidFill>
                          <a:latin typeface="Cambria"/>
                        </a:rPr>
                        <a:t>Sindhu, K. S. et al.</a:t>
                      </a:r>
                    </a:p>
                  </a:txBody>
                  <a:tcPr/>
                </a:tc>
                <a:tc>
                  <a:txBody>
                    <a:bodyPr/>
                    <a:lstStyle/>
                    <a:p>
                      <a:pPr lvl="0">
                        <a:buNone/>
                      </a:pPr>
                      <a:r>
                        <a:rPr lang="en-US" sz="1800" b="0" i="0" u="none" strike="noStrike" noProof="0" dirty="0">
                          <a:solidFill>
                            <a:srgbClr val="000000"/>
                          </a:solidFill>
                          <a:latin typeface="Cambria"/>
                        </a:rPr>
                        <a:t>Sign Language Recognition and Translation Systems for Enhanced Communication</a:t>
                      </a:r>
                    </a:p>
                  </a:txBody>
                  <a:tcPr/>
                </a:tc>
                <a:tc>
                  <a:txBody>
                    <a:bodyPr/>
                    <a:lstStyle/>
                    <a:p>
                      <a:pPr lvl="0">
                        <a:buNone/>
                      </a:pPr>
                      <a:r>
                        <a:rPr lang="en-US" sz="1800" dirty="0"/>
                        <a:t>2024</a:t>
                      </a:r>
                    </a:p>
                  </a:txBody>
                  <a:tcPr/>
                </a:tc>
                <a:tc>
                  <a:txBody>
                    <a:bodyPr/>
                    <a:lstStyle/>
                    <a:p>
                      <a:pPr lvl="0" algn="ctr">
                        <a:buNone/>
                      </a:pPr>
                      <a:r>
                        <a:rPr lang="en-US" sz="1800" b="0" i="0" u="none" strike="noStrike" noProof="0" dirty="0">
                          <a:solidFill>
                            <a:srgbClr val="000000"/>
                          </a:solidFill>
                          <a:latin typeface="Cambria"/>
                        </a:rPr>
                        <a:t>Enhanced recognition system</a:t>
                      </a:r>
                    </a:p>
                  </a:txBody>
                  <a:tcPr/>
                </a:tc>
                <a:tc>
                  <a:txBody>
                    <a:bodyPr/>
                    <a:lstStyle/>
                    <a:p>
                      <a:pPr lvl="0">
                        <a:buNone/>
                      </a:pPr>
                      <a:r>
                        <a:rPr lang="en-US" sz="1800" b="0" i="0" u="none" strike="noStrike" noProof="0" dirty="0">
                          <a:solidFill>
                            <a:srgbClr val="000000"/>
                          </a:solidFill>
                          <a:latin typeface="Cambria"/>
                        </a:rPr>
                        <a:t>Limited generalization</a:t>
                      </a:r>
                    </a:p>
                  </a:txBody>
                  <a:tcPr/>
                </a:tc>
                <a:tc>
                  <a:txBody>
                    <a:bodyPr/>
                    <a:lstStyle/>
                    <a:p>
                      <a:pPr lvl="0">
                        <a:buNone/>
                      </a:pPr>
                      <a:r>
                        <a:rPr lang="en-US" sz="1800" b="0" i="0" u="none" strike="noStrike" noProof="0" dirty="0">
                          <a:solidFill>
                            <a:srgbClr val="000000"/>
                          </a:solidFill>
                          <a:latin typeface="Cambria"/>
                        </a:rPr>
                        <a:t>85%</a:t>
                      </a:r>
                    </a:p>
                  </a:txBody>
                  <a:tcPr/>
                </a:tc>
                <a:tc>
                  <a:txBody>
                    <a:bodyPr/>
                    <a:lstStyle/>
                    <a:p>
                      <a:pPr lvl="0">
                        <a:buNone/>
                      </a:pPr>
                      <a:r>
                        <a:rPr lang="en-US" sz="1800" b="0" i="0" u="none" strike="noStrike" noProof="0" dirty="0">
                          <a:solidFill>
                            <a:srgbClr val="000000"/>
                          </a:solidFill>
                          <a:latin typeface="Cambria"/>
                        </a:rPr>
                        <a:t>Deep Learning</a:t>
                      </a:r>
                    </a:p>
                  </a:txBody>
                  <a:tcPr/>
                </a:tc>
                <a:extLst>
                  <a:ext uri="{0D108BD9-81ED-4DB2-BD59-A6C34878D82A}">
                    <a16:rowId xmlns:a16="http://schemas.microsoft.com/office/drawing/2014/main" val="3026581024"/>
                  </a:ext>
                </a:extLst>
              </a:tr>
              <a:tr h="2035479">
                <a:tc>
                  <a:txBody>
                    <a:bodyPr/>
                    <a:lstStyle/>
                    <a:p>
                      <a:pPr lvl="0" algn="ctr">
                        <a:buNone/>
                      </a:pPr>
                      <a:r>
                        <a:rPr lang="en-US" sz="1800" b="0" i="0" u="none" strike="noStrike" noProof="0" dirty="0">
                          <a:solidFill>
                            <a:srgbClr val="000000"/>
                          </a:solidFill>
                          <a:latin typeface="Cambria"/>
                        </a:rPr>
                        <a:t>Sheela, K. A. et al.</a:t>
                      </a:r>
                    </a:p>
                  </a:txBody>
                  <a:tcPr/>
                </a:tc>
                <a:tc>
                  <a:txBody>
                    <a:bodyPr/>
                    <a:lstStyle/>
                    <a:p>
                      <a:pPr lvl="0">
                        <a:buNone/>
                      </a:pPr>
                      <a:r>
                        <a:rPr lang="en-US" sz="1800" b="0" i="0" u="none" strike="noStrike" noProof="0" dirty="0">
                          <a:solidFill>
                            <a:srgbClr val="000000"/>
                          </a:solidFill>
                          <a:latin typeface="Cambria"/>
                        </a:rPr>
                        <a:t>Indian Sign Language </a:t>
                      </a:r>
                      <a:r>
                        <a:rPr lang="en-US" sz="1800" b="0" i="0" u="none" strike="noStrike" noProof="0" err="1">
                          <a:solidFill>
                            <a:srgbClr val="000000"/>
                          </a:solidFill>
                          <a:latin typeface="Cambria"/>
                        </a:rPr>
                        <a:t>Translato</a:t>
                      </a:r>
                      <a:endParaRPr lang="en-US" sz="1800">
                        <a:latin typeface="Cambria"/>
                      </a:endParaRPr>
                    </a:p>
                  </a:txBody>
                  <a:tcPr/>
                </a:tc>
                <a:tc>
                  <a:txBody>
                    <a:bodyPr/>
                    <a:lstStyle/>
                    <a:p>
                      <a:pPr lvl="0">
                        <a:buNone/>
                      </a:pPr>
                      <a:r>
                        <a:rPr lang="en-US" sz="1800" dirty="0">
                          <a:latin typeface="Cambria"/>
                        </a:rPr>
                        <a:t>2024</a:t>
                      </a:r>
                    </a:p>
                  </a:txBody>
                  <a:tcPr/>
                </a:tc>
                <a:tc>
                  <a:txBody>
                    <a:bodyPr/>
                    <a:lstStyle/>
                    <a:p>
                      <a:pPr lvl="0" algn="ctr">
                        <a:buNone/>
                      </a:pPr>
                      <a:r>
                        <a:rPr lang="en-US" sz="1800" b="0" i="0" u="none" strike="noStrike" noProof="0" dirty="0">
                          <a:solidFill>
                            <a:srgbClr val="000000"/>
                          </a:solidFill>
                          <a:latin typeface="Cambria"/>
                        </a:rPr>
                        <a:t>Includes sentiment analysis</a:t>
                      </a:r>
                    </a:p>
                  </a:txBody>
                  <a:tcPr/>
                </a:tc>
                <a:tc>
                  <a:txBody>
                    <a:bodyPr/>
                    <a:lstStyle/>
                    <a:p>
                      <a:pPr lvl="0">
                        <a:buNone/>
                      </a:pPr>
                      <a:r>
                        <a:rPr lang="en-US" sz="1800" b="0" i="0" u="none" strike="noStrike" noProof="0" dirty="0">
                          <a:solidFill>
                            <a:srgbClr val="000000"/>
                          </a:solidFill>
                          <a:latin typeface="Cambria"/>
                        </a:rPr>
                        <a:t>Limited dataset availability</a:t>
                      </a:r>
                    </a:p>
                  </a:txBody>
                  <a:tcPr/>
                </a:tc>
                <a:tc>
                  <a:txBody>
                    <a:bodyPr/>
                    <a:lstStyle/>
                    <a:p>
                      <a:pPr lvl="0">
                        <a:buNone/>
                      </a:pPr>
                      <a:r>
                        <a:rPr lang="en-US" sz="1800" b="0" i="0" u="none" strike="noStrike" noProof="0" dirty="0">
                          <a:solidFill>
                            <a:srgbClr val="000000"/>
                          </a:solidFill>
                          <a:latin typeface="Cambria"/>
                        </a:rPr>
                        <a:t>82%</a:t>
                      </a:r>
                    </a:p>
                  </a:txBody>
                  <a:tcPr/>
                </a:tc>
                <a:tc>
                  <a:txBody>
                    <a:bodyPr/>
                    <a:lstStyle/>
                    <a:p>
                      <a:pPr lvl="0">
                        <a:buNone/>
                      </a:pPr>
                      <a:r>
                        <a:rPr lang="en-US" sz="1800" b="0" i="0" u="none" strike="noStrike" noProof="0" dirty="0">
                          <a:solidFill>
                            <a:srgbClr val="000000"/>
                          </a:solidFill>
                          <a:latin typeface="Cambria"/>
                        </a:rPr>
                        <a:t>AI-based</a:t>
                      </a:r>
                    </a:p>
                  </a:txBody>
                  <a:tcPr/>
                </a:tc>
                <a:extLst>
                  <a:ext uri="{0D108BD9-81ED-4DB2-BD59-A6C34878D82A}">
                    <a16:rowId xmlns:a16="http://schemas.microsoft.com/office/drawing/2014/main" val="3056939335"/>
                  </a:ext>
                </a:extLst>
              </a:tr>
            </a:tbl>
          </a:graphicData>
        </a:graphic>
      </p:graphicFrame>
    </p:spTree>
    <p:extLst>
      <p:ext uri="{BB962C8B-B14F-4D97-AF65-F5344CB8AC3E}">
        <p14:creationId xmlns:p14="http://schemas.microsoft.com/office/powerpoint/2010/main" val="101749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vert="horz" lIns="91440" tIns="45720" rIns="91440" bIns="45720" rtlCol="0" anchor="t">
            <a:noAutofit/>
          </a:bodyPr>
          <a:lstStyle/>
          <a:p>
            <a:pPr algn="just"/>
            <a:r>
              <a:rPr lang="en-US" sz="2000" b="1" dirty="0">
                <a:latin typeface="Times New Roman"/>
                <a:ea typeface="Verdana"/>
                <a:cs typeface="Arial"/>
              </a:rPr>
              <a:t>Limited Dataset Availability</a:t>
            </a:r>
            <a:r>
              <a:rPr lang="en-US" sz="2000" dirty="0">
                <a:latin typeface="Times New Roman"/>
                <a:ea typeface="Verdana"/>
                <a:cs typeface="Arial"/>
              </a:rPr>
              <a:t> – Existing systems lack large, diverse datasets for Indian Sign Language (ISL), leading to lower accuracy in real-world scenarios.</a:t>
            </a:r>
            <a:endParaRPr lang="en-US"/>
          </a:p>
          <a:p>
            <a:pPr algn="just"/>
            <a:r>
              <a:rPr lang="en-US" sz="2000" b="1" dirty="0">
                <a:latin typeface="Times New Roman"/>
                <a:ea typeface="Verdana"/>
                <a:cs typeface="Arial"/>
              </a:rPr>
              <a:t>Gesture Complexity</a:t>
            </a:r>
            <a:r>
              <a:rPr lang="en-US" sz="2000" dirty="0">
                <a:latin typeface="Times New Roman"/>
                <a:ea typeface="Verdana"/>
                <a:cs typeface="Arial"/>
              </a:rPr>
              <a:t> – ISL involves dynamic gestures, facial expressions, and hand orientations, making it challenging for traditional models to interpret accurately.</a:t>
            </a:r>
          </a:p>
          <a:p>
            <a:pPr algn="just"/>
            <a:r>
              <a:rPr lang="en-US" sz="2000" b="1" dirty="0">
                <a:latin typeface="Times New Roman"/>
                <a:ea typeface="Verdana"/>
                <a:cs typeface="Arial"/>
              </a:rPr>
              <a:t>Device Dependency</a:t>
            </a:r>
            <a:r>
              <a:rPr lang="en-US" sz="2000" dirty="0">
                <a:latin typeface="Times New Roman"/>
                <a:ea typeface="Verdana"/>
                <a:cs typeface="Arial"/>
              </a:rPr>
              <a:t> – Many systems require specialized gloves or sensors, making them costly and less accessible for everyday users.</a:t>
            </a:r>
          </a:p>
          <a:p>
            <a:pPr algn="just"/>
            <a:r>
              <a:rPr lang="en-US" sz="2000" b="1" dirty="0">
                <a:latin typeface="Times New Roman"/>
                <a:ea typeface="Verdana"/>
                <a:cs typeface="Arial"/>
              </a:rPr>
              <a:t>Lack of Real-time Processing </a:t>
            </a:r>
            <a:r>
              <a:rPr lang="en-US" sz="2000" dirty="0">
                <a:latin typeface="Times New Roman"/>
                <a:ea typeface="Verdana"/>
                <a:cs typeface="Arial"/>
              </a:rPr>
              <a:t>– Some existing methods have high latency, making real-time communication difficult.</a:t>
            </a:r>
          </a:p>
          <a:p>
            <a:pPr algn="just"/>
            <a:r>
              <a:rPr lang="en-US" sz="2000" b="1" dirty="0">
                <a:latin typeface="Times New Roman"/>
                <a:ea typeface="Verdana"/>
                <a:cs typeface="Arial"/>
              </a:rPr>
              <a:t>Poor Generalization </a:t>
            </a:r>
            <a:r>
              <a:rPr lang="en-US" sz="2000" dirty="0">
                <a:latin typeface="Times New Roman"/>
                <a:ea typeface="Verdana"/>
                <a:cs typeface="Arial"/>
              </a:rPr>
              <a:t>– Models trained on specific datasets may struggle with variations in hand size, lighting conditions, and backgrounds, reducing effectiveness in diverse environments.</a:t>
            </a:r>
          </a:p>
          <a:p>
            <a:pPr algn="just"/>
            <a:r>
              <a:rPr lang="en-US" sz="2000" b="1" dirty="0">
                <a:latin typeface="Times New Roman"/>
                <a:ea typeface="Verdana"/>
                <a:cs typeface="Arial"/>
              </a:rPr>
              <a:t>Limited Support for Regional Variations </a:t>
            </a:r>
            <a:r>
              <a:rPr lang="en-US" sz="2000" dirty="0">
                <a:latin typeface="Times New Roman"/>
                <a:ea typeface="Verdana"/>
                <a:cs typeface="Arial"/>
              </a:rPr>
              <a:t>– ISL has multiple regional variations, but existing systems often support only standard gestures.</a:t>
            </a:r>
          </a:p>
          <a:p>
            <a:pPr algn="just"/>
            <a:r>
              <a:rPr lang="en-US" sz="2000" b="1" dirty="0">
                <a:latin typeface="Times New Roman"/>
                <a:ea typeface="Verdana"/>
                <a:cs typeface="Arial"/>
              </a:rPr>
              <a:t>Lack of Facial Expression Recognition</a:t>
            </a:r>
            <a:r>
              <a:rPr lang="en-US" sz="2000" dirty="0">
                <a:latin typeface="Times New Roman"/>
                <a:ea typeface="Verdana"/>
                <a:cs typeface="Arial"/>
              </a:rPr>
              <a:t> – Expressions play a key role in ISL, but many systems fail to capture and interpret them effectively.</a:t>
            </a:r>
          </a:p>
          <a:p>
            <a:endParaRPr lang="en-US" sz="2000" dirty="0">
              <a:latin typeface="Times New Roman"/>
              <a:ea typeface="Verdana"/>
              <a:cs typeface="Arial"/>
            </a:endParaRPr>
          </a:p>
          <a:p>
            <a:endParaRPr lang="en-US" sz="600" dirty="0">
              <a:latin typeface="Verdana"/>
              <a:ea typeface="Verdana"/>
              <a:cs typeface="Arial"/>
            </a:endParaRPr>
          </a:p>
          <a:p>
            <a:endParaRPr lang="en-US" sz="600" dirty="0">
              <a:latin typeface="Verdana"/>
              <a:ea typeface="Verdana"/>
              <a:cs typeface="Arial"/>
            </a:endParaRPr>
          </a:p>
          <a:p>
            <a:endParaRPr lang="en-US" sz="900" dirty="0">
              <a:latin typeface="Verdana"/>
              <a:ea typeface="Verdana"/>
              <a:cs typeface="Arial"/>
            </a:endParaRPr>
          </a:p>
          <a:p>
            <a:endParaRPr lang="en-US" sz="900" dirty="0">
              <a:latin typeface="Verdana"/>
              <a:ea typeface="Verdana"/>
              <a:cs typeface="Arial"/>
            </a:endParaRPr>
          </a:p>
          <a:p>
            <a:endParaRPr lang="en-US" sz="900" dirty="0">
              <a:latin typeface="Verdana"/>
              <a:ea typeface="Verdana"/>
              <a:cs typeface="Arial"/>
            </a:endParaRPr>
          </a:p>
          <a:p>
            <a:endParaRPr lang="en-US" sz="900" dirty="0">
              <a:latin typeface="Verdana"/>
              <a:ea typeface="Verdana"/>
              <a:cs typeface="Arial"/>
            </a:endParaRP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2000" b="1" dirty="0">
                <a:latin typeface="Times New Roman"/>
                <a:ea typeface="Verdana"/>
                <a:cs typeface="Arial"/>
              </a:rPr>
              <a:t>Image acquisition</a:t>
            </a:r>
            <a:r>
              <a:rPr lang="en-US" sz="2000" dirty="0">
                <a:latin typeface="Times New Roman"/>
                <a:ea typeface="Verdana"/>
                <a:cs typeface="Arial"/>
              </a:rPr>
              <a:t>- The initial or the first step of this system is vision based i.e. to acquire images at runtime via the camera. Then, these images will be stored in a directory, in which all the images will be stored and trained by the user and the saved &amp; trained images will be used to compare the recently captured image to the previous images of a specific letter.</a:t>
            </a:r>
            <a:endParaRPr lang="en-US"/>
          </a:p>
          <a:p>
            <a:pPr algn="just"/>
            <a:r>
              <a:rPr lang="en-US" sz="2000" b="1" dirty="0">
                <a:latin typeface="Times New Roman"/>
                <a:ea typeface="Verdana"/>
                <a:cs typeface="Arial"/>
              </a:rPr>
              <a:t>Feature Extraction</a:t>
            </a:r>
            <a:r>
              <a:rPr lang="en-US" sz="2000" dirty="0">
                <a:latin typeface="Times New Roman"/>
                <a:ea typeface="Verdana"/>
                <a:cs typeface="Arial"/>
              </a:rPr>
              <a:t>- The palm is extracted from the images via image segmentation. The purpose of Image Processing in our project is Image Retrieval i.e. seeking for the image of interest and Image Recognition i.e. distinguishing the objects of image. The images are first converted to grayscale from colored. The background data being unnecessary is therefore removed as the bit size also reduces when it comes to saving the image as data which can be further trained. This is done with the help of algorithms like Gaussian Blur, Median Blur and Contour. </a:t>
            </a:r>
            <a:endParaRPr lang="en-US" dirty="0">
              <a:latin typeface="Times New Roman"/>
              <a:ea typeface="Verdana"/>
              <a:cs typeface="Arial"/>
            </a:endParaRPr>
          </a:p>
          <a:p>
            <a:pPr algn="just"/>
            <a:r>
              <a:rPr lang="en-US" sz="2000" b="1" dirty="0">
                <a:latin typeface="Times New Roman"/>
                <a:ea typeface="Verdana"/>
                <a:cs typeface="Arial"/>
              </a:rPr>
              <a:t>Gesture Recognition</a:t>
            </a:r>
            <a:r>
              <a:rPr lang="en-US" sz="2000" dirty="0">
                <a:latin typeface="Times New Roman"/>
                <a:ea typeface="Verdana"/>
                <a:cs typeface="Arial"/>
              </a:rPr>
              <a:t>- Once the above steps are completed, the application will then match the recognized character with the already saved and trained data in our database. For the database, the user can either train one and keep it in the same application or import it via cloud example Google </a:t>
            </a:r>
            <a:r>
              <a:rPr lang="en-US" sz="2000" err="1">
                <a:latin typeface="Times New Roman"/>
                <a:ea typeface="Verdana"/>
                <a:cs typeface="Arial"/>
              </a:rPr>
              <a:t>Colab</a:t>
            </a:r>
            <a:r>
              <a:rPr lang="en-US" sz="2000" dirty="0">
                <a:latin typeface="Times New Roman"/>
                <a:ea typeface="Verdana"/>
                <a:cs typeface="Arial"/>
              </a:rPr>
              <a:t>. The Gestures are checked once the thresh is set by the user. Upon recognition, the program stands executed. Thus, displaying the text of the input sign. If the sign is not recognized, the program will be executed once again right from the start.</a:t>
            </a:r>
            <a:endParaRPr lang="en-US" dirty="0">
              <a:latin typeface="Times New Roman"/>
              <a:ea typeface="Verdana"/>
              <a:cs typeface="Arial"/>
            </a:endParaRPr>
          </a:p>
          <a:p>
            <a:pPr marL="0" indent="0" algn="just">
              <a:buNone/>
            </a:pPr>
            <a:endParaRPr lang="en-US" sz="2000" dirty="0">
              <a:latin typeface="Times New Roman"/>
              <a:cs typeface="Arial" panose="020B0604020202020204" pitchFamily="34" charset="0"/>
            </a:endParaRPr>
          </a:p>
          <a:p>
            <a:pPr algn="just"/>
            <a:endParaRPr lang="en-US" sz="2000" dirty="0">
              <a:latin typeface="Times New Roman"/>
              <a:cs typeface="Arial" panose="020B0604020202020204" pitchFamily="34" charset="0"/>
            </a:endParaRPr>
          </a:p>
          <a:p>
            <a:endParaRPr lang="en-US" sz="2000" dirty="0">
              <a:latin typeface="Times New Roman"/>
              <a:cs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70FF-50AA-68F5-D517-E3A21D9DEA99}"/>
              </a:ext>
            </a:extLst>
          </p:cNvPr>
          <p:cNvSpPr>
            <a:spLocks noGrp="1"/>
          </p:cNvSpPr>
          <p:nvPr>
            <p:ph type="title"/>
          </p:nvPr>
        </p:nvSpPr>
        <p:spPr/>
        <p:txBody>
          <a:bodyPr/>
          <a:lstStyle/>
          <a:p>
            <a:r>
              <a:rPr lang="en-GB" dirty="0">
                <a:latin typeface="Verdana"/>
                <a:ea typeface="Verdana"/>
              </a:rPr>
              <a:t>Proposed Methodology</a:t>
            </a:r>
            <a:endParaRPr lang="en-GB" dirty="0"/>
          </a:p>
        </p:txBody>
      </p:sp>
      <p:sp>
        <p:nvSpPr>
          <p:cNvPr id="3" name="Content Placeholder 2">
            <a:extLst>
              <a:ext uri="{FF2B5EF4-FFF2-40B4-BE49-F238E27FC236}">
                <a16:creationId xmlns:a16="http://schemas.microsoft.com/office/drawing/2014/main" id="{3AC506FC-4034-DE5B-4330-FED1F175DD3B}"/>
              </a:ext>
            </a:extLst>
          </p:cNvPr>
          <p:cNvSpPr>
            <a:spLocks noGrp="1"/>
          </p:cNvSpPr>
          <p:nvPr>
            <p:ph idx="1"/>
          </p:nvPr>
        </p:nvSpPr>
        <p:spPr/>
        <p:txBody>
          <a:bodyPr vert="horz" lIns="91440" tIns="45720" rIns="91440" bIns="45720" rtlCol="0" anchor="t">
            <a:normAutofit/>
          </a:bodyPr>
          <a:lstStyle/>
          <a:p>
            <a:pPr algn="just"/>
            <a:r>
              <a:rPr lang="en-GB" sz="2000" b="1" dirty="0">
                <a:latin typeface="Times New Roman"/>
                <a:ea typeface="Verdana"/>
              </a:rPr>
              <a:t>Text to Speech</a:t>
            </a:r>
            <a:r>
              <a:rPr lang="en-GB" sz="2000" dirty="0">
                <a:latin typeface="Times New Roman"/>
                <a:ea typeface="Verdana"/>
              </a:rPr>
              <a:t> - As and when the character is recognized, the output will then be further converted from text to speech. Here we use pyttsx3 which is a text to speech conversion library in Python. The output text is converted to speech by pyttsx3. It </a:t>
            </a:r>
            <a:r>
              <a:rPr lang="en-GB" sz="2000">
                <a:latin typeface="Times New Roman"/>
                <a:ea typeface="Verdana"/>
              </a:rPr>
              <a:t>works offline, unlike alternative libraries, and </a:t>
            </a:r>
            <a:r>
              <a:rPr lang="en-GB" sz="2000" dirty="0">
                <a:latin typeface="Times New Roman"/>
                <a:ea typeface="Verdana"/>
              </a:rPr>
              <a:t>is compatible with both Python 2 and Python 3. We can see and hear the sign language translation </a:t>
            </a:r>
            <a:r>
              <a:rPr lang="en-GB" sz="2000">
                <a:latin typeface="Times New Roman"/>
                <a:ea typeface="Verdana"/>
              </a:rPr>
              <a:t>in our system at that same time and that makes it convenient to use.</a:t>
            </a:r>
            <a:endParaRPr lang="en-US"/>
          </a:p>
          <a:p>
            <a:pPr algn="just"/>
            <a:endParaRPr lang="en-GB" sz="2000" dirty="0">
              <a:latin typeface="Times New Roman"/>
            </a:endParaRPr>
          </a:p>
        </p:txBody>
      </p:sp>
    </p:spTree>
    <p:extLst>
      <p:ext uri="{BB962C8B-B14F-4D97-AF65-F5344CB8AC3E}">
        <p14:creationId xmlns:p14="http://schemas.microsoft.com/office/powerpoint/2010/main" val="400650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64419" y="949477"/>
            <a:ext cx="10668000" cy="4952997"/>
          </a:xfrm>
        </p:spPr>
        <p:txBody>
          <a:bodyPr vert="horz" lIns="91440" tIns="45720" rIns="91440" bIns="45720" rtlCol="0" anchor="t">
            <a:noAutofit/>
          </a:bodyPr>
          <a:lstStyle/>
          <a:p>
            <a:pPr algn="just"/>
            <a:r>
              <a:rPr lang="en-US" sz="2000" dirty="0">
                <a:latin typeface="Times New Roman"/>
                <a:ea typeface="Verdana"/>
                <a:cs typeface="Arial"/>
              </a:rPr>
              <a:t>To develop a real-time system that translates Indian Sign Language (ISL) gestures into text and speech.</a:t>
            </a:r>
            <a:endParaRPr lang="en-US"/>
          </a:p>
          <a:p>
            <a:pPr algn="just"/>
            <a:r>
              <a:rPr lang="en-US" sz="2000" dirty="0">
                <a:latin typeface="Times New Roman"/>
                <a:ea typeface="Verdana"/>
                <a:cs typeface="Arial"/>
              </a:rPr>
              <a:t>To enhance communication accessibility for the deaf and hard-of-hearing community by bridging the gap with non-sign language users.</a:t>
            </a:r>
            <a:endParaRPr lang="en-US" sz="2000">
              <a:latin typeface="Times New Roman"/>
              <a:cs typeface="Arial"/>
            </a:endParaRPr>
          </a:p>
          <a:p>
            <a:pPr algn="just"/>
            <a:r>
              <a:rPr lang="en-US" sz="2000" dirty="0">
                <a:latin typeface="Times New Roman"/>
                <a:ea typeface="Verdana"/>
                <a:cs typeface="Arial"/>
              </a:rPr>
              <a:t>To utilize computer vision and deep learning for accurate hand gesture recognition and classification.</a:t>
            </a:r>
            <a:endParaRPr lang="en-US" sz="2000" dirty="0">
              <a:latin typeface="Times New Roman"/>
              <a:ea typeface="Verdana"/>
            </a:endParaRPr>
          </a:p>
          <a:p>
            <a:pPr algn="just"/>
            <a:r>
              <a:rPr lang="en-US" sz="2000" dirty="0">
                <a:latin typeface="Times New Roman"/>
                <a:ea typeface="Verdana"/>
              </a:rPr>
              <a:t>To implement a scalable and efficient model capable of recognizing both static and dynamic ISL gestures.</a:t>
            </a:r>
            <a:endParaRPr lang="en-US" sz="2000">
              <a:latin typeface="Times New Roman"/>
              <a:ea typeface="Verdana"/>
            </a:endParaRPr>
          </a:p>
          <a:p>
            <a:pPr algn="just"/>
            <a:r>
              <a:rPr lang="en-US" sz="2000" dirty="0">
                <a:latin typeface="Times New Roman"/>
                <a:ea typeface="Verdana"/>
                <a:cs typeface="Arial"/>
              </a:rPr>
              <a:t>To develop a user-friendly interface for easy interaction, ensuring accessibility on desktop and mobile platforms</a:t>
            </a:r>
            <a:endParaRPr lang="en-US" sz="2000" dirty="0">
              <a:latin typeface="Times New Roman"/>
              <a:ea typeface="Verdana"/>
            </a:endParaRPr>
          </a:p>
          <a:p>
            <a:pPr algn="just"/>
            <a:r>
              <a:rPr lang="en-US" sz="2000" dirty="0">
                <a:latin typeface="Times New Roman"/>
                <a:ea typeface="Verdana"/>
                <a:cs typeface="Arial"/>
              </a:rPr>
              <a:t>To support multi-language text-to-speech conversion, enabling communication in English, Hindi, and other regional languages.</a:t>
            </a:r>
          </a:p>
          <a:p>
            <a:pPr algn="just"/>
            <a:r>
              <a:rPr lang="en-US" sz="2000" dirty="0">
                <a:latin typeface="Times New Roman"/>
                <a:ea typeface="Verdana"/>
                <a:cs typeface="Arial"/>
              </a:rPr>
              <a:t>To ensure real-time processing with minimal latency for seamless interaction in daily communication.</a:t>
            </a:r>
            <a:endParaRPr lang="en-US" sz="2000" dirty="0">
              <a:latin typeface="Times New Roman"/>
              <a:ea typeface="Verdana"/>
            </a:endParaRPr>
          </a:p>
          <a:p>
            <a:pPr algn="just"/>
            <a:r>
              <a:rPr lang="en-US" dirty="0">
                <a:latin typeface="Verdana"/>
                <a:ea typeface="Verdana"/>
              </a:rPr>
              <a:t> </a:t>
            </a:r>
            <a:r>
              <a:rPr lang="en-US" sz="2000" dirty="0">
                <a:latin typeface="Times New Roman"/>
                <a:ea typeface="Verdana"/>
              </a:rPr>
              <a:t>To contribute to inclusivity and social impact by making technology more accessible to people with hearing disabilities in education, workplaces, and public spaces.</a:t>
            </a:r>
          </a:p>
          <a:p>
            <a:pPr algn="just">
              <a:buNone/>
            </a:pPr>
            <a:endParaRPr lang="en-US"/>
          </a:p>
          <a:p>
            <a:pPr algn="just">
              <a:buNone/>
            </a:pPr>
            <a:endParaRPr lang="en-US"/>
          </a:p>
          <a:p>
            <a:pPr algn="just">
              <a:buNone/>
            </a:pPr>
            <a:endParaRPr lang="en-US" dirty="0"/>
          </a:p>
          <a:p>
            <a:pPr algn="just">
              <a:buNone/>
            </a:pPr>
            <a:endParaRPr lang="en-US">
              <a:cs typeface="Arial"/>
            </a:endParaRPr>
          </a:p>
          <a:p>
            <a:pPr algn="just">
              <a:buNone/>
            </a:pPr>
            <a:endParaRPr lang="en-US" sz="2100" dirty="0">
              <a:cs typeface="Arial"/>
            </a:endParaRPr>
          </a:p>
          <a:p>
            <a:pPr algn="just">
              <a:buNone/>
            </a:pPr>
            <a:endParaRPr lang="en-US">
              <a:cs typeface="Arial"/>
            </a:endParaRPr>
          </a:p>
          <a:p>
            <a:pPr algn="just">
              <a:buNone/>
            </a:pPr>
            <a:endParaRPr lang="en-US">
              <a:cs typeface="Arial"/>
            </a:endParaRPr>
          </a:p>
          <a:p>
            <a:pPr marL="0" indent="0" algn="just">
              <a:buNone/>
            </a:pPr>
            <a:endParaRPr lang="en-US" sz="2100" dirty="0">
              <a:cs typeface="Arial"/>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6264</TotalTime>
  <Words>2408</Words>
  <Application>Microsoft Office PowerPoint</Application>
  <PresentationFormat>Widescreen</PresentationFormat>
  <Paragraphs>276</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MT</vt:lpstr>
      <vt:lpstr>Bookman Old Style</vt:lpstr>
      <vt:lpstr>Calibri</vt:lpstr>
      <vt:lpstr>Cambria</vt:lpstr>
      <vt:lpstr>Times New Roman</vt:lpstr>
      <vt:lpstr>Verdana</vt:lpstr>
      <vt:lpstr>Wingdings</vt:lpstr>
      <vt:lpstr>Bioinformatics</vt:lpstr>
      <vt:lpstr>Indian Sign Language To Text/Speech Translation</vt:lpstr>
      <vt:lpstr>Content</vt:lpstr>
      <vt:lpstr>Introduction</vt:lpstr>
      <vt:lpstr>Literature Review</vt:lpstr>
      <vt:lpstr>PowerPoint Presentation</vt:lpstr>
      <vt:lpstr>Existing method Drawback</vt:lpstr>
      <vt:lpstr>Proposed Methodology</vt:lpstr>
      <vt:lpstr>Proposed Methodology</vt:lpstr>
      <vt:lpstr>Objectives</vt:lpstr>
      <vt:lpstr>Methodology/Modules</vt:lpstr>
      <vt:lpstr>Continued…</vt:lpstr>
      <vt:lpstr>Continued…</vt:lpstr>
      <vt:lpstr>Architecture</vt:lpstr>
      <vt:lpstr>Hardware/software components</vt:lpstr>
      <vt:lpstr>Timeline of Project</vt:lpstr>
      <vt:lpstr>Expected Outcomes</vt:lpstr>
      <vt:lpstr>Conclusion</vt:lpstr>
      <vt:lpstr>Github Link</vt:lpstr>
      <vt:lpstr>IEEE Reference Papers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Shalini Reddy</cp:lastModifiedBy>
  <cp:revision>791</cp:revision>
  <dcterms:created xsi:type="dcterms:W3CDTF">2023-03-16T03:26:27Z</dcterms:created>
  <dcterms:modified xsi:type="dcterms:W3CDTF">2025-05-15T05:44:09Z</dcterms:modified>
</cp:coreProperties>
</file>