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7" r:id="rId1"/>
  </p:sldMasterIdLst>
  <p:notesMasterIdLst>
    <p:notesMasterId r:id="rId13"/>
  </p:notesMasterIdLst>
  <p:sldIdLst>
    <p:sldId id="265" r:id="rId2"/>
    <p:sldId id="267" r:id="rId3"/>
    <p:sldId id="270" r:id="rId4"/>
    <p:sldId id="268" r:id="rId5"/>
    <p:sldId id="269" r:id="rId6"/>
    <p:sldId id="274" r:id="rId7"/>
    <p:sldId id="271" r:id="rId8"/>
    <p:sldId id="275" r:id="rId9"/>
    <p:sldId id="272" r:id="rId10"/>
    <p:sldId id="273"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56"/>
    <p:restoredTop sz="94719"/>
  </p:normalViewPr>
  <p:slideViewPr>
    <p:cSldViewPr snapToGrid="0">
      <p:cViewPr varScale="1">
        <p:scale>
          <a:sx n="114" d="100"/>
          <a:sy n="114" d="100"/>
        </p:scale>
        <p:origin x="184" y="984"/>
      </p:cViewPr>
      <p:guideLst/>
    </p:cSldViewPr>
  </p:slideViewPr>
  <p:outlineViewPr>
    <p:cViewPr>
      <p:scale>
        <a:sx n="33" d="100"/>
        <a:sy n="33" d="100"/>
      </p:scale>
      <p:origin x="0" y="-3645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0A730-CE6B-1545-A3E6-3FE369136FC5}" type="datetimeFigureOut">
              <a:rPr lang="en-US" smtClean="0"/>
              <a:t>5/18/25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D7CBD9-6DFD-D542-A489-1D4051A12C02}" type="slidenum">
              <a:rPr lang="en-US" smtClean="0"/>
              <a:t>‹#›</a:t>
            </a:fld>
            <a:endParaRPr lang="en-US"/>
          </a:p>
        </p:txBody>
      </p:sp>
    </p:spTree>
    <p:extLst>
      <p:ext uri="{BB962C8B-B14F-4D97-AF65-F5344CB8AC3E}">
        <p14:creationId xmlns:p14="http://schemas.microsoft.com/office/powerpoint/2010/main" val="1849042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D7CBD9-6DFD-D542-A489-1D4051A12C02}" type="slidenum">
              <a:rPr lang="en-US" smtClean="0"/>
              <a:t>11</a:t>
            </a:fld>
            <a:endParaRPr lang="en-US"/>
          </a:p>
        </p:txBody>
      </p:sp>
    </p:spTree>
    <p:extLst>
      <p:ext uri="{BB962C8B-B14F-4D97-AF65-F5344CB8AC3E}">
        <p14:creationId xmlns:p14="http://schemas.microsoft.com/office/powerpoint/2010/main" val="168069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268809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3439682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890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3488693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201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397731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32043650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385355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1604000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66DD5C-CB0C-0244-8902-8D2CE28ECCE1}" type="datetimeFigureOut">
              <a:rPr lang="en-US" smtClean="0"/>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61125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66DD5C-CB0C-0244-8902-8D2CE28ECCE1}" type="datetimeFigureOut">
              <a:rPr lang="en-US" smtClean="0"/>
              <a:t>5/18/25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2637863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466DD5C-CB0C-0244-8902-8D2CE28ECCE1}" type="datetimeFigureOut">
              <a:rPr lang="en-US" smtClean="0"/>
              <a:t>5/18/25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117925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466DD5C-CB0C-0244-8902-8D2CE28ECCE1}" type="datetimeFigureOut">
              <a:rPr lang="en-US" smtClean="0"/>
              <a:t>5/18/25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53104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6DD5C-CB0C-0244-8902-8D2CE28ECCE1}" type="datetimeFigureOut">
              <a:rPr lang="en-US" smtClean="0"/>
              <a:t>5/18/25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27798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66DD5C-CB0C-0244-8902-8D2CE28ECCE1}" type="datetimeFigureOut">
              <a:rPr lang="en-US" smtClean="0"/>
              <a:t>5/18/25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565CF-FC30-5E4A-83F8-2B16AB627F9B}" type="slidenum">
              <a:rPr lang="en-US" smtClean="0"/>
              <a:t>‹#›</a:t>
            </a:fld>
            <a:endParaRPr lang="en-US"/>
          </a:p>
        </p:txBody>
      </p:sp>
    </p:spTree>
    <p:extLst>
      <p:ext uri="{BB962C8B-B14F-4D97-AF65-F5344CB8AC3E}">
        <p14:creationId xmlns:p14="http://schemas.microsoft.com/office/powerpoint/2010/main" val="249323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565CF-FC30-5E4A-83F8-2B16AB627F9B}" type="slidenum">
              <a:rPr lang="en-US" smtClean="0"/>
              <a:t>‹#›</a:t>
            </a:fld>
            <a:endParaRPr lang="en-US"/>
          </a:p>
        </p:txBody>
      </p:sp>
      <p:sp>
        <p:nvSpPr>
          <p:cNvPr id="5" name="Date Placeholder 4"/>
          <p:cNvSpPr>
            <a:spLocks noGrp="1"/>
          </p:cNvSpPr>
          <p:nvPr>
            <p:ph type="dt" sz="half" idx="10"/>
          </p:nvPr>
        </p:nvSpPr>
        <p:spPr/>
        <p:txBody>
          <a:bodyPr/>
          <a:lstStyle/>
          <a:p>
            <a:fld id="{6466DD5C-CB0C-0244-8902-8D2CE28ECCE1}" type="datetimeFigureOut">
              <a:rPr lang="en-US" smtClean="0"/>
              <a:t>5/18/25</a:t>
            </a:fld>
            <a:endParaRPr lang="en-US"/>
          </a:p>
        </p:txBody>
      </p:sp>
    </p:spTree>
    <p:extLst>
      <p:ext uri="{BB962C8B-B14F-4D97-AF65-F5344CB8AC3E}">
        <p14:creationId xmlns:p14="http://schemas.microsoft.com/office/powerpoint/2010/main" val="296988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66DD5C-CB0C-0244-8902-8D2CE28ECCE1}" type="datetimeFigureOut">
              <a:rPr lang="en-US" smtClean="0"/>
              <a:t>5/18/25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A565CF-FC30-5E4A-83F8-2B16AB627F9B}" type="slidenum">
              <a:rPr lang="en-US" smtClean="0"/>
              <a:t>‹#›</a:t>
            </a:fld>
            <a:endParaRPr lang="en-US"/>
          </a:p>
        </p:txBody>
      </p:sp>
    </p:spTree>
    <p:extLst>
      <p:ext uri="{BB962C8B-B14F-4D97-AF65-F5344CB8AC3E}">
        <p14:creationId xmlns:p14="http://schemas.microsoft.com/office/powerpoint/2010/main" val="1125896568"/>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996D02-93C1-1AB4-E940-E9F4C1C5D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73300-177B-1CC2-0D11-788A208BB6C7}"/>
              </a:ext>
            </a:extLst>
          </p:cNvPr>
          <p:cNvSpPr>
            <a:spLocks noGrp="1"/>
          </p:cNvSpPr>
          <p:nvPr>
            <p:ph type="ctrTitle"/>
          </p:nvPr>
        </p:nvSpPr>
        <p:spPr>
          <a:xfrm>
            <a:off x="845771" y="1577335"/>
            <a:ext cx="4968625" cy="3249131"/>
          </a:xfrm>
        </p:spPr>
        <p:txBody>
          <a:bodyPr vert="horz" lIns="91440" tIns="45720" rIns="91440" bIns="45720" rtlCol="0">
            <a:normAutofit fontScale="90000"/>
          </a:bodyPr>
          <a:lstStyle/>
          <a:p>
            <a:pPr algn="l"/>
            <a:r>
              <a:rPr lang="en-US" sz="6700" dirty="0"/>
              <a:t>RESTAURANT DISH DEMAND FORECASTING</a:t>
            </a:r>
            <a:br>
              <a:rPr lang="en-US" sz="6700" dirty="0"/>
            </a:br>
            <a:endParaRPr lang="en-US" sz="5000" dirty="0"/>
          </a:p>
        </p:txBody>
      </p:sp>
      <p:sp>
        <p:nvSpPr>
          <p:cNvPr id="3" name="Subtitle 2">
            <a:extLst>
              <a:ext uri="{FF2B5EF4-FFF2-40B4-BE49-F238E27FC236}">
                <a16:creationId xmlns:a16="http://schemas.microsoft.com/office/drawing/2014/main" id="{1D116CAA-260D-96B1-B375-FB87C16A515E}"/>
              </a:ext>
            </a:extLst>
          </p:cNvPr>
          <p:cNvSpPr>
            <a:spLocks noGrp="1"/>
          </p:cNvSpPr>
          <p:nvPr>
            <p:ph type="subTitle" idx="1"/>
          </p:nvPr>
        </p:nvSpPr>
        <p:spPr>
          <a:xfrm>
            <a:off x="845771" y="4962921"/>
            <a:ext cx="8980785" cy="1375715"/>
          </a:xfrm>
        </p:spPr>
        <p:txBody>
          <a:bodyPr vert="horz" lIns="91440" tIns="45720" rIns="91440" bIns="45720" rtlCol="0">
            <a:normAutofit/>
          </a:bodyPr>
          <a:lstStyle/>
          <a:p>
            <a:pPr algn="ctr">
              <a:lnSpc>
                <a:spcPct val="90000"/>
              </a:lnSpc>
            </a:pPr>
            <a:r>
              <a:rPr lang="en-IN" sz="3200" b="1" dirty="0">
                <a:solidFill>
                  <a:schemeClr val="tx1">
                    <a:lumMod val="75000"/>
                    <a:lumOff val="25000"/>
                  </a:schemeClr>
                </a:solidFill>
              </a:rPr>
              <a:t>Demand Forecasting for 7 days – Dish wise</a:t>
            </a:r>
            <a:endParaRPr lang="en-US" sz="2800" b="1" dirty="0">
              <a:solidFill>
                <a:schemeClr val="tx1">
                  <a:lumMod val="75000"/>
                  <a:lumOff val="25000"/>
                </a:schemeClr>
              </a:solidFill>
            </a:endParaRPr>
          </a:p>
          <a:p>
            <a:pPr algn="ctr">
              <a:lnSpc>
                <a:spcPct val="90000"/>
              </a:lnSpc>
            </a:pPr>
            <a:r>
              <a:rPr lang="en-US" sz="2000" b="1" dirty="0">
                <a:solidFill>
                  <a:schemeClr val="tx1">
                    <a:lumMod val="75000"/>
                    <a:lumOff val="25000"/>
                  </a:schemeClr>
                </a:solidFill>
              </a:rPr>
              <a:t>Himanshu Bharati , Jaival Patel, Shalini S</a:t>
            </a:r>
          </a:p>
          <a:p>
            <a:pPr algn="ctr">
              <a:lnSpc>
                <a:spcPct val="90000"/>
              </a:lnSpc>
            </a:pPr>
            <a:r>
              <a:rPr lang="en-US" sz="2000" b="1" i="0" dirty="0">
                <a:solidFill>
                  <a:schemeClr val="tx1">
                    <a:lumMod val="75000"/>
                    <a:lumOff val="25000"/>
                  </a:schemeClr>
                </a:solidFill>
                <a:effectLst/>
              </a:rPr>
              <a:t>PG</a:t>
            </a:r>
            <a:r>
              <a:rPr lang="en-US" sz="2000" b="1" dirty="0">
                <a:solidFill>
                  <a:schemeClr val="tx1">
                    <a:lumMod val="75000"/>
                    <a:lumOff val="25000"/>
                  </a:schemeClr>
                </a:solidFill>
              </a:rPr>
              <a:t>P AI-DS Co ‘26</a:t>
            </a:r>
          </a:p>
          <a:p>
            <a:pPr algn="ctr">
              <a:lnSpc>
                <a:spcPct val="90000"/>
              </a:lnSpc>
            </a:pPr>
            <a:endParaRPr lang="en-US" sz="2000" b="1" i="0" dirty="0">
              <a:effectLst/>
            </a:endParaRPr>
          </a:p>
        </p:txBody>
      </p:sp>
      <p:sp>
        <p:nvSpPr>
          <p:cNvPr id="5" name="TextBox 4">
            <a:extLst>
              <a:ext uri="{FF2B5EF4-FFF2-40B4-BE49-F238E27FC236}">
                <a16:creationId xmlns:a16="http://schemas.microsoft.com/office/drawing/2014/main" id="{E4D8DE35-B8CE-2F1B-0284-03B71862DC44}"/>
              </a:ext>
            </a:extLst>
          </p:cNvPr>
          <p:cNvSpPr txBox="1"/>
          <p:nvPr/>
        </p:nvSpPr>
        <p:spPr>
          <a:xfrm>
            <a:off x="11150082" y="2584580"/>
            <a:ext cx="184731" cy="369332"/>
          </a:xfrm>
          <a:prstGeom prst="rect">
            <a:avLst/>
          </a:prstGeom>
          <a:noFill/>
        </p:spPr>
        <p:txBody>
          <a:bodyPr wrap="none" rtlCol="0">
            <a:spAutoFit/>
          </a:bodyPr>
          <a:lstStyle/>
          <a:p>
            <a:endParaRPr lang="en-US" dirty="0"/>
          </a:p>
        </p:txBody>
      </p:sp>
      <p:pic>
        <p:nvPicPr>
          <p:cNvPr id="7" name="Graphic 6" descr="Catering with solid fill">
            <a:extLst>
              <a:ext uri="{FF2B5EF4-FFF2-40B4-BE49-F238E27FC236}">
                <a16:creationId xmlns:a16="http://schemas.microsoft.com/office/drawing/2014/main" id="{672FDDE3-D18E-35FA-5AB3-72975B7E9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848480"/>
            <a:ext cx="3841531" cy="3841531"/>
          </a:xfrm>
          <a:prstGeom prst="rect">
            <a:avLst/>
          </a:prstGeom>
        </p:spPr>
      </p:pic>
    </p:spTree>
    <p:extLst>
      <p:ext uri="{BB962C8B-B14F-4D97-AF65-F5344CB8AC3E}">
        <p14:creationId xmlns:p14="http://schemas.microsoft.com/office/powerpoint/2010/main" val="2888547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543CA-5C13-C89B-F24A-EC21A7D8023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1F92673-14A5-7A86-E7AB-79C8B36E5025}"/>
              </a:ext>
            </a:extLst>
          </p:cNvPr>
          <p:cNvSpPr>
            <a:spLocks noGrp="1"/>
          </p:cNvSpPr>
          <p:nvPr>
            <p:ph type="title"/>
          </p:nvPr>
        </p:nvSpPr>
        <p:spPr>
          <a:xfrm>
            <a:off x="677334" y="609600"/>
            <a:ext cx="8596668" cy="675503"/>
          </a:xfrm>
        </p:spPr>
        <p:txBody>
          <a:bodyPr/>
          <a:lstStyle/>
          <a:p>
            <a:r>
              <a:rPr lang="en-US" dirty="0"/>
              <a:t>FUTURE SCOPE</a:t>
            </a:r>
          </a:p>
        </p:txBody>
      </p:sp>
      <p:sp>
        <p:nvSpPr>
          <p:cNvPr id="3" name="Content Placeholder 2">
            <a:extLst>
              <a:ext uri="{FF2B5EF4-FFF2-40B4-BE49-F238E27FC236}">
                <a16:creationId xmlns:a16="http://schemas.microsoft.com/office/drawing/2014/main" id="{960AEEC8-4452-5864-3601-48907B02F1BF}"/>
              </a:ext>
            </a:extLst>
          </p:cNvPr>
          <p:cNvSpPr>
            <a:spLocks noGrp="1"/>
          </p:cNvSpPr>
          <p:nvPr>
            <p:ph idx="1"/>
          </p:nvPr>
        </p:nvSpPr>
        <p:spPr>
          <a:xfrm>
            <a:off x="854689" y="1628002"/>
            <a:ext cx="8882435" cy="4290884"/>
          </a:xfrm>
        </p:spPr>
        <p:txBody>
          <a:bodyPr>
            <a:normAutofit/>
          </a:bodyPr>
          <a:lstStyle/>
          <a:p>
            <a:pPr>
              <a:buNone/>
            </a:pPr>
            <a:endParaRPr lang="en-IN" b="1" dirty="0"/>
          </a:p>
          <a:p>
            <a:r>
              <a:rPr lang="en-IN" b="1" dirty="0"/>
              <a:t>Lightweight GUI Development</a:t>
            </a:r>
            <a:br>
              <a:rPr lang="en-IN" dirty="0"/>
            </a:br>
            <a:r>
              <a:rPr lang="en-IN" dirty="0"/>
              <a:t>Build a simple, optional graphical interface so non-technical users can easily interact with JA-PED without using the command line.</a:t>
            </a:r>
          </a:p>
          <a:p>
            <a:r>
              <a:rPr lang="en-IN" b="1" dirty="0"/>
              <a:t>Multilingual Phishing Detection</a:t>
            </a:r>
            <a:br>
              <a:rPr lang="en-IN" dirty="0"/>
            </a:br>
            <a:r>
              <a:rPr lang="en-IN" dirty="0"/>
              <a:t>Expand the model to handle phishing emails written in major languages like Hindi, Spanish, or French, making JA-PED accessible to a wider audience.</a:t>
            </a:r>
          </a:p>
          <a:p>
            <a:r>
              <a:rPr lang="en-IN" b="1" dirty="0"/>
              <a:t>Real-Time Email Client Integration</a:t>
            </a:r>
            <a:br>
              <a:rPr lang="en-IN" dirty="0"/>
            </a:br>
            <a:r>
              <a:rPr lang="en-IN" dirty="0"/>
              <a:t>Enable JA-PED to plug into email platforms (like Outlook or Gmail via API) for instant phishing detection as emails arrive.</a:t>
            </a:r>
          </a:p>
          <a:p>
            <a:endParaRPr lang="en-IN" dirty="0"/>
          </a:p>
          <a:p>
            <a:endParaRPr lang="en-IN" dirty="0"/>
          </a:p>
          <a:p>
            <a:endParaRPr lang="en-IN" dirty="0"/>
          </a:p>
          <a:p>
            <a:endParaRPr lang="en-IN" dirty="0"/>
          </a:p>
          <a:p>
            <a:endParaRPr lang="en-US" dirty="0"/>
          </a:p>
        </p:txBody>
      </p:sp>
      <p:sp>
        <p:nvSpPr>
          <p:cNvPr id="2" name="TextBox 1">
            <a:extLst>
              <a:ext uri="{FF2B5EF4-FFF2-40B4-BE49-F238E27FC236}">
                <a16:creationId xmlns:a16="http://schemas.microsoft.com/office/drawing/2014/main" id="{722E6D74-F1E4-EBB9-F960-DCF79B916A9D}"/>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201948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0DB4-B04F-1A88-80C6-2532069AD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BA3B01-A4C3-3787-E897-E301612AB99B}"/>
              </a:ext>
            </a:extLst>
          </p:cNvPr>
          <p:cNvSpPr>
            <a:spLocks noGrp="1"/>
          </p:cNvSpPr>
          <p:nvPr>
            <p:ph idx="1"/>
          </p:nvPr>
        </p:nvSpPr>
        <p:spPr/>
        <p:txBody>
          <a:bodyPr/>
          <a:lstStyle/>
          <a:p>
            <a:pPr marL="0" indent="0" algn="ctr">
              <a:buNone/>
            </a:pPr>
            <a:endParaRPr lang="en-US" sz="4800" dirty="0"/>
          </a:p>
          <a:p>
            <a:pPr marL="0" indent="0" algn="ctr">
              <a:buNone/>
            </a:pPr>
            <a:r>
              <a:rPr lang="en-US" sz="4800" dirty="0"/>
              <a:t>      </a:t>
            </a:r>
            <a:r>
              <a:rPr lang="en-US" sz="5400" dirty="0"/>
              <a:t>THANK YOU</a:t>
            </a:r>
            <a:endParaRPr lang="en-US" sz="3200" dirty="0"/>
          </a:p>
        </p:txBody>
      </p:sp>
    </p:spTree>
    <p:extLst>
      <p:ext uri="{BB962C8B-B14F-4D97-AF65-F5344CB8AC3E}">
        <p14:creationId xmlns:p14="http://schemas.microsoft.com/office/powerpoint/2010/main" val="100896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EBA71-04F6-FAEE-404A-5431AD2D168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FC63297-8B21-978E-D9D1-5E12725F0697}"/>
              </a:ext>
            </a:extLst>
          </p:cNvPr>
          <p:cNvSpPr>
            <a:spLocks noGrp="1"/>
          </p:cNvSpPr>
          <p:nvPr>
            <p:ph type="title"/>
          </p:nvPr>
        </p:nvSpPr>
        <p:spPr>
          <a:xfrm>
            <a:off x="677334" y="609600"/>
            <a:ext cx="8596668" cy="675503"/>
          </a:xfrm>
        </p:spPr>
        <p:txBody>
          <a:bodyPr/>
          <a:lstStyle/>
          <a:p>
            <a:r>
              <a:rPr lang="en-US" dirty="0"/>
              <a:t>PROBLEM STATEMENT</a:t>
            </a:r>
          </a:p>
        </p:txBody>
      </p:sp>
      <p:sp>
        <p:nvSpPr>
          <p:cNvPr id="3" name="Content Placeholder 2">
            <a:extLst>
              <a:ext uri="{FF2B5EF4-FFF2-40B4-BE49-F238E27FC236}">
                <a16:creationId xmlns:a16="http://schemas.microsoft.com/office/drawing/2014/main" id="{4593A190-DAE9-00F8-E098-1D596BBDAACF}"/>
              </a:ext>
            </a:extLst>
          </p:cNvPr>
          <p:cNvSpPr>
            <a:spLocks noGrp="1"/>
          </p:cNvSpPr>
          <p:nvPr>
            <p:ph idx="1"/>
          </p:nvPr>
        </p:nvSpPr>
        <p:spPr>
          <a:xfrm>
            <a:off x="854688" y="1628001"/>
            <a:ext cx="8419313" cy="4204387"/>
          </a:xfrm>
        </p:spPr>
        <p:txBody>
          <a:bodyPr>
            <a:normAutofit/>
          </a:bodyPr>
          <a:lstStyle/>
          <a:p>
            <a:r>
              <a:rPr lang="en-IN" b="1" dirty="0"/>
              <a:t>Predict Daily Dish Demand to Optimize Inventory &amp; Cut Waste</a:t>
            </a:r>
            <a:br>
              <a:rPr lang="en-IN" dirty="0"/>
            </a:br>
            <a:r>
              <a:rPr lang="en-IN" dirty="0"/>
              <a:t>Restaurants face frequent demand fluctuations, leading to overstocking or understocking. Our model forecasts daily dish-wise sales to help plan procurement and preparation efficiently, reducing food spoilage and improving cost control.</a:t>
            </a:r>
          </a:p>
          <a:p>
            <a:pPr marL="0" indent="0">
              <a:buNone/>
            </a:pPr>
            <a:endParaRPr lang="en-IN" dirty="0"/>
          </a:p>
          <a:p>
            <a:r>
              <a:rPr lang="en-IN" b="1" dirty="0"/>
              <a:t>Enhance Predictions Using Holidays and Weather Data</a:t>
            </a:r>
            <a:br>
              <a:rPr lang="en-IN" dirty="0"/>
            </a:br>
            <a:r>
              <a:rPr lang="en-IN" dirty="0"/>
              <a:t>Demand patterns vary during holidays and with weather changes. By integrating calendar data from </a:t>
            </a:r>
            <a:r>
              <a:rPr lang="en-IN" b="1" dirty="0" err="1"/>
              <a:t>Calendarific</a:t>
            </a:r>
            <a:r>
              <a:rPr lang="en-IN" b="1" dirty="0"/>
              <a:t> using </a:t>
            </a:r>
            <a:r>
              <a:rPr lang="en-IN" b="1" dirty="0" err="1"/>
              <a:t>api</a:t>
            </a:r>
            <a:r>
              <a:rPr lang="en-IN" dirty="0"/>
              <a:t> and weather data from </a:t>
            </a:r>
            <a:r>
              <a:rPr lang="en-IN" b="1" dirty="0"/>
              <a:t>Open-</a:t>
            </a:r>
            <a:r>
              <a:rPr lang="en-IN" b="1" dirty="0" err="1"/>
              <a:t>Meteo</a:t>
            </a:r>
            <a:r>
              <a:rPr lang="en-IN" dirty="0"/>
              <a:t>, the model captures external influences to deliver more accurate 7-day demand forecasts.</a:t>
            </a:r>
          </a:p>
        </p:txBody>
      </p:sp>
    </p:spTree>
    <p:extLst>
      <p:ext uri="{BB962C8B-B14F-4D97-AF65-F5344CB8AC3E}">
        <p14:creationId xmlns:p14="http://schemas.microsoft.com/office/powerpoint/2010/main" val="37975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F5A4-8BFF-15C4-05F7-F77BC37C298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189A174-E78C-1BB4-D150-C910B4CABA2A}"/>
              </a:ext>
            </a:extLst>
          </p:cNvPr>
          <p:cNvSpPr>
            <a:spLocks noGrp="1"/>
          </p:cNvSpPr>
          <p:nvPr>
            <p:ph type="title"/>
          </p:nvPr>
        </p:nvSpPr>
        <p:spPr>
          <a:xfrm>
            <a:off x="677334" y="609600"/>
            <a:ext cx="8596668" cy="675503"/>
          </a:xfrm>
        </p:spPr>
        <p:txBody>
          <a:bodyPr/>
          <a:lstStyle/>
          <a:p>
            <a:r>
              <a:rPr lang="en-US" dirty="0"/>
              <a:t>PROPOSAL</a:t>
            </a:r>
          </a:p>
        </p:txBody>
      </p:sp>
      <p:sp>
        <p:nvSpPr>
          <p:cNvPr id="3" name="Content Placeholder 2">
            <a:extLst>
              <a:ext uri="{FF2B5EF4-FFF2-40B4-BE49-F238E27FC236}">
                <a16:creationId xmlns:a16="http://schemas.microsoft.com/office/drawing/2014/main" id="{C7661904-031A-9970-AE20-68A3905786FA}"/>
              </a:ext>
            </a:extLst>
          </p:cNvPr>
          <p:cNvSpPr>
            <a:spLocks noGrp="1"/>
          </p:cNvSpPr>
          <p:nvPr>
            <p:ph idx="1"/>
          </p:nvPr>
        </p:nvSpPr>
        <p:spPr>
          <a:xfrm>
            <a:off x="854688" y="1628001"/>
            <a:ext cx="8419313" cy="4204387"/>
          </a:xfrm>
        </p:spPr>
        <p:txBody>
          <a:bodyPr>
            <a:normAutofit/>
          </a:bodyPr>
          <a:lstStyle/>
          <a:p>
            <a:r>
              <a:rPr lang="en-IN" sz="1700" b="1" dirty="0"/>
              <a:t>Brief Pitch</a:t>
            </a:r>
            <a:r>
              <a:rPr lang="en-IN" sz="1700" dirty="0"/>
              <a:t>:</a:t>
            </a:r>
            <a:br>
              <a:rPr lang="en-IN" sz="1700" dirty="0"/>
            </a:br>
            <a:r>
              <a:rPr lang="en-IN" sz="1700" dirty="0"/>
              <a:t>JA-PED is a command-line interface (CLI) application powered by machine learning that classifies email content as either </a:t>
            </a:r>
            <a:r>
              <a:rPr lang="en-IN" sz="1700" b="1" dirty="0"/>
              <a:t>PHISHING</a:t>
            </a:r>
            <a:r>
              <a:rPr lang="en-IN" sz="1700" dirty="0"/>
              <a:t> or </a:t>
            </a:r>
            <a:r>
              <a:rPr lang="en-IN" sz="1700" b="1" dirty="0"/>
              <a:t>LEGITIMATE</a:t>
            </a:r>
            <a:r>
              <a:rPr lang="en-IN" sz="1700" dirty="0"/>
              <a:t>. Designed for speed, transparency, and adaptability, JA-PED is your lightweight guardian against email fraud.</a:t>
            </a:r>
          </a:p>
          <a:p>
            <a:r>
              <a:rPr lang="en-IN" sz="1700" b="1" dirty="0"/>
              <a:t>Why JA-PED?</a:t>
            </a:r>
            <a:br>
              <a:rPr lang="en-IN" sz="1700" dirty="0"/>
            </a:br>
            <a:r>
              <a:rPr lang="en-IN" sz="1700" dirty="0"/>
              <a:t>In a world flooded with anti-phishing tools, JA-PED embraces simplicity and clarity, while still packing a punch with accurate predictions and real-time explanations—right from your terminal.</a:t>
            </a:r>
          </a:p>
          <a:p>
            <a:r>
              <a:rPr lang="en-IN" sz="1700" b="1" dirty="0"/>
              <a:t>Special Features</a:t>
            </a:r>
            <a:br>
              <a:rPr lang="en-IN" sz="1700" dirty="0"/>
            </a:br>
            <a:r>
              <a:rPr lang="en-IN" sz="1700" dirty="0"/>
              <a:t>The application has three flexible modes that provide an explanation for the classification, tighten the detection criteria and a save mode that enables users to log results to a file for future refer</a:t>
            </a:r>
          </a:p>
          <a:p>
            <a:endParaRPr lang="en-IN" dirty="0"/>
          </a:p>
          <a:p>
            <a:endParaRPr lang="en-IN" dirty="0"/>
          </a:p>
          <a:p>
            <a:endParaRPr lang="en-IN" dirty="0"/>
          </a:p>
          <a:p>
            <a:endParaRPr lang="en-US" dirty="0"/>
          </a:p>
        </p:txBody>
      </p:sp>
      <p:sp>
        <p:nvSpPr>
          <p:cNvPr id="6" name="TextBox 5">
            <a:extLst>
              <a:ext uri="{FF2B5EF4-FFF2-40B4-BE49-F238E27FC236}">
                <a16:creationId xmlns:a16="http://schemas.microsoft.com/office/drawing/2014/main" id="{AF2D8488-C1CE-C2D4-FAC4-78F94E5B8B4C}"/>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3325322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5267D-BC06-A18C-569F-10FBBB5B68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362404D-341A-6AD8-947D-280D9F71C403}"/>
              </a:ext>
            </a:extLst>
          </p:cNvPr>
          <p:cNvSpPr>
            <a:spLocks noGrp="1"/>
          </p:cNvSpPr>
          <p:nvPr>
            <p:ph type="title"/>
          </p:nvPr>
        </p:nvSpPr>
        <p:spPr>
          <a:xfrm>
            <a:off x="677334" y="609600"/>
            <a:ext cx="8596668" cy="675503"/>
          </a:xfrm>
        </p:spPr>
        <p:txBody>
          <a:bodyPr/>
          <a:lstStyle/>
          <a:p>
            <a:r>
              <a:rPr lang="en-US" dirty="0"/>
              <a:t>TECH STACK</a:t>
            </a:r>
          </a:p>
        </p:txBody>
      </p:sp>
      <p:sp>
        <p:nvSpPr>
          <p:cNvPr id="3" name="Content Placeholder 2">
            <a:extLst>
              <a:ext uri="{FF2B5EF4-FFF2-40B4-BE49-F238E27FC236}">
                <a16:creationId xmlns:a16="http://schemas.microsoft.com/office/drawing/2014/main" id="{7FA7E9E7-5BA0-F5B6-AE0C-BCF3DA125076}"/>
              </a:ext>
            </a:extLst>
          </p:cNvPr>
          <p:cNvSpPr>
            <a:spLocks noGrp="1"/>
          </p:cNvSpPr>
          <p:nvPr>
            <p:ph idx="1"/>
          </p:nvPr>
        </p:nvSpPr>
        <p:spPr>
          <a:xfrm>
            <a:off x="854689" y="1628002"/>
            <a:ext cx="8882435" cy="4290884"/>
          </a:xfrm>
        </p:spPr>
        <p:txBody>
          <a:bodyPr>
            <a:normAutofit lnSpcReduction="10000"/>
          </a:bodyPr>
          <a:lstStyle/>
          <a:p>
            <a:r>
              <a:rPr lang="en-IN" b="1" dirty="0"/>
              <a:t>Python</a:t>
            </a:r>
            <a:r>
              <a:rPr lang="en-IN" dirty="0"/>
              <a:t>: Core scripting and data processing</a:t>
            </a:r>
          </a:p>
          <a:p>
            <a:r>
              <a:rPr lang="en-IN" b="1" dirty="0"/>
              <a:t>Pandas / NumPy</a:t>
            </a:r>
            <a:r>
              <a:rPr lang="en-IN" dirty="0"/>
              <a:t>: Data cleaning, transformation, and manipulation</a:t>
            </a:r>
          </a:p>
          <a:p>
            <a:r>
              <a:rPr lang="en-IN" b="1" dirty="0"/>
              <a:t>Matplotlib / Seaborn</a:t>
            </a:r>
            <a:r>
              <a:rPr lang="en-IN" dirty="0"/>
              <a:t>: Data visualization</a:t>
            </a:r>
          </a:p>
          <a:p>
            <a:r>
              <a:rPr lang="en-IN" b="1" dirty="0"/>
              <a:t>Scikit-learn</a:t>
            </a:r>
            <a:r>
              <a:rPr lang="en-IN" dirty="0"/>
              <a:t>: Machine learning model evaluation and preprocessing</a:t>
            </a:r>
          </a:p>
          <a:p>
            <a:r>
              <a:rPr lang="en-IN" b="1" dirty="0" err="1">
                <a:highlight>
                  <a:srgbClr val="FFFF00"/>
                </a:highlight>
              </a:rPr>
              <a:t>XGBoost</a:t>
            </a:r>
            <a:r>
              <a:rPr lang="en-IN" dirty="0">
                <a:highlight>
                  <a:srgbClr val="FFFF00"/>
                </a:highlight>
              </a:rPr>
              <a:t>: Advanced regression model for demand forecasting</a:t>
            </a:r>
          </a:p>
          <a:p>
            <a:r>
              <a:rPr lang="en-IN" b="1" dirty="0"/>
              <a:t>Open-</a:t>
            </a:r>
            <a:r>
              <a:rPr lang="en-IN" b="1" dirty="0" err="1"/>
              <a:t>Meteo</a:t>
            </a:r>
            <a:r>
              <a:rPr lang="en-IN" b="1" dirty="0"/>
              <a:t> API</a:t>
            </a:r>
            <a:r>
              <a:rPr lang="en-IN" dirty="0"/>
              <a:t>: Historical weather data for demand influence</a:t>
            </a:r>
          </a:p>
          <a:p>
            <a:r>
              <a:rPr lang="en-IN" b="1" dirty="0" err="1"/>
              <a:t>Calendarific</a:t>
            </a:r>
            <a:r>
              <a:rPr lang="en-IN" b="1" dirty="0"/>
              <a:t> API</a:t>
            </a:r>
            <a:r>
              <a:rPr lang="en-IN" dirty="0"/>
              <a:t>: Public holiday data for seasonal trend tracking</a:t>
            </a:r>
          </a:p>
          <a:p>
            <a:r>
              <a:rPr lang="en-IN" b="1" dirty="0" err="1"/>
              <a:t>Streamlit</a:t>
            </a:r>
            <a:r>
              <a:rPr lang="en-IN" dirty="0"/>
              <a:t>: Lightweight interactive web app for dashboard and user interface</a:t>
            </a:r>
          </a:p>
          <a:p>
            <a:r>
              <a:rPr lang="en-IN" b="1" dirty="0"/>
              <a:t>Excel / CSV</a:t>
            </a:r>
            <a:r>
              <a:rPr lang="en-IN" dirty="0"/>
              <a:t>: Data import/export and manual inputs</a:t>
            </a:r>
          </a:p>
          <a:p>
            <a:r>
              <a:rPr lang="en-IN" b="1" dirty="0"/>
              <a:t>Pickle / </a:t>
            </a:r>
            <a:r>
              <a:rPr lang="en-IN" b="1" dirty="0" err="1"/>
              <a:t>Joblib</a:t>
            </a:r>
            <a:r>
              <a:rPr lang="en-IN" dirty="0"/>
              <a:t>: Model serialization</a:t>
            </a:r>
          </a:p>
          <a:p>
            <a:r>
              <a:rPr lang="en-IN" b="1" dirty="0"/>
              <a:t>Local File Storage</a:t>
            </a:r>
            <a:r>
              <a:rPr lang="en-IN" dirty="0"/>
              <a:t>: JSON/CSV for weather and holiday cache</a:t>
            </a:r>
          </a:p>
          <a:p>
            <a:endParaRPr lang="en-IN" dirty="0"/>
          </a:p>
          <a:p>
            <a:endParaRPr lang="en-IN" dirty="0"/>
          </a:p>
          <a:p>
            <a:endParaRPr lang="en-US" dirty="0"/>
          </a:p>
        </p:txBody>
      </p:sp>
      <p:sp>
        <p:nvSpPr>
          <p:cNvPr id="2" name="TextBox 1">
            <a:extLst>
              <a:ext uri="{FF2B5EF4-FFF2-40B4-BE49-F238E27FC236}">
                <a16:creationId xmlns:a16="http://schemas.microsoft.com/office/drawing/2014/main" id="{9FFCCA2C-1CD3-9AEE-E9CA-7D311C439183}"/>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352310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BA674-A0B1-6EAE-AEBF-F25061EA3B7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3AF3658-7B6B-53A3-A98B-F0BA8E41D7B6}"/>
              </a:ext>
            </a:extLst>
          </p:cNvPr>
          <p:cNvSpPr>
            <a:spLocks noGrp="1"/>
          </p:cNvSpPr>
          <p:nvPr>
            <p:ph type="title"/>
          </p:nvPr>
        </p:nvSpPr>
        <p:spPr>
          <a:xfrm>
            <a:off x="677334" y="609600"/>
            <a:ext cx="8596668" cy="675503"/>
          </a:xfrm>
        </p:spPr>
        <p:txBody>
          <a:bodyPr/>
          <a:lstStyle/>
          <a:p>
            <a:r>
              <a:rPr lang="en-US" dirty="0"/>
              <a:t>PRE-ALPHA SKETCH</a:t>
            </a:r>
          </a:p>
        </p:txBody>
      </p:sp>
      <p:sp>
        <p:nvSpPr>
          <p:cNvPr id="3" name="Content Placeholder 2">
            <a:extLst>
              <a:ext uri="{FF2B5EF4-FFF2-40B4-BE49-F238E27FC236}">
                <a16:creationId xmlns:a16="http://schemas.microsoft.com/office/drawing/2014/main" id="{9BB70A9F-DBE4-E320-FECA-207A30179A27}"/>
              </a:ext>
            </a:extLst>
          </p:cNvPr>
          <p:cNvSpPr>
            <a:spLocks noGrp="1"/>
          </p:cNvSpPr>
          <p:nvPr>
            <p:ph idx="1"/>
          </p:nvPr>
        </p:nvSpPr>
        <p:spPr>
          <a:xfrm>
            <a:off x="2123090" y="1797228"/>
            <a:ext cx="7614034" cy="4121657"/>
          </a:xfrm>
        </p:spPr>
        <p:txBody>
          <a:bodyPr>
            <a:normAutofit/>
          </a:bodyPr>
          <a:lstStyle/>
          <a:p>
            <a:pPr marL="0" indent="0">
              <a:buNone/>
            </a:pPr>
            <a:endParaRPr lang="en-IN" dirty="0"/>
          </a:p>
          <a:p>
            <a:endParaRPr lang="en-IN" dirty="0"/>
          </a:p>
          <a:p>
            <a:endParaRPr lang="en-IN" dirty="0"/>
          </a:p>
          <a:p>
            <a:endParaRPr lang="en-IN" dirty="0"/>
          </a:p>
          <a:p>
            <a:endParaRPr lang="en-US" dirty="0"/>
          </a:p>
        </p:txBody>
      </p:sp>
      <p:sp>
        <p:nvSpPr>
          <p:cNvPr id="9" name="TextBox 8">
            <a:extLst>
              <a:ext uri="{FF2B5EF4-FFF2-40B4-BE49-F238E27FC236}">
                <a16:creationId xmlns:a16="http://schemas.microsoft.com/office/drawing/2014/main" id="{52301945-6DD4-33A5-33A9-CE4418D7F675}"/>
              </a:ext>
            </a:extLst>
          </p:cNvPr>
          <p:cNvSpPr txBox="1"/>
          <p:nvPr/>
        </p:nvSpPr>
        <p:spPr>
          <a:xfrm>
            <a:off x="677334" y="1236118"/>
            <a:ext cx="7452681" cy="369332"/>
          </a:xfrm>
          <a:prstGeom prst="rect">
            <a:avLst/>
          </a:prstGeom>
          <a:noFill/>
        </p:spPr>
        <p:txBody>
          <a:bodyPr wrap="none" rtlCol="0">
            <a:spAutoFit/>
          </a:bodyPr>
          <a:lstStyle/>
          <a:p>
            <a:r>
              <a:rPr lang="en-US" dirty="0"/>
              <a:t>Below is an expected flow and visualization of the application output.</a:t>
            </a:r>
          </a:p>
        </p:txBody>
      </p:sp>
      <p:sp>
        <p:nvSpPr>
          <p:cNvPr id="4" name="TextBox 3">
            <a:extLst>
              <a:ext uri="{FF2B5EF4-FFF2-40B4-BE49-F238E27FC236}">
                <a16:creationId xmlns:a16="http://schemas.microsoft.com/office/drawing/2014/main" id="{06765608-2835-3906-AA02-A1BDBBCB2EA0}"/>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pic>
        <p:nvPicPr>
          <p:cNvPr id="8" name="Picture 7">
            <a:extLst>
              <a:ext uri="{FF2B5EF4-FFF2-40B4-BE49-F238E27FC236}">
                <a16:creationId xmlns:a16="http://schemas.microsoft.com/office/drawing/2014/main" id="{D9173722-4127-EAC5-1E7C-BDB09E9A0DB2}"/>
              </a:ext>
            </a:extLst>
          </p:cNvPr>
          <p:cNvPicPr>
            <a:picLocks noChangeAspect="1"/>
          </p:cNvPicPr>
          <p:nvPr/>
        </p:nvPicPr>
        <p:blipFill>
          <a:blip r:embed="rId2"/>
          <a:stretch>
            <a:fillRect/>
          </a:stretch>
        </p:blipFill>
        <p:spPr>
          <a:xfrm>
            <a:off x="677334" y="1797228"/>
            <a:ext cx="6000316" cy="4738217"/>
          </a:xfrm>
          <a:prstGeom prst="rect">
            <a:avLst/>
          </a:prstGeom>
        </p:spPr>
      </p:pic>
    </p:spTree>
    <p:extLst>
      <p:ext uri="{BB962C8B-B14F-4D97-AF65-F5344CB8AC3E}">
        <p14:creationId xmlns:p14="http://schemas.microsoft.com/office/powerpoint/2010/main" val="160778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03419-D4D9-CD17-8CF4-FC316ACE78D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85780D3-1110-7846-36C2-913A610E23E4}"/>
              </a:ext>
            </a:extLst>
          </p:cNvPr>
          <p:cNvSpPr>
            <a:spLocks noGrp="1"/>
          </p:cNvSpPr>
          <p:nvPr>
            <p:ph type="title"/>
          </p:nvPr>
        </p:nvSpPr>
        <p:spPr>
          <a:xfrm>
            <a:off x="677334" y="609600"/>
            <a:ext cx="8596668" cy="675503"/>
          </a:xfrm>
        </p:spPr>
        <p:txBody>
          <a:bodyPr/>
          <a:lstStyle/>
          <a:p>
            <a:r>
              <a:rPr lang="en-US" dirty="0"/>
              <a:t>PRE-ALPHA SKETCH</a:t>
            </a:r>
          </a:p>
        </p:txBody>
      </p:sp>
      <p:sp>
        <p:nvSpPr>
          <p:cNvPr id="3" name="Content Placeholder 2">
            <a:extLst>
              <a:ext uri="{FF2B5EF4-FFF2-40B4-BE49-F238E27FC236}">
                <a16:creationId xmlns:a16="http://schemas.microsoft.com/office/drawing/2014/main" id="{0C66242D-4B2D-A5B5-43CF-F911251420F2}"/>
              </a:ext>
            </a:extLst>
          </p:cNvPr>
          <p:cNvSpPr>
            <a:spLocks noGrp="1"/>
          </p:cNvSpPr>
          <p:nvPr>
            <p:ph idx="1"/>
          </p:nvPr>
        </p:nvSpPr>
        <p:spPr>
          <a:xfrm>
            <a:off x="2123090" y="1797228"/>
            <a:ext cx="7614034" cy="4121657"/>
          </a:xfrm>
        </p:spPr>
        <p:txBody>
          <a:bodyPr>
            <a:normAutofit/>
          </a:bodyPr>
          <a:lstStyle/>
          <a:p>
            <a:pPr marL="0" indent="0">
              <a:buNone/>
            </a:pPr>
            <a:endParaRPr lang="en-IN" dirty="0"/>
          </a:p>
          <a:p>
            <a:endParaRPr lang="en-IN" dirty="0"/>
          </a:p>
          <a:p>
            <a:endParaRPr lang="en-IN" dirty="0"/>
          </a:p>
          <a:p>
            <a:endParaRPr lang="en-IN" dirty="0"/>
          </a:p>
          <a:p>
            <a:endParaRPr lang="en-US" dirty="0"/>
          </a:p>
        </p:txBody>
      </p:sp>
      <p:sp>
        <p:nvSpPr>
          <p:cNvPr id="9" name="TextBox 8">
            <a:extLst>
              <a:ext uri="{FF2B5EF4-FFF2-40B4-BE49-F238E27FC236}">
                <a16:creationId xmlns:a16="http://schemas.microsoft.com/office/drawing/2014/main" id="{9A113987-727E-9A00-484C-4D32237B71D6}"/>
              </a:ext>
            </a:extLst>
          </p:cNvPr>
          <p:cNvSpPr txBox="1"/>
          <p:nvPr/>
        </p:nvSpPr>
        <p:spPr>
          <a:xfrm>
            <a:off x="677334" y="1236118"/>
            <a:ext cx="7452681" cy="369332"/>
          </a:xfrm>
          <a:prstGeom prst="rect">
            <a:avLst/>
          </a:prstGeom>
          <a:noFill/>
        </p:spPr>
        <p:txBody>
          <a:bodyPr wrap="none" rtlCol="0">
            <a:spAutoFit/>
          </a:bodyPr>
          <a:lstStyle/>
          <a:p>
            <a:r>
              <a:rPr lang="en-US" dirty="0"/>
              <a:t>Below is an expected flow and visualization of the application output.</a:t>
            </a:r>
          </a:p>
        </p:txBody>
      </p:sp>
      <p:sp>
        <p:nvSpPr>
          <p:cNvPr id="4" name="TextBox 3">
            <a:extLst>
              <a:ext uri="{FF2B5EF4-FFF2-40B4-BE49-F238E27FC236}">
                <a16:creationId xmlns:a16="http://schemas.microsoft.com/office/drawing/2014/main" id="{2B478AA9-AF06-2FCD-DDC0-0070A8A8E917}"/>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pic>
        <p:nvPicPr>
          <p:cNvPr id="2" name="Picture 1">
            <a:extLst>
              <a:ext uri="{FF2B5EF4-FFF2-40B4-BE49-F238E27FC236}">
                <a16:creationId xmlns:a16="http://schemas.microsoft.com/office/drawing/2014/main" id="{3987C24E-0E74-B8B5-E35E-55A1247D59C9}"/>
              </a:ext>
            </a:extLst>
          </p:cNvPr>
          <p:cNvPicPr>
            <a:picLocks noChangeAspect="1"/>
          </p:cNvPicPr>
          <p:nvPr/>
        </p:nvPicPr>
        <p:blipFill>
          <a:blip r:embed="rId2"/>
          <a:stretch>
            <a:fillRect/>
          </a:stretch>
        </p:blipFill>
        <p:spPr>
          <a:xfrm>
            <a:off x="677334" y="1911621"/>
            <a:ext cx="6134100" cy="3822700"/>
          </a:xfrm>
          <a:prstGeom prst="rect">
            <a:avLst/>
          </a:prstGeom>
        </p:spPr>
      </p:pic>
    </p:spTree>
    <p:extLst>
      <p:ext uri="{BB962C8B-B14F-4D97-AF65-F5344CB8AC3E}">
        <p14:creationId xmlns:p14="http://schemas.microsoft.com/office/powerpoint/2010/main" val="53882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F6802-2B35-8511-1685-41DDED6136B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A99D40B-95C4-5FCA-56E4-B5A20692744E}"/>
              </a:ext>
            </a:extLst>
          </p:cNvPr>
          <p:cNvSpPr>
            <a:spLocks noGrp="1"/>
          </p:cNvSpPr>
          <p:nvPr>
            <p:ph type="title"/>
          </p:nvPr>
        </p:nvSpPr>
        <p:spPr>
          <a:xfrm>
            <a:off x="677334" y="609600"/>
            <a:ext cx="8596668" cy="675503"/>
          </a:xfrm>
        </p:spPr>
        <p:txBody>
          <a:bodyPr/>
          <a:lstStyle/>
          <a:p>
            <a:r>
              <a:rPr lang="en-US" dirty="0"/>
              <a:t>PROJECT PHASES</a:t>
            </a:r>
          </a:p>
        </p:txBody>
      </p:sp>
      <p:sp>
        <p:nvSpPr>
          <p:cNvPr id="3" name="Content Placeholder 2">
            <a:extLst>
              <a:ext uri="{FF2B5EF4-FFF2-40B4-BE49-F238E27FC236}">
                <a16:creationId xmlns:a16="http://schemas.microsoft.com/office/drawing/2014/main" id="{7C678809-6093-76BF-E4E4-8ADA40E7055E}"/>
              </a:ext>
            </a:extLst>
          </p:cNvPr>
          <p:cNvSpPr>
            <a:spLocks noGrp="1"/>
          </p:cNvSpPr>
          <p:nvPr>
            <p:ph idx="1"/>
          </p:nvPr>
        </p:nvSpPr>
        <p:spPr>
          <a:xfrm>
            <a:off x="854689" y="1628002"/>
            <a:ext cx="8882435" cy="4290884"/>
          </a:xfrm>
        </p:spPr>
        <p:txBody>
          <a:bodyPr>
            <a:normAutofit/>
          </a:bodyPr>
          <a:lstStyle/>
          <a:p>
            <a:r>
              <a:rPr lang="en-IN" b="1" dirty="0"/>
              <a:t>Phase 1: Data Collection &amp; Integration</a:t>
            </a:r>
            <a:br>
              <a:rPr lang="en-IN" dirty="0"/>
            </a:br>
            <a:r>
              <a:rPr lang="en-IN" dirty="0"/>
              <a:t>Data was sourced from multiple Excel files covering sales, production, and recipes. These were cleaned and merged into a unified SQLite database, allowing smooth querying and efficient data access across all modules.</a:t>
            </a:r>
          </a:p>
          <a:p>
            <a:r>
              <a:rPr lang="en-IN" b="1" dirty="0"/>
              <a:t>Phase 2: Feature Engineering</a:t>
            </a:r>
            <a:br>
              <a:rPr lang="en-IN" dirty="0"/>
            </a:br>
            <a:r>
              <a:rPr lang="en-IN" dirty="0"/>
              <a:t>We derived key features such as day of the week, month, weekend flag, and sales lags. Rolling averages and sales differences were added to capture trends, while weather and holiday data enriched the dataset for external influence.</a:t>
            </a:r>
          </a:p>
          <a:p>
            <a:r>
              <a:rPr lang="en-IN" b="1" dirty="0"/>
              <a:t>Phase 3: Model Development</a:t>
            </a:r>
            <a:br>
              <a:rPr lang="en-IN" dirty="0"/>
            </a:br>
            <a:r>
              <a:rPr lang="en-IN" dirty="0"/>
              <a:t>A Random Forest model was trained on the engineered dataset using an 80-20 split. Hyperparameters were optimized with </a:t>
            </a:r>
            <a:r>
              <a:rPr lang="en-IN" dirty="0" err="1"/>
              <a:t>RandomizedSearchCV</a:t>
            </a:r>
            <a:r>
              <a:rPr lang="en-IN" dirty="0"/>
              <a:t>, and performance was evaluated using MAE and R² metrics, ensuring accurate predictions.</a:t>
            </a:r>
          </a:p>
          <a:p>
            <a:endParaRPr lang="en-IN" dirty="0"/>
          </a:p>
          <a:p>
            <a:endParaRPr lang="en-IN" dirty="0"/>
          </a:p>
          <a:p>
            <a:endParaRPr lang="en-US" dirty="0"/>
          </a:p>
        </p:txBody>
      </p:sp>
      <p:sp>
        <p:nvSpPr>
          <p:cNvPr id="2" name="TextBox 1">
            <a:extLst>
              <a:ext uri="{FF2B5EF4-FFF2-40B4-BE49-F238E27FC236}">
                <a16:creationId xmlns:a16="http://schemas.microsoft.com/office/drawing/2014/main" id="{C1AE7555-D74D-9D0C-4A6F-DBB60B6F63EA}"/>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39511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789C3-ADB2-5408-10BC-B0FA27DC732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2890BDF-0432-D173-B20E-1EDB46646CBA}"/>
              </a:ext>
            </a:extLst>
          </p:cNvPr>
          <p:cNvSpPr>
            <a:spLocks noGrp="1"/>
          </p:cNvSpPr>
          <p:nvPr>
            <p:ph type="title"/>
          </p:nvPr>
        </p:nvSpPr>
        <p:spPr>
          <a:xfrm>
            <a:off x="677334" y="609600"/>
            <a:ext cx="8596668" cy="675503"/>
          </a:xfrm>
        </p:spPr>
        <p:txBody>
          <a:bodyPr/>
          <a:lstStyle/>
          <a:p>
            <a:r>
              <a:rPr lang="en-US" dirty="0"/>
              <a:t>PROJECT PHASES</a:t>
            </a:r>
          </a:p>
        </p:txBody>
      </p:sp>
      <p:sp>
        <p:nvSpPr>
          <p:cNvPr id="3" name="Content Placeholder 2">
            <a:extLst>
              <a:ext uri="{FF2B5EF4-FFF2-40B4-BE49-F238E27FC236}">
                <a16:creationId xmlns:a16="http://schemas.microsoft.com/office/drawing/2014/main" id="{432473AF-4667-9A4C-15AA-1487665F7A3D}"/>
              </a:ext>
            </a:extLst>
          </p:cNvPr>
          <p:cNvSpPr>
            <a:spLocks noGrp="1"/>
          </p:cNvSpPr>
          <p:nvPr>
            <p:ph idx="1"/>
          </p:nvPr>
        </p:nvSpPr>
        <p:spPr>
          <a:xfrm>
            <a:off x="854689" y="1628002"/>
            <a:ext cx="8882435" cy="4290884"/>
          </a:xfrm>
        </p:spPr>
        <p:txBody>
          <a:bodyPr>
            <a:normAutofit/>
          </a:bodyPr>
          <a:lstStyle/>
          <a:p>
            <a:r>
              <a:rPr lang="en-IN" b="1" dirty="0"/>
              <a:t>Phase 4: Forecasting &amp; Ingredient Mapping</a:t>
            </a:r>
            <a:br>
              <a:rPr lang="en-IN" dirty="0"/>
            </a:br>
            <a:r>
              <a:rPr lang="en-IN" dirty="0"/>
              <a:t>The model generates 7-day forecasts using a recursive strategy. Forecasted sales are mapped to ingredient quantities using recipe data, enabling precise inventory planning for the upcoming week.</a:t>
            </a:r>
          </a:p>
          <a:p>
            <a:r>
              <a:rPr lang="en-IN" b="1" dirty="0"/>
              <a:t>Phase 5: </a:t>
            </a:r>
            <a:r>
              <a:rPr lang="en-IN" b="1" dirty="0" err="1"/>
              <a:t>Streamlit</a:t>
            </a:r>
            <a:r>
              <a:rPr lang="en-IN" b="1" dirty="0"/>
              <a:t> Application</a:t>
            </a:r>
            <a:br>
              <a:rPr lang="en-IN" dirty="0"/>
            </a:br>
            <a:r>
              <a:rPr lang="en-IN" dirty="0"/>
              <a:t>An interactive </a:t>
            </a:r>
            <a:r>
              <a:rPr lang="en-IN" dirty="0" err="1"/>
              <a:t>Streamlit</a:t>
            </a:r>
            <a:r>
              <a:rPr lang="en-IN" dirty="0"/>
              <a:t> app was built for real-time insights. Users can select dishes, view forecasts, and check ingredient requirements in a clean, visual format. The app loads saved models or retrains on demand.</a:t>
            </a:r>
          </a:p>
          <a:p>
            <a:pPr marL="0" indent="0">
              <a:buNone/>
            </a:pPr>
            <a:endParaRPr lang="en-IN" dirty="0"/>
          </a:p>
          <a:p>
            <a:endParaRPr lang="en-IN" dirty="0"/>
          </a:p>
          <a:p>
            <a:endParaRPr lang="en-US" dirty="0"/>
          </a:p>
        </p:txBody>
      </p:sp>
      <p:sp>
        <p:nvSpPr>
          <p:cNvPr id="2" name="TextBox 1">
            <a:extLst>
              <a:ext uri="{FF2B5EF4-FFF2-40B4-BE49-F238E27FC236}">
                <a16:creationId xmlns:a16="http://schemas.microsoft.com/office/drawing/2014/main" id="{C34BA3BC-9998-F5EA-4C45-B363DF337F15}"/>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2117271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4B892-3030-8E67-3D0B-43F0D00B08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CF0F7B7-AD42-3C29-6AC8-A4A9226CB9B5}"/>
              </a:ext>
            </a:extLst>
          </p:cNvPr>
          <p:cNvSpPr>
            <a:spLocks noGrp="1"/>
          </p:cNvSpPr>
          <p:nvPr>
            <p:ph type="title"/>
          </p:nvPr>
        </p:nvSpPr>
        <p:spPr>
          <a:xfrm>
            <a:off x="677334" y="609600"/>
            <a:ext cx="8596668" cy="675503"/>
          </a:xfrm>
        </p:spPr>
        <p:txBody>
          <a:bodyPr/>
          <a:lstStyle/>
          <a:p>
            <a:r>
              <a:rPr lang="en-US" dirty="0"/>
              <a:t>APPLICATION</a:t>
            </a:r>
          </a:p>
        </p:txBody>
      </p:sp>
      <p:sp>
        <p:nvSpPr>
          <p:cNvPr id="3" name="Content Placeholder 2">
            <a:extLst>
              <a:ext uri="{FF2B5EF4-FFF2-40B4-BE49-F238E27FC236}">
                <a16:creationId xmlns:a16="http://schemas.microsoft.com/office/drawing/2014/main" id="{8BCD2AB2-98C9-70A2-60C1-1A5390B0AE63}"/>
              </a:ext>
            </a:extLst>
          </p:cNvPr>
          <p:cNvSpPr>
            <a:spLocks noGrp="1"/>
          </p:cNvSpPr>
          <p:nvPr>
            <p:ph idx="1"/>
          </p:nvPr>
        </p:nvSpPr>
        <p:spPr>
          <a:xfrm>
            <a:off x="854689" y="1628002"/>
            <a:ext cx="8882435" cy="4290884"/>
          </a:xfrm>
        </p:spPr>
        <p:txBody>
          <a:bodyPr>
            <a:normAutofit/>
          </a:bodyPr>
          <a:lstStyle/>
          <a:p>
            <a:pPr marL="0" indent="0">
              <a:buNone/>
            </a:pPr>
            <a:endParaRPr lang="en-IN" dirty="0"/>
          </a:p>
          <a:p>
            <a:endParaRPr lang="en-IN" dirty="0"/>
          </a:p>
          <a:p>
            <a:endParaRPr lang="en-US" dirty="0"/>
          </a:p>
        </p:txBody>
      </p:sp>
      <p:sp>
        <p:nvSpPr>
          <p:cNvPr id="4" name="TextBox 3">
            <a:extLst>
              <a:ext uri="{FF2B5EF4-FFF2-40B4-BE49-F238E27FC236}">
                <a16:creationId xmlns:a16="http://schemas.microsoft.com/office/drawing/2014/main" id="{904DE707-A0DF-BD02-356B-77A5ECAF822E}"/>
              </a:ext>
            </a:extLst>
          </p:cNvPr>
          <p:cNvSpPr txBox="1"/>
          <p:nvPr/>
        </p:nvSpPr>
        <p:spPr>
          <a:xfrm>
            <a:off x="677334" y="240268"/>
            <a:ext cx="2666114" cy="369332"/>
          </a:xfrm>
          <a:prstGeom prst="rect">
            <a:avLst/>
          </a:prstGeom>
          <a:noFill/>
        </p:spPr>
        <p:txBody>
          <a:bodyPr wrap="none" rtlCol="0">
            <a:spAutoFit/>
          </a:bodyPr>
          <a:lstStyle/>
          <a:p>
            <a:r>
              <a:rPr lang="en-US" dirty="0">
                <a:solidFill>
                  <a:schemeClr val="accent1">
                    <a:lumMod val="50000"/>
                  </a:schemeClr>
                </a:solidFill>
              </a:rPr>
              <a:t>Dish Forecasting System</a:t>
            </a:r>
          </a:p>
        </p:txBody>
      </p:sp>
    </p:spTree>
    <p:extLst>
      <p:ext uri="{BB962C8B-B14F-4D97-AF65-F5344CB8AC3E}">
        <p14:creationId xmlns:p14="http://schemas.microsoft.com/office/powerpoint/2010/main" val="3651428487"/>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2977</TotalTime>
  <Words>702</Words>
  <Application>Microsoft Macintosh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Trebuchet MS</vt:lpstr>
      <vt:lpstr>Wingdings 3</vt:lpstr>
      <vt:lpstr>Facet</vt:lpstr>
      <vt:lpstr>RESTAURANT DISH DEMAND FORECASTING </vt:lpstr>
      <vt:lpstr>PROBLEM STATEMENT</vt:lpstr>
      <vt:lpstr>PROPOSAL</vt:lpstr>
      <vt:lpstr>TECH STACK</vt:lpstr>
      <vt:lpstr>PRE-ALPHA SKETCH</vt:lpstr>
      <vt:lpstr>PRE-ALPHA SKETCH</vt:lpstr>
      <vt:lpstr>PROJECT PHASES</vt:lpstr>
      <vt:lpstr>PROJECT PHASES</vt:lpstr>
      <vt:lpstr>APPLICATION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Shalini Saravanan</dc:creator>
  <cp:lastModifiedBy>Shalini Saravanan</cp:lastModifiedBy>
  <cp:revision>3</cp:revision>
  <cp:lastPrinted>2025-04-26T18:03:35Z</cp:lastPrinted>
  <dcterms:created xsi:type="dcterms:W3CDTF">2025-04-25T07:39:53Z</dcterms:created>
  <dcterms:modified xsi:type="dcterms:W3CDTF">2025-05-19T07:54:28Z</dcterms:modified>
</cp:coreProperties>
</file>