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7"/>
  </p:notesMasterIdLst>
  <p:sldIdLst>
    <p:sldId id="256" r:id="rId5"/>
    <p:sldId id="291" r:id="rId6"/>
    <p:sldId id="258" r:id="rId7"/>
    <p:sldId id="292" r:id="rId8"/>
    <p:sldId id="293" r:id="rId9"/>
    <p:sldId id="294" r:id="rId10"/>
    <p:sldId id="295" r:id="rId11"/>
    <p:sldId id="273" r:id="rId12"/>
    <p:sldId id="296" r:id="rId13"/>
    <p:sldId id="297" r:id="rId14"/>
    <p:sldId id="298" r:id="rId15"/>
    <p:sldId id="262" r:id="rId16"/>
    <p:sldId id="274" r:id="rId17"/>
    <p:sldId id="265" r:id="rId18"/>
    <p:sldId id="303" r:id="rId19"/>
    <p:sldId id="302" r:id="rId20"/>
    <p:sldId id="301" r:id="rId21"/>
    <p:sldId id="300" r:id="rId22"/>
    <p:sldId id="299" r:id="rId23"/>
    <p:sldId id="304" r:id="rId24"/>
    <p:sldId id="267" r:id="rId25"/>
    <p:sldId id="26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4" autoAdjust="0"/>
    <p:restoredTop sz="96271" autoAdjust="0"/>
  </p:normalViewPr>
  <p:slideViewPr>
    <p:cSldViewPr snapToGrid="0">
      <p:cViewPr varScale="1">
        <p:scale>
          <a:sx n="167" d="100"/>
          <a:sy n="167" d="100"/>
        </p:scale>
        <p:origin x="464" y="176"/>
      </p:cViewPr>
      <p:guideLst>
        <p:guide orient="horz" pos="1620"/>
        <p:guide pos="2880"/>
      </p:guideLst>
    </p:cSldViewPr>
  </p:slideViewPr>
  <p:outlineViewPr>
    <p:cViewPr>
      <p:scale>
        <a:sx n="33" d="100"/>
        <a:sy n="33" d="100"/>
      </p:scale>
      <p:origin x="0" y="-69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8C3CEB46-C922-B35D-63E2-D965FFC5C2DE}"/>
            </a:ext>
          </a:extLst>
        </p:cNvPr>
        <p:cNvGrpSpPr/>
        <p:nvPr/>
      </p:nvGrpSpPr>
      <p:grpSpPr>
        <a:xfrm>
          <a:off x="0" y="0"/>
          <a:ext cx="0" cy="0"/>
          <a:chOff x="0" y="0"/>
          <a:chExt cx="0" cy="0"/>
        </a:xfrm>
      </p:grpSpPr>
      <p:sp>
        <p:nvSpPr>
          <p:cNvPr id="54" name="Google Shape;54;p:notes">
            <a:extLst>
              <a:ext uri="{FF2B5EF4-FFF2-40B4-BE49-F238E27FC236}">
                <a16:creationId xmlns:a16="http://schemas.microsoft.com/office/drawing/2014/main" id="{28720695-D66D-7037-057A-92192A369F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a:extLst>
              <a:ext uri="{FF2B5EF4-FFF2-40B4-BE49-F238E27FC236}">
                <a16:creationId xmlns:a16="http://schemas.microsoft.com/office/drawing/2014/main" id="{7A7E43D0-A76A-5CB1-C565-5FDBE8DBD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63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1">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2">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vyaAiti/UMBC-DATA606-Capsto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ock-price-prediction-606.streamlit.a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quoteinspector.com/images/investing/stocks-compar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roboforex.com/blog/category/investing/" TargetMode="External"/><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hyperlink" Target="https://creativecommons.org/licenses/by-nc/3.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inance.yahoo.com/markets/stocks/most-acti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1002632"/>
            <a:ext cx="8520600" cy="2796217"/>
          </a:xfrm>
        </p:spPr>
        <p:txBody>
          <a:bodyPr/>
          <a:lstStyle/>
          <a:p>
            <a:pPr algn="ct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r>
              <a:rPr lang="en-US" sz="2800" b="1" dirty="0">
                <a:solidFill>
                  <a:srgbClr val="202124"/>
                </a:solidFill>
                <a:highlight>
                  <a:srgbClr val="FFFFFF"/>
                </a:highlight>
                <a:latin typeface="Times New Roman" panose="02020603050405020304" pitchFamily="18" charset="0"/>
                <a:cs typeface="Times New Roman" panose="02020603050405020304" pitchFamily="18" charset="0"/>
              </a:rPr>
              <a:t>STOCK MARKET PREDICTION USING TIME SERIES ANALYSIS</a:t>
            </a: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r>
              <a:rPr lang="en-US" sz="2000" i="0" dirty="0">
                <a:solidFill>
                  <a:srgbClr val="1F2328"/>
                </a:solidFill>
                <a:effectLst/>
                <a:latin typeface="Times New Roman" panose="02020603050405020304" pitchFamily="18" charset="0"/>
                <a:cs typeface="Times New Roman" panose="02020603050405020304" pitchFamily="18" charset="0"/>
              </a:rPr>
              <a:t>UMBC Data Science Master Degree Capstone by</a:t>
            </a:r>
            <a:br>
              <a:rPr lang="en-US" sz="2000" i="0" dirty="0">
                <a:solidFill>
                  <a:srgbClr val="1F2328"/>
                </a:solidFill>
                <a:effectLst/>
                <a:latin typeface="Times New Roman" panose="02020603050405020304" pitchFamily="18" charset="0"/>
                <a:cs typeface="Times New Roman" panose="02020603050405020304" pitchFamily="18" charset="0"/>
              </a:rPr>
            </a:br>
            <a:r>
              <a:rPr lang="en-US" sz="2000" i="0" dirty="0">
                <a:solidFill>
                  <a:srgbClr val="1F2328"/>
                </a:solidFill>
                <a:effectLst/>
                <a:latin typeface="Times New Roman" panose="02020603050405020304" pitchFamily="18" charset="0"/>
                <a:cs typeface="Times New Roman" panose="02020603050405020304" pitchFamily="18" charset="0"/>
              </a:rPr>
              <a:t>Dr. </a:t>
            </a:r>
            <a:r>
              <a:rPr lang="en-US" sz="2000" i="0" dirty="0" err="1">
                <a:solidFill>
                  <a:srgbClr val="1F2328"/>
                </a:solidFill>
                <a:effectLst/>
                <a:latin typeface="Times New Roman" panose="02020603050405020304" pitchFamily="18" charset="0"/>
                <a:cs typeface="Times New Roman" panose="02020603050405020304" pitchFamily="18" charset="0"/>
              </a:rPr>
              <a:t>Chaojie</a:t>
            </a:r>
            <a:r>
              <a:rPr lang="en-US" sz="2000" i="0" dirty="0">
                <a:solidFill>
                  <a:srgbClr val="1F2328"/>
                </a:solidFill>
                <a:effectLst/>
                <a:latin typeface="Times New Roman" panose="02020603050405020304" pitchFamily="18" charset="0"/>
                <a:cs typeface="Times New Roman" panose="02020603050405020304" pitchFamily="18" charset="0"/>
              </a:rPr>
              <a:t> (Jay) Wang</a:t>
            </a:r>
            <a:br>
              <a:rPr lang="en-US" sz="2000" i="0" dirty="0">
                <a:solidFill>
                  <a:srgbClr val="1F2328"/>
                </a:solidFill>
                <a:effectLst/>
                <a:latin typeface="Times New Roman" panose="02020603050405020304" pitchFamily="18" charset="0"/>
                <a:cs typeface="Times New Roman" panose="02020603050405020304" pitchFamily="18" charset="0"/>
              </a:rPr>
            </a:b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3895493" y="4095750"/>
            <a:ext cx="4343632" cy="758748"/>
          </a:xfrm>
        </p:spPr>
        <p:txBody>
          <a:bodyPr/>
          <a:lstStyle/>
          <a:p>
            <a:pPr algn="l"/>
            <a:r>
              <a:rPr lang="en-US" sz="1600" b="1" i="0" dirty="0">
                <a:solidFill>
                  <a:srgbClr val="1F2328"/>
                </a:solidFill>
                <a:effectLst/>
                <a:latin typeface="Times New Roman" panose="02020603050405020304" pitchFamily="18" charset="0"/>
                <a:cs typeface="Times New Roman" panose="02020603050405020304" pitchFamily="18" charset="0"/>
              </a:rPr>
              <a:t>SHALINI MOPURI</a:t>
            </a:r>
          </a:p>
          <a:p>
            <a:pPr algn="l"/>
            <a:r>
              <a:rPr lang="en-US" sz="1600" b="1" dirty="0">
                <a:solidFill>
                  <a:srgbClr val="1F2328"/>
                </a:solidFill>
                <a:latin typeface="Times New Roman" panose="02020603050405020304" pitchFamily="18" charset="0"/>
                <a:cs typeface="Times New Roman" panose="02020603050405020304" pitchFamily="18" charset="0"/>
              </a:rPr>
              <a:t>Student ID: YG27415</a:t>
            </a:r>
          </a:p>
          <a:p>
            <a:pPr algn="ctr"/>
            <a:endParaRPr lang="en-US" sz="1400" b="0" i="0" dirty="0">
              <a:solidFill>
                <a:srgbClr val="1F2328"/>
              </a:solidFill>
              <a:effectLst/>
              <a:latin typeface="Times New Roman" panose="02020603050405020304" pitchFamily="18" charset="0"/>
              <a:cs typeface="Times New Roman" panose="02020603050405020304" pitchFamily="18" charset="0"/>
            </a:endParaRPr>
          </a:p>
          <a:p>
            <a:pPr algn="ctr"/>
            <a:endParaRPr lang="en-US" sz="1400" dirty="0">
              <a:solidFill>
                <a:srgbClr val="1F2328"/>
              </a:solidFill>
              <a:latin typeface="Times New Roman" panose="02020603050405020304" pitchFamily="18" charset="0"/>
              <a:cs typeface="Times New Roman" panose="02020603050405020304" pitchFamily="18" charset="0"/>
              <a:hlinkClick r:id="rId3"/>
            </a:endParaRPr>
          </a:p>
        </p:txBody>
      </p:sp>
    </p:spTree>
  </p:cSld>
  <p:clrMapOvr>
    <a:masterClrMapping/>
  </p:clrMapOvr>
  <mc:AlternateContent xmlns:mc="http://schemas.openxmlformats.org/markup-compatibility/2006" xmlns:p14="http://schemas.microsoft.com/office/powerpoint/2010/main">
    <mc:Choice Requires="p14">
      <p:transition spd="slow" p14:dur="2000" advTm="10901"/>
    </mc:Choice>
    <mc:Fallback xmlns="">
      <p:transition spd="slow" advTm="109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D5BA7E-FD4F-BBCC-191D-F9AA7BA4B91D}"/>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1B99D68F-3C35-9552-2F74-C33E06CA5CDD}"/>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p:txBody>
      </p:sp>
      <p:pic>
        <p:nvPicPr>
          <p:cNvPr id="5" name="Picture 4" descr="A graph showing a number of numbers&#10;&#10;Description automatically generated with medium confidence">
            <a:extLst>
              <a:ext uri="{FF2B5EF4-FFF2-40B4-BE49-F238E27FC236}">
                <a16:creationId xmlns:a16="http://schemas.microsoft.com/office/drawing/2014/main" id="{62F6C8B3-C9D9-222E-8199-7FFB335E0F8C}"/>
              </a:ext>
            </a:extLst>
          </p:cNvPr>
          <p:cNvPicPr>
            <a:picLocks noChangeAspect="1"/>
          </p:cNvPicPr>
          <p:nvPr/>
        </p:nvPicPr>
        <p:blipFill>
          <a:blip r:embed="rId2"/>
          <a:stretch>
            <a:fillRect/>
          </a:stretch>
        </p:blipFill>
        <p:spPr>
          <a:xfrm>
            <a:off x="480681" y="1343660"/>
            <a:ext cx="7196540" cy="2577390"/>
          </a:xfrm>
          <a:prstGeom prst="rect">
            <a:avLst/>
          </a:prstGeom>
        </p:spPr>
      </p:pic>
      <p:sp>
        <p:nvSpPr>
          <p:cNvPr id="8" name="TextBox 7">
            <a:extLst>
              <a:ext uri="{FF2B5EF4-FFF2-40B4-BE49-F238E27FC236}">
                <a16:creationId xmlns:a16="http://schemas.microsoft.com/office/drawing/2014/main" id="{19A52A96-FF7D-7560-B672-E109634B1A69}"/>
              </a:ext>
            </a:extLst>
          </p:cNvPr>
          <p:cNvSpPr txBox="1"/>
          <p:nvPr/>
        </p:nvSpPr>
        <p:spPr>
          <a:xfrm>
            <a:off x="381001" y="4210050"/>
            <a:ext cx="7372350"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The graph displays Bank of America's closing price over time, along with 20-day, 100-day, and 200-day moving averages. These averages shows the stock's short-term and long-term trends, providing a clearer view of its overall price movement.</a:t>
            </a:r>
          </a:p>
        </p:txBody>
      </p:sp>
    </p:spTree>
    <p:extLst>
      <p:ext uri="{BB962C8B-B14F-4D97-AF65-F5344CB8AC3E}">
        <p14:creationId xmlns:p14="http://schemas.microsoft.com/office/powerpoint/2010/main" val="291576358"/>
      </p:ext>
    </p:extLst>
  </p:cSld>
  <p:clrMapOvr>
    <a:masterClrMapping/>
  </p:clrMapOvr>
  <mc:AlternateContent xmlns:mc="http://schemas.openxmlformats.org/markup-compatibility/2006" xmlns:p14="http://schemas.microsoft.com/office/powerpoint/2010/main">
    <mc:Choice Requires="p14">
      <p:transition spd="slow" p14:dur="2000" advTm="19658"/>
    </mc:Choice>
    <mc:Fallback xmlns="">
      <p:transition spd="slow" advTm="196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266C-3AC6-69E9-E16E-04C93F89F51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2C0513-E4B2-2E2B-A304-47AA1D09CC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S&amp;P 500 is a stock market index that represents the performance of 500 large companies in the U.S. The code calculates the daily returns for both BAC and S&amp;P 500 index, then determines their correlation.</a:t>
            </a:r>
          </a:p>
        </p:txBody>
      </p:sp>
      <p:pic>
        <p:nvPicPr>
          <p:cNvPr id="7" name="Picture 6" descr="A screenshot of a computer&#10;&#10;Description automatically generated">
            <a:extLst>
              <a:ext uri="{FF2B5EF4-FFF2-40B4-BE49-F238E27FC236}">
                <a16:creationId xmlns:a16="http://schemas.microsoft.com/office/drawing/2014/main" id="{47CABFDE-7209-2953-4CF8-5CC627795402}"/>
              </a:ext>
            </a:extLst>
          </p:cNvPr>
          <p:cNvPicPr>
            <a:picLocks noChangeAspect="1"/>
          </p:cNvPicPr>
          <p:nvPr/>
        </p:nvPicPr>
        <p:blipFill>
          <a:blip r:embed="rId2"/>
          <a:stretch>
            <a:fillRect/>
          </a:stretch>
        </p:blipFill>
        <p:spPr>
          <a:xfrm>
            <a:off x="311700" y="2333624"/>
            <a:ext cx="5410200" cy="1019175"/>
          </a:xfrm>
          <a:prstGeom prst="rect">
            <a:avLst/>
          </a:prstGeom>
        </p:spPr>
      </p:pic>
    </p:spTree>
    <p:extLst>
      <p:ext uri="{BB962C8B-B14F-4D97-AF65-F5344CB8AC3E}">
        <p14:creationId xmlns:p14="http://schemas.microsoft.com/office/powerpoint/2010/main" val="3674829251"/>
      </p:ext>
    </p:extLst>
  </p:cSld>
  <p:clrMapOvr>
    <a:masterClrMapping/>
  </p:clrMapOvr>
  <mc:AlternateContent xmlns:mc="http://schemas.openxmlformats.org/markup-compatibility/2006" xmlns:p14="http://schemas.microsoft.com/office/powerpoint/2010/main">
    <mc:Choice Requires="p14">
      <p:transition spd="slow" p14:dur="2000" advTm="50186"/>
    </mc:Choice>
    <mc:Fallback xmlns="">
      <p:transition spd="slow" advTm="501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9DA-FB2B-9F93-03C9-FB504865F5E0}"/>
              </a:ext>
            </a:extLst>
          </p:cNvPr>
          <p:cNvSpPr>
            <a:spLocks noGrp="1"/>
          </p:cNvSpPr>
          <p:nvPr>
            <p:ph type="title"/>
          </p:nvPr>
        </p:nvSpPr>
        <p:spPr/>
        <p:txBody>
          <a:bodyPr wrap="square" anchor="ctr">
            <a:noAutofit/>
          </a:bodyPr>
          <a:lstStyle/>
          <a:p>
            <a:pPr>
              <a:lnSpc>
                <a:spcPct val="90000"/>
              </a:lnSpc>
            </a:pP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TIME SERIES ANALYSIS</a:t>
            </a:r>
            <a:br>
              <a:rPr lang="en-US" sz="16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B8EC6D5-76DC-1DAF-43CF-FCC780FEA082}"/>
              </a:ext>
            </a:extLst>
          </p:cNvPr>
          <p:cNvSpPr>
            <a:spLocks noGrp="1"/>
          </p:cNvSpPr>
          <p:nvPr>
            <p:ph type="body" idx="1"/>
          </p:nvPr>
        </p:nvSpPr>
        <p:spPr>
          <a:xfrm>
            <a:off x="6065520" y="4785360"/>
            <a:ext cx="3935180" cy="165181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The dataset used in this project consists of historical stock market data for 10 major stocks collected from Yahoo Finance, spanning a 20-year period from 2004 to 2024.</a:t>
            </a:r>
            <a:br>
              <a:rPr lang="en-US" dirty="0"/>
            </a:br>
            <a:endParaRPr lang="en-US" dirty="0"/>
          </a:p>
        </p:txBody>
      </p:sp>
      <p:sp>
        <p:nvSpPr>
          <p:cNvPr id="8" name="TextBox 7">
            <a:extLst>
              <a:ext uri="{FF2B5EF4-FFF2-40B4-BE49-F238E27FC236}">
                <a16:creationId xmlns:a16="http://schemas.microsoft.com/office/drawing/2014/main" id="{7789150E-00C4-D8E7-B706-DB0212BC4E3D}"/>
              </a:ext>
            </a:extLst>
          </p:cNvPr>
          <p:cNvSpPr txBox="1"/>
          <p:nvPr/>
        </p:nvSpPr>
        <p:spPr>
          <a:xfrm>
            <a:off x="311699" y="1306004"/>
            <a:ext cx="8194125" cy="3010055"/>
          </a:xfrm>
          <a:prstGeom prst="rect">
            <a:avLst/>
          </a:prstGeom>
          <a:noFill/>
        </p:spPr>
        <p:txBody>
          <a:bodyPr wrap="square" rtlCol="0">
            <a:spAutoFit/>
          </a:bodyPr>
          <a:lstStyle/>
          <a:p>
            <a:pPr marL="342900" marR="0" indent="-342900">
              <a:lnSpc>
                <a:spcPct val="115000"/>
              </a:lnSpc>
              <a:spcAft>
                <a:spcPts val="800"/>
              </a:spcAft>
              <a:buFont typeface="+mj-lt"/>
              <a:buAutoNum type="arabicPeriod"/>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Trend: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long-term movement or direction in the data over time.</a:t>
            </a:r>
          </a:p>
          <a:p>
            <a:pPr marL="342900" marR="0" indent="-342900">
              <a:lnSpc>
                <a:spcPct val="115000"/>
              </a:lnSpc>
              <a:spcAft>
                <a:spcPts val="800"/>
              </a:spcAft>
              <a:buFont typeface="+mj-lt"/>
              <a:buAutoNum type="arabicPeriod"/>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Seasonality: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Regular pattern or cycle in the data that repeats over a specific period.</a:t>
            </a:r>
          </a:p>
          <a:p>
            <a:pPr marL="342900" lvl="0" indent="-342900">
              <a:lnSpc>
                <a:spcPct val="115000"/>
              </a:lnSpc>
              <a:spcAft>
                <a:spcPts val="800"/>
              </a:spcAft>
              <a:buFont typeface="+mj-lt"/>
              <a:buAutoNum type="arabicPeriod"/>
            </a:pPr>
            <a:r>
              <a:rPr lang="en-US" sz="1600" b="1" dirty="0">
                <a:effectLst/>
                <a:latin typeface="Times New Roman" panose="02020603050405020304" pitchFamily="18" charset="0"/>
                <a:ea typeface="Aptos" panose="020B0004020202020204" pitchFamily="34" charset="0"/>
                <a:cs typeface="Times New Roman" panose="02020603050405020304" pitchFamily="18" charset="0"/>
              </a:rPr>
              <a:t>Residual: </a:t>
            </a:r>
            <a:r>
              <a:rPr lang="en-US" sz="1600" dirty="0">
                <a:effectLst/>
                <a:latin typeface="Times New Roman" panose="02020603050405020304" pitchFamily="18" charset="0"/>
                <a:ea typeface="Aptos" panose="020B0004020202020204" pitchFamily="34" charset="0"/>
                <a:cs typeface="Times New Roman" panose="02020603050405020304" pitchFamily="18" charset="0"/>
              </a:rPr>
              <a:t>Random variations or fluctuations in the data that cannot be attributed to trend or seasonality.</a:t>
            </a:r>
            <a:endParaRPr lang="en-US" sz="160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descr="A graph of different colored lines&#10;&#10;Description automatically generated with medium confidence">
            <a:extLst>
              <a:ext uri="{FF2B5EF4-FFF2-40B4-BE49-F238E27FC236}">
                <a16:creationId xmlns:a16="http://schemas.microsoft.com/office/drawing/2014/main" id="{3703CB37-079C-12A0-D16E-3C60ECFA2437}"/>
              </a:ext>
            </a:extLst>
          </p:cNvPr>
          <p:cNvPicPr>
            <a:picLocks noChangeAspect="1"/>
          </p:cNvPicPr>
          <p:nvPr/>
        </p:nvPicPr>
        <p:blipFill>
          <a:blip r:embed="rId2"/>
          <a:stretch>
            <a:fillRect/>
          </a:stretch>
        </p:blipFill>
        <p:spPr>
          <a:xfrm>
            <a:off x="1880664" y="2571750"/>
            <a:ext cx="6525672" cy="2323139"/>
          </a:xfrm>
          <a:prstGeom prst="rect">
            <a:avLst/>
          </a:prstGeom>
        </p:spPr>
      </p:pic>
    </p:spTree>
    <p:extLst>
      <p:ext uri="{BB962C8B-B14F-4D97-AF65-F5344CB8AC3E}">
        <p14:creationId xmlns:p14="http://schemas.microsoft.com/office/powerpoint/2010/main" val="1654662222"/>
      </p:ext>
    </p:extLst>
  </p:cSld>
  <p:clrMapOvr>
    <a:masterClrMapping/>
  </p:clrMapOvr>
  <mc:AlternateContent xmlns:mc="http://schemas.openxmlformats.org/markup-compatibility/2006" xmlns:p14="http://schemas.microsoft.com/office/powerpoint/2010/main">
    <mc:Choice Requires="p14">
      <p:transition spd="slow" p14:dur="2000" advTm="77088"/>
    </mc:Choice>
    <mc:Fallback xmlns="">
      <p:transition spd="slow" advTm="770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6F98-3D45-3A7B-F8FA-C7AEBC60946A}"/>
              </a:ext>
            </a:extLst>
          </p:cNvPr>
          <p:cNvSpPr>
            <a:spLocks noGrp="1"/>
          </p:cNvSpPr>
          <p:nvPr>
            <p:ph type="title"/>
          </p:nvPr>
        </p:nvSpPr>
        <p:spPr>
          <a:xfrm>
            <a:off x="244244" y="587890"/>
            <a:ext cx="8520600" cy="572700"/>
          </a:xfrm>
        </p:spPr>
        <p:txBody>
          <a:bodyPr/>
          <a:lstStyle/>
          <a:p>
            <a:pPr algn="l"/>
            <a:r>
              <a:rPr lang="en-US" sz="2400" b="1" i="0" dirty="0">
                <a:solidFill>
                  <a:srgbClr val="1F2328"/>
                </a:solidFill>
                <a:effectLst/>
                <a:latin typeface="Times New Roman" panose="02020603050405020304" pitchFamily="18" charset="0"/>
                <a:cs typeface="Times New Roman" panose="02020603050405020304" pitchFamily="18" charset="0"/>
              </a:rPr>
              <a:t>MODEL TRAINING AND EVALUATION</a:t>
            </a:r>
          </a:p>
        </p:txBody>
      </p:sp>
      <p:sp>
        <p:nvSpPr>
          <p:cNvPr id="3" name="Text Placeholder 2">
            <a:extLst>
              <a:ext uri="{FF2B5EF4-FFF2-40B4-BE49-F238E27FC236}">
                <a16:creationId xmlns:a16="http://schemas.microsoft.com/office/drawing/2014/main" id="{918988EC-19F9-0FF0-40F3-0E0553B8FC5D}"/>
              </a:ext>
            </a:extLst>
          </p:cNvPr>
          <p:cNvSpPr>
            <a:spLocks noGrp="1"/>
          </p:cNvSpPr>
          <p:nvPr>
            <p:ph type="body" idx="1"/>
          </p:nvPr>
        </p:nvSpPr>
        <p:spPr>
          <a:xfrm>
            <a:off x="244244" y="1005092"/>
            <a:ext cx="8520600" cy="4005819"/>
          </a:xfrm>
        </p:spPr>
        <p:txBody>
          <a:bodyPr/>
          <a:lstStyle/>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Selected Models for Predictive Analytics</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ARIMA</a:t>
            </a:r>
          </a:p>
          <a:p>
            <a:pPr>
              <a:buFont typeface="Arial" panose="020B0604020202020204" pitchFamily="34" charset="0"/>
              <a:buChar char="•"/>
            </a:pPr>
            <a:r>
              <a:rPr lang="en-US" sz="1600" dirty="0">
                <a:solidFill>
                  <a:srgbClr val="1F2328"/>
                </a:solidFill>
                <a:latin typeface="Times New Roman" panose="02020603050405020304" pitchFamily="18" charset="0"/>
                <a:cs typeface="Times New Roman" panose="02020603050405020304" pitchFamily="18" charset="0"/>
              </a:rPr>
              <a:t>SARIMA</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Support Vector Regressor</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Random Forest Classifier</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Decision Tree Regressor</a:t>
            </a:r>
          </a:p>
          <a:p>
            <a:pPr algn="l">
              <a:buFont typeface="Arial" panose="020B0604020202020204" pitchFamily="34" charset="0"/>
              <a:buChar char="•"/>
            </a:pPr>
            <a:r>
              <a:rPr lang="en-US" sz="1600" dirty="0" err="1">
                <a:solidFill>
                  <a:srgbClr val="1F2328"/>
                </a:solidFill>
                <a:latin typeface="Times New Roman" panose="02020603050405020304" pitchFamily="18" charset="0"/>
                <a:cs typeface="Times New Roman" panose="02020603050405020304" pitchFamily="18" charset="0"/>
              </a:rPr>
              <a:t>X</a:t>
            </a:r>
            <a:r>
              <a:rPr lang="en-US" sz="1600" i="0" dirty="0" err="1">
                <a:solidFill>
                  <a:srgbClr val="1F2328"/>
                </a:solidFill>
                <a:effectLst/>
                <a:latin typeface="Times New Roman" panose="02020603050405020304" pitchFamily="18" charset="0"/>
                <a:cs typeface="Times New Roman" panose="02020603050405020304" pitchFamily="18" charset="0"/>
              </a:rPr>
              <a:t>Gradient</a:t>
            </a:r>
            <a:r>
              <a:rPr lang="en-US" sz="1600" i="0" dirty="0">
                <a:solidFill>
                  <a:srgbClr val="1F2328"/>
                </a:solidFill>
                <a:effectLst/>
                <a:latin typeface="Times New Roman" panose="02020603050405020304" pitchFamily="18" charset="0"/>
                <a:cs typeface="Times New Roman" panose="02020603050405020304" pitchFamily="18" charset="0"/>
              </a:rPr>
              <a:t> Boosting Classifier</a:t>
            </a:r>
          </a:p>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Training Methodology</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Data Splitting: 80% training, 20% testing </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Python Packages:</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`scikit-learn` for model operations.</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`pandas` and `NumPy` for data manipulation.</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`Matplotlib` and `Seaborn` for visualization.</a:t>
            </a:r>
          </a:p>
        </p:txBody>
      </p:sp>
    </p:spTree>
    <p:extLst>
      <p:ext uri="{BB962C8B-B14F-4D97-AF65-F5344CB8AC3E}">
        <p14:creationId xmlns:p14="http://schemas.microsoft.com/office/powerpoint/2010/main" val="3323545609"/>
      </p:ext>
    </p:extLst>
  </p:cSld>
  <p:clrMapOvr>
    <a:masterClrMapping/>
  </p:clrMapOvr>
  <mc:AlternateContent xmlns:mc="http://schemas.openxmlformats.org/markup-compatibility/2006" xmlns:p14="http://schemas.microsoft.com/office/powerpoint/2010/main">
    <mc:Choice Requires="p14">
      <p:transition spd="slow" p14:dur="2000" advTm="50752"/>
    </mc:Choice>
    <mc:Fallback xmlns="">
      <p:transition spd="slow" advTm="507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FA06-83FC-5EBD-76E1-15E8EF7C5561}"/>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ARIMA(Autoregressive Integrated moving Average)</a:t>
            </a:r>
          </a:p>
        </p:txBody>
      </p:sp>
      <p:sp>
        <p:nvSpPr>
          <p:cNvPr id="3" name="Text Placeholder 2">
            <a:extLst>
              <a:ext uri="{FF2B5EF4-FFF2-40B4-BE49-F238E27FC236}">
                <a16:creationId xmlns:a16="http://schemas.microsoft.com/office/drawing/2014/main" id="{8B8EBCF7-23E2-F452-54A0-9EE0420D6AEA}"/>
              </a:ext>
            </a:extLst>
          </p:cNvPr>
          <p:cNvSpPr>
            <a:spLocks noGrp="1"/>
          </p:cNvSpPr>
          <p:nvPr>
            <p:ph type="body" idx="1"/>
          </p:nvPr>
        </p:nvSpPr>
        <p:spPr>
          <a:xfrm>
            <a:off x="311700" y="1222450"/>
            <a:ext cx="4041225" cy="3549575"/>
          </a:xfrm>
        </p:spPr>
        <p:txBody>
          <a:bodyPr/>
          <a:lstStyle/>
          <a:p>
            <a:pPr marL="0" indent="0" algn="just">
              <a:spcAft>
                <a:spcPts val="800"/>
              </a:spcAft>
              <a:buNone/>
            </a:pP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7" name="Picture 6" descr="A group of graphs and diagrams&#10;&#10;Description automatically generated">
            <a:extLst>
              <a:ext uri="{FF2B5EF4-FFF2-40B4-BE49-F238E27FC236}">
                <a16:creationId xmlns:a16="http://schemas.microsoft.com/office/drawing/2014/main" id="{4E64C7E7-0101-8168-9A04-FE7AB1585F4D}"/>
              </a:ext>
            </a:extLst>
          </p:cNvPr>
          <p:cNvPicPr>
            <a:picLocks noChangeAspect="1"/>
          </p:cNvPicPr>
          <p:nvPr/>
        </p:nvPicPr>
        <p:blipFill>
          <a:blip r:embed="rId2"/>
          <a:stretch>
            <a:fillRect/>
          </a:stretch>
        </p:blipFill>
        <p:spPr>
          <a:xfrm>
            <a:off x="400051" y="1289125"/>
            <a:ext cx="6905624" cy="3271300"/>
          </a:xfrm>
          <a:prstGeom prst="rect">
            <a:avLst/>
          </a:prstGeom>
        </p:spPr>
      </p:pic>
    </p:spTree>
    <p:extLst>
      <p:ext uri="{BB962C8B-B14F-4D97-AF65-F5344CB8AC3E}">
        <p14:creationId xmlns:p14="http://schemas.microsoft.com/office/powerpoint/2010/main" val="77646250"/>
      </p:ext>
    </p:extLst>
  </p:cSld>
  <p:clrMapOvr>
    <a:masterClrMapping/>
  </p:clrMapOvr>
  <mc:AlternateContent xmlns:mc="http://schemas.openxmlformats.org/markup-compatibility/2006" xmlns:p14="http://schemas.microsoft.com/office/powerpoint/2010/main">
    <mc:Choice Requires="p14">
      <p:transition spd="slow" p14:dur="2000" advTm="51413"/>
    </mc:Choice>
    <mc:Fallback xmlns="">
      <p:transition spd="slow" advTm="5141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B29E2-6C19-B278-80E1-958DB9BAC2C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4F2318-9842-4F9F-CB32-F3606437CC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REGRESSOR</a:t>
            </a:r>
          </a:p>
        </p:txBody>
      </p:sp>
      <p:sp>
        <p:nvSpPr>
          <p:cNvPr id="4" name="Text Placeholder 3">
            <a:extLst>
              <a:ext uri="{FF2B5EF4-FFF2-40B4-BE49-F238E27FC236}">
                <a16:creationId xmlns:a16="http://schemas.microsoft.com/office/drawing/2014/main" id="{46F1D4C8-9E82-939F-AF00-64A93F2F9894}"/>
              </a:ext>
            </a:extLst>
          </p:cNvPr>
          <p:cNvSpPr>
            <a:spLocks noGrp="1"/>
          </p:cNvSpPr>
          <p:nvPr>
            <p:ph type="body" idx="1"/>
          </p:nvPr>
        </p:nvSpPr>
        <p:spPr>
          <a:xfrm>
            <a:off x="206926" y="1295400"/>
            <a:ext cx="3593550" cy="3198350"/>
          </a:xfrm>
        </p:spPr>
        <p:txBody>
          <a:bodyPr/>
          <a:lstStyle/>
          <a:p>
            <a:pPr marL="0" marR="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prediction prices closely follow the actual prices, showing the model's accuracy. The R² score of 0.995 indicates excellent performance, and the low mean squared error confirms minimal prediction errors.</a:t>
            </a:r>
          </a:p>
          <a:p>
            <a:pPr marL="114300" indent="0">
              <a:buNone/>
            </a:pPr>
            <a:endParaRPr lang="en-US" dirty="0"/>
          </a:p>
        </p:txBody>
      </p:sp>
      <p:pic>
        <p:nvPicPr>
          <p:cNvPr id="16" name="Picture 15" descr="A graph with orange and blue lines&#10;&#10;Description automatically generated">
            <a:extLst>
              <a:ext uri="{FF2B5EF4-FFF2-40B4-BE49-F238E27FC236}">
                <a16:creationId xmlns:a16="http://schemas.microsoft.com/office/drawing/2014/main" id="{5ED00901-7329-AF66-8D31-28389C983F07}"/>
              </a:ext>
            </a:extLst>
          </p:cNvPr>
          <p:cNvPicPr>
            <a:picLocks noChangeAspect="1"/>
          </p:cNvPicPr>
          <p:nvPr/>
        </p:nvPicPr>
        <p:blipFill>
          <a:blip r:embed="rId2"/>
          <a:stretch>
            <a:fillRect/>
          </a:stretch>
        </p:blipFill>
        <p:spPr>
          <a:xfrm>
            <a:off x="3990975" y="1295400"/>
            <a:ext cx="4841325" cy="3028950"/>
          </a:xfrm>
          <a:prstGeom prst="rect">
            <a:avLst/>
          </a:prstGeom>
        </p:spPr>
      </p:pic>
    </p:spTree>
    <p:extLst>
      <p:ext uri="{BB962C8B-B14F-4D97-AF65-F5344CB8AC3E}">
        <p14:creationId xmlns:p14="http://schemas.microsoft.com/office/powerpoint/2010/main" val="2195131735"/>
      </p:ext>
    </p:extLst>
  </p:cSld>
  <p:clrMapOvr>
    <a:masterClrMapping/>
  </p:clrMapOvr>
  <mc:AlternateContent xmlns:mc="http://schemas.openxmlformats.org/markup-compatibility/2006" xmlns:p14="http://schemas.microsoft.com/office/powerpoint/2010/main">
    <mc:Choice Requires="p14">
      <p:transition spd="slow" p14:dur="2000" advTm="20298"/>
    </mc:Choice>
    <mc:Fallback xmlns="">
      <p:transition spd="slow" advTm="2029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E0988-0622-CD1B-6C9C-C0975FAF68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543A1E0-DA53-2EBA-FD9B-19C685E6F2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 OF MODELS</a:t>
            </a:r>
          </a:p>
        </p:txBody>
      </p:sp>
      <p:sp>
        <p:nvSpPr>
          <p:cNvPr id="4" name="Text Placeholder 3">
            <a:extLst>
              <a:ext uri="{FF2B5EF4-FFF2-40B4-BE49-F238E27FC236}">
                <a16:creationId xmlns:a16="http://schemas.microsoft.com/office/drawing/2014/main" id="{B0A3179B-511F-00CE-A473-A65B7CC77538}"/>
              </a:ext>
            </a:extLst>
          </p:cNvPr>
          <p:cNvSpPr>
            <a:spLocks noGrp="1"/>
          </p:cNvSpPr>
          <p:nvPr>
            <p:ph type="body" idx="1"/>
          </p:nvPr>
        </p:nvSpPr>
        <p:spPr>
          <a:xfrm>
            <a:off x="4657726" y="1346200"/>
            <a:ext cx="4174574" cy="2749550"/>
          </a:xfrm>
        </p:spPr>
        <p:txBody>
          <a:bodyPr/>
          <a:lstStyle/>
          <a:p>
            <a:pPr marL="0" marR="0" lvl="0" indent="0" algn="just" defTabSz="914400" rtl="0" eaLnBrk="1" fontAlgn="auto" latinLnBrk="0" hangingPunct="1">
              <a:lnSpc>
                <a:spcPct val="115000"/>
              </a:lnSpc>
              <a:spcBef>
                <a:spcPts val="0"/>
              </a:spcBef>
              <a:spcAft>
                <a:spcPts val="800"/>
              </a:spcAft>
              <a:buClr>
                <a:srgbClr val="000000"/>
              </a:buClr>
              <a:buSzTx/>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sym typeface="Arial"/>
              </a:rPr>
              <a:t>SVR achieves the best accuracy with the lowest MSE (0.063021) and the highest R² score (0.998), while other models like Random Forest, XGBoost, and ARIMA also perform well with slight variations in error and accuracy.</a:t>
            </a:r>
          </a:p>
        </p:txBody>
      </p:sp>
      <p:pic>
        <p:nvPicPr>
          <p:cNvPr id="8" name="Picture 7" descr="A screenshot of a graph&#10;&#10;Description automatically generated">
            <a:extLst>
              <a:ext uri="{FF2B5EF4-FFF2-40B4-BE49-F238E27FC236}">
                <a16:creationId xmlns:a16="http://schemas.microsoft.com/office/drawing/2014/main" id="{B67D783D-BBC9-5B5C-EACC-80BF4B1B5B00}"/>
              </a:ext>
            </a:extLst>
          </p:cNvPr>
          <p:cNvPicPr>
            <a:picLocks noChangeAspect="1"/>
          </p:cNvPicPr>
          <p:nvPr/>
        </p:nvPicPr>
        <p:blipFill>
          <a:blip r:embed="rId2"/>
          <a:stretch>
            <a:fillRect/>
          </a:stretch>
        </p:blipFill>
        <p:spPr>
          <a:xfrm>
            <a:off x="307178" y="1355725"/>
            <a:ext cx="3940972" cy="2716797"/>
          </a:xfrm>
          <a:prstGeom prst="rect">
            <a:avLst/>
          </a:prstGeom>
        </p:spPr>
      </p:pic>
    </p:spTree>
    <p:extLst>
      <p:ext uri="{BB962C8B-B14F-4D97-AF65-F5344CB8AC3E}">
        <p14:creationId xmlns:p14="http://schemas.microsoft.com/office/powerpoint/2010/main" val="3503151070"/>
      </p:ext>
    </p:extLst>
  </p:cSld>
  <p:clrMapOvr>
    <a:masterClrMapping/>
  </p:clrMapOvr>
  <mc:AlternateContent xmlns:mc="http://schemas.openxmlformats.org/markup-compatibility/2006" xmlns:p14="http://schemas.microsoft.com/office/powerpoint/2010/main">
    <mc:Choice Requires="p14">
      <p:transition spd="slow" p14:dur="2000" advTm="34282"/>
    </mc:Choice>
    <mc:Fallback xmlns="">
      <p:transition spd="slow" advTm="3428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3D2A-5E90-609F-B58F-4069F85AD3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7FCCD4-F68F-45F0-D8BF-F34EB2F99055}"/>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WEB APPLICATION DEVELOPMENT</a:t>
            </a:r>
          </a:p>
        </p:txBody>
      </p:sp>
      <p:sp>
        <p:nvSpPr>
          <p:cNvPr id="4" name="Text Placeholder 3">
            <a:extLst>
              <a:ext uri="{FF2B5EF4-FFF2-40B4-BE49-F238E27FC236}">
                <a16:creationId xmlns:a16="http://schemas.microsoft.com/office/drawing/2014/main" id="{5EC61667-53B5-C6C0-28DE-6D5928EC759A}"/>
              </a:ext>
            </a:extLst>
          </p:cNvPr>
          <p:cNvSpPr>
            <a:spLocks noGrp="1"/>
          </p:cNvSpPr>
          <p:nvPr>
            <p:ph type="body" idx="1"/>
          </p:nvPr>
        </p:nvSpPr>
        <p:spPr>
          <a:xfrm>
            <a:off x="314325" y="1222449"/>
            <a:ext cx="4257675" cy="3559101"/>
          </a:xfrm>
        </p:spPr>
        <p:txBody>
          <a:bodyPr/>
          <a:lstStyle/>
          <a:p>
            <a:pPr marL="0" indent="0">
              <a:spcAft>
                <a:spcPts val="800"/>
              </a:spcAft>
              <a:buNone/>
            </a:pP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 created a web app development using </a:t>
            </a:r>
            <a:r>
              <a:rPr lang="en-US" sz="1600" dirty="0" err="1">
                <a:solidFill>
                  <a:srgbClr val="000000"/>
                </a:solidFill>
                <a:latin typeface="Times New Roman" panose="02020603050405020304" pitchFamily="18" charset="0"/>
                <a:cs typeface="Times New Roman" panose="02020603050405020304" pitchFamily="18" charset="0"/>
              </a:rPr>
              <a:t>Streamlit</a:t>
            </a: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to predict stock market trends using the SVR Model.</a:t>
            </a:r>
          </a:p>
          <a:p>
            <a:pPr marL="0" indent="0">
              <a:spcAft>
                <a:spcPts val="800"/>
              </a:spcAft>
              <a:buNone/>
            </a:pPr>
            <a:r>
              <a:rPr lang="en-US" sz="1600" b="1" dirty="0">
                <a:solidFill>
                  <a:srgbClr val="000000"/>
                </a:solidFill>
                <a:latin typeface="Times New Roman" panose="02020603050405020304" pitchFamily="18" charset="0"/>
                <a:ea typeface="Aptos" panose="020B0004020202020204" pitchFamily="34" charset="0"/>
                <a:cs typeface="Times New Roman" panose="02020603050405020304" pitchFamily="18" charset="0"/>
              </a:rPr>
              <a:t>Link:</a:t>
            </a:r>
          </a:p>
          <a:p>
            <a:pPr marL="0" indent="0">
              <a:spcAft>
                <a:spcPts val="80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hlinkClick r:id="rId2"/>
              </a:rPr>
              <a:t>https://stock-price-prediction-606.streamlit.app/</a:t>
            </a:r>
            <a:r>
              <a:rPr lang="en-US" sz="16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14300" indent="0">
              <a:buNone/>
            </a:pPr>
            <a:endParaRPr lang="en-US" dirty="0"/>
          </a:p>
        </p:txBody>
      </p:sp>
      <p:pic>
        <p:nvPicPr>
          <p:cNvPr id="6" name="Picture 5" descr="A screenshot of a stock price prediction&#10;&#10;Description automatically generated">
            <a:extLst>
              <a:ext uri="{FF2B5EF4-FFF2-40B4-BE49-F238E27FC236}">
                <a16:creationId xmlns:a16="http://schemas.microsoft.com/office/drawing/2014/main" id="{A2CF0941-9E14-E70B-4256-15B7456BDE04}"/>
              </a:ext>
            </a:extLst>
          </p:cNvPr>
          <p:cNvPicPr>
            <a:picLocks noChangeAspect="1"/>
          </p:cNvPicPr>
          <p:nvPr/>
        </p:nvPicPr>
        <p:blipFill>
          <a:blip r:embed="rId3"/>
          <a:stretch>
            <a:fillRect/>
          </a:stretch>
        </p:blipFill>
        <p:spPr>
          <a:xfrm>
            <a:off x="4752975" y="1222450"/>
            <a:ext cx="3965763" cy="3416400"/>
          </a:xfrm>
          <a:prstGeom prst="rect">
            <a:avLst/>
          </a:prstGeom>
        </p:spPr>
      </p:pic>
    </p:spTree>
    <p:extLst>
      <p:ext uri="{BB962C8B-B14F-4D97-AF65-F5344CB8AC3E}">
        <p14:creationId xmlns:p14="http://schemas.microsoft.com/office/powerpoint/2010/main" val="1983011024"/>
      </p:ext>
    </p:extLst>
  </p:cSld>
  <p:clrMapOvr>
    <a:masterClrMapping/>
  </p:clrMapOvr>
  <mc:AlternateContent xmlns:mc="http://schemas.openxmlformats.org/markup-compatibility/2006" xmlns:p14="http://schemas.microsoft.com/office/powerpoint/2010/main">
    <mc:Choice Requires="p14">
      <p:transition spd="slow" p14:dur="2000" advTm="23690"/>
    </mc:Choice>
    <mc:Fallback xmlns="">
      <p:transition spd="slow" advTm="236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B9C24-A45C-62B7-49EC-E0FC13A0DF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C0EAC1-64E8-5F7D-0C13-CE6669EE0AE9}"/>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CHALLENGES</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15DAA89-A988-D5F0-D475-5AFA1F1F0FD2}"/>
              </a:ext>
            </a:extLst>
          </p:cNvPr>
          <p:cNvSpPr>
            <a:spLocks noGrp="1"/>
          </p:cNvSpPr>
          <p:nvPr>
            <p:ph type="body" idx="1"/>
          </p:nvPr>
        </p:nvSpPr>
        <p:spPr/>
        <p:txBody>
          <a:bodyPr/>
          <a:lstStyle/>
          <a:p>
            <a:pPr>
              <a:buFont typeface="+mj-lt"/>
              <a:buAutoNum type="arabicPeriod"/>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Unpredictable Market Factors</a:t>
            </a:r>
            <a:b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External influences like economic events, political disruptions, or natural disasters can be highly erratic and </a:t>
            </a:r>
            <a:r>
              <a:rPr lang="en-US" sz="1600" dirty="0">
                <a:solidFill>
                  <a:srgbClr val="000000"/>
                </a:solidFill>
                <a:latin typeface="Times New Roman" panose="02020603050405020304" pitchFamily="18" charset="0"/>
                <a:cs typeface="Times New Roman" panose="02020603050405020304" pitchFamily="18" charset="0"/>
              </a:rPr>
              <a:t>create </a:t>
            </a: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challenges for model accuracy in stock market prediction.</a:t>
            </a:r>
          </a:p>
          <a:p>
            <a:pPr>
              <a:buFont typeface="+mj-lt"/>
              <a:buAutoNum type="arabicPeriod"/>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Lack of Interpretability</a:t>
            </a:r>
            <a:b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Machine learning models are often opaque, making it difficult to trace their reasoning or correct biases, which can limit trust in their predictions.</a:t>
            </a:r>
          </a:p>
          <a:p>
            <a:pPr>
              <a:buFont typeface="+mj-lt"/>
              <a:buAutoNum type="arabicPeriod"/>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Data Sources</a:t>
            </a:r>
            <a:b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Traditional data like financial reports may be insufficient for accurate predictions, while integrating new sources like social media can offer insights into market sentiment.</a:t>
            </a:r>
          </a:p>
        </p:txBody>
      </p:sp>
    </p:spTree>
    <p:extLst>
      <p:ext uri="{BB962C8B-B14F-4D97-AF65-F5344CB8AC3E}">
        <p14:creationId xmlns:p14="http://schemas.microsoft.com/office/powerpoint/2010/main" val="4120327186"/>
      </p:ext>
    </p:extLst>
  </p:cSld>
  <p:clrMapOvr>
    <a:masterClrMapping/>
  </p:clrMapOvr>
  <mc:AlternateContent xmlns:mc="http://schemas.openxmlformats.org/markup-compatibility/2006" xmlns:p14="http://schemas.microsoft.com/office/powerpoint/2010/main">
    <mc:Choice Requires="p14">
      <p:transition spd="slow" p14:dur="2000" advTm="47509"/>
    </mc:Choice>
    <mc:Fallback xmlns="">
      <p:transition spd="slow" advTm="475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06E37-4EC3-5082-BFD4-7D6F6D8B97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02801E-837B-CC71-775B-14CE95DBFDF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FUTURE WORK</a:t>
            </a:r>
          </a:p>
        </p:txBody>
      </p:sp>
      <p:sp>
        <p:nvSpPr>
          <p:cNvPr id="4" name="Text Placeholder 3">
            <a:extLst>
              <a:ext uri="{FF2B5EF4-FFF2-40B4-BE49-F238E27FC236}">
                <a16:creationId xmlns:a16="http://schemas.microsoft.com/office/drawing/2014/main" id="{1D432C3C-68BA-5B22-5208-684161A7BDAD}"/>
              </a:ext>
            </a:extLst>
          </p:cNvPr>
          <p:cNvSpPr>
            <a:spLocks noGrp="1"/>
          </p:cNvSpPr>
          <p:nvPr>
            <p:ph type="body" idx="1"/>
          </p:nvPr>
        </p:nvSpPr>
        <p:spPr/>
        <p:txBody>
          <a:bodyPr/>
          <a:lstStyle/>
          <a:p>
            <a:pPr marL="114300" indent="0">
              <a:buNone/>
            </a:pPr>
            <a:endPar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Incorporating Additional Data Sources</a:t>
            </a:r>
          </a:p>
          <a:p>
            <a:pPr marL="114300" indent="0">
              <a:buNone/>
            </a:pPr>
            <a:endParaRPr kumimoji="0" lang="en-US"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indent="0">
              <a:buNone/>
            </a:pPr>
            <a:r>
              <a:rPr kumimoji="0" lang="en-US"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To enhance prediction accuracy, we will incorporate additional data sources such as social media sentiment, economic indicators, and global news. By analyzing these data sources, we can gain a more comprehensive understanding of the market and make more informed predictions.</a:t>
            </a:r>
          </a:p>
          <a:p>
            <a:pPr marL="114300" indent="0">
              <a:buNone/>
            </a:pPr>
            <a:endParaRPr lang="en-US" dirty="0"/>
          </a:p>
        </p:txBody>
      </p:sp>
    </p:spTree>
    <p:extLst>
      <p:ext uri="{BB962C8B-B14F-4D97-AF65-F5344CB8AC3E}">
        <p14:creationId xmlns:p14="http://schemas.microsoft.com/office/powerpoint/2010/main" val="2194769993"/>
      </p:ext>
    </p:extLst>
  </p:cSld>
  <p:clrMapOvr>
    <a:masterClrMapping/>
  </p:clrMapOvr>
  <mc:AlternateContent xmlns:mc="http://schemas.openxmlformats.org/markup-compatibility/2006" xmlns:p14="http://schemas.microsoft.com/office/powerpoint/2010/main">
    <mc:Choice Requires="p14">
      <p:transition spd="slow" p14:dur="2000" advTm="39968"/>
    </mc:Choice>
    <mc:Fallback xmlns="">
      <p:transition spd="slow" advTm="399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C47D0171-6208-DE62-F17D-2C90625A923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EFA427B-3E13-C20E-020C-D3AFB83E50E2}"/>
              </a:ext>
            </a:extLst>
          </p:cNvPr>
          <p:cNvSpPr>
            <a:spLocks noGrp="1"/>
          </p:cNvSpPr>
          <p:nvPr>
            <p:ph type="title"/>
          </p:nvPr>
        </p:nvSpPr>
        <p:spPr>
          <a:xfrm>
            <a:off x="311700" y="649750"/>
            <a:ext cx="8520600" cy="572700"/>
          </a:xfrm>
        </p:spPr>
        <p:txBody>
          <a:bodyPr wrap="square" anchor="ctr">
            <a:normAutofit/>
          </a:bodyPr>
          <a:lstStyle/>
          <a:p>
            <a:pPr>
              <a:lnSpc>
                <a:spcPct val="90000"/>
              </a:lnSpc>
            </a:pPr>
            <a:r>
              <a:rPr lang="en-US" sz="2400" b="1" dirty="0">
                <a:latin typeface="Times New Roman" panose="02020603050405020304" pitchFamily="18" charset="0"/>
                <a:cs typeface="Times New Roman" panose="02020603050405020304" pitchFamily="18" charset="0"/>
              </a:rPr>
              <a:t>TABLE OF CONTENTS</a:t>
            </a:r>
          </a:p>
        </p:txBody>
      </p:sp>
      <p:sp>
        <p:nvSpPr>
          <p:cNvPr id="11" name="TextBox 10">
            <a:extLst>
              <a:ext uri="{FF2B5EF4-FFF2-40B4-BE49-F238E27FC236}">
                <a16:creationId xmlns:a16="http://schemas.microsoft.com/office/drawing/2014/main" id="{F14B2307-42FC-41A3-E642-D4BEC5028550}"/>
              </a:ext>
            </a:extLst>
          </p:cNvPr>
          <p:cNvSpPr txBox="1"/>
          <p:nvPr/>
        </p:nvSpPr>
        <p:spPr>
          <a:xfrm>
            <a:off x="311700" y="1222450"/>
            <a:ext cx="4031700" cy="3661952"/>
          </a:xfrm>
          <a:prstGeom prst="rect">
            <a:avLst/>
          </a:prstGeom>
          <a:noFill/>
          <a:ln>
            <a:noFill/>
          </a:ln>
        </p:spPr>
        <p:txBody>
          <a:bodyPr rtlCol="0" anchor="t">
            <a:normAutofit fontScale="92500" lnSpcReduction="10000"/>
          </a:bodyPr>
          <a:lstStyle/>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PROJECT OBJECTIVE</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PROBLEM STATEMENT</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DATASET DESCRIPTION</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DATA DICTIONARY</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DATA PREPROCESSING</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EXPLORATORY DATA ANALYSIS</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TIME SERIES ANALYSIS</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MODEL TRAINING AND EVALUATION </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WEB APP DEVELOPMENT</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CHALLENGES</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FUTURE WORK </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CONCLUSION</a:t>
            </a:r>
          </a:p>
          <a:p>
            <a:pPr marL="342900" indent="-342900">
              <a:lnSpc>
                <a:spcPct val="90000"/>
              </a:lnSpc>
              <a:spcAft>
                <a:spcPts val="600"/>
              </a:spcAft>
              <a:buFont typeface="Arial"/>
              <a:buAutoNum type="arabicPeriod"/>
            </a:pPr>
            <a:r>
              <a:rPr lang="en-US" sz="1600" b="1" i="0" u="none" strike="noStrike" cap="none" dirty="0">
                <a:solidFill>
                  <a:schemeClr val="dk1"/>
                </a:solidFill>
                <a:latin typeface="Times New Roman" panose="02020603050405020304" pitchFamily="18" charset="0"/>
                <a:cs typeface="Times New Roman" panose="02020603050405020304" pitchFamily="18" charset="0"/>
              </a:rPr>
              <a:t>RESEARCH QUESTIONS</a:t>
            </a:r>
          </a:p>
          <a:p>
            <a:pPr marL="342900" indent="-342900">
              <a:lnSpc>
                <a:spcPct val="90000"/>
              </a:lnSpc>
              <a:spcAft>
                <a:spcPts val="600"/>
              </a:spcAft>
              <a:buFont typeface="Arial"/>
              <a:buAutoNum type="arabicPeriod"/>
            </a:pPr>
            <a:endParaRPr lang="en-US" sz="1600" b="1" i="0" u="none" strike="noStrike" cap="none" dirty="0">
              <a:solidFill>
                <a:schemeClr val="dk1"/>
              </a:solidFill>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a:buAutoNum type="arabicPeriod"/>
            </a:pPr>
            <a:endParaRPr lang="en-US" sz="900" b="0" i="0" u="none" strike="noStrike" cap="none" dirty="0">
              <a:solidFill>
                <a:schemeClr val="dk1"/>
              </a:solidFill>
            </a:endParaRPr>
          </a:p>
          <a:p>
            <a:pPr marL="342900" indent="-342900">
              <a:lnSpc>
                <a:spcPct val="90000"/>
              </a:lnSpc>
              <a:spcAft>
                <a:spcPts val="600"/>
              </a:spcAft>
              <a:buFont typeface="Arial"/>
              <a:buAutoNum type="arabicPeriod"/>
            </a:pPr>
            <a:endParaRPr lang="en-US" sz="900" b="0" i="0" u="none" strike="noStrike" cap="none" dirty="0">
              <a:solidFill>
                <a:schemeClr val="dk1"/>
              </a:solidFill>
            </a:endParaRPr>
          </a:p>
        </p:txBody>
      </p:sp>
      <p:pic>
        <p:nvPicPr>
          <p:cNvPr id="13" name="Picture 12" descr="A close-up of a stock chart&#10;&#10;Description automatically generated">
            <a:extLst>
              <a:ext uri="{FF2B5EF4-FFF2-40B4-BE49-F238E27FC236}">
                <a16:creationId xmlns:a16="http://schemas.microsoft.com/office/drawing/2014/main" id="{0BF3CC5A-F278-4C72-9B82-E50B3DAE146A}"/>
              </a:ext>
            </a:extLst>
          </p:cNvPr>
          <p:cNvPicPr>
            <a:picLocks noChangeAspect="1"/>
          </p:cNvPicPr>
          <p:nvPr/>
        </p:nvPicPr>
        <p:blipFill>
          <a:blip r:embed="rId3">
            <a:extLst>
              <a:ext uri="{837473B0-CC2E-450A-ABE3-18F120FF3D39}">
                <a1611:picAttrSrcUrl xmlns:a1611="http://schemas.microsoft.com/office/drawing/2016/11/main" r:id="rId4"/>
              </a:ext>
            </a:extLst>
          </a:blip>
          <a:srcRect r="16884" b="-2"/>
          <a:stretch/>
        </p:blipFill>
        <p:spPr>
          <a:xfrm>
            <a:off x="4343400" y="1134872"/>
            <a:ext cx="4488900" cy="3264408"/>
          </a:xfrm>
          <a:prstGeom prst="rect">
            <a:avLst/>
          </a:prstGeom>
          <a:noFill/>
          <a:ln>
            <a:noFill/>
          </a:ln>
        </p:spPr>
      </p:pic>
    </p:spTree>
    <p:extLst>
      <p:ext uri="{BB962C8B-B14F-4D97-AF65-F5344CB8AC3E}">
        <p14:creationId xmlns:p14="http://schemas.microsoft.com/office/powerpoint/2010/main" val="1270985897"/>
      </p:ext>
    </p:extLst>
  </p:cSld>
  <p:clrMapOvr>
    <a:masterClrMapping/>
  </p:clrMapOvr>
  <mc:AlternateContent xmlns:mc="http://schemas.openxmlformats.org/markup-compatibility/2006" xmlns:p14="http://schemas.microsoft.com/office/powerpoint/2010/main">
    <mc:Choice Requires="p14">
      <p:transition spd="slow" p14:dur="2000" advTm="5770"/>
    </mc:Choice>
    <mc:Fallback xmlns="">
      <p:transition spd="slow" advTm="577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A352B-0ABE-159F-FEBF-5347E4F13CC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F141AD-2BCD-339C-B60F-A25E6A886950}"/>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BCCE5C51-986E-0773-FB35-9B6E32806CCF}"/>
              </a:ext>
            </a:extLst>
          </p:cNvPr>
          <p:cNvSpPr>
            <a:spLocks noGrp="1"/>
          </p:cNvSpPr>
          <p:nvPr>
            <p:ph type="body" idx="1"/>
          </p:nvPr>
        </p:nvSpPr>
        <p:spPr/>
        <p:txBody>
          <a:bodyPr/>
          <a:lstStyle/>
          <a:p>
            <a:pPr algn="just"/>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 conclusion, the project aimed to predict stock market trends using time series analysis and machine learning. It evaluated the performance of different machine learning models, including ARIMA, and other Machine learning models, and compared their results.</a:t>
            </a:r>
          </a:p>
          <a:p>
            <a:pPr algn="just"/>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use of time series analysis allowed us to identify patterns and trends in the stock market data, which were then used to train machine learning models. This approach is used to develop models that could accurately predict future stock prices based on historical data.</a:t>
            </a:r>
          </a:p>
          <a:p>
            <a:pPr marL="114300" indent="0">
              <a:buNone/>
            </a:pPr>
            <a:endParaRPr lang="en-US" sz="1600" dirty="0"/>
          </a:p>
        </p:txBody>
      </p:sp>
    </p:spTree>
    <p:extLst>
      <p:ext uri="{BB962C8B-B14F-4D97-AF65-F5344CB8AC3E}">
        <p14:creationId xmlns:p14="http://schemas.microsoft.com/office/powerpoint/2010/main" val="655993386"/>
      </p:ext>
    </p:extLst>
  </p:cSld>
  <p:clrMapOvr>
    <a:masterClrMapping/>
  </p:clrMapOvr>
  <mc:AlternateContent xmlns:mc="http://schemas.openxmlformats.org/markup-compatibility/2006" xmlns:p14="http://schemas.microsoft.com/office/powerpoint/2010/main">
    <mc:Choice Requires="p14">
      <p:transition spd="slow" p14:dur="2000" advTm="36746"/>
    </mc:Choice>
    <mc:Fallback xmlns="">
      <p:transition spd="slow" advTm="3674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6B83-E209-04A1-9915-9A006614D8E8}"/>
              </a:ext>
            </a:extLst>
          </p:cNvPr>
          <p:cNvSpPr>
            <a:spLocks noGrp="1"/>
          </p:cNvSpPr>
          <p:nvPr>
            <p:ph type="title"/>
          </p:nvPr>
        </p:nvSpPr>
        <p:spPr>
          <a:xfrm>
            <a:off x="311700" y="649750"/>
            <a:ext cx="8520600" cy="572700"/>
          </a:xfrm>
        </p:spPr>
        <p:txBody>
          <a:bodyPr wrap="square" anchor="ctr">
            <a:normAutofit/>
          </a:bodyPr>
          <a:lstStyle/>
          <a:p>
            <a:pPr>
              <a:lnSpc>
                <a:spcPct val="90000"/>
              </a:lnSpc>
            </a:pPr>
            <a:r>
              <a:rPr lang="en-US" sz="2400" b="1" dirty="0">
                <a:latin typeface="Times New Roman" panose="02020603050405020304" pitchFamily="18" charset="0"/>
                <a:cs typeface="Times New Roman" panose="02020603050405020304" pitchFamily="18" charset="0"/>
              </a:rPr>
              <a:t>RESEARCH QUESTIONS?</a:t>
            </a:r>
          </a:p>
        </p:txBody>
      </p:sp>
      <p:pic>
        <p:nvPicPr>
          <p:cNvPr id="7" name="Picture 6" descr="A tablet and phone with a graph on it&#10;&#10;Description automatically generated">
            <a:extLst>
              <a:ext uri="{FF2B5EF4-FFF2-40B4-BE49-F238E27FC236}">
                <a16:creationId xmlns:a16="http://schemas.microsoft.com/office/drawing/2014/main" id="{DF163F14-2F94-62A2-6EF4-D2269BDBB555}"/>
              </a:ext>
            </a:extLst>
          </p:cNvPr>
          <p:cNvPicPr>
            <a:picLocks noChangeAspect="1"/>
          </p:cNvPicPr>
          <p:nvPr/>
        </p:nvPicPr>
        <p:blipFill>
          <a:blip r:embed="rId2">
            <a:extLst>
              <a:ext uri="{837473B0-CC2E-450A-ABE3-18F120FF3D39}">
                <a1611:picAttrSrcUrl xmlns:a1611="http://schemas.microsoft.com/office/drawing/2016/11/main" r:id="rId3"/>
              </a:ext>
            </a:extLst>
          </a:blip>
          <a:srcRect l="28422" r="30748" b="-1"/>
          <a:stretch/>
        </p:blipFill>
        <p:spPr>
          <a:xfrm>
            <a:off x="311700" y="1412950"/>
            <a:ext cx="4069800" cy="3264408"/>
          </a:xfrm>
          <a:prstGeom prst="rect">
            <a:avLst/>
          </a:prstGeom>
          <a:noFill/>
          <a:ln>
            <a:noFill/>
          </a:ln>
        </p:spPr>
      </p:pic>
      <p:sp>
        <p:nvSpPr>
          <p:cNvPr id="3" name="Text Placeholder 2">
            <a:extLst>
              <a:ext uri="{FF2B5EF4-FFF2-40B4-BE49-F238E27FC236}">
                <a16:creationId xmlns:a16="http://schemas.microsoft.com/office/drawing/2014/main" id="{A98F30F7-2B96-BDF4-4473-D1EE1ADF9037}"/>
              </a:ext>
            </a:extLst>
          </p:cNvPr>
          <p:cNvSpPr>
            <a:spLocks noGrp="1"/>
          </p:cNvSpPr>
          <p:nvPr>
            <p:ph type="body" idx="4294967295"/>
          </p:nvPr>
        </p:nvSpPr>
        <p:spPr>
          <a:xfrm>
            <a:off x="4762500" y="1412950"/>
            <a:ext cx="4069800" cy="3264408"/>
          </a:xfrm>
        </p:spPr>
        <p:txBody>
          <a:bodyPr anchor="t">
            <a:normAutofit/>
          </a:bodyPr>
          <a:lstStyle/>
          <a:p>
            <a:pPr algn="just">
              <a:lnSpc>
                <a:spcPct val="105000"/>
              </a:lnSpc>
              <a:spcAft>
                <a:spcPts val="600"/>
              </a:spcAft>
              <a:buClr>
                <a:srgbClr val="000000"/>
              </a:buClr>
              <a:buFont typeface="Arial"/>
              <a:buAutoNum type="arabicPeriod"/>
            </a:pPr>
            <a:r>
              <a:rPr lang="en-US" sz="1600"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 Can historical stock prices and financial data be used to accurately predict future stock market trends?</a:t>
            </a:r>
          </a:p>
          <a:p>
            <a:pPr algn="just">
              <a:lnSpc>
                <a:spcPct val="105000"/>
              </a:lnSpc>
              <a:spcAft>
                <a:spcPts val="600"/>
              </a:spcAft>
              <a:buClr>
                <a:srgbClr val="000000"/>
              </a:buClr>
              <a:buFont typeface="Arial"/>
              <a:buAutoNum type="arabicPeriod"/>
            </a:pPr>
            <a:r>
              <a:rPr lang="en-US" sz="1600"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 Which model performs the best in terms of accuracy for stock market prediction?</a:t>
            </a:r>
          </a:p>
          <a:p>
            <a:pPr algn="just">
              <a:lnSpc>
                <a:spcPct val="105000"/>
              </a:lnSpc>
              <a:spcAft>
                <a:spcPts val="600"/>
              </a:spcAft>
              <a:buClr>
                <a:srgbClr val="000000"/>
              </a:buClr>
              <a:buFont typeface="Arial"/>
              <a:buAutoNum type="arabicPeriod"/>
            </a:pPr>
            <a:r>
              <a:rPr lang="en-US" sz="1600"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 Can feature selection improve the performance of predictive models in stock market analysis?</a:t>
            </a:r>
          </a:p>
          <a:p>
            <a:pPr marL="114300" indent="0">
              <a:lnSpc>
                <a:spcPct val="105000"/>
              </a:lnSpc>
              <a:spcAft>
                <a:spcPts val="600"/>
              </a:spcAft>
              <a:buClr>
                <a:srgbClr val="000000"/>
              </a:buClr>
              <a:buNone/>
            </a:pPr>
            <a:endParaRPr lang="en-US" sz="1700" b="0" i="0" u="none" strike="noStrike" cap="none" dirty="0">
              <a:solidFill>
                <a:schemeClr val="dk1"/>
              </a:solidFill>
              <a:effectLst/>
              <a:highlight>
                <a:srgbClr val="FFFFFF"/>
              </a:highlight>
            </a:endParaRPr>
          </a:p>
        </p:txBody>
      </p:sp>
      <p:sp>
        <p:nvSpPr>
          <p:cNvPr id="8" name="TextBox 7">
            <a:extLst>
              <a:ext uri="{FF2B5EF4-FFF2-40B4-BE49-F238E27FC236}">
                <a16:creationId xmlns:a16="http://schemas.microsoft.com/office/drawing/2014/main" id="{BA7E8D20-4878-3A9D-6C93-2C62625A7518}"/>
              </a:ext>
            </a:extLst>
          </p:cNvPr>
          <p:cNvSpPr txBox="1"/>
          <p:nvPr/>
        </p:nvSpPr>
        <p:spPr>
          <a:xfrm>
            <a:off x="1806757" y="4477303"/>
            <a:ext cx="2574743"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3" tooltip="https://blog.roboforex.com/blog/category/investing/">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latin typeface="+mn-lt"/>
              <a:ea typeface="+mn-ea"/>
              <a:cs typeface="+mn-cs"/>
            </a:endParaRPr>
          </a:p>
        </p:txBody>
      </p:sp>
    </p:spTree>
    <p:extLst>
      <p:ext uri="{BB962C8B-B14F-4D97-AF65-F5344CB8AC3E}">
        <p14:creationId xmlns:p14="http://schemas.microsoft.com/office/powerpoint/2010/main" val="1462328405"/>
      </p:ext>
    </p:extLst>
  </p:cSld>
  <p:clrMapOvr>
    <a:masterClrMapping/>
  </p:clrMapOvr>
  <mc:AlternateContent xmlns:mc="http://schemas.openxmlformats.org/markup-compatibility/2006" xmlns:p14="http://schemas.microsoft.com/office/powerpoint/2010/main">
    <mc:Choice Requires="p14">
      <p:transition spd="slow" p14:dur="2000" advTm="73994"/>
    </mc:Choice>
    <mc:Fallback xmlns="">
      <p:transition spd="slow" advTm="7399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52BC-BA2C-2A5E-602D-8C0533A11F80}"/>
              </a:ext>
            </a:extLst>
          </p:cNvPr>
          <p:cNvSpPr>
            <a:spLocks noGrp="1"/>
          </p:cNvSpPr>
          <p:nvPr>
            <p:ph type="title"/>
          </p:nvPr>
        </p:nvSpPr>
        <p:spPr/>
        <p:txBody>
          <a:bodyPr/>
          <a:lstStyle/>
          <a:p>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129A677-E819-81BA-89CC-B68585993174}"/>
              </a:ext>
            </a:extLst>
          </p:cNvPr>
          <p:cNvSpPr>
            <a:spLocks noGrp="1"/>
          </p:cNvSpPr>
          <p:nvPr>
            <p:ph type="body" idx="1"/>
          </p:nvPr>
        </p:nvSpPr>
        <p:spPr>
          <a:xfrm>
            <a:off x="-571500" y="2238375"/>
            <a:ext cx="9500442" cy="1228725"/>
          </a:xfrm>
        </p:spPr>
        <p:txBody>
          <a:bodyPr/>
          <a:lstStyle/>
          <a:p>
            <a:pPr marL="114300" indent="0" algn="ctr">
              <a:buNone/>
            </a:pPr>
            <a:r>
              <a:rPr lang="en-US" sz="2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162376559"/>
      </p:ext>
    </p:extLst>
  </p:cSld>
  <p:clrMapOvr>
    <a:masterClrMapping/>
  </p:clrMapOvr>
  <mc:AlternateContent xmlns:mc="http://schemas.openxmlformats.org/markup-compatibility/2006" xmlns:p14="http://schemas.microsoft.com/office/powerpoint/2010/main">
    <mc:Choice Requires="p14">
      <p:transition spd="slow" p14:dur="2000" advTm="12821"/>
    </mc:Choice>
    <mc:Fallback xmlns="">
      <p:transition spd="slow" advTm="128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94E8-E364-90EA-A963-918FD5FF9643}"/>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PROJECT OBJECTIVE</a:t>
            </a:r>
          </a:p>
        </p:txBody>
      </p:sp>
      <p:sp>
        <p:nvSpPr>
          <p:cNvPr id="3" name="Text Placeholder 2">
            <a:extLst>
              <a:ext uri="{FF2B5EF4-FFF2-40B4-BE49-F238E27FC236}">
                <a16:creationId xmlns:a16="http://schemas.microsoft.com/office/drawing/2014/main" id="{F04C6112-7EC7-2308-F445-0FDD722BA828}"/>
              </a:ext>
            </a:extLst>
          </p:cNvPr>
          <p:cNvSpPr>
            <a:spLocks noGrp="1"/>
          </p:cNvSpPr>
          <p:nvPr>
            <p:ph type="body" idx="1"/>
          </p:nvPr>
        </p:nvSpPr>
        <p:spPr>
          <a:xfrm>
            <a:off x="311700" y="1222450"/>
            <a:ext cx="8520600" cy="3416400"/>
          </a:xfrm>
        </p:spPr>
        <p:txBody>
          <a:bodyPr/>
          <a:lstStyle/>
          <a:p>
            <a:pPr algn="just">
              <a:lnSpc>
                <a:spcPct val="105000"/>
              </a:lnSpc>
              <a:spcAft>
                <a:spcPts val="600"/>
              </a:spcAft>
              <a:buClr>
                <a:srgbClr val="000000"/>
              </a:buClr>
            </a:pPr>
            <a:r>
              <a:rPr lang="en-US" dirty="0">
                <a:solidFill>
                  <a:schemeClr val="dk1"/>
                </a:solidFill>
                <a:highlight>
                  <a:srgbClr val="FFFFFF"/>
                </a:highlight>
                <a:latin typeface="Times New Roman" panose="02020603050405020304" pitchFamily="18" charset="0"/>
                <a:cs typeface="Times New Roman" panose="02020603050405020304" pitchFamily="18" charset="0"/>
              </a:rPr>
              <a:t>The objective of this project is to develop a robust predictive model that can predict future stock process based on historical data. The model will use Time Series Analysis to identify patterns and trends in the stock market data and will be trained on a dataset of historical stock prices.</a:t>
            </a:r>
          </a:p>
          <a:p>
            <a:pPr marL="114300" indent="0">
              <a:buNone/>
            </a:pPr>
            <a:r>
              <a:rPr lang="en-US" dirty="0">
                <a:solidFill>
                  <a:schemeClr val="dk1"/>
                </a:solidFill>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872504"/>
      </p:ext>
    </p:extLst>
  </p:cSld>
  <p:clrMapOvr>
    <a:masterClrMapping/>
  </p:clrMapOvr>
  <mc:AlternateContent xmlns:mc="http://schemas.openxmlformats.org/markup-compatibility/2006" xmlns:p14="http://schemas.microsoft.com/office/powerpoint/2010/main">
    <mc:Choice Requires="p14">
      <p:transition spd="slow" p14:dur="2000" advTm="22720"/>
    </mc:Choice>
    <mc:Fallback xmlns="">
      <p:transition spd="slow" advTm="227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6BCB-1123-886E-AE6E-C323AF17F337}"/>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PROBLEM STATEMENT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5A4236-7B30-5AFB-8943-9927C61C26E7}"/>
              </a:ext>
            </a:extLst>
          </p:cNvPr>
          <p:cNvSpPr>
            <a:spLocks noGrp="1"/>
          </p:cNvSpPr>
          <p:nvPr>
            <p:ph type="body" idx="1"/>
          </p:nvPr>
        </p:nvSpPr>
        <p:spPr/>
        <p:txBody>
          <a:bodyPr/>
          <a:lstStyle/>
          <a:p>
            <a:pPr marL="285750" marR="0" indent="-285750" algn="just">
              <a:lnSpc>
                <a:spcPct val="115000"/>
              </a:lnSpc>
              <a:spcAft>
                <a:spcPts val="800"/>
              </a:spcAft>
              <a:buFont typeface="Arial" panose="020B0604020202020204" pitchFamily="34" charset="0"/>
              <a:buChar char="•"/>
            </a:pPr>
            <a:r>
              <a:rPr lang="en-US" dirty="0">
                <a:solidFill>
                  <a:schemeClr val="dk1"/>
                </a:solidFill>
                <a:highlight>
                  <a:srgbClr val="FFFFFF"/>
                </a:highlight>
                <a:latin typeface="Times New Roman" panose="02020603050405020304" pitchFamily="18" charset="0"/>
                <a:cs typeface="Times New Roman" panose="02020603050405020304" pitchFamily="18" charset="0"/>
              </a:rPr>
              <a:t>The problem statement for this project is to develop a stock market prediction model that can accurately predict future stock prices based on historical data and other relevant factors. The model should be able to handle large amounts of data and should be able to adapt to changes in the market over time.</a:t>
            </a:r>
          </a:p>
          <a:p>
            <a:pPr marL="0" marR="0" indent="0">
              <a:lnSpc>
                <a:spcPct val="115000"/>
              </a:lnSpc>
              <a:spcAft>
                <a:spcPts val="800"/>
              </a:spcAft>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marL="114300" indent="0">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marL="114300" indent="0">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3500595900"/>
      </p:ext>
    </p:extLst>
  </p:cSld>
  <p:clrMapOvr>
    <a:masterClrMapping/>
  </p:clrMapOvr>
  <mc:AlternateContent xmlns:mc="http://schemas.openxmlformats.org/markup-compatibility/2006" xmlns:p14="http://schemas.microsoft.com/office/powerpoint/2010/main">
    <mc:Choice Requires="p14">
      <p:transition spd="slow" p14:dur="2000" advTm="27296"/>
    </mc:Choice>
    <mc:Fallback xmlns="">
      <p:transition spd="slow" advTm="272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D4397-4DA1-6DF8-B1DE-110280716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3FBE5-F949-8F29-2F6B-370DFCBEAB62}"/>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2C10A07F-45DD-3CC1-9FAB-C1297AB85B6F}"/>
              </a:ext>
            </a:extLst>
          </p:cNvPr>
          <p:cNvSpPr>
            <a:spLocks noGrp="1"/>
          </p:cNvSpPr>
          <p:nvPr>
            <p:ph type="body" idx="1"/>
          </p:nvPr>
        </p:nvSpPr>
        <p:spPr>
          <a:xfrm>
            <a:off x="311700" y="1222450"/>
            <a:ext cx="8520600" cy="3416400"/>
          </a:xfrm>
        </p:spPr>
        <p:txBody>
          <a:bodyPr/>
          <a:lstStyle/>
          <a:p>
            <a:pPr marL="114300" indent="0" algn="just">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Data Sources:  </a:t>
            </a:r>
            <a:r>
              <a:rPr lang="en-US" dirty="0">
                <a:solidFill>
                  <a:schemeClr val="dk1"/>
                </a:solidFill>
                <a:highlight>
                  <a:srgbClr val="FFFFFF"/>
                </a:highlight>
                <a:latin typeface="Times New Roman" panose="02020603050405020304" pitchFamily="18" charset="0"/>
                <a:cs typeface="Times New Roman" panose="02020603050405020304" pitchFamily="18" charset="0"/>
              </a:rPr>
              <a:t>The dataset used for this project was obtained from Yahoo Finance, which contains daily stock price data. The ticker covers a wide period, making it ideal for analyzing stock market trends and predicting future stock prices.</a:t>
            </a:r>
          </a:p>
          <a:p>
            <a:pPr marL="114300" indent="0" algn="just">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Link: </a:t>
            </a:r>
            <a:r>
              <a:rPr lang="en-US" b="1" dirty="0">
                <a:solidFill>
                  <a:schemeClr val="dk1"/>
                </a:solidFill>
                <a:highlight>
                  <a:srgbClr val="FFFFFF"/>
                </a:highlight>
                <a:latin typeface="Times New Roman" panose="02020603050405020304" pitchFamily="18" charset="0"/>
                <a:cs typeface="Times New Roman" panose="02020603050405020304" pitchFamily="18" charset="0"/>
                <a:hlinkClick r:id="rId2"/>
              </a:rPr>
              <a:t>https://finance.yahoo.com/markets/stocks/most-active/</a:t>
            </a:r>
            <a:endParaRPr lang="en-US" b="1" dirty="0">
              <a:solidFill>
                <a:schemeClr val="dk1"/>
              </a:solidFill>
              <a:highlight>
                <a:srgbClr val="FFFFFF"/>
              </a:highlight>
              <a:latin typeface="Times New Roman" panose="02020603050405020304" pitchFamily="18" charset="0"/>
              <a:cs typeface="Times New Roman" panose="02020603050405020304" pitchFamily="18" charset="0"/>
            </a:endParaRPr>
          </a:p>
          <a:p>
            <a:pPr marL="114300" indent="0" algn="just">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Data Size: </a:t>
            </a:r>
            <a:r>
              <a:rPr lang="en-US" dirty="0">
                <a:solidFill>
                  <a:schemeClr val="dk1"/>
                </a:solidFill>
                <a:highlight>
                  <a:srgbClr val="FFFFFF"/>
                </a:highlight>
                <a:latin typeface="Times New Roman" panose="02020603050405020304" pitchFamily="18" charset="0"/>
                <a:cs typeface="Times New Roman" panose="02020603050405020304" pitchFamily="18" charset="0"/>
              </a:rPr>
              <a:t>2MB </a:t>
            </a:r>
          </a:p>
          <a:p>
            <a:pPr marL="114300" indent="0" algn="just">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Data Shape: </a:t>
            </a:r>
            <a:r>
              <a:rPr lang="en-US" dirty="0">
                <a:solidFill>
                  <a:schemeClr val="dk1"/>
                </a:solidFill>
                <a:highlight>
                  <a:srgbClr val="FFFFFF"/>
                </a:highlight>
                <a:latin typeface="Times New Roman" panose="02020603050405020304" pitchFamily="18" charset="0"/>
                <a:cs typeface="Times New Roman" panose="02020603050405020304" pitchFamily="18" charset="0"/>
              </a:rPr>
              <a:t>5033 rows and 6 columns.</a:t>
            </a:r>
          </a:p>
          <a:p>
            <a:pPr marL="114300" indent="0" algn="just">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Time period: </a:t>
            </a:r>
            <a:r>
              <a:rPr lang="en-US" dirty="0">
                <a:solidFill>
                  <a:schemeClr val="dk1"/>
                </a:solidFill>
                <a:highlight>
                  <a:srgbClr val="FFFFFF"/>
                </a:highlight>
                <a:latin typeface="Times New Roman" panose="02020603050405020304" pitchFamily="18" charset="0"/>
                <a:cs typeface="Times New Roman" panose="02020603050405020304" pitchFamily="18" charset="0"/>
              </a:rPr>
              <a:t>2004-11-20 to 2024-11-20</a:t>
            </a:r>
          </a:p>
          <a:p>
            <a:pPr marL="114300" indent="0" algn="just">
              <a:buNone/>
            </a:pPr>
            <a:endParaRPr lang="en-US" dirty="0">
              <a:effectLst/>
            </a:endParaRPr>
          </a:p>
          <a:p>
            <a:pPr marL="114300" indent="0" algn="just">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marL="114300" indent="0">
              <a:buNone/>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46924"/>
      </p:ext>
    </p:extLst>
  </p:cSld>
  <p:clrMapOvr>
    <a:masterClrMapping/>
  </p:clrMapOvr>
  <mc:AlternateContent xmlns:mc="http://schemas.openxmlformats.org/markup-compatibility/2006" xmlns:p14="http://schemas.microsoft.com/office/powerpoint/2010/main">
    <mc:Choice Requires="p14">
      <p:transition spd="slow" p14:dur="2000" advTm="37610"/>
    </mc:Choice>
    <mc:Fallback xmlns="">
      <p:transition spd="slow" advTm="376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9DE97-89BD-73F6-509E-5FA422946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B42DC-84D0-4256-C45E-44A5C9B9B93D}"/>
              </a:ext>
            </a:extLst>
          </p:cNvPr>
          <p:cNvSpPr>
            <a:spLocks noGrp="1"/>
          </p:cNvSpPr>
          <p:nvPr>
            <p:ph type="title"/>
          </p:nvPr>
        </p:nvSpPr>
        <p:spPr/>
        <p:txBody>
          <a:bodyPr wrap="square" anchor="ctr">
            <a:noAutofit/>
          </a:bodyPr>
          <a:lstStyle/>
          <a:p>
            <a:pPr>
              <a:lnSpc>
                <a:spcPct val="90000"/>
              </a:lnSpc>
            </a:pP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E1C3215-8C67-D190-717B-19BFCBE6225F}"/>
              </a:ext>
            </a:extLst>
          </p:cNvPr>
          <p:cNvGraphicFramePr>
            <a:graphicFrameLocks noGrp="1"/>
          </p:cNvGraphicFramePr>
          <p:nvPr>
            <p:extLst>
              <p:ext uri="{D42A27DB-BD31-4B8C-83A1-F6EECF244321}">
                <p14:modId xmlns:p14="http://schemas.microsoft.com/office/powerpoint/2010/main" val="3665317962"/>
              </p:ext>
            </p:extLst>
          </p:nvPr>
        </p:nvGraphicFramePr>
        <p:xfrm>
          <a:off x="311700" y="1574801"/>
          <a:ext cx="8520599" cy="3184782"/>
        </p:xfrm>
        <a:graphic>
          <a:graphicData uri="http://schemas.openxmlformats.org/drawingml/2006/table">
            <a:tbl>
              <a:tblPr firstRow="1" bandRow="1">
                <a:tableStyleId>{69C7853C-536D-4A76-A0AE-DD22124D55A5}</a:tableStyleId>
              </a:tblPr>
              <a:tblGrid>
                <a:gridCol w="1631984">
                  <a:extLst>
                    <a:ext uri="{9D8B030D-6E8A-4147-A177-3AD203B41FA5}">
                      <a16:colId xmlns:a16="http://schemas.microsoft.com/office/drawing/2014/main" val="1722452434"/>
                    </a:ext>
                  </a:extLst>
                </a:gridCol>
                <a:gridCol w="1666762">
                  <a:extLst>
                    <a:ext uri="{9D8B030D-6E8A-4147-A177-3AD203B41FA5}">
                      <a16:colId xmlns:a16="http://schemas.microsoft.com/office/drawing/2014/main" val="1442051301"/>
                    </a:ext>
                  </a:extLst>
                </a:gridCol>
                <a:gridCol w="5221853">
                  <a:extLst>
                    <a:ext uri="{9D8B030D-6E8A-4147-A177-3AD203B41FA5}">
                      <a16:colId xmlns:a16="http://schemas.microsoft.com/office/drawing/2014/main" val="3903720462"/>
                    </a:ext>
                  </a:extLst>
                </a:gridCol>
              </a:tblGrid>
              <a:tr h="342837">
                <a:tc>
                  <a:txBody>
                    <a:bodyPr/>
                    <a:lstStyle/>
                    <a:p>
                      <a:r>
                        <a:rPr lang="en-US" dirty="0"/>
                        <a:t>COLUMN NAME</a:t>
                      </a:r>
                    </a:p>
                  </a:txBody>
                  <a:tcPr/>
                </a:tc>
                <a:tc>
                  <a:txBody>
                    <a:bodyPr/>
                    <a:lstStyle/>
                    <a:p>
                      <a:r>
                        <a:rPr lang="en-US" dirty="0"/>
                        <a:t>DATA TYPE</a:t>
                      </a:r>
                    </a:p>
                  </a:txBody>
                  <a:tcPr/>
                </a:tc>
                <a:tc>
                  <a:txBody>
                    <a:bodyPr/>
                    <a:lstStyle/>
                    <a:p>
                      <a:r>
                        <a:rPr lang="en-US" dirty="0"/>
                        <a:t>DEFINITION</a:t>
                      </a:r>
                    </a:p>
                  </a:txBody>
                  <a:tcPr/>
                </a:tc>
                <a:extLst>
                  <a:ext uri="{0D108BD9-81ED-4DB2-BD59-A6C34878D82A}">
                    <a16:rowId xmlns:a16="http://schemas.microsoft.com/office/drawing/2014/main" val="3162135846"/>
                  </a:ext>
                </a:extLst>
              </a:tr>
              <a:tr h="232953">
                <a:tc>
                  <a:txBody>
                    <a:bodyPr/>
                    <a:lstStyle/>
                    <a:p>
                      <a:r>
                        <a:rPr lang="en-US" dirty="0"/>
                        <a:t>Date</a:t>
                      </a:r>
                    </a:p>
                  </a:txBody>
                  <a:tcPr/>
                </a:tc>
                <a:tc>
                  <a:txBody>
                    <a:bodyPr/>
                    <a:lstStyle/>
                    <a:p>
                      <a:r>
                        <a:rPr lang="en-US" dirty="0"/>
                        <a:t>DateTime</a:t>
                      </a:r>
                    </a:p>
                  </a:txBody>
                  <a:tcPr/>
                </a:tc>
                <a:tc>
                  <a:txBody>
                    <a:bodyPr/>
                    <a:lstStyle/>
                    <a:p>
                      <a:r>
                        <a:rPr lang="en-US" sz="1400" b="0" i="0" u="none" strike="noStrike" cap="none" dirty="0">
                          <a:solidFill>
                            <a:schemeClr val="dk1"/>
                          </a:solidFill>
                          <a:effectLst/>
                          <a:latin typeface="+mn-lt"/>
                          <a:ea typeface="+mn-ea"/>
                          <a:cs typeface="+mn-cs"/>
                          <a:sym typeface="Arial"/>
                        </a:rPr>
                        <a:t>The date on which the stock data was recorded.</a:t>
                      </a:r>
                      <a:endParaRPr lang="en-US" dirty="0"/>
                    </a:p>
                  </a:txBody>
                  <a:tcPr/>
                </a:tc>
                <a:extLst>
                  <a:ext uri="{0D108BD9-81ED-4DB2-BD59-A6C34878D82A}">
                    <a16:rowId xmlns:a16="http://schemas.microsoft.com/office/drawing/2014/main" val="2153007721"/>
                  </a:ext>
                </a:extLst>
              </a:tr>
              <a:tr h="342837">
                <a:tc>
                  <a:txBody>
                    <a:bodyPr/>
                    <a:lstStyle/>
                    <a:p>
                      <a:r>
                        <a:rPr lang="en-US" dirty="0"/>
                        <a:t>Symbol</a:t>
                      </a:r>
                    </a:p>
                  </a:txBody>
                  <a:tcPr/>
                </a:tc>
                <a:tc>
                  <a:txBody>
                    <a:bodyPr/>
                    <a:lstStyle/>
                    <a:p>
                      <a:r>
                        <a:rPr lang="en-US" dirty="0"/>
                        <a:t>String(Categorical)</a:t>
                      </a:r>
                    </a:p>
                  </a:txBody>
                  <a:tcPr/>
                </a:tc>
                <a:tc>
                  <a:txBody>
                    <a:bodyPr/>
                    <a:lstStyle/>
                    <a:p>
                      <a:r>
                        <a:rPr lang="en-US" sz="1400" b="0" i="0" u="none" strike="noStrike" cap="none" dirty="0">
                          <a:solidFill>
                            <a:schemeClr val="dk1"/>
                          </a:solidFill>
                          <a:effectLst/>
                          <a:latin typeface="+mn-lt"/>
                          <a:ea typeface="+mn-ea"/>
                          <a:cs typeface="+mn-cs"/>
                          <a:sym typeface="Arial"/>
                        </a:rPr>
                        <a:t>The ticker symbol of the stock.</a:t>
                      </a:r>
                    </a:p>
                  </a:txBody>
                  <a:tcPr/>
                </a:tc>
                <a:extLst>
                  <a:ext uri="{0D108BD9-81ED-4DB2-BD59-A6C34878D82A}">
                    <a16:rowId xmlns:a16="http://schemas.microsoft.com/office/drawing/2014/main" val="2262012574"/>
                  </a:ext>
                </a:extLst>
              </a:tr>
              <a:tr h="342837">
                <a:tc>
                  <a:txBody>
                    <a:bodyPr/>
                    <a:lstStyle/>
                    <a:p>
                      <a:r>
                        <a:rPr lang="en-US" dirty="0"/>
                        <a:t>Open</a:t>
                      </a:r>
                    </a:p>
                  </a:txBody>
                  <a:tcPr/>
                </a:tc>
                <a:tc>
                  <a:txBody>
                    <a:bodyPr/>
                    <a:lstStyle/>
                    <a:p>
                      <a:r>
                        <a:rPr lang="en-US" dirty="0"/>
                        <a:t>Float</a:t>
                      </a:r>
                    </a:p>
                  </a:txBody>
                  <a:tcPr/>
                </a:tc>
                <a:tc>
                  <a:txBody>
                    <a:bodyPr/>
                    <a:lstStyle/>
                    <a:p>
                      <a:r>
                        <a:rPr lang="en-US" sz="1400" b="0" i="0" u="none" strike="noStrike" cap="none" dirty="0">
                          <a:solidFill>
                            <a:schemeClr val="dk1"/>
                          </a:solidFill>
                          <a:effectLst/>
                          <a:latin typeface="+mn-lt"/>
                          <a:ea typeface="+mn-ea"/>
                          <a:cs typeface="+mn-cs"/>
                          <a:sym typeface="Arial"/>
                        </a:rPr>
                        <a:t>The price at which the stock opened for trading on the day.</a:t>
                      </a:r>
                      <a:endParaRPr lang="en-US" dirty="0"/>
                    </a:p>
                  </a:txBody>
                  <a:tcPr/>
                </a:tc>
                <a:extLst>
                  <a:ext uri="{0D108BD9-81ED-4DB2-BD59-A6C34878D82A}">
                    <a16:rowId xmlns:a16="http://schemas.microsoft.com/office/drawing/2014/main" val="2735711176"/>
                  </a:ext>
                </a:extLst>
              </a:tr>
              <a:tr h="342837">
                <a:tc>
                  <a:txBody>
                    <a:bodyPr/>
                    <a:lstStyle/>
                    <a:p>
                      <a:r>
                        <a:rPr lang="en-US" dirty="0"/>
                        <a:t>High</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Float</a:t>
                      </a:r>
                    </a:p>
                  </a:txBody>
                  <a:tcPr/>
                </a:tc>
                <a:tc>
                  <a:txBody>
                    <a:bodyPr/>
                    <a:lstStyle/>
                    <a:p>
                      <a:r>
                        <a:rPr lang="en-US" sz="1400" b="0" i="0" u="none" strike="noStrike" cap="none" dirty="0">
                          <a:solidFill>
                            <a:schemeClr val="dk1"/>
                          </a:solidFill>
                          <a:effectLst/>
                          <a:latin typeface="+mn-lt"/>
                          <a:ea typeface="+mn-ea"/>
                          <a:cs typeface="+mn-cs"/>
                          <a:sym typeface="Arial"/>
                        </a:rPr>
                        <a:t>The Highest price of the stock traded at during the day.</a:t>
                      </a:r>
                      <a:endParaRPr lang="en-US" dirty="0"/>
                    </a:p>
                  </a:txBody>
                  <a:tcPr/>
                </a:tc>
                <a:extLst>
                  <a:ext uri="{0D108BD9-81ED-4DB2-BD59-A6C34878D82A}">
                    <a16:rowId xmlns:a16="http://schemas.microsoft.com/office/drawing/2014/main" val="3794729072"/>
                  </a:ext>
                </a:extLst>
              </a:tr>
              <a:tr h="342837">
                <a:tc>
                  <a:txBody>
                    <a:bodyPr/>
                    <a:lstStyle/>
                    <a:p>
                      <a:r>
                        <a:rPr lang="en-US" dirty="0"/>
                        <a:t>Low</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Float</a:t>
                      </a:r>
                    </a:p>
                  </a:txBody>
                  <a:tcPr/>
                </a:tc>
                <a:tc>
                  <a:txBody>
                    <a:bodyPr/>
                    <a:lstStyle/>
                    <a:p>
                      <a:r>
                        <a:rPr lang="en-US" sz="1400" b="0" i="0" u="none" strike="noStrike" cap="none" dirty="0">
                          <a:solidFill>
                            <a:schemeClr val="dk1"/>
                          </a:solidFill>
                          <a:effectLst/>
                          <a:latin typeface="+mn-lt"/>
                          <a:ea typeface="+mn-ea"/>
                          <a:cs typeface="+mn-cs"/>
                          <a:sym typeface="Arial"/>
                        </a:rPr>
                        <a:t>The Lowest price of the stock traded at during the day.</a:t>
                      </a:r>
                      <a:endParaRPr lang="en-US" dirty="0"/>
                    </a:p>
                  </a:txBody>
                  <a:tcPr/>
                </a:tc>
                <a:extLst>
                  <a:ext uri="{0D108BD9-81ED-4DB2-BD59-A6C34878D82A}">
                    <a16:rowId xmlns:a16="http://schemas.microsoft.com/office/drawing/2014/main" val="2062267286"/>
                  </a:ext>
                </a:extLst>
              </a:tr>
              <a:tr h="342837">
                <a:tc>
                  <a:txBody>
                    <a:bodyPr/>
                    <a:lstStyle/>
                    <a:p>
                      <a:r>
                        <a:rPr lang="en-US" dirty="0"/>
                        <a:t>Close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Float</a:t>
                      </a:r>
                    </a:p>
                  </a:txBody>
                  <a:tcPr/>
                </a:tc>
                <a:tc>
                  <a:txBody>
                    <a:bodyPr/>
                    <a:lstStyle/>
                    <a:p>
                      <a:r>
                        <a:rPr lang="en-US" sz="1400" b="0" i="0" u="none" strike="noStrike" cap="none" dirty="0">
                          <a:solidFill>
                            <a:schemeClr val="dk1"/>
                          </a:solidFill>
                          <a:effectLst/>
                          <a:latin typeface="+mn-lt"/>
                          <a:ea typeface="+mn-ea"/>
                          <a:cs typeface="+mn-cs"/>
                          <a:sym typeface="Arial"/>
                        </a:rPr>
                        <a:t>The Highest price of the stock traded at during the day.</a:t>
                      </a:r>
                      <a:endParaRPr lang="en-US" dirty="0"/>
                    </a:p>
                  </a:txBody>
                  <a:tcPr/>
                </a:tc>
                <a:extLst>
                  <a:ext uri="{0D108BD9-81ED-4DB2-BD59-A6C34878D82A}">
                    <a16:rowId xmlns:a16="http://schemas.microsoft.com/office/drawing/2014/main" val="3793618937"/>
                  </a:ext>
                </a:extLst>
              </a:tr>
              <a:tr h="396020">
                <a:tc>
                  <a:txBody>
                    <a:bodyPr/>
                    <a:lstStyle/>
                    <a:p>
                      <a:r>
                        <a:rPr lang="en-US" dirty="0"/>
                        <a:t>Adj Close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Float</a:t>
                      </a:r>
                    </a:p>
                  </a:txBody>
                  <a:tcPr/>
                </a:tc>
                <a:tc>
                  <a:txBody>
                    <a:bodyPr/>
                    <a:lstStyle/>
                    <a:p>
                      <a:r>
                        <a:rPr lang="en-US" sz="1400" b="0" i="0" u="none" strike="noStrike" cap="none" dirty="0">
                          <a:solidFill>
                            <a:schemeClr val="dk1"/>
                          </a:solidFill>
                          <a:effectLst/>
                          <a:latin typeface="+mn-lt"/>
                          <a:ea typeface="+mn-ea"/>
                          <a:cs typeface="+mn-cs"/>
                          <a:sym typeface="Arial"/>
                        </a:rPr>
                        <a:t>Adjusted closing price that accounts for dividends and stock splits.</a:t>
                      </a:r>
                      <a:endParaRPr lang="en-US" dirty="0"/>
                    </a:p>
                  </a:txBody>
                  <a:tcPr/>
                </a:tc>
                <a:extLst>
                  <a:ext uri="{0D108BD9-81ED-4DB2-BD59-A6C34878D82A}">
                    <a16:rowId xmlns:a16="http://schemas.microsoft.com/office/drawing/2014/main" val="1373467374"/>
                  </a:ext>
                </a:extLst>
              </a:tr>
              <a:tr h="232953">
                <a:tc>
                  <a:txBody>
                    <a:bodyPr/>
                    <a:lstStyle/>
                    <a:p>
                      <a:r>
                        <a:rPr lang="en-US" dirty="0"/>
                        <a:t>Volume</a:t>
                      </a:r>
                    </a:p>
                  </a:txBody>
                  <a:tcPr/>
                </a:tc>
                <a:tc>
                  <a:txBody>
                    <a:bodyPr/>
                    <a:lstStyle/>
                    <a:p>
                      <a:r>
                        <a:rPr lang="en-US" dirty="0"/>
                        <a:t>Integer</a:t>
                      </a:r>
                    </a:p>
                  </a:txBody>
                  <a:tcPr/>
                </a:tc>
                <a:tc>
                  <a:txBody>
                    <a:bodyPr/>
                    <a:lstStyle/>
                    <a:p>
                      <a:r>
                        <a:rPr lang="en-US" sz="1400" b="0" i="0" u="none" strike="noStrike" cap="none" dirty="0">
                          <a:solidFill>
                            <a:schemeClr val="dk1"/>
                          </a:solidFill>
                          <a:effectLst/>
                          <a:latin typeface="+mn-lt"/>
                          <a:ea typeface="+mn-ea"/>
                          <a:cs typeface="+mn-cs"/>
                          <a:sym typeface="Arial"/>
                        </a:rPr>
                        <a:t>The total number of shares traded during the day.</a:t>
                      </a:r>
                      <a:endParaRPr lang="en-US" dirty="0"/>
                    </a:p>
                  </a:txBody>
                  <a:tcPr/>
                </a:tc>
                <a:extLst>
                  <a:ext uri="{0D108BD9-81ED-4DB2-BD59-A6C34878D82A}">
                    <a16:rowId xmlns:a16="http://schemas.microsoft.com/office/drawing/2014/main" val="2067388413"/>
                  </a:ext>
                </a:extLst>
              </a:tr>
            </a:tbl>
          </a:graphicData>
        </a:graphic>
      </p:graphicFrame>
      <p:sp>
        <p:nvSpPr>
          <p:cNvPr id="3" name="TextBox 2">
            <a:extLst>
              <a:ext uri="{FF2B5EF4-FFF2-40B4-BE49-F238E27FC236}">
                <a16:creationId xmlns:a16="http://schemas.microsoft.com/office/drawing/2014/main" id="{8069708D-555B-0AA0-45B2-EA763DF78645}"/>
              </a:ext>
            </a:extLst>
          </p:cNvPr>
          <p:cNvSpPr txBox="1"/>
          <p:nvPr/>
        </p:nvSpPr>
        <p:spPr>
          <a:xfrm>
            <a:off x="311700" y="782212"/>
            <a:ext cx="7897580" cy="144655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DICTIONARY.   </a:t>
            </a:r>
          </a:p>
          <a:p>
            <a:r>
              <a:rPr lang="en-US" dirty="0">
                <a:latin typeface="Times New Roman" panose="02020603050405020304" pitchFamily="18" charset="0"/>
                <a:cs typeface="Times New Roman" panose="02020603050405020304" pitchFamily="18" charset="0"/>
              </a:rPr>
              <a:t>The dataset used in this project consists of historical stock market data collected from Yahoo Finance, spanning a 20-year period from 2004 to 2024.</a:t>
            </a:r>
            <a:br>
              <a:rPr lang="en-US" sz="1800" dirty="0">
                <a:latin typeface="Times New Roman" panose="02020603050405020304" pitchFamily="18" charset="0"/>
                <a:cs typeface="Times New Roman" panose="02020603050405020304" pitchFamily="18" charset="0"/>
              </a:rPr>
            </a:br>
            <a:endParaRPr lang="en-US" sz="2000" dirty="0"/>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067747"/>
      </p:ext>
    </p:extLst>
  </p:cSld>
  <p:clrMapOvr>
    <a:masterClrMapping/>
  </p:clrMapOvr>
  <mc:AlternateContent xmlns:mc="http://schemas.openxmlformats.org/markup-compatibility/2006" xmlns:p14="http://schemas.microsoft.com/office/powerpoint/2010/main">
    <mc:Choice Requires="p14">
      <p:transition spd="slow" p14:dur="2000" advTm="37802"/>
    </mc:Choice>
    <mc:Fallback xmlns="">
      <p:transition spd="slow" advTm="378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FB0E-289D-B084-6D5F-B6B78077F28D}"/>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246E4936-32AB-5874-F7FB-122BA5A44635}"/>
              </a:ext>
            </a:extLst>
          </p:cNvPr>
          <p:cNvSpPr>
            <a:spLocks noGrp="1"/>
          </p:cNvSpPr>
          <p:nvPr>
            <p:ph type="body" idx="1"/>
          </p:nvPr>
        </p:nvSpPr>
        <p:spPr/>
        <p:txBody>
          <a:bodyPr/>
          <a:lstStyle/>
          <a:p>
            <a:pPr algn="just"/>
            <a:r>
              <a:rPr lang="en-US" b="1" dirty="0">
                <a:solidFill>
                  <a:schemeClr val="dk1"/>
                </a:solidFill>
                <a:effectLst/>
                <a:highlight>
                  <a:srgbClr val="FFFFFF"/>
                </a:highlight>
                <a:latin typeface="Times New Roman" panose="02020603050405020304" pitchFamily="18" charset="0"/>
                <a:cs typeface="Times New Roman" panose="02020603050405020304" pitchFamily="18" charset="0"/>
              </a:rPr>
              <a:t>Data Cleaning</a:t>
            </a:r>
            <a:endParaRPr lang="en-US" b="1" dirty="0">
              <a:solidFill>
                <a:schemeClr val="dk1"/>
              </a:solidFill>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dirty="0">
                <a:solidFill>
                  <a:schemeClr val="dk1"/>
                </a:solidFill>
                <a:highlight>
                  <a:srgbClr val="FFFFFF"/>
                </a:highlight>
                <a:latin typeface="Times New Roman" panose="02020603050405020304" pitchFamily="18" charset="0"/>
                <a:cs typeface="Times New Roman" panose="02020603050405020304" pitchFamily="18" charset="0"/>
              </a:rPr>
              <a:t>Removing inconsistencies and errors in the data to ensure accuracy </a:t>
            </a:r>
          </a:p>
          <a:p>
            <a:pPr algn="just">
              <a:buFont typeface="+mj-lt"/>
              <a:buAutoNum type="arabicPeriod"/>
            </a:pPr>
            <a:r>
              <a:rPr lang="en-US" dirty="0">
                <a:solidFill>
                  <a:schemeClr val="dk1"/>
                </a:solidFill>
                <a:highlight>
                  <a:srgbClr val="FFFFFF"/>
                </a:highlight>
                <a:latin typeface="Times New Roman" panose="02020603050405020304" pitchFamily="18" charset="0"/>
                <a:cs typeface="Times New Roman" panose="02020603050405020304" pitchFamily="18" charset="0"/>
              </a:rPr>
              <a:t>Standardize data formats for uniformity.</a:t>
            </a:r>
          </a:p>
          <a:p>
            <a:pPr marL="114300" indent="0" algn="just">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algn="just"/>
            <a:r>
              <a:rPr lang="en-US" dirty="0">
                <a:solidFill>
                  <a:schemeClr val="dk1"/>
                </a:solidFill>
                <a:highlight>
                  <a:srgbClr val="FFFFFF"/>
                </a:highlight>
                <a:latin typeface="Times New Roman" panose="02020603050405020304" pitchFamily="18" charset="0"/>
                <a:cs typeface="Times New Roman" panose="02020603050405020304" pitchFamily="18" charset="0"/>
              </a:rPr>
              <a:t>Handling missing values and detecting the outliers</a:t>
            </a:r>
          </a:p>
          <a:p>
            <a:pPr marL="114300" indent="0" algn="just">
              <a:buNone/>
            </a:pPr>
            <a:endParaRPr lang="en-US" dirty="0">
              <a:solidFill>
                <a:schemeClr val="dk1"/>
              </a:solidFill>
              <a:highlight>
                <a:srgbClr val="FFFFFF"/>
              </a:highlight>
              <a:latin typeface="Times New Roman" panose="02020603050405020304" pitchFamily="18" charset="0"/>
              <a:cs typeface="Times New Roman" panose="02020603050405020304" pitchFamily="18" charset="0"/>
            </a:endParaRPr>
          </a:p>
          <a:p>
            <a:pPr algn="just"/>
            <a:r>
              <a:rPr lang="en-US" b="1" dirty="0">
                <a:solidFill>
                  <a:schemeClr val="dk1"/>
                </a:solidFill>
                <a:highlight>
                  <a:srgbClr val="FFFFFF"/>
                </a:highlight>
                <a:latin typeface="Times New Roman" panose="02020603050405020304" pitchFamily="18" charset="0"/>
                <a:cs typeface="Times New Roman" panose="02020603050405020304" pitchFamily="18" charset="0"/>
              </a:rPr>
              <a:t>Feature Engineering: </a:t>
            </a:r>
          </a:p>
          <a:p>
            <a:pPr algn="just">
              <a:buFont typeface="+mj-lt"/>
              <a:buAutoNum type="arabicPeriod"/>
            </a:pPr>
            <a:r>
              <a:rPr lang="en-US" dirty="0">
                <a:solidFill>
                  <a:schemeClr val="dk1"/>
                </a:solidFill>
                <a:highlight>
                  <a:srgbClr val="FFFFFF"/>
                </a:highlight>
                <a:latin typeface="Times New Roman" panose="02020603050405020304" pitchFamily="18" charset="0"/>
                <a:cs typeface="Times New Roman" panose="02020603050405020304" pitchFamily="18" charset="0"/>
              </a:rPr>
              <a:t>Calculate daily returns to capture stock performance.</a:t>
            </a:r>
          </a:p>
          <a:p>
            <a:pPr algn="just">
              <a:buFont typeface="+mj-lt"/>
              <a:buAutoNum type="arabicPeriod"/>
            </a:pPr>
            <a:r>
              <a:rPr lang="en-US" dirty="0">
                <a:solidFill>
                  <a:schemeClr val="dk1"/>
                </a:solidFill>
                <a:highlight>
                  <a:srgbClr val="FFFFFF"/>
                </a:highlight>
                <a:latin typeface="Times New Roman" panose="02020603050405020304" pitchFamily="18" charset="0"/>
                <a:cs typeface="Times New Roman" panose="02020603050405020304" pitchFamily="18" charset="0"/>
              </a:rPr>
              <a:t> Using moving averages to identify trends over different time periods.</a:t>
            </a:r>
            <a:endParaRPr lang="en-US" dirty="0"/>
          </a:p>
        </p:txBody>
      </p:sp>
    </p:spTree>
    <p:extLst>
      <p:ext uri="{BB962C8B-B14F-4D97-AF65-F5344CB8AC3E}">
        <p14:creationId xmlns:p14="http://schemas.microsoft.com/office/powerpoint/2010/main" val="922762281"/>
      </p:ext>
    </p:extLst>
  </p:cSld>
  <p:clrMapOvr>
    <a:masterClrMapping/>
  </p:clrMapOvr>
  <mc:AlternateContent xmlns:mc="http://schemas.openxmlformats.org/markup-compatibility/2006" xmlns:p14="http://schemas.microsoft.com/office/powerpoint/2010/main">
    <mc:Choice Requires="p14">
      <p:transition spd="slow" p14:dur="2000" advTm="26368"/>
    </mc:Choice>
    <mc:Fallback xmlns="">
      <p:transition spd="slow" advTm="263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8142-CE72-97E1-BE7B-0B81B085B8AD}"/>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AEC387B2-ED95-1B3A-E6AF-BEB0003C92C4}"/>
              </a:ext>
            </a:extLst>
          </p:cNvPr>
          <p:cNvSpPr>
            <a:spLocks noGrp="1"/>
          </p:cNvSpPr>
          <p:nvPr>
            <p:ph type="body" idx="1"/>
          </p:nvPr>
        </p:nvSpPr>
        <p:spPr>
          <a:xfrm>
            <a:off x="311700" y="1080044"/>
            <a:ext cx="8520600" cy="3959316"/>
          </a:xfrm>
        </p:spPr>
        <p:txBody>
          <a:bodyPr/>
          <a:lstStyle/>
          <a:p>
            <a:pPr marL="114300" indent="0">
              <a:buNone/>
            </a:pPr>
            <a:endParaRPr lang="en-US" b="1"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114300" indent="0">
              <a:buNone/>
            </a:pPr>
            <a:endParaRPr lang="en-US" sz="1600" dirty="0"/>
          </a:p>
        </p:txBody>
      </p:sp>
      <p:pic>
        <p:nvPicPr>
          <p:cNvPr id="5" name="Picture 4" descr="A graph of a sound wave&#10;&#10;Description automatically generated">
            <a:extLst>
              <a:ext uri="{FF2B5EF4-FFF2-40B4-BE49-F238E27FC236}">
                <a16:creationId xmlns:a16="http://schemas.microsoft.com/office/drawing/2014/main" id="{156DB84F-415E-32B3-E2FB-3C9E0E58CF48}"/>
              </a:ext>
            </a:extLst>
          </p:cNvPr>
          <p:cNvPicPr>
            <a:picLocks noChangeAspect="1"/>
          </p:cNvPicPr>
          <p:nvPr/>
        </p:nvPicPr>
        <p:blipFill>
          <a:blip r:embed="rId2"/>
          <a:stretch>
            <a:fillRect/>
          </a:stretch>
        </p:blipFill>
        <p:spPr>
          <a:xfrm>
            <a:off x="274912" y="1107440"/>
            <a:ext cx="3810000" cy="2928620"/>
          </a:xfrm>
          <a:prstGeom prst="rect">
            <a:avLst/>
          </a:prstGeom>
        </p:spPr>
      </p:pic>
      <p:pic>
        <p:nvPicPr>
          <p:cNvPr id="7" name="Picture 6" descr="A graph of blue bars&#10;&#10;Description automatically generated">
            <a:extLst>
              <a:ext uri="{FF2B5EF4-FFF2-40B4-BE49-F238E27FC236}">
                <a16:creationId xmlns:a16="http://schemas.microsoft.com/office/drawing/2014/main" id="{25912806-646F-1DAC-77E5-26D5195E5DE6}"/>
              </a:ext>
            </a:extLst>
          </p:cNvPr>
          <p:cNvPicPr>
            <a:picLocks noChangeAspect="1"/>
          </p:cNvPicPr>
          <p:nvPr/>
        </p:nvPicPr>
        <p:blipFill>
          <a:blip r:embed="rId3"/>
          <a:stretch>
            <a:fillRect/>
          </a:stretch>
        </p:blipFill>
        <p:spPr>
          <a:xfrm>
            <a:off x="4315414" y="1093575"/>
            <a:ext cx="4286384" cy="2956350"/>
          </a:xfrm>
          <a:prstGeom prst="rect">
            <a:avLst/>
          </a:prstGeom>
        </p:spPr>
      </p:pic>
      <p:sp>
        <p:nvSpPr>
          <p:cNvPr id="8" name="TextBox 7">
            <a:extLst>
              <a:ext uri="{FF2B5EF4-FFF2-40B4-BE49-F238E27FC236}">
                <a16:creationId xmlns:a16="http://schemas.microsoft.com/office/drawing/2014/main" id="{3E9B19C4-8596-386E-8F79-70DEF2195E83}"/>
              </a:ext>
            </a:extLst>
          </p:cNvPr>
          <p:cNvSpPr txBox="1"/>
          <p:nvPr/>
        </p:nvSpPr>
        <p:spPr>
          <a:xfrm>
            <a:off x="200025" y="4063457"/>
            <a:ext cx="4017060" cy="73866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the daily returns of Bank of America (BAC) from 2004 to 2024, highlighting how the returns went up and down over time.</a:t>
            </a:r>
          </a:p>
        </p:txBody>
      </p:sp>
      <p:sp>
        <p:nvSpPr>
          <p:cNvPr id="9" name="TextBox 8">
            <a:extLst>
              <a:ext uri="{FF2B5EF4-FFF2-40B4-BE49-F238E27FC236}">
                <a16:creationId xmlns:a16="http://schemas.microsoft.com/office/drawing/2014/main" id="{43451F84-86E2-7669-26BB-276A00709B24}"/>
              </a:ext>
            </a:extLst>
          </p:cNvPr>
          <p:cNvSpPr txBox="1"/>
          <p:nvPr/>
        </p:nvSpPr>
        <p:spPr>
          <a:xfrm>
            <a:off x="4253873" y="4063456"/>
            <a:ext cx="4286384"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the distribution of closing prices for Bank of America (BAC) stock. </a:t>
            </a:r>
          </a:p>
        </p:txBody>
      </p:sp>
    </p:spTree>
    <p:extLst>
      <p:ext uri="{BB962C8B-B14F-4D97-AF65-F5344CB8AC3E}">
        <p14:creationId xmlns:p14="http://schemas.microsoft.com/office/powerpoint/2010/main" val="4269171745"/>
      </p:ext>
    </p:extLst>
  </p:cSld>
  <p:clrMapOvr>
    <a:masterClrMapping/>
  </p:clrMapOvr>
  <mc:AlternateContent xmlns:mc="http://schemas.openxmlformats.org/markup-compatibility/2006" xmlns:p14="http://schemas.microsoft.com/office/powerpoint/2010/main">
    <mc:Choice Requires="p14">
      <p:transition spd="slow" p14:dur="2000" advTm="46400"/>
    </mc:Choice>
    <mc:Fallback xmlns="">
      <p:transition spd="slow" advTm="464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11BF-8204-D8F7-5CF1-C85D07303D8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E5B112-37C9-1D1A-C347-BC255721B22F}"/>
              </a:ext>
            </a:extLst>
          </p:cNvPr>
          <p:cNvSpPr>
            <a:spLocks noGrp="1"/>
          </p:cNvSpPr>
          <p:nvPr>
            <p:ph type="body" idx="1"/>
          </p:nvPr>
        </p:nvSpPr>
        <p:spPr>
          <a:xfrm>
            <a:off x="311700" y="1222449"/>
            <a:ext cx="8520600" cy="38162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5" name="Picture 4" descr="A graph with blue dots&#10;&#10;Description automatically generated">
            <a:extLst>
              <a:ext uri="{FF2B5EF4-FFF2-40B4-BE49-F238E27FC236}">
                <a16:creationId xmlns:a16="http://schemas.microsoft.com/office/drawing/2014/main" id="{19A53E51-424C-0441-07ED-CB6459AF96B6}"/>
              </a:ext>
            </a:extLst>
          </p:cNvPr>
          <p:cNvPicPr>
            <a:picLocks noChangeAspect="1"/>
          </p:cNvPicPr>
          <p:nvPr/>
        </p:nvPicPr>
        <p:blipFill>
          <a:blip r:embed="rId2"/>
          <a:stretch>
            <a:fillRect/>
          </a:stretch>
        </p:blipFill>
        <p:spPr>
          <a:xfrm>
            <a:off x="426720" y="1685995"/>
            <a:ext cx="3672913" cy="2377930"/>
          </a:xfrm>
          <a:prstGeom prst="rect">
            <a:avLst/>
          </a:prstGeom>
        </p:spPr>
      </p:pic>
      <p:pic>
        <p:nvPicPr>
          <p:cNvPr id="7" name="Picture 6" descr="A graph with blue lines&#10;&#10;Description automatically generated">
            <a:extLst>
              <a:ext uri="{FF2B5EF4-FFF2-40B4-BE49-F238E27FC236}">
                <a16:creationId xmlns:a16="http://schemas.microsoft.com/office/drawing/2014/main" id="{61B31A91-CF2A-F1A0-6965-FD8EB36702D0}"/>
              </a:ext>
            </a:extLst>
          </p:cNvPr>
          <p:cNvPicPr>
            <a:picLocks noChangeAspect="1"/>
          </p:cNvPicPr>
          <p:nvPr/>
        </p:nvPicPr>
        <p:blipFill>
          <a:blip r:embed="rId3"/>
          <a:stretch>
            <a:fillRect/>
          </a:stretch>
        </p:blipFill>
        <p:spPr>
          <a:xfrm>
            <a:off x="4300940" y="1614633"/>
            <a:ext cx="4330053" cy="2377930"/>
          </a:xfrm>
          <a:prstGeom prst="rect">
            <a:avLst/>
          </a:prstGeom>
        </p:spPr>
      </p:pic>
      <p:sp>
        <p:nvSpPr>
          <p:cNvPr id="8" name="TextBox 7">
            <a:extLst>
              <a:ext uri="{FF2B5EF4-FFF2-40B4-BE49-F238E27FC236}">
                <a16:creationId xmlns:a16="http://schemas.microsoft.com/office/drawing/2014/main" id="{6A3E7C6A-9868-13A3-198B-FF46B7B4D055}"/>
              </a:ext>
            </a:extLst>
          </p:cNvPr>
          <p:cNvSpPr txBox="1"/>
          <p:nvPr/>
        </p:nvSpPr>
        <p:spPr>
          <a:xfrm>
            <a:off x="426721" y="4371975"/>
            <a:ext cx="3754754"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the relation between BAC’s closing price and Trading volume</a:t>
            </a:r>
          </a:p>
        </p:txBody>
      </p:sp>
      <p:sp>
        <p:nvSpPr>
          <p:cNvPr id="10" name="TextBox 9">
            <a:extLst>
              <a:ext uri="{FF2B5EF4-FFF2-40B4-BE49-F238E27FC236}">
                <a16:creationId xmlns:a16="http://schemas.microsoft.com/office/drawing/2014/main" id="{7DFE9EF8-F5E2-88BA-0665-04248E1C41BD}"/>
              </a:ext>
            </a:extLst>
          </p:cNvPr>
          <p:cNvSpPr txBox="1"/>
          <p:nvPr/>
        </p:nvSpPr>
        <p:spPr>
          <a:xfrm>
            <a:off x="4352925" y="4295775"/>
            <a:ext cx="4278068"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the 20-day volatility of BAC’s stock prices from 2004 to 2024</a:t>
            </a:r>
          </a:p>
        </p:txBody>
      </p:sp>
    </p:spTree>
    <p:extLst>
      <p:ext uri="{BB962C8B-B14F-4D97-AF65-F5344CB8AC3E}">
        <p14:creationId xmlns:p14="http://schemas.microsoft.com/office/powerpoint/2010/main" val="1762869264"/>
      </p:ext>
    </p:extLst>
  </p:cSld>
  <p:clrMapOvr>
    <a:masterClrMapping/>
  </p:clrMapOvr>
  <mc:AlternateContent xmlns:mc="http://schemas.openxmlformats.org/markup-compatibility/2006" xmlns:p14="http://schemas.microsoft.com/office/powerpoint/2010/main">
    <mc:Choice Requires="p14">
      <p:transition spd="slow" p14:dur="2000" advTm="32053"/>
    </mc:Choice>
    <mc:Fallback xmlns="">
      <p:transition spd="slow" advTm="32053"/>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3" ma:contentTypeDescription="Create a new document." ma:contentTypeScope="" ma:versionID="0d60aa1db23f65adc289745d523415cb">
  <xsd:schema xmlns:xsd="http://www.w3.org/2001/XMLSchema" xmlns:xs="http://www.w3.org/2001/XMLSchema" xmlns:p="http://schemas.microsoft.com/office/2006/metadata/properties" xmlns:ns2="3d49952c-a256-405f-b031-e3a3291e2b23" targetNamespace="http://schemas.microsoft.com/office/2006/metadata/properties" ma:root="true" ma:fieldsID="6950b06e8532f9ac7d38c40afa82ae3a" ns2:_="">
    <xsd:import namespace="3d49952c-a256-405f-b031-e3a3291e2b2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1E8249-7A07-46C3-8690-7972F9AAD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
  <TotalTime>3547</TotalTime>
  <Words>1198</Words>
  <Application>Microsoft Macintosh PowerPoint</Application>
  <PresentationFormat>On-screen Show (16:9)</PresentationFormat>
  <Paragraphs>149</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Times New Roman</vt:lpstr>
      <vt:lpstr>Simple Light</vt:lpstr>
      <vt:lpstr> STOCK MARKET PREDICTION USING TIME SERIES ANALYSIS  UMBC Data Science Master Degree Capstone by Dr. Chaojie (Jay) Wang  </vt:lpstr>
      <vt:lpstr>TABLE OF CONTENTS</vt:lpstr>
      <vt:lpstr>PROJECT OBJECTIVE</vt:lpstr>
      <vt:lpstr>PROBLEM STATEMENT  </vt:lpstr>
      <vt:lpstr>DATASET DESCRIPTION</vt:lpstr>
      <vt:lpstr>       </vt:lpstr>
      <vt:lpstr>DATA PREPROCESSING</vt:lpstr>
      <vt:lpstr>EXPLORATORY DATA ANALYSIS</vt:lpstr>
      <vt:lpstr>PowerPoint Presentation</vt:lpstr>
      <vt:lpstr>PowerPoint Presentation</vt:lpstr>
      <vt:lpstr>PowerPoint Presentation</vt:lpstr>
      <vt:lpstr>   TIME SERIES ANALYSIS  </vt:lpstr>
      <vt:lpstr>MODEL TRAINING AND EVALUATION</vt:lpstr>
      <vt:lpstr>ARIMA(Autoregressive Integrated moving Average)</vt:lpstr>
      <vt:lpstr>RANDOM FOREST REGRESSOR</vt:lpstr>
      <vt:lpstr>COMPARISON OF MODELS</vt:lpstr>
      <vt:lpstr>WEB APPLICATION DEVELOPMENT</vt:lpstr>
      <vt:lpstr>CHALLENGES </vt:lpstr>
      <vt:lpstr>FUTURE WORK</vt:lpstr>
      <vt:lpstr>CONCLUSION</vt:lpstr>
      <vt:lpstr>RESEARCH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Aitipamula</dc:creator>
  <cp:lastModifiedBy>Shalini Mopuri</cp:lastModifiedBy>
  <cp:revision>62</cp:revision>
  <cp:lastPrinted>2022-12-06T17:26:06Z</cp:lastPrinted>
  <dcterms:created xsi:type="dcterms:W3CDTF">2024-09-05T03:06:32Z</dcterms:created>
  <dcterms:modified xsi:type="dcterms:W3CDTF">2024-12-08T04:46:22Z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