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42E0-944F-458B-A2BD-3B77667A3C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77BE76B-80B7-427E-A08B-D22E91DF7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9D5CAF2-5F8B-4289-B7AB-64A703917807}"/>
              </a:ext>
            </a:extLst>
          </p:cNvPr>
          <p:cNvSpPr>
            <a:spLocks noGrp="1"/>
          </p:cNvSpPr>
          <p:nvPr>
            <p:ph type="dt" sz="half" idx="10"/>
          </p:nvPr>
        </p:nvSpPr>
        <p:spPr/>
        <p:txBody>
          <a:bodyPr/>
          <a:lstStyle/>
          <a:p>
            <a:fld id="{F343B350-1413-4065-8792-1ED758FB94B6}" type="datetimeFigureOut">
              <a:rPr lang="en-GB" smtClean="0"/>
              <a:t>10/06/2019</a:t>
            </a:fld>
            <a:endParaRPr lang="en-GB"/>
          </a:p>
        </p:txBody>
      </p:sp>
      <p:sp>
        <p:nvSpPr>
          <p:cNvPr id="5" name="Footer Placeholder 4">
            <a:extLst>
              <a:ext uri="{FF2B5EF4-FFF2-40B4-BE49-F238E27FC236}">
                <a16:creationId xmlns:a16="http://schemas.microsoft.com/office/drawing/2014/main" id="{A2B19F04-B7D2-4BD8-89CE-3293EF458C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F687FD-2935-4EA9-A497-CC3CAAC96BE2}"/>
              </a:ext>
            </a:extLst>
          </p:cNvPr>
          <p:cNvSpPr>
            <a:spLocks noGrp="1"/>
          </p:cNvSpPr>
          <p:nvPr>
            <p:ph type="sldNum" sz="quarter" idx="12"/>
          </p:nvPr>
        </p:nvSpPr>
        <p:spPr/>
        <p:txBody>
          <a:bodyPr/>
          <a:lstStyle/>
          <a:p>
            <a:fld id="{38F7293E-D39E-42EF-BA96-D1C1CF89EE52}" type="slidenum">
              <a:rPr lang="en-GB" smtClean="0"/>
              <a:t>‹#›</a:t>
            </a:fld>
            <a:endParaRPr lang="en-GB"/>
          </a:p>
        </p:txBody>
      </p:sp>
    </p:spTree>
    <p:extLst>
      <p:ext uri="{BB962C8B-B14F-4D97-AF65-F5344CB8AC3E}">
        <p14:creationId xmlns:p14="http://schemas.microsoft.com/office/powerpoint/2010/main" val="1892707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ECF1-CCE2-4CA5-BAF0-774474259C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A4E407-3851-4025-B2CF-60F4BD0A9A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D01499-198B-48A1-9A24-8DF8AFC19903}"/>
              </a:ext>
            </a:extLst>
          </p:cNvPr>
          <p:cNvSpPr>
            <a:spLocks noGrp="1"/>
          </p:cNvSpPr>
          <p:nvPr>
            <p:ph type="dt" sz="half" idx="10"/>
          </p:nvPr>
        </p:nvSpPr>
        <p:spPr/>
        <p:txBody>
          <a:bodyPr/>
          <a:lstStyle/>
          <a:p>
            <a:fld id="{F343B350-1413-4065-8792-1ED758FB94B6}" type="datetimeFigureOut">
              <a:rPr lang="en-GB" smtClean="0"/>
              <a:t>10/06/2019</a:t>
            </a:fld>
            <a:endParaRPr lang="en-GB"/>
          </a:p>
        </p:txBody>
      </p:sp>
      <p:sp>
        <p:nvSpPr>
          <p:cNvPr id="5" name="Footer Placeholder 4">
            <a:extLst>
              <a:ext uri="{FF2B5EF4-FFF2-40B4-BE49-F238E27FC236}">
                <a16:creationId xmlns:a16="http://schemas.microsoft.com/office/drawing/2014/main" id="{5B8A6F5E-F254-44FC-AA77-554A96A21E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D53935-B3EB-401E-885D-6B51FB2DD4D5}"/>
              </a:ext>
            </a:extLst>
          </p:cNvPr>
          <p:cNvSpPr>
            <a:spLocks noGrp="1"/>
          </p:cNvSpPr>
          <p:nvPr>
            <p:ph type="sldNum" sz="quarter" idx="12"/>
          </p:nvPr>
        </p:nvSpPr>
        <p:spPr/>
        <p:txBody>
          <a:bodyPr/>
          <a:lstStyle/>
          <a:p>
            <a:fld id="{38F7293E-D39E-42EF-BA96-D1C1CF89EE52}" type="slidenum">
              <a:rPr lang="en-GB" smtClean="0"/>
              <a:t>‹#›</a:t>
            </a:fld>
            <a:endParaRPr lang="en-GB"/>
          </a:p>
        </p:txBody>
      </p:sp>
    </p:spTree>
    <p:extLst>
      <p:ext uri="{BB962C8B-B14F-4D97-AF65-F5344CB8AC3E}">
        <p14:creationId xmlns:p14="http://schemas.microsoft.com/office/powerpoint/2010/main" val="268798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281F71-BCC0-4BD1-85AD-EAC8928F62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AD1D33-8352-4C7D-8838-EA7C45C61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4F08C4-93DF-4292-9202-BF6A05787936}"/>
              </a:ext>
            </a:extLst>
          </p:cNvPr>
          <p:cNvSpPr>
            <a:spLocks noGrp="1"/>
          </p:cNvSpPr>
          <p:nvPr>
            <p:ph type="dt" sz="half" idx="10"/>
          </p:nvPr>
        </p:nvSpPr>
        <p:spPr/>
        <p:txBody>
          <a:bodyPr/>
          <a:lstStyle/>
          <a:p>
            <a:fld id="{F343B350-1413-4065-8792-1ED758FB94B6}" type="datetimeFigureOut">
              <a:rPr lang="en-GB" smtClean="0"/>
              <a:t>10/06/2019</a:t>
            </a:fld>
            <a:endParaRPr lang="en-GB"/>
          </a:p>
        </p:txBody>
      </p:sp>
      <p:sp>
        <p:nvSpPr>
          <p:cNvPr id="5" name="Footer Placeholder 4">
            <a:extLst>
              <a:ext uri="{FF2B5EF4-FFF2-40B4-BE49-F238E27FC236}">
                <a16:creationId xmlns:a16="http://schemas.microsoft.com/office/drawing/2014/main" id="{35E195BE-4173-40B3-8295-1A225093BB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0B3E0C-C172-404A-8A4E-3852F6509857}"/>
              </a:ext>
            </a:extLst>
          </p:cNvPr>
          <p:cNvSpPr>
            <a:spLocks noGrp="1"/>
          </p:cNvSpPr>
          <p:nvPr>
            <p:ph type="sldNum" sz="quarter" idx="12"/>
          </p:nvPr>
        </p:nvSpPr>
        <p:spPr/>
        <p:txBody>
          <a:bodyPr/>
          <a:lstStyle/>
          <a:p>
            <a:fld id="{38F7293E-D39E-42EF-BA96-D1C1CF89EE52}" type="slidenum">
              <a:rPr lang="en-GB" smtClean="0"/>
              <a:t>‹#›</a:t>
            </a:fld>
            <a:endParaRPr lang="en-GB"/>
          </a:p>
        </p:txBody>
      </p:sp>
    </p:spTree>
    <p:extLst>
      <p:ext uri="{BB962C8B-B14F-4D97-AF65-F5344CB8AC3E}">
        <p14:creationId xmlns:p14="http://schemas.microsoft.com/office/powerpoint/2010/main" val="164480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DBAA-CA6C-4553-8598-74446DDE0A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B6B691-0609-41B5-A8F9-66753D8269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990299-4EAA-4662-8B4A-A48EC6323D00}"/>
              </a:ext>
            </a:extLst>
          </p:cNvPr>
          <p:cNvSpPr>
            <a:spLocks noGrp="1"/>
          </p:cNvSpPr>
          <p:nvPr>
            <p:ph type="dt" sz="half" idx="10"/>
          </p:nvPr>
        </p:nvSpPr>
        <p:spPr/>
        <p:txBody>
          <a:bodyPr/>
          <a:lstStyle/>
          <a:p>
            <a:fld id="{F343B350-1413-4065-8792-1ED758FB94B6}" type="datetimeFigureOut">
              <a:rPr lang="en-GB" smtClean="0"/>
              <a:t>10/06/2019</a:t>
            </a:fld>
            <a:endParaRPr lang="en-GB"/>
          </a:p>
        </p:txBody>
      </p:sp>
      <p:sp>
        <p:nvSpPr>
          <p:cNvPr id="5" name="Footer Placeholder 4">
            <a:extLst>
              <a:ext uri="{FF2B5EF4-FFF2-40B4-BE49-F238E27FC236}">
                <a16:creationId xmlns:a16="http://schemas.microsoft.com/office/drawing/2014/main" id="{8E09E48D-9F9C-47EE-8B06-EE6B1DC883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A45D10-B7A0-491C-B1C9-E1017611761E}"/>
              </a:ext>
            </a:extLst>
          </p:cNvPr>
          <p:cNvSpPr>
            <a:spLocks noGrp="1"/>
          </p:cNvSpPr>
          <p:nvPr>
            <p:ph type="sldNum" sz="quarter" idx="12"/>
          </p:nvPr>
        </p:nvSpPr>
        <p:spPr/>
        <p:txBody>
          <a:bodyPr/>
          <a:lstStyle/>
          <a:p>
            <a:fld id="{38F7293E-D39E-42EF-BA96-D1C1CF89EE52}" type="slidenum">
              <a:rPr lang="en-GB" smtClean="0"/>
              <a:t>‹#›</a:t>
            </a:fld>
            <a:endParaRPr lang="en-GB"/>
          </a:p>
        </p:txBody>
      </p:sp>
    </p:spTree>
    <p:extLst>
      <p:ext uri="{BB962C8B-B14F-4D97-AF65-F5344CB8AC3E}">
        <p14:creationId xmlns:p14="http://schemas.microsoft.com/office/powerpoint/2010/main" val="41288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F2CC-773C-41C8-96A1-9599108CB2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6FB306-D29F-4EE5-A835-61070DAA0F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21582E-980E-499F-9E6B-701629458ADE}"/>
              </a:ext>
            </a:extLst>
          </p:cNvPr>
          <p:cNvSpPr>
            <a:spLocks noGrp="1"/>
          </p:cNvSpPr>
          <p:nvPr>
            <p:ph type="dt" sz="half" idx="10"/>
          </p:nvPr>
        </p:nvSpPr>
        <p:spPr/>
        <p:txBody>
          <a:bodyPr/>
          <a:lstStyle/>
          <a:p>
            <a:fld id="{F343B350-1413-4065-8792-1ED758FB94B6}" type="datetimeFigureOut">
              <a:rPr lang="en-GB" smtClean="0"/>
              <a:t>10/06/2019</a:t>
            </a:fld>
            <a:endParaRPr lang="en-GB"/>
          </a:p>
        </p:txBody>
      </p:sp>
      <p:sp>
        <p:nvSpPr>
          <p:cNvPr id="5" name="Footer Placeholder 4">
            <a:extLst>
              <a:ext uri="{FF2B5EF4-FFF2-40B4-BE49-F238E27FC236}">
                <a16:creationId xmlns:a16="http://schemas.microsoft.com/office/drawing/2014/main" id="{DF46A77F-DFEC-44C9-A349-9C6A06E397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DE1D5C-44BA-4E98-85B8-3DE04282919B}"/>
              </a:ext>
            </a:extLst>
          </p:cNvPr>
          <p:cNvSpPr>
            <a:spLocks noGrp="1"/>
          </p:cNvSpPr>
          <p:nvPr>
            <p:ph type="sldNum" sz="quarter" idx="12"/>
          </p:nvPr>
        </p:nvSpPr>
        <p:spPr/>
        <p:txBody>
          <a:bodyPr/>
          <a:lstStyle/>
          <a:p>
            <a:fld id="{38F7293E-D39E-42EF-BA96-D1C1CF89EE52}" type="slidenum">
              <a:rPr lang="en-GB" smtClean="0"/>
              <a:t>‹#›</a:t>
            </a:fld>
            <a:endParaRPr lang="en-GB"/>
          </a:p>
        </p:txBody>
      </p:sp>
    </p:spTree>
    <p:extLst>
      <p:ext uri="{BB962C8B-B14F-4D97-AF65-F5344CB8AC3E}">
        <p14:creationId xmlns:p14="http://schemas.microsoft.com/office/powerpoint/2010/main" val="350126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11E0-C25F-49DD-9A56-7759501179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38C873E-D038-4724-91C1-EA23143562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F80C737-0B86-4180-842D-024392A43A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E44E791-09E6-4AA3-873F-67339B2C2D21}"/>
              </a:ext>
            </a:extLst>
          </p:cNvPr>
          <p:cNvSpPr>
            <a:spLocks noGrp="1"/>
          </p:cNvSpPr>
          <p:nvPr>
            <p:ph type="dt" sz="half" idx="10"/>
          </p:nvPr>
        </p:nvSpPr>
        <p:spPr/>
        <p:txBody>
          <a:bodyPr/>
          <a:lstStyle/>
          <a:p>
            <a:fld id="{F343B350-1413-4065-8792-1ED758FB94B6}" type="datetimeFigureOut">
              <a:rPr lang="en-GB" smtClean="0"/>
              <a:t>10/06/2019</a:t>
            </a:fld>
            <a:endParaRPr lang="en-GB"/>
          </a:p>
        </p:txBody>
      </p:sp>
      <p:sp>
        <p:nvSpPr>
          <p:cNvPr id="6" name="Footer Placeholder 5">
            <a:extLst>
              <a:ext uri="{FF2B5EF4-FFF2-40B4-BE49-F238E27FC236}">
                <a16:creationId xmlns:a16="http://schemas.microsoft.com/office/drawing/2014/main" id="{699263A6-D3A0-4674-B7AD-0E6FAEA999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576A63-61E1-49F8-88A6-66E1F14B1CD5}"/>
              </a:ext>
            </a:extLst>
          </p:cNvPr>
          <p:cNvSpPr>
            <a:spLocks noGrp="1"/>
          </p:cNvSpPr>
          <p:nvPr>
            <p:ph type="sldNum" sz="quarter" idx="12"/>
          </p:nvPr>
        </p:nvSpPr>
        <p:spPr/>
        <p:txBody>
          <a:bodyPr/>
          <a:lstStyle/>
          <a:p>
            <a:fld id="{38F7293E-D39E-42EF-BA96-D1C1CF89EE52}" type="slidenum">
              <a:rPr lang="en-GB" smtClean="0"/>
              <a:t>‹#›</a:t>
            </a:fld>
            <a:endParaRPr lang="en-GB"/>
          </a:p>
        </p:txBody>
      </p:sp>
    </p:spTree>
    <p:extLst>
      <p:ext uri="{BB962C8B-B14F-4D97-AF65-F5344CB8AC3E}">
        <p14:creationId xmlns:p14="http://schemas.microsoft.com/office/powerpoint/2010/main" val="1782526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AD2E-95AE-4EC4-8A09-5D8B4C42CB3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AC032E-AE4E-4261-B17A-550EA1A50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FCBAD2-4CE4-43DF-A392-D57464E7DA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7B9E4DD-3A67-4522-AF11-D227E87999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31B4B-652B-490A-9C7F-CEBC5580CB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867D8BE-13A6-4C5B-95B3-945CB54D3E3C}"/>
              </a:ext>
            </a:extLst>
          </p:cNvPr>
          <p:cNvSpPr>
            <a:spLocks noGrp="1"/>
          </p:cNvSpPr>
          <p:nvPr>
            <p:ph type="dt" sz="half" idx="10"/>
          </p:nvPr>
        </p:nvSpPr>
        <p:spPr/>
        <p:txBody>
          <a:bodyPr/>
          <a:lstStyle/>
          <a:p>
            <a:fld id="{F343B350-1413-4065-8792-1ED758FB94B6}" type="datetimeFigureOut">
              <a:rPr lang="en-GB" smtClean="0"/>
              <a:t>10/06/2019</a:t>
            </a:fld>
            <a:endParaRPr lang="en-GB"/>
          </a:p>
        </p:txBody>
      </p:sp>
      <p:sp>
        <p:nvSpPr>
          <p:cNvPr id="8" name="Footer Placeholder 7">
            <a:extLst>
              <a:ext uri="{FF2B5EF4-FFF2-40B4-BE49-F238E27FC236}">
                <a16:creationId xmlns:a16="http://schemas.microsoft.com/office/drawing/2014/main" id="{BEF0064E-E9E7-4466-B4FD-3553EDDF4A9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3B9E170-CFC7-4C1F-9A73-3A16507B6064}"/>
              </a:ext>
            </a:extLst>
          </p:cNvPr>
          <p:cNvSpPr>
            <a:spLocks noGrp="1"/>
          </p:cNvSpPr>
          <p:nvPr>
            <p:ph type="sldNum" sz="quarter" idx="12"/>
          </p:nvPr>
        </p:nvSpPr>
        <p:spPr/>
        <p:txBody>
          <a:bodyPr/>
          <a:lstStyle/>
          <a:p>
            <a:fld id="{38F7293E-D39E-42EF-BA96-D1C1CF89EE52}" type="slidenum">
              <a:rPr lang="en-GB" smtClean="0"/>
              <a:t>‹#›</a:t>
            </a:fld>
            <a:endParaRPr lang="en-GB"/>
          </a:p>
        </p:txBody>
      </p:sp>
    </p:spTree>
    <p:extLst>
      <p:ext uri="{BB962C8B-B14F-4D97-AF65-F5344CB8AC3E}">
        <p14:creationId xmlns:p14="http://schemas.microsoft.com/office/powerpoint/2010/main" val="4124384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D4D0-1CA0-4442-83A6-1458689A478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822F34-65CE-4564-BCA7-AC546C0FA09C}"/>
              </a:ext>
            </a:extLst>
          </p:cNvPr>
          <p:cNvSpPr>
            <a:spLocks noGrp="1"/>
          </p:cNvSpPr>
          <p:nvPr>
            <p:ph type="dt" sz="half" idx="10"/>
          </p:nvPr>
        </p:nvSpPr>
        <p:spPr/>
        <p:txBody>
          <a:bodyPr/>
          <a:lstStyle/>
          <a:p>
            <a:fld id="{F343B350-1413-4065-8792-1ED758FB94B6}" type="datetimeFigureOut">
              <a:rPr lang="en-GB" smtClean="0"/>
              <a:t>10/06/2019</a:t>
            </a:fld>
            <a:endParaRPr lang="en-GB"/>
          </a:p>
        </p:txBody>
      </p:sp>
      <p:sp>
        <p:nvSpPr>
          <p:cNvPr id="4" name="Footer Placeholder 3">
            <a:extLst>
              <a:ext uri="{FF2B5EF4-FFF2-40B4-BE49-F238E27FC236}">
                <a16:creationId xmlns:a16="http://schemas.microsoft.com/office/drawing/2014/main" id="{1C2C36DD-381B-4F96-8D8A-A8EF96BAB71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72C30F9-B4C1-4DE2-B61A-C2B5AA64A263}"/>
              </a:ext>
            </a:extLst>
          </p:cNvPr>
          <p:cNvSpPr>
            <a:spLocks noGrp="1"/>
          </p:cNvSpPr>
          <p:nvPr>
            <p:ph type="sldNum" sz="quarter" idx="12"/>
          </p:nvPr>
        </p:nvSpPr>
        <p:spPr/>
        <p:txBody>
          <a:bodyPr/>
          <a:lstStyle/>
          <a:p>
            <a:fld id="{38F7293E-D39E-42EF-BA96-D1C1CF89EE52}" type="slidenum">
              <a:rPr lang="en-GB" smtClean="0"/>
              <a:t>‹#›</a:t>
            </a:fld>
            <a:endParaRPr lang="en-GB"/>
          </a:p>
        </p:txBody>
      </p:sp>
    </p:spTree>
    <p:extLst>
      <p:ext uri="{BB962C8B-B14F-4D97-AF65-F5344CB8AC3E}">
        <p14:creationId xmlns:p14="http://schemas.microsoft.com/office/powerpoint/2010/main" val="4172206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0C879D-AFEB-4095-B6B8-CF0C554E85EA}"/>
              </a:ext>
            </a:extLst>
          </p:cNvPr>
          <p:cNvSpPr>
            <a:spLocks noGrp="1"/>
          </p:cNvSpPr>
          <p:nvPr>
            <p:ph type="dt" sz="half" idx="10"/>
          </p:nvPr>
        </p:nvSpPr>
        <p:spPr/>
        <p:txBody>
          <a:bodyPr/>
          <a:lstStyle/>
          <a:p>
            <a:fld id="{F343B350-1413-4065-8792-1ED758FB94B6}" type="datetimeFigureOut">
              <a:rPr lang="en-GB" smtClean="0"/>
              <a:t>10/06/2019</a:t>
            </a:fld>
            <a:endParaRPr lang="en-GB"/>
          </a:p>
        </p:txBody>
      </p:sp>
      <p:sp>
        <p:nvSpPr>
          <p:cNvPr id="3" name="Footer Placeholder 2">
            <a:extLst>
              <a:ext uri="{FF2B5EF4-FFF2-40B4-BE49-F238E27FC236}">
                <a16:creationId xmlns:a16="http://schemas.microsoft.com/office/drawing/2014/main" id="{B35214BC-15B8-4E2B-8FBA-8C697F6DA5D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37A1E6-C6E2-4AEF-886B-0B3C5CCE4E57}"/>
              </a:ext>
            </a:extLst>
          </p:cNvPr>
          <p:cNvSpPr>
            <a:spLocks noGrp="1"/>
          </p:cNvSpPr>
          <p:nvPr>
            <p:ph type="sldNum" sz="quarter" idx="12"/>
          </p:nvPr>
        </p:nvSpPr>
        <p:spPr/>
        <p:txBody>
          <a:bodyPr/>
          <a:lstStyle/>
          <a:p>
            <a:fld id="{38F7293E-D39E-42EF-BA96-D1C1CF89EE52}" type="slidenum">
              <a:rPr lang="en-GB" smtClean="0"/>
              <a:t>‹#›</a:t>
            </a:fld>
            <a:endParaRPr lang="en-GB"/>
          </a:p>
        </p:txBody>
      </p:sp>
    </p:spTree>
    <p:extLst>
      <p:ext uri="{BB962C8B-B14F-4D97-AF65-F5344CB8AC3E}">
        <p14:creationId xmlns:p14="http://schemas.microsoft.com/office/powerpoint/2010/main" val="732153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AF32-3ADF-437E-89E7-2EBF5A53F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4C27BD0-5B4D-45B2-BDBE-692AE026D1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8CB7DBB-164A-44F5-98CA-287FE6D01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0D3F2-CC90-4B96-A2A5-AD8B29AC08C0}"/>
              </a:ext>
            </a:extLst>
          </p:cNvPr>
          <p:cNvSpPr>
            <a:spLocks noGrp="1"/>
          </p:cNvSpPr>
          <p:nvPr>
            <p:ph type="dt" sz="half" idx="10"/>
          </p:nvPr>
        </p:nvSpPr>
        <p:spPr/>
        <p:txBody>
          <a:bodyPr/>
          <a:lstStyle/>
          <a:p>
            <a:fld id="{F343B350-1413-4065-8792-1ED758FB94B6}" type="datetimeFigureOut">
              <a:rPr lang="en-GB" smtClean="0"/>
              <a:t>10/06/2019</a:t>
            </a:fld>
            <a:endParaRPr lang="en-GB"/>
          </a:p>
        </p:txBody>
      </p:sp>
      <p:sp>
        <p:nvSpPr>
          <p:cNvPr id="6" name="Footer Placeholder 5">
            <a:extLst>
              <a:ext uri="{FF2B5EF4-FFF2-40B4-BE49-F238E27FC236}">
                <a16:creationId xmlns:a16="http://schemas.microsoft.com/office/drawing/2014/main" id="{A717BD5A-91EE-4F12-B5C1-B2805C5DCE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EA8E40-10E0-484C-B1A4-46F36555F816}"/>
              </a:ext>
            </a:extLst>
          </p:cNvPr>
          <p:cNvSpPr>
            <a:spLocks noGrp="1"/>
          </p:cNvSpPr>
          <p:nvPr>
            <p:ph type="sldNum" sz="quarter" idx="12"/>
          </p:nvPr>
        </p:nvSpPr>
        <p:spPr/>
        <p:txBody>
          <a:bodyPr/>
          <a:lstStyle/>
          <a:p>
            <a:fld id="{38F7293E-D39E-42EF-BA96-D1C1CF89EE52}" type="slidenum">
              <a:rPr lang="en-GB" smtClean="0"/>
              <a:t>‹#›</a:t>
            </a:fld>
            <a:endParaRPr lang="en-GB"/>
          </a:p>
        </p:txBody>
      </p:sp>
    </p:spTree>
    <p:extLst>
      <p:ext uri="{BB962C8B-B14F-4D97-AF65-F5344CB8AC3E}">
        <p14:creationId xmlns:p14="http://schemas.microsoft.com/office/powerpoint/2010/main" val="309828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D198-9ED8-4A6B-BA70-BE034F53E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C0BE451-74CF-489D-85A2-E5AEEFECD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A602667-3B32-43EB-A463-22A2CAF33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3E1BD-C973-4B3D-B9DF-9350039A3593}"/>
              </a:ext>
            </a:extLst>
          </p:cNvPr>
          <p:cNvSpPr>
            <a:spLocks noGrp="1"/>
          </p:cNvSpPr>
          <p:nvPr>
            <p:ph type="dt" sz="half" idx="10"/>
          </p:nvPr>
        </p:nvSpPr>
        <p:spPr/>
        <p:txBody>
          <a:bodyPr/>
          <a:lstStyle/>
          <a:p>
            <a:fld id="{F343B350-1413-4065-8792-1ED758FB94B6}" type="datetimeFigureOut">
              <a:rPr lang="en-GB" smtClean="0"/>
              <a:t>10/06/2019</a:t>
            </a:fld>
            <a:endParaRPr lang="en-GB"/>
          </a:p>
        </p:txBody>
      </p:sp>
      <p:sp>
        <p:nvSpPr>
          <p:cNvPr id="6" name="Footer Placeholder 5">
            <a:extLst>
              <a:ext uri="{FF2B5EF4-FFF2-40B4-BE49-F238E27FC236}">
                <a16:creationId xmlns:a16="http://schemas.microsoft.com/office/drawing/2014/main" id="{03FC8D14-AC45-4E13-8993-DB02C7C4D1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8324E2-1F8A-48F4-B9B5-A7642F568AD4}"/>
              </a:ext>
            </a:extLst>
          </p:cNvPr>
          <p:cNvSpPr>
            <a:spLocks noGrp="1"/>
          </p:cNvSpPr>
          <p:nvPr>
            <p:ph type="sldNum" sz="quarter" idx="12"/>
          </p:nvPr>
        </p:nvSpPr>
        <p:spPr/>
        <p:txBody>
          <a:bodyPr/>
          <a:lstStyle/>
          <a:p>
            <a:fld id="{38F7293E-D39E-42EF-BA96-D1C1CF89EE52}" type="slidenum">
              <a:rPr lang="en-GB" smtClean="0"/>
              <a:t>‹#›</a:t>
            </a:fld>
            <a:endParaRPr lang="en-GB"/>
          </a:p>
        </p:txBody>
      </p:sp>
    </p:spTree>
    <p:extLst>
      <p:ext uri="{BB962C8B-B14F-4D97-AF65-F5344CB8AC3E}">
        <p14:creationId xmlns:p14="http://schemas.microsoft.com/office/powerpoint/2010/main" val="3472281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33A443-EE7C-4374-999B-CAAD8E4BD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DE2081-EC96-4C71-A18C-5995C59B5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88D957-DC8B-4CB3-868E-B9C62E74EB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3B350-1413-4065-8792-1ED758FB94B6}" type="datetimeFigureOut">
              <a:rPr lang="en-GB" smtClean="0"/>
              <a:t>10/06/2019</a:t>
            </a:fld>
            <a:endParaRPr lang="en-GB"/>
          </a:p>
        </p:txBody>
      </p:sp>
      <p:sp>
        <p:nvSpPr>
          <p:cNvPr id="5" name="Footer Placeholder 4">
            <a:extLst>
              <a:ext uri="{FF2B5EF4-FFF2-40B4-BE49-F238E27FC236}">
                <a16:creationId xmlns:a16="http://schemas.microsoft.com/office/drawing/2014/main" id="{6A8CF607-E8CE-4FD6-98EF-4C9F6D4C8C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DBF149-E7EE-4290-A032-CDE3CC85F9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7293E-D39E-42EF-BA96-D1C1CF89EE52}" type="slidenum">
              <a:rPr lang="en-GB" smtClean="0"/>
              <a:t>‹#›</a:t>
            </a:fld>
            <a:endParaRPr lang="en-GB"/>
          </a:p>
        </p:txBody>
      </p:sp>
    </p:spTree>
    <p:extLst>
      <p:ext uri="{BB962C8B-B14F-4D97-AF65-F5344CB8AC3E}">
        <p14:creationId xmlns:p14="http://schemas.microsoft.com/office/powerpoint/2010/main" val="4117736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CE11-131D-4B91-8552-30F50FC3C98F}"/>
              </a:ext>
            </a:extLst>
          </p:cNvPr>
          <p:cNvSpPr>
            <a:spLocks noGrp="1"/>
          </p:cNvSpPr>
          <p:nvPr>
            <p:ph type="ctrTitle"/>
          </p:nvPr>
        </p:nvSpPr>
        <p:spPr>
          <a:xfrm>
            <a:off x="1524000" y="678427"/>
            <a:ext cx="9527458" cy="1376516"/>
          </a:xfrm>
        </p:spPr>
        <p:txBody>
          <a:bodyPr>
            <a:normAutofit/>
          </a:bodyPr>
          <a:lstStyle/>
          <a:p>
            <a:r>
              <a:rPr lang="en-GB" sz="4400" dirty="0"/>
              <a:t> </a:t>
            </a:r>
            <a:r>
              <a:rPr lang="en-GB" sz="4400" b="1" dirty="0"/>
              <a:t>Lead-Score Case Study</a:t>
            </a:r>
          </a:p>
        </p:txBody>
      </p:sp>
      <p:sp>
        <p:nvSpPr>
          <p:cNvPr id="3" name="Subtitle 2">
            <a:extLst>
              <a:ext uri="{FF2B5EF4-FFF2-40B4-BE49-F238E27FC236}">
                <a16:creationId xmlns:a16="http://schemas.microsoft.com/office/drawing/2014/main" id="{065224B6-D2E7-4952-AF26-CD1A60E293CC}"/>
              </a:ext>
            </a:extLst>
          </p:cNvPr>
          <p:cNvSpPr>
            <a:spLocks noGrp="1"/>
          </p:cNvSpPr>
          <p:nvPr>
            <p:ph type="subTitle" idx="1"/>
          </p:nvPr>
        </p:nvSpPr>
        <p:spPr/>
        <p:txBody>
          <a:bodyPr/>
          <a:lstStyle/>
          <a:p>
            <a:r>
              <a:rPr lang="en-GB" dirty="0"/>
              <a:t>Presented by </a:t>
            </a:r>
          </a:p>
          <a:p>
            <a:r>
              <a:rPr lang="en-GB" dirty="0"/>
              <a:t>Shalini Yaramada</a:t>
            </a:r>
          </a:p>
        </p:txBody>
      </p:sp>
    </p:spTree>
    <p:extLst>
      <p:ext uri="{BB962C8B-B14F-4D97-AF65-F5344CB8AC3E}">
        <p14:creationId xmlns:p14="http://schemas.microsoft.com/office/powerpoint/2010/main" val="162269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0649-53C5-40E4-9BD6-FD705E8F85BA}"/>
              </a:ext>
            </a:extLst>
          </p:cNvPr>
          <p:cNvSpPr>
            <a:spLocks noGrp="1"/>
          </p:cNvSpPr>
          <p:nvPr>
            <p:ph type="title"/>
          </p:nvPr>
        </p:nvSpPr>
        <p:spPr/>
        <p:txBody>
          <a:bodyPr/>
          <a:lstStyle/>
          <a:p>
            <a:r>
              <a:rPr lang="en-GB" dirty="0"/>
              <a:t>Test set results/Lead score</a:t>
            </a:r>
          </a:p>
        </p:txBody>
      </p:sp>
      <p:sp>
        <p:nvSpPr>
          <p:cNvPr id="3" name="Content Placeholder 2">
            <a:extLst>
              <a:ext uri="{FF2B5EF4-FFF2-40B4-BE49-F238E27FC236}">
                <a16:creationId xmlns:a16="http://schemas.microsoft.com/office/drawing/2014/main" id="{24AE8906-7B78-4560-A9F4-15579AA6E660}"/>
              </a:ext>
            </a:extLst>
          </p:cNvPr>
          <p:cNvSpPr>
            <a:spLocks noGrp="1"/>
          </p:cNvSpPr>
          <p:nvPr>
            <p:ph idx="1"/>
          </p:nvPr>
        </p:nvSpPr>
        <p:spPr>
          <a:xfrm>
            <a:off x="838199" y="1825624"/>
            <a:ext cx="5021827" cy="4181885"/>
          </a:xfrm>
        </p:spPr>
        <p:txBody>
          <a:bodyPr>
            <a:normAutofit fontScale="62500" lnSpcReduction="20000"/>
          </a:bodyPr>
          <a:lstStyle/>
          <a:p>
            <a:r>
              <a:rPr lang="en-GB" sz="2400" dirty="0"/>
              <a:t>For a optimal cut-off of 0.35 for a random test set</a:t>
            </a:r>
          </a:p>
          <a:p>
            <a:pPr marL="0" indent="0">
              <a:buNone/>
            </a:pPr>
            <a:r>
              <a:rPr lang="en-GB" sz="2400" dirty="0"/>
              <a:t>Accuracy:</a:t>
            </a:r>
          </a:p>
          <a:p>
            <a:pPr marL="0" indent="0">
              <a:buNone/>
            </a:pPr>
            <a:r>
              <a:rPr lang="en-GB" sz="2400" dirty="0"/>
              <a:t>	0.7226</a:t>
            </a:r>
          </a:p>
          <a:p>
            <a:pPr marL="0" indent="0">
              <a:buNone/>
            </a:pPr>
            <a:endParaRPr lang="en-GB" sz="2400" dirty="0"/>
          </a:p>
          <a:p>
            <a:r>
              <a:rPr lang="en-GB" sz="2400" dirty="0"/>
              <a:t>Confusion Matrix</a:t>
            </a:r>
          </a:p>
          <a:p>
            <a:pPr marL="0" indent="0">
              <a:buNone/>
            </a:pPr>
            <a:r>
              <a:rPr lang="en-GB" sz="2400" dirty="0"/>
              <a:t>	[[722, 417],</a:t>
            </a:r>
          </a:p>
          <a:p>
            <a:pPr marL="0" indent="0">
              <a:buNone/>
            </a:pPr>
            <a:r>
              <a:rPr lang="en-GB" sz="2400" dirty="0"/>
              <a:t>             	 [ 88, 594]]</a:t>
            </a:r>
          </a:p>
          <a:p>
            <a:pPr marL="0" indent="0">
              <a:buNone/>
            </a:pPr>
            <a:endParaRPr lang="en-GB" sz="2400" dirty="0"/>
          </a:p>
          <a:p>
            <a:r>
              <a:rPr lang="en-GB" sz="2400" dirty="0"/>
              <a:t>Sensitivity 0.8709</a:t>
            </a:r>
          </a:p>
          <a:p>
            <a:r>
              <a:rPr lang="en-GB" sz="2400" dirty="0"/>
              <a:t>Specificity 0.6338</a:t>
            </a:r>
          </a:p>
          <a:p>
            <a:pPr marL="0" indent="0">
              <a:buNone/>
            </a:pPr>
            <a:endParaRPr lang="en-GB" sz="2400" dirty="0"/>
          </a:p>
          <a:p>
            <a:pPr marL="0" indent="0">
              <a:buNone/>
            </a:pPr>
            <a:r>
              <a:rPr lang="en-GB" sz="2900" dirty="0"/>
              <a:t>As this is random test set, the test results are not good enough compared to train set.</a:t>
            </a:r>
          </a:p>
          <a:p>
            <a:pPr marL="0" indent="0">
              <a:buNone/>
            </a:pPr>
            <a:r>
              <a:rPr lang="en-GB" sz="2900" dirty="0"/>
              <a:t>May be by use of cross validations we may get good results with test set too</a:t>
            </a:r>
          </a:p>
          <a:p>
            <a:endParaRPr lang="en-GB" dirty="0"/>
          </a:p>
        </p:txBody>
      </p:sp>
      <p:pic>
        <p:nvPicPr>
          <p:cNvPr id="8" name="Picture 7">
            <a:extLst>
              <a:ext uri="{FF2B5EF4-FFF2-40B4-BE49-F238E27FC236}">
                <a16:creationId xmlns:a16="http://schemas.microsoft.com/office/drawing/2014/main" id="{4F285479-2E29-4B4C-AE38-0C13CB624037}"/>
              </a:ext>
            </a:extLst>
          </p:cNvPr>
          <p:cNvPicPr>
            <a:picLocks noChangeAspect="1"/>
          </p:cNvPicPr>
          <p:nvPr/>
        </p:nvPicPr>
        <p:blipFill>
          <a:blip r:embed="rId2"/>
          <a:stretch>
            <a:fillRect/>
          </a:stretch>
        </p:blipFill>
        <p:spPr>
          <a:xfrm>
            <a:off x="7633825" y="3299183"/>
            <a:ext cx="1923129" cy="2634936"/>
          </a:xfrm>
          <a:prstGeom prst="rect">
            <a:avLst/>
          </a:prstGeom>
        </p:spPr>
      </p:pic>
      <p:sp>
        <p:nvSpPr>
          <p:cNvPr id="9" name="Title 1">
            <a:extLst>
              <a:ext uri="{FF2B5EF4-FFF2-40B4-BE49-F238E27FC236}">
                <a16:creationId xmlns:a16="http://schemas.microsoft.com/office/drawing/2014/main" id="{549BD8C0-0D98-4719-8270-4C00C14EC64E}"/>
              </a:ext>
            </a:extLst>
          </p:cNvPr>
          <p:cNvSpPr txBox="1">
            <a:spLocks/>
          </p:cNvSpPr>
          <p:nvPr/>
        </p:nvSpPr>
        <p:spPr>
          <a:xfrm>
            <a:off x="6784258" y="1953037"/>
            <a:ext cx="4721942" cy="1173622"/>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latin typeface="+mn-lt"/>
              </a:rPr>
              <a:t>Lead Score:</a:t>
            </a:r>
          </a:p>
          <a:p>
            <a:endParaRPr lang="en-GB" dirty="0"/>
          </a:p>
          <a:p>
            <a:r>
              <a:rPr lang="en-GB" sz="3600" dirty="0">
                <a:latin typeface="+mn-lt"/>
              </a:rPr>
              <a:t>Lead score has been calculated with probabilities multiplied by 100,</a:t>
            </a:r>
          </a:p>
          <a:p>
            <a:r>
              <a:rPr lang="en-GB" sz="3600" dirty="0">
                <a:latin typeface="+mn-lt"/>
              </a:rPr>
              <a:t>following is first 5 results</a:t>
            </a:r>
          </a:p>
        </p:txBody>
      </p:sp>
      <p:cxnSp>
        <p:nvCxnSpPr>
          <p:cNvPr id="11" name="Straight Connector 10">
            <a:extLst>
              <a:ext uri="{FF2B5EF4-FFF2-40B4-BE49-F238E27FC236}">
                <a16:creationId xmlns:a16="http://schemas.microsoft.com/office/drawing/2014/main" id="{9C2BE6CD-F6AD-4401-9E58-99BF08BAD34E}"/>
              </a:ext>
            </a:extLst>
          </p:cNvPr>
          <p:cNvCxnSpPr>
            <a:cxnSpLocks/>
          </p:cNvCxnSpPr>
          <p:nvPr/>
        </p:nvCxnSpPr>
        <p:spPr>
          <a:xfrm>
            <a:off x="6233652" y="1690688"/>
            <a:ext cx="0" cy="39136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05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AB4D-A8A3-4499-A002-AB7FED698565}"/>
              </a:ext>
            </a:extLst>
          </p:cNvPr>
          <p:cNvSpPr>
            <a:spLocks noGrp="1"/>
          </p:cNvSpPr>
          <p:nvPr>
            <p:ph type="title"/>
          </p:nvPr>
        </p:nvSpPr>
        <p:spPr>
          <a:xfrm>
            <a:off x="838200" y="365126"/>
            <a:ext cx="10515600" cy="1208036"/>
          </a:xfrm>
        </p:spPr>
        <p:txBody>
          <a:bodyPr>
            <a:normAutofit/>
          </a:bodyPr>
          <a:lstStyle/>
          <a:p>
            <a:pPr algn="ctr"/>
            <a:r>
              <a:rPr lang="en-GB" sz="4000" dirty="0">
                <a:latin typeface="+mn-lt"/>
              </a:rPr>
              <a:t>Problem Statement</a:t>
            </a:r>
          </a:p>
        </p:txBody>
      </p:sp>
      <p:pic>
        <p:nvPicPr>
          <p:cNvPr id="7" name="Content Placeholder 6">
            <a:extLst>
              <a:ext uri="{FF2B5EF4-FFF2-40B4-BE49-F238E27FC236}">
                <a16:creationId xmlns:a16="http://schemas.microsoft.com/office/drawing/2014/main" id="{ECAA5619-24E4-477C-AC9C-70FED0793981}"/>
              </a:ext>
            </a:extLst>
          </p:cNvPr>
          <p:cNvPicPr>
            <a:picLocks noGrp="1" noChangeAspect="1"/>
          </p:cNvPicPr>
          <p:nvPr>
            <p:ph idx="1"/>
          </p:nvPr>
        </p:nvPicPr>
        <p:blipFill>
          <a:blip r:embed="rId2"/>
          <a:stretch>
            <a:fillRect/>
          </a:stretch>
        </p:blipFill>
        <p:spPr>
          <a:xfrm>
            <a:off x="881216" y="2015066"/>
            <a:ext cx="10429568" cy="2634136"/>
          </a:xfrm>
          <a:prstGeom prst="rect">
            <a:avLst/>
          </a:prstGeom>
        </p:spPr>
      </p:pic>
      <p:sp>
        <p:nvSpPr>
          <p:cNvPr id="9" name="Rectangle 8">
            <a:extLst>
              <a:ext uri="{FF2B5EF4-FFF2-40B4-BE49-F238E27FC236}">
                <a16:creationId xmlns:a16="http://schemas.microsoft.com/office/drawing/2014/main" id="{F5E77327-30C9-4153-A9D6-FB2A7F1A614C}"/>
              </a:ext>
            </a:extLst>
          </p:cNvPr>
          <p:cNvSpPr/>
          <p:nvPr/>
        </p:nvSpPr>
        <p:spPr>
          <a:xfrm>
            <a:off x="1374457" y="5091106"/>
            <a:ext cx="9443086"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dirty="0"/>
              <a:t> </a:t>
            </a:r>
            <a:r>
              <a:rPr lang="en-GB" sz="2400" dirty="0"/>
              <a:t>X Education wishes to identify the most potential leads, also known as ‘Hot Leads’, the leads that are most likely to convert into paying customers.</a:t>
            </a:r>
            <a:endParaRPr lang="en-US" sz="2400" dirty="0"/>
          </a:p>
        </p:txBody>
      </p:sp>
    </p:spTree>
    <p:extLst>
      <p:ext uri="{BB962C8B-B14F-4D97-AF65-F5344CB8AC3E}">
        <p14:creationId xmlns:p14="http://schemas.microsoft.com/office/powerpoint/2010/main" val="3490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529DC-A9FC-48BD-96CB-2FE06D060D85}"/>
              </a:ext>
            </a:extLst>
          </p:cNvPr>
          <p:cNvSpPr>
            <a:spLocks noGrp="1"/>
          </p:cNvSpPr>
          <p:nvPr>
            <p:ph type="title"/>
          </p:nvPr>
        </p:nvSpPr>
        <p:spPr/>
        <p:txBody>
          <a:bodyPr>
            <a:normAutofit/>
          </a:bodyPr>
          <a:lstStyle/>
          <a:p>
            <a:r>
              <a:rPr lang="en-US" sz="4000" dirty="0"/>
              <a:t>Data Explanation</a:t>
            </a:r>
            <a:endParaRPr lang="en-GB" sz="4000" dirty="0"/>
          </a:p>
        </p:txBody>
      </p:sp>
      <p:sp>
        <p:nvSpPr>
          <p:cNvPr id="3" name="Content Placeholder 2">
            <a:extLst>
              <a:ext uri="{FF2B5EF4-FFF2-40B4-BE49-F238E27FC236}">
                <a16:creationId xmlns:a16="http://schemas.microsoft.com/office/drawing/2014/main" id="{ADCC86C1-9427-42B2-83D9-5D4A5283D316}"/>
              </a:ext>
            </a:extLst>
          </p:cNvPr>
          <p:cNvSpPr>
            <a:spLocks noGrp="1"/>
          </p:cNvSpPr>
          <p:nvPr>
            <p:ph idx="1"/>
          </p:nvPr>
        </p:nvSpPr>
        <p:spPr/>
        <p:txBody>
          <a:bodyPr>
            <a:normAutofit/>
          </a:bodyPr>
          <a:lstStyle/>
          <a:p>
            <a:r>
              <a:rPr lang="en-GB" sz="2000" dirty="0"/>
              <a:t>With 37 variables explaining of professional which leads to conversion rate of a customer with 9240 customers </a:t>
            </a:r>
          </a:p>
          <a:p>
            <a:r>
              <a:rPr lang="en-GB" sz="2000" dirty="0"/>
              <a:t>Many of the categorical variables have a level called 'Select' which replaced with a null value, this is the one which actually pops when the user didn’t select any of the below options</a:t>
            </a:r>
          </a:p>
          <a:p>
            <a:r>
              <a:rPr lang="en-GB" sz="2000" dirty="0"/>
              <a:t>No Duplication of data</a:t>
            </a:r>
          </a:p>
          <a:p>
            <a:r>
              <a:rPr lang="en-GB" sz="2000" dirty="0"/>
              <a:t>Target variable : 38% of them got converted as lead, 38 percent is a class which is moderately balanced class, Accuracy measure is enough for this kind of data, But lets see its ROC curve as well </a:t>
            </a:r>
          </a:p>
        </p:txBody>
      </p:sp>
    </p:spTree>
    <p:extLst>
      <p:ext uri="{BB962C8B-B14F-4D97-AF65-F5344CB8AC3E}">
        <p14:creationId xmlns:p14="http://schemas.microsoft.com/office/powerpoint/2010/main" val="325157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B0C5-5952-499F-B48A-8616576D6128}"/>
              </a:ext>
            </a:extLst>
          </p:cNvPr>
          <p:cNvSpPr>
            <a:spLocks noGrp="1"/>
          </p:cNvSpPr>
          <p:nvPr>
            <p:ph type="title"/>
          </p:nvPr>
        </p:nvSpPr>
        <p:spPr/>
        <p:txBody>
          <a:bodyPr>
            <a:normAutofit/>
          </a:bodyPr>
          <a:lstStyle/>
          <a:p>
            <a:r>
              <a:rPr lang="en-GB" sz="3600" dirty="0">
                <a:latin typeface="+mn-lt"/>
              </a:rPr>
              <a:t>Data Cleaning</a:t>
            </a:r>
          </a:p>
        </p:txBody>
      </p:sp>
      <p:sp>
        <p:nvSpPr>
          <p:cNvPr id="3" name="Content Placeholder 2">
            <a:extLst>
              <a:ext uri="{FF2B5EF4-FFF2-40B4-BE49-F238E27FC236}">
                <a16:creationId xmlns:a16="http://schemas.microsoft.com/office/drawing/2014/main" id="{9F330F13-6452-4EF4-B2A3-B88BA7899A9A}"/>
              </a:ext>
            </a:extLst>
          </p:cNvPr>
          <p:cNvSpPr>
            <a:spLocks noGrp="1"/>
          </p:cNvSpPr>
          <p:nvPr>
            <p:ph idx="1"/>
          </p:nvPr>
        </p:nvSpPr>
        <p:spPr>
          <a:xfrm>
            <a:off x="838200" y="1396181"/>
            <a:ext cx="10515600" cy="5096694"/>
          </a:xfrm>
        </p:spPr>
        <p:txBody>
          <a:bodyPr>
            <a:normAutofit fontScale="55000" lnSpcReduction="20000"/>
          </a:bodyPr>
          <a:lstStyle/>
          <a:p>
            <a:pPr marL="0" indent="0">
              <a:buNone/>
            </a:pPr>
            <a:r>
              <a:rPr lang="en-GB" sz="3300" dirty="0"/>
              <a:t>There are nulls in data, which need to be cleaned</a:t>
            </a:r>
          </a:p>
          <a:p>
            <a:pPr marL="0" indent="0">
              <a:buNone/>
            </a:pPr>
            <a:endParaRPr lang="en-GB" dirty="0"/>
          </a:p>
          <a:p>
            <a:pPr marL="0" indent="0">
              <a:buNone/>
            </a:pPr>
            <a:r>
              <a:rPr lang="en-GB" dirty="0"/>
              <a:t>Features having high nulls</a:t>
            </a:r>
          </a:p>
          <a:p>
            <a:r>
              <a:rPr lang="en-GB" dirty="0"/>
              <a:t>How did you hear about X Education               78.46</a:t>
            </a:r>
          </a:p>
          <a:p>
            <a:r>
              <a:rPr lang="en-GB" dirty="0"/>
              <a:t>Lead Profile                                   		 74.19</a:t>
            </a:r>
          </a:p>
          <a:p>
            <a:r>
              <a:rPr lang="en-GB" dirty="0"/>
              <a:t>Lead Quality                                    		 51.59</a:t>
            </a:r>
          </a:p>
          <a:p>
            <a:r>
              <a:rPr lang="en-GB" dirty="0" err="1"/>
              <a:t>Asymmetrique</a:t>
            </a:r>
            <a:r>
              <a:rPr lang="en-GB" dirty="0"/>
              <a:t> Profile Score                 	 45.65</a:t>
            </a:r>
          </a:p>
          <a:p>
            <a:r>
              <a:rPr lang="en-GB" dirty="0" err="1"/>
              <a:t>Asymmetrique</a:t>
            </a:r>
            <a:r>
              <a:rPr lang="en-GB" dirty="0"/>
              <a:t> Activity Score       	 45.65</a:t>
            </a:r>
          </a:p>
          <a:p>
            <a:r>
              <a:rPr lang="en-GB" dirty="0" err="1"/>
              <a:t>Asymmetrique</a:t>
            </a:r>
            <a:r>
              <a:rPr lang="en-GB" dirty="0"/>
              <a:t> Profile Index                               45.65</a:t>
            </a:r>
          </a:p>
          <a:p>
            <a:r>
              <a:rPr lang="en-GB" dirty="0" err="1"/>
              <a:t>Asymmetrique</a:t>
            </a:r>
            <a:r>
              <a:rPr lang="en-GB" dirty="0"/>
              <a:t> Activity Index                             45.65</a:t>
            </a:r>
          </a:p>
          <a:p>
            <a:r>
              <a:rPr lang="en-GB" dirty="0"/>
              <a:t>City                                             		39.71</a:t>
            </a:r>
          </a:p>
          <a:p>
            <a:r>
              <a:rPr lang="en-GB" dirty="0"/>
              <a:t>Specialization                                   	36.58</a:t>
            </a:r>
          </a:p>
          <a:p>
            <a:r>
              <a:rPr lang="en-GB" dirty="0"/>
              <a:t>Tags                                             		36.29</a:t>
            </a:r>
          </a:p>
          <a:p>
            <a:r>
              <a:rPr lang="en-GB" dirty="0"/>
              <a:t>What matters most to you in </a:t>
            </a:r>
          </a:p>
          <a:p>
            <a:pPr marL="0" indent="0">
              <a:buNone/>
            </a:pPr>
            <a:r>
              <a:rPr lang="en-GB" dirty="0"/>
              <a:t>     choosing a course    			29.32</a:t>
            </a:r>
          </a:p>
          <a:p>
            <a:r>
              <a:rPr lang="en-GB" dirty="0"/>
              <a:t>What is your current occupation                  	29.11</a:t>
            </a:r>
          </a:p>
          <a:p>
            <a:r>
              <a:rPr lang="en-GB" dirty="0"/>
              <a:t>Country                                          		26.63</a:t>
            </a:r>
          </a:p>
          <a:p>
            <a:endParaRPr lang="en-GB" dirty="0"/>
          </a:p>
        </p:txBody>
      </p:sp>
      <p:sp>
        <p:nvSpPr>
          <p:cNvPr id="4" name="Rectangle 3">
            <a:extLst>
              <a:ext uri="{FF2B5EF4-FFF2-40B4-BE49-F238E27FC236}">
                <a16:creationId xmlns:a16="http://schemas.microsoft.com/office/drawing/2014/main" id="{373F8A4A-F326-4EEC-86AE-301C055DB488}"/>
              </a:ext>
            </a:extLst>
          </p:cNvPr>
          <p:cNvSpPr/>
          <p:nvPr/>
        </p:nvSpPr>
        <p:spPr>
          <a:xfrm rot="10800000" flipV="1">
            <a:off x="6602359" y="1682323"/>
            <a:ext cx="3588776" cy="147732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dirty="0"/>
              <a:t> </a:t>
            </a:r>
            <a:r>
              <a:rPr lang="en-GB" dirty="0">
                <a:solidFill>
                  <a:srgbClr val="C00000"/>
                </a:solidFill>
              </a:rPr>
              <a:t>The Variables with high null values are in left side,</a:t>
            </a:r>
          </a:p>
          <a:p>
            <a:pPr algn="ctr"/>
            <a:r>
              <a:rPr lang="en-GB" dirty="0">
                <a:solidFill>
                  <a:srgbClr val="C00000"/>
                </a:solidFill>
              </a:rPr>
              <a:t>    which have more than or nearly to 30% of null share, So choose to drop that columns</a:t>
            </a:r>
            <a:endParaRPr lang="en-US" sz="2400" dirty="0">
              <a:solidFill>
                <a:srgbClr val="C00000"/>
              </a:solidFill>
            </a:endParaRPr>
          </a:p>
        </p:txBody>
      </p:sp>
      <p:sp>
        <p:nvSpPr>
          <p:cNvPr id="5" name="Rectangle 4">
            <a:extLst>
              <a:ext uri="{FF2B5EF4-FFF2-40B4-BE49-F238E27FC236}">
                <a16:creationId xmlns:a16="http://schemas.microsoft.com/office/drawing/2014/main" id="{4CDA6433-52EE-4DE6-8125-B2E00F0FF01A}"/>
              </a:ext>
            </a:extLst>
          </p:cNvPr>
          <p:cNvSpPr/>
          <p:nvPr/>
        </p:nvSpPr>
        <p:spPr>
          <a:xfrm>
            <a:off x="6499122" y="4961424"/>
            <a:ext cx="5073446" cy="1015663"/>
          </a:xfrm>
          <a:prstGeom prst="rect">
            <a:avLst/>
          </a:prstGeom>
        </p:spPr>
        <p:txBody>
          <a:bodyPr wrap="square">
            <a:spAutoFit/>
          </a:bodyPr>
          <a:lstStyle/>
          <a:p>
            <a:r>
              <a:rPr lang="en-GB" sz="1500" dirty="0" err="1"/>
              <a:t>TotalVisits</a:t>
            </a:r>
            <a:r>
              <a:rPr lang="en-GB" sz="1500" dirty="0"/>
              <a:t>                                       1.48</a:t>
            </a:r>
          </a:p>
          <a:p>
            <a:r>
              <a:rPr lang="en-GB" sz="1500" dirty="0"/>
              <a:t>Page Views Per Visit                      1.48</a:t>
            </a:r>
          </a:p>
          <a:p>
            <a:r>
              <a:rPr lang="en-GB" sz="1500" dirty="0"/>
              <a:t>Last Activity                                    1.11</a:t>
            </a:r>
          </a:p>
          <a:p>
            <a:r>
              <a:rPr lang="en-GB" sz="1500" dirty="0"/>
              <a:t>Lead Source                                    0.39</a:t>
            </a:r>
          </a:p>
        </p:txBody>
      </p:sp>
      <p:sp>
        <p:nvSpPr>
          <p:cNvPr id="6" name="Rectangle 5">
            <a:extLst>
              <a:ext uri="{FF2B5EF4-FFF2-40B4-BE49-F238E27FC236}">
                <a16:creationId xmlns:a16="http://schemas.microsoft.com/office/drawing/2014/main" id="{34569CD7-050C-4254-9926-F4FE574B7993}"/>
              </a:ext>
            </a:extLst>
          </p:cNvPr>
          <p:cNvSpPr/>
          <p:nvPr/>
        </p:nvSpPr>
        <p:spPr>
          <a:xfrm rot="10800000" flipV="1">
            <a:off x="6233649" y="3093285"/>
            <a:ext cx="4326196" cy="193899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u="sng" dirty="0"/>
          </a:p>
          <a:p>
            <a:pPr algn="ctr"/>
            <a:r>
              <a:rPr lang="en-GB" u="sng" dirty="0"/>
              <a:t>Columns with low nulls</a:t>
            </a:r>
          </a:p>
          <a:p>
            <a:pPr algn="ctr"/>
            <a:endParaRPr lang="en-GB" u="sng" dirty="0"/>
          </a:p>
          <a:p>
            <a:pPr algn="ctr"/>
            <a:r>
              <a:rPr lang="en-GB" sz="1600" dirty="0"/>
              <a:t>Replaced null values of numeric columns with 0</a:t>
            </a:r>
          </a:p>
          <a:p>
            <a:pPr algn="ctr"/>
            <a:r>
              <a:rPr lang="en-GB" sz="1600" dirty="0"/>
              <a:t>    Removed the rows which have nulls for categorical columns</a:t>
            </a:r>
          </a:p>
          <a:p>
            <a:pPr marL="285750" indent="-285750" algn="ctr">
              <a:buFont typeface="Arial" panose="020B0604020202020204" pitchFamily="34" charset="0"/>
              <a:buChar char="•"/>
            </a:pPr>
            <a:endParaRPr lang="en-GB" dirty="0"/>
          </a:p>
        </p:txBody>
      </p:sp>
    </p:spTree>
    <p:extLst>
      <p:ext uri="{BB962C8B-B14F-4D97-AF65-F5344CB8AC3E}">
        <p14:creationId xmlns:p14="http://schemas.microsoft.com/office/powerpoint/2010/main" val="104079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E77C-B75E-491D-B806-F667617A423C}"/>
              </a:ext>
            </a:extLst>
          </p:cNvPr>
          <p:cNvSpPr>
            <a:spLocks noGrp="1"/>
          </p:cNvSpPr>
          <p:nvPr>
            <p:ph type="title"/>
          </p:nvPr>
        </p:nvSpPr>
        <p:spPr/>
        <p:txBody>
          <a:bodyPr>
            <a:normAutofit/>
          </a:bodyPr>
          <a:lstStyle/>
          <a:p>
            <a:r>
              <a:rPr lang="en-GB" sz="3600" dirty="0"/>
              <a:t>Dummy variable creation and correlations</a:t>
            </a:r>
          </a:p>
        </p:txBody>
      </p:sp>
      <p:sp>
        <p:nvSpPr>
          <p:cNvPr id="3" name="Content Placeholder 2">
            <a:extLst>
              <a:ext uri="{FF2B5EF4-FFF2-40B4-BE49-F238E27FC236}">
                <a16:creationId xmlns:a16="http://schemas.microsoft.com/office/drawing/2014/main" id="{24D32EA7-506B-4F26-80B4-5F74C967B7D5}"/>
              </a:ext>
            </a:extLst>
          </p:cNvPr>
          <p:cNvSpPr>
            <a:spLocks noGrp="1"/>
          </p:cNvSpPr>
          <p:nvPr>
            <p:ph idx="1"/>
          </p:nvPr>
        </p:nvSpPr>
        <p:spPr>
          <a:xfrm>
            <a:off x="838201" y="1690688"/>
            <a:ext cx="5110316" cy="4454473"/>
          </a:xfrm>
        </p:spPr>
        <p:txBody>
          <a:bodyPr>
            <a:normAutofit fontScale="62500" lnSpcReduction="20000"/>
          </a:bodyPr>
          <a:lstStyle/>
          <a:p>
            <a:r>
              <a:rPr lang="en-GB" sz="2600" dirty="0"/>
              <a:t>After cleaning we are left with 19 columns</a:t>
            </a:r>
          </a:p>
          <a:p>
            <a:pPr marL="0" indent="0">
              <a:buNone/>
            </a:pPr>
            <a:endParaRPr lang="en-GB" sz="2600" dirty="0"/>
          </a:p>
          <a:p>
            <a:pPr marL="0" indent="0">
              <a:buNone/>
            </a:pPr>
            <a:r>
              <a:rPr lang="en-GB" sz="2900" u="sng" dirty="0"/>
              <a:t>Dummy Variables</a:t>
            </a:r>
          </a:p>
          <a:p>
            <a:pPr marL="0" indent="0">
              <a:buNone/>
            </a:pPr>
            <a:r>
              <a:rPr lang="en-GB" sz="2900" u="sng" dirty="0"/>
              <a:t> </a:t>
            </a:r>
          </a:p>
          <a:p>
            <a:r>
              <a:rPr lang="en-GB" sz="2600" dirty="0"/>
              <a:t>From 19 columns, category columns and numeric columns are separated and created dummies for categorical columns </a:t>
            </a:r>
          </a:p>
          <a:p>
            <a:r>
              <a:rPr lang="en-GB" sz="2600" dirty="0"/>
              <a:t>After Dummy variable creation, we left with 56 columns</a:t>
            </a:r>
          </a:p>
          <a:p>
            <a:endParaRPr lang="en-GB" sz="2400" dirty="0"/>
          </a:p>
          <a:p>
            <a:pPr marL="0" indent="0">
              <a:buNone/>
            </a:pPr>
            <a:r>
              <a:rPr lang="en-GB" dirty="0"/>
              <a:t>As shown in correlation matrix</a:t>
            </a:r>
            <a:endParaRPr lang="en-GB" sz="2400" dirty="0"/>
          </a:p>
          <a:p>
            <a:r>
              <a:rPr lang="en-GB" sz="2400" dirty="0"/>
              <a:t> There is not enough information to show correlations for some of columns(which some columns are only 0’s or 1 ‘s)</a:t>
            </a:r>
          </a:p>
          <a:p>
            <a:r>
              <a:rPr lang="en-GB" sz="2400" dirty="0"/>
              <a:t>But we are leaving it for our model to decide which columns are significant and which are not significant</a:t>
            </a:r>
          </a:p>
          <a:p>
            <a:r>
              <a:rPr lang="en-GB" sz="2400" dirty="0"/>
              <a:t> Not much correlations as well</a:t>
            </a:r>
          </a:p>
          <a:p>
            <a:r>
              <a:rPr lang="en-GB" sz="2400" dirty="0"/>
              <a:t>Lets go with RFE rather than PCA as data is not much correlated</a:t>
            </a:r>
          </a:p>
          <a:p>
            <a:endParaRPr lang="en-GB" sz="2400" dirty="0"/>
          </a:p>
        </p:txBody>
      </p:sp>
      <p:pic>
        <p:nvPicPr>
          <p:cNvPr id="4" name="Picture 3">
            <a:extLst>
              <a:ext uri="{FF2B5EF4-FFF2-40B4-BE49-F238E27FC236}">
                <a16:creationId xmlns:a16="http://schemas.microsoft.com/office/drawing/2014/main" id="{57BD3E7C-6335-435D-B259-2DA065AA9ECD}"/>
              </a:ext>
            </a:extLst>
          </p:cNvPr>
          <p:cNvPicPr>
            <a:picLocks noChangeAspect="1"/>
          </p:cNvPicPr>
          <p:nvPr/>
        </p:nvPicPr>
        <p:blipFill>
          <a:blip r:embed="rId2"/>
          <a:stretch>
            <a:fillRect/>
          </a:stretch>
        </p:blipFill>
        <p:spPr>
          <a:xfrm>
            <a:off x="5862366" y="1612490"/>
            <a:ext cx="5867520" cy="4798142"/>
          </a:xfrm>
          <a:prstGeom prst="rect">
            <a:avLst/>
          </a:prstGeom>
        </p:spPr>
      </p:pic>
    </p:spTree>
    <p:extLst>
      <p:ext uri="{BB962C8B-B14F-4D97-AF65-F5344CB8AC3E}">
        <p14:creationId xmlns:p14="http://schemas.microsoft.com/office/powerpoint/2010/main" val="297094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B2C9-370D-4E6D-A639-737D437E8DC9}"/>
              </a:ext>
            </a:extLst>
          </p:cNvPr>
          <p:cNvSpPr>
            <a:spLocks noGrp="1"/>
          </p:cNvSpPr>
          <p:nvPr>
            <p:ph type="title"/>
          </p:nvPr>
        </p:nvSpPr>
        <p:spPr/>
        <p:txBody>
          <a:bodyPr/>
          <a:lstStyle/>
          <a:p>
            <a:r>
              <a:rPr lang="en-GB" dirty="0"/>
              <a:t>Model Building</a:t>
            </a:r>
          </a:p>
        </p:txBody>
      </p:sp>
      <p:sp>
        <p:nvSpPr>
          <p:cNvPr id="3" name="Content Placeholder 2">
            <a:extLst>
              <a:ext uri="{FF2B5EF4-FFF2-40B4-BE49-F238E27FC236}">
                <a16:creationId xmlns:a16="http://schemas.microsoft.com/office/drawing/2014/main" id="{4DC49618-9CD7-461A-80AD-1AB4681109F1}"/>
              </a:ext>
            </a:extLst>
          </p:cNvPr>
          <p:cNvSpPr>
            <a:spLocks noGrp="1"/>
          </p:cNvSpPr>
          <p:nvPr>
            <p:ph idx="1"/>
          </p:nvPr>
        </p:nvSpPr>
        <p:spPr>
          <a:xfrm>
            <a:off x="838200" y="1825624"/>
            <a:ext cx="10515600" cy="4358865"/>
          </a:xfrm>
        </p:spPr>
        <p:txBody>
          <a:bodyPr>
            <a:normAutofit lnSpcReduction="10000"/>
          </a:bodyPr>
          <a:lstStyle/>
          <a:p>
            <a:pPr marL="0" indent="0">
              <a:buNone/>
            </a:pPr>
            <a:r>
              <a:rPr lang="en-GB" sz="2000" u="sng" dirty="0"/>
              <a:t>Splitting Data</a:t>
            </a:r>
          </a:p>
          <a:p>
            <a:pPr marL="0" indent="0">
              <a:buNone/>
            </a:pPr>
            <a:endParaRPr lang="en-GB" sz="2000" u="sng" dirty="0"/>
          </a:p>
          <a:p>
            <a:r>
              <a:rPr lang="en-GB" sz="2000" dirty="0"/>
              <a:t>Split data  to train and test sets, train set to be 80% of whole data to train the model and test 20% to evaluate the train results</a:t>
            </a:r>
          </a:p>
          <a:p>
            <a:endParaRPr lang="en-GB" sz="2000" dirty="0"/>
          </a:p>
          <a:p>
            <a:pPr marL="0" indent="0">
              <a:buNone/>
            </a:pPr>
            <a:r>
              <a:rPr lang="en-GB" sz="2000" u="sng" dirty="0"/>
              <a:t>Scaling</a:t>
            </a:r>
          </a:p>
          <a:p>
            <a:pPr marL="0" indent="0">
              <a:buNone/>
            </a:pPr>
            <a:endParaRPr lang="en-GB" sz="2000" u="sng" dirty="0"/>
          </a:p>
          <a:p>
            <a:r>
              <a:rPr lang="en-GB" sz="2000" dirty="0"/>
              <a:t>Train and test sets are separately scaled to minimize information leakage to the validation or test set</a:t>
            </a:r>
          </a:p>
          <a:p>
            <a:r>
              <a:rPr lang="en-GB" sz="2000" dirty="0"/>
              <a:t>#Scaled the data using </a:t>
            </a:r>
            <a:r>
              <a:rPr lang="en-GB" sz="2000" dirty="0" err="1"/>
              <a:t>MinMax</a:t>
            </a:r>
            <a:r>
              <a:rPr lang="en-GB" sz="2000" dirty="0"/>
              <a:t> Scaler, as the dataset contains most of the categorical columns with 0’s ad 1’s and also this a classification problem</a:t>
            </a:r>
          </a:p>
          <a:p>
            <a:r>
              <a:rPr lang="en-GB" sz="2000" dirty="0"/>
              <a:t>The </a:t>
            </a:r>
            <a:r>
              <a:rPr lang="en-GB" sz="2000" i="1" dirty="0" err="1"/>
              <a:t>MinMaxScaler</a:t>
            </a:r>
            <a:r>
              <a:rPr lang="en-GB" sz="2000" i="1" dirty="0"/>
              <a:t> </a:t>
            </a:r>
            <a:r>
              <a:rPr lang="en-GB" sz="2000" dirty="0"/>
              <a:t>transforms features by </a:t>
            </a:r>
            <a:r>
              <a:rPr lang="en-GB" sz="2000" b="1" dirty="0"/>
              <a:t>scaling each feature to a given range</a:t>
            </a:r>
            <a:endParaRPr lang="en-GB" sz="2000" dirty="0"/>
          </a:p>
        </p:txBody>
      </p:sp>
    </p:spTree>
    <p:extLst>
      <p:ext uri="{BB962C8B-B14F-4D97-AF65-F5344CB8AC3E}">
        <p14:creationId xmlns:p14="http://schemas.microsoft.com/office/powerpoint/2010/main" val="109698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BA04-735A-4B30-872C-F71007884C65}"/>
              </a:ext>
            </a:extLst>
          </p:cNvPr>
          <p:cNvSpPr>
            <a:spLocks noGrp="1"/>
          </p:cNvSpPr>
          <p:nvPr>
            <p:ph type="title"/>
          </p:nvPr>
        </p:nvSpPr>
        <p:spPr/>
        <p:txBody>
          <a:bodyPr/>
          <a:lstStyle/>
          <a:p>
            <a:r>
              <a:rPr lang="en-GB" dirty="0"/>
              <a:t>RFE and Models</a:t>
            </a:r>
          </a:p>
        </p:txBody>
      </p:sp>
      <p:sp>
        <p:nvSpPr>
          <p:cNvPr id="3" name="Content Placeholder 2">
            <a:extLst>
              <a:ext uri="{FF2B5EF4-FFF2-40B4-BE49-F238E27FC236}">
                <a16:creationId xmlns:a16="http://schemas.microsoft.com/office/drawing/2014/main" id="{CF72385D-6756-4AD2-96D6-09050EF5A590}"/>
              </a:ext>
            </a:extLst>
          </p:cNvPr>
          <p:cNvSpPr>
            <a:spLocks noGrp="1"/>
          </p:cNvSpPr>
          <p:nvPr>
            <p:ph idx="1"/>
          </p:nvPr>
        </p:nvSpPr>
        <p:spPr>
          <a:xfrm>
            <a:off x="838200" y="1543665"/>
            <a:ext cx="10515600" cy="4633298"/>
          </a:xfrm>
        </p:spPr>
        <p:txBody>
          <a:bodyPr>
            <a:normAutofit fontScale="62500" lnSpcReduction="20000"/>
          </a:bodyPr>
          <a:lstStyle/>
          <a:p>
            <a:pPr marL="0" indent="0">
              <a:buNone/>
            </a:pPr>
            <a:r>
              <a:rPr lang="en-GB" b="1" dirty="0"/>
              <a:t>Model 1</a:t>
            </a:r>
          </a:p>
          <a:p>
            <a:endParaRPr lang="en-GB" dirty="0"/>
          </a:p>
          <a:p>
            <a:r>
              <a:rPr lang="en-GB" dirty="0"/>
              <a:t>We feed RFE with 56 columns to choose from and get 15 columns which are significant, as we know there are very few columns which are significant from correlation matrix and initial data</a:t>
            </a:r>
          </a:p>
          <a:p>
            <a:endParaRPr lang="en-GB" dirty="0"/>
          </a:p>
          <a:p>
            <a:pPr marL="0" indent="0">
              <a:buNone/>
            </a:pPr>
            <a:r>
              <a:rPr lang="en-GB" b="1" dirty="0"/>
              <a:t>Model 2</a:t>
            </a:r>
          </a:p>
          <a:p>
            <a:endParaRPr lang="en-GB" dirty="0"/>
          </a:p>
          <a:p>
            <a:r>
              <a:rPr lang="en-GB" dirty="0"/>
              <a:t>From 15 variables, we have removed 2 insignificant variables which are having high p-values</a:t>
            </a:r>
          </a:p>
          <a:p>
            <a:endParaRPr lang="en-GB" dirty="0"/>
          </a:p>
          <a:p>
            <a:pPr marL="0" indent="0">
              <a:buNone/>
            </a:pPr>
            <a:r>
              <a:rPr lang="en-GB" b="1" dirty="0"/>
              <a:t>Model 3 </a:t>
            </a:r>
          </a:p>
          <a:p>
            <a:endParaRPr lang="en-GB" dirty="0"/>
          </a:p>
          <a:p>
            <a:r>
              <a:rPr lang="en-GB" dirty="0"/>
              <a:t>From 13 variables, we removed 2 more columns,1 with high VIF and other with moderate p-value which is insignificant</a:t>
            </a:r>
          </a:p>
          <a:p>
            <a:endParaRPr lang="en-GB" dirty="0"/>
          </a:p>
          <a:p>
            <a:r>
              <a:rPr lang="en-GB" dirty="0"/>
              <a:t>Finally we left with 11 columns, which are quiet a good a number to describe target variable</a:t>
            </a:r>
          </a:p>
          <a:p>
            <a:endParaRPr lang="en-GB" dirty="0"/>
          </a:p>
          <a:p>
            <a:endParaRPr lang="en-GB" dirty="0"/>
          </a:p>
        </p:txBody>
      </p:sp>
    </p:spTree>
    <p:extLst>
      <p:ext uri="{BB962C8B-B14F-4D97-AF65-F5344CB8AC3E}">
        <p14:creationId xmlns:p14="http://schemas.microsoft.com/office/powerpoint/2010/main" val="178872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B570-F0FA-42E3-9928-FFDD15830B4D}"/>
              </a:ext>
            </a:extLst>
          </p:cNvPr>
          <p:cNvSpPr>
            <a:spLocks noGrp="1"/>
          </p:cNvSpPr>
          <p:nvPr>
            <p:ph type="title"/>
          </p:nvPr>
        </p:nvSpPr>
        <p:spPr>
          <a:xfrm>
            <a:off x="838200" y="365126"/>
            <a:ext cx="10515600" cy="919728"/>
          </a:xfrm>
        </p:spPr>
        <p:txBody>
          <a:bodyPr>
            <a:normAutofit/>
          </a:bodyPr>
          <a:lstStyle/>
          <a:p>
            <a:r>
              <a:rPr lang="en-GB" sz="3600" dirty="0"/>
              <a:t>Train set Results and Tuning</a:t>
            </a:r>
          </a:p>
        </p:txBody>
      </p:sp>
      <p:sp>
        <p:nvSpPr>
          <p:cNvPr id="3" name="Content Placeholder 2">
            <a:extLst>
              <a:ext uri="{FF2B5EF4-FFF2-40B4-BE49-F238E27FC236}">
                <a16:creationId xmlns:a16="http://schemas.microsoft.com/office/drawing/2014/main" id="{2B8ED258-A7A8-459F-8166-B82EEDB551A3}"/>
              </a:ext>
            </a:extLst>
          </p:cNvPr>
          <p:cNvSpPr>
            <a:spLocks noGrp="1"/>
          </p:cNvSpPr>
          <p:nvPr>
            <p:ph idx="1"/>
          </p:nvPr>
        </p:nvSpPr>
        <p:spPr>
          <a:xfrm>
            <a:off x="769375" y="1746969"/>
            <a:ext cx="3959937" cy="3660773"/>
          </a:xfrm>
        </p:spPr>
        <p:txBody>
          <a:bodyPr>
            <a:normAutofit fontScale="62500" lnSpcReduction="20000"/>
          </a:bodyPr>
          <a:lstStyle/>
          <a:p>
            <a:r>
              <a:rPr lang="en-GB" sz="2600" dirty="0"/>
              <a:t>From the predictions of logistic regression model</a:t>
            </a:r>
          </a:p>
          <a:p>
            <a:pPr marL="0" indent="0">
              <a:buNone/>
            </a:pPr>
            <a:endParaRPr lang="en-GB" sz="2600" dirty="0"/>
          </a:p>
          <a:p>
            <a:pPr marL="0" indent="0">
              <a:buNone/>
            </a:pPr>
            <a:r>
              <a:rPr lang="en-GB" sz="2600" dirty="0"/>
              <a:t>For a cut-off of 0.5 (randomly chosen)</a:t>
            </a:r>
          </a:p>
          <a:p>
            <a:pPr marL="0" indent="0">
              <a:buNone/>
            </a:pPr>
            <a:r>
              <a:rPr lang="en-GB" sz="2600" dirty="0"/>
              <a:t>	Accuracy : 0.796484</a:t>
            </a:r>
          </a:p>
          <a:p>
            <a:pPr marL="0" indent="0">
              <a:buNone/>
            </a:pPr>
            <a:endParaRPr lang="en-GB" sz="2600" dirty="0"/>
          </a:p>
          <a:p>
            <a:pPr marL="0" indent="0">
              <a:buNone/>
            </a:pPr>
            <a:r>
              <a:rPr lang="en-GB" sz="2600" dirty="0"/>
              <a:t>Confusion Matrix:</a:t>
            </a:r>
          </a:p>
          <a:p>
            <a:pPr marL="0" indent="0">
              <a:buNone/>
            </a:pPr>
            <a:r>
              <a:rPr lang="en-GB" sz="2600" dirty="0"/>
              <a:t>[[3955  557]</a:t>
            </a:r>
          </a:p>
          <a:p>
            <a:pPr marL="0" indent="0">
              <a:buNone/>
            </a:pPr>
            <a:r>
              <a:rPr lang="en-GB" sz="2600" dirty="0"/>
              <a:t> [ 925 1845]]</a:t>
            </a:r>
          </a:p>
          <a:p>
            <a:pPr marL="0" indent="0">
              <a:buNone/>
            </a:pPr>
            <a:endParaRPr lang="en-GB" sz="2600" dirty="0"/>
          </a:p>
          <a:p>
            <a:r>
              <a:rPr lang="en-GB" sz="2600" dirty="0"/>
              <a:t>Sensitivity 0.66606</a:t>
            </a:r>
          </a:p>
          <a:p>
            <a:r>
              <a:rPr lang="en-GB" sz="2600" dirty="0"/>
              <a:t>Specificity 0.87655</a:t>
            </a:r>
          </a:p>
          <a:p>
            <a:endParaRPr lang="en-GB" dirty="0"/>
          </a:p>
          <a:p>
            <a:endParaRPr lang="en-GB" dirty="0"/>
          </a:p>
          <a:p>
            <a:endParaRPr lang="en-GB" dirty="0"/>
          </a:p>
        </p:txBody>
      </p:sp>
      <p:sp>
        <p:nvSpPr>
          <p:cNvPr id="4" name="Rectangle 3">
            <a:extLst>
              <a:ext uri="{FF2B5EF4-FFF2-40B4-BE49-F238E27FC236}">
                <a16:creationId xmlns:a16="http://schemas.microsoft.com/office/drawing/2014/main" id="{38FDA806-583D-442F-9591-94BB8B354320}"/>
              </a:ext>
            </a:extLst>
          </p:cNvPr>
          <p:cNvSpPr/>
          <p:nvPr/>
        </p:nvSpPr>
        <p:spPr>
          <a:xfrm>
            <a:off x="5279928" y="1192746"/>
            <a:ext cx="5279922" cy="1477328"/>
          </a:xfrm>
          <a:prstGeom prst="rect">
            <a:avLst/>
          </a:prstGeom>
        </p:spPr>
        <p:txBody>
          <a:bodyPr wrap="square">
            <a:spAutoFit/>
          </a:bodyPr>
          <a:lstStyle/>
          <a:p>
            <a:endParaRPr lang="en-GB" dirty="0"/>
          </a:p>
          <a:p>
            <a:r>
              <a:rPr lang="en-GB" dirty="0"/>
              <a:t>Optimal Cut-off point:</a:t>
            </a:r>
          </a:p>
          <a:p>
            <a:endParaRPr lang="en-GB" dirty="0"/>
          </a:p>
          <a:p>
            <a:r>
              <a:rPr lang="en-GB" dirty="0"/>
              <a:t>As shown in the plot the intersection of accuracy sensitivity and specificity  is at 0.35</a:t>
            </a:r>
          </a:p>
        </p:txBody>
      </p:sp>
      <p:cxnSp>
        <p:nvCxnSpPr>
          <p:cNvPr id="6" name="Straight Connector 5">
            <a:extLst>
              <a:ext uri="{FF2B5EF4-FFF2-40B4-BE49-F238E27FC236}">
                <a16:creationId xmlns:a16="http://schemas.microsoft.com/office/drawing/2014/main" id="{C6E9A2B3-E930-4E4C-B448-18363E9CFFBE}"/>
              </a:ext>
            </a:extLst>
          </p:cNvPr>
          <p:cNvCxnSpPr>
            <a:cxnSpLocks/>
          </p:cNvCxnSpPr>
          <p:nvPr/>
        </p:nvCxnSpPr>
        <p:spPr>
          <a:xfrm>
            <a:off x="4729312" y="1504335"/>
            <a:ext cx="0" cy="4365523"/>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2B21A66-548D-4B3D-BBB8-AE63AFF38A01}"/>
              </a:ext>
            </a:extLst>
          </p:cNvPr>
          <p:cNvPicPr>
            <a:picLocks noChangeAspect="1"/>
          </p:cNvPicPr>
          <p:nvPr/>
        </p:nvPicPr>
        <p:blipFill>
          <a:blip r:embed="rId2"/>
          <a:stretch>
            <a:fillRect/>
          </a:stretch>
        </p:blipFill>
        <p:spPr>
          <a:xfrm>
            <a:off x="5456908" y="2762920"/>
            <a:ext cx="4717026" cy="3363985"/>
          </a:xfrm>
          <a:prstGeom prst="rect">
            <a:avLst/>
          </a:prstGeom>
        </p:spPr>
      </p:pic>
    </p:spTree>
    <p:extLst>
      <p:ext uri="{BB962C8B-B14F-4D97-AF65-F5344CB8AC3E}">
        <p14:creationId xmlns:p14="http://schemas.microsoft.com/office/powerpoint/2010/main" val="1276246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829-6E7A-48C0-B361-309FF1B27192}"/>
              </a:ext>
            </a:extLst>
          </p:cNvPr>
          <p:cNvSpPr>
            <a:spLocks noGrp="1"/>
          </p:cNvSpPr>
          <p:nvPr>
            <p:ph type="title"/>
          </p:nvPr>
        </p:nvSpPr>
        <p:spPr/>
        <p:txBody>
          <a:bodyPr/>
          <a:lstStyle/>
          <a:p>
            <a:r>
              <a:rPr lang="en-GB" dirty="0">
                <a:solidFill>
                  <a:srgbClr val="0070C0"/>
                </a:solidFill>
              </a:rPr>
              <a:t>Tuning to 80%</a:t>
            </a:r>
            <a:br>
              <a:rPr lang="en-GB" dirty="0">
                <a:solidFill>
                  <a:srgbClr val="0070C0"/>
                </a:solidFill>
              </a:rPr>
            </a:br>
            <a:endParaRPr lang="en-GB" dirty="0"/>
          </a:p>
        </p:txBody>
      </p:sp>
      <p:pic>
        <p:nvPicPr>
          <p:cNvPr id="4" name="Content Placeholder 3">
            <a:extLst>
              <a:ext uri="{FF2B5EF4-FFF2-40B4-BE49-F238E27FC236}">
                <a16:creationId xmlns:a16="http://schemas.microsoft.com/office/drawing/2014/main" id="{331FED3C-6A09-4634-B194-9D3CC43B1D7E}"/>
              </a:ext>
            </a:extLst>
          </p:cNvPr>
          <p:cNvPicPr>
            <a:picLocks noGrp="1" noChangeAspect="1"/>
          </p:cNvPicPr>
          <p:nvPr>
            <p:ph idx="1"/>
          </p:nvPr>
        </p:nvPicPr>
        <p:blipFill>
          <a:blip r:embed="rId2"/>
          <a:stretch>
            <a:fillRect/>
          </a:stretch>
        </p:blipFill>
        <p:spPr>
          <a:xfrm>
            <a:off x="6528927" y="1027906"/>
            <a:ext cx="4391946" cy="4301523"/>
          </a:xfrm>
          <a:prstGeom prst="rect">
            <a:avLst/>
          </a:prstGeom>
        </p:spPr>
      </p:pic>
      <p:sp>
        <p:nvSpPr>
          <p:cNvPr id="5" name="Rectangle 4">
            <a:extLst>
              <a:ext uri="{FF2B5EF4-FFF2-40B4-BE49-F238E27FC236}">
                <a16:creationId xmlns:a16="http://schemas.microsoft.com/office/drawing/2014/main" id="{071C1335-403F-4831-AD26-F94454542D3F}"/>
              </a:ext>
            </a:extLst>
          </p:cNvPr>
          <p:cNvSpPr/>
          <p:nvPr/>
        </p:nvSpPr>
        <p:spPr>
          <a:xfrm>
            <a:off x="838200" y="1403253"/>
            <a:ext cx="4824874" cy="4524315"/>
          </a:xfrm>
          <a:prstGeom prst="rect">
            <a:avLst/>
          </a:prstGeom>
        </p:spPr>
        <p:txBody>
          <a:bodyPr wrap="square">
            <a:spAutoFit/>
          </a:bodyPr>
          <a:lstStyle/>
          <a:p>
            <a:endParaRPr lang="en-GB" dirty="0"/>
          </a:p>
          <a:p>
            <a:r>
              <a:rPr lang="en-GB" dirty="0"/>
              <a:t>The CEO, in particular, has given a ballpark of the target lead conversion rate to be around 80% </a:t>
            </a:r>
          </a:p>
          <a:p>
            <a:r>
              <a:rPr lang="en-GB" dirty="0"/>
              <a:t>For The conversion rate to be 80. i.e., Sensitivity to be 80%</a:t>
            </a:r>
          </a:p>
          <a:p>
            <a:endParaRPr lang="en-GB" dirty="0"/>
          </a:p>
          <a:p>
            <a:r>
              <a:rPr lang="en-GB" dirty="0"/>
              <a:t>	 Cut-off is 0.33</a:t>
            </a:r>
          </a:p>
          <a:p>
            <a:r>
              <a:rPr lang="en-GB" dirty="0"/>
              <a:t>	Accuracy: 0.78426</a:t>
            </a:r>
          </a:p>
          <a:p>
            <a:endParaRPr lang="en-GB" dirty="0"/>
          </a:p>
          <a:p>
            <a:r>
              <a:rPr lang="en-GB" dirty="0"/>
              <a:t>Confusion Matrix:</a:t>
            </a:r>
          </a:p>
          <a:p>
            <a:endParaRPr lang="en-GB" dirty="0"/>
          </a:p>
          <a:p>
            <a:r>
              <a:rPr lang="en-GB" dirty="0"/>
              <a:t>[[3486 1026]</a:t>
            </a:r>
          </a:p>
          <a:p>
            <a:r>
              <a:rPr lang="en-GB" dirty="0"/>
              <a:t> [ 545 2225]]</a:t>
            </a:r>
          </a:p>
          <a:p>
            <a:endParaRPr lang="en-GB" dirty="0"/>
          </a:p>
          <a:p>
            <a:r>
              <a:rPr lang="en-GB" dirty="0"/>
              <a:t>Sensitivity 0.80324</a:t>
            </a:r>
          </a:p>
          <a:p>
            <a:r>
              <a:rPr lang="en-GB" dirty="0"/>
              <a:t>Specificity 0.77260</a:t>
            </a:r>
          </a:p>
        </p:txBody>
      </p:sp>
      <p:sp>
        <p:nvSpPr>
          <p:cNvPr id="6" name="Title 1">
            <a:extLst>
              <a:ext uri="{FF2B5EF4-FFF2-40B4-BE49-F238E27FC236}">
                <a16:creationId xmlns:a16="http://schemas.microsoft.com/office/drawing/2014/main" id="{DEBC55E1-39FD-4476-8122-8D77AD203E11}"/>
              </a:ext>
            </a:extLst>
          </p:cNvPr>
          <p:cNvSpPr txBox="1">
            <a:spLocks/>
          </p:cNvSpPr>
          <p:nvPr/>
        </p:nvSpPr>
        <p:spPr>
          <a:xfrm>
            <a:off x="5742039" y="5640132"/>
            <a:ext cx="6243484" cy="852743"/>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rgbClr val="0070C0"/>
                </a:solidFill>
              </a:rPr>
              <a:t>ROC curve showing 86 % of area under curve which shows it’s a good model</a:t>
            </a:r>
            <a:br>
              <a:rPr lang="en-GB" dirty="0">
                <a:solidFill>
                  <a:srgbClr val="0070C0"/>
                </a:solidFill>
              </a:rPr>
            </a:br>
            <a:endParaRPr lang="en-GB" dirty="0"/>
          </a:p>
        </p:txBody>
      </p:sp>
    </p:spTree>
    <p:extLst>
      <p:ext uri="{BB962C8B-B14F-4D97-AF65-F5344CB8AC3E}">
        <p14:creationId xmlns:p14="http://schemas.microsoft.com/office/powerpoint/2010/main" val="2851010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575</Words>
  <Application>Microsoft Office PowerPoint</Application>
  <PresentationFormat>Widescreen</PresentationFormat>
  <Paragraphs>127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Lead-Score Case Study</vt:lpstr>
      <vt:lpstr>Problem Statement</vt:lpstr>
      <vt:lpstr>Data Explanation</vt:lpstr>
      <vt:lpstr>Data Cleaning</vt:lpstr>
      <vt:lpstr>Dummy variable creation and correlations</vt:lpstr>
      <vt:lpstr>Model Building</vt:lpstr>
      <vt:lpstr>RFE and Models</vt:lpstr>
      <vt:lpstr>Train set Results and Tuning</vt:lpstr>
      <vt:lpstr>Tuning to 80% </vt:lpstr>
      <vt:lpstr>Test set results/Lead 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Lead-Score Case Study</dc:title>
  <dc:creator>Ajit Shalini</dc:creator>
  <cp:lastModifiedBy>Ajit Shalini</cp:lastModifiedBy>
  <cp:revision>31</cp:revision>
  <dcterms:created xsi:type="dcterms:W3CDTF">2019-06-10T04:09:57Z</dcterms:created>
  <dcterms:modified xsi:type="dcterms:W3CDTF">2019-06-10T13:38:33Z</dcterms:modified>
</cp:coreProperties>
</file>